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</p:sldIdLst>
  <p:sldSz cx="18288000" cy="10287000"/>
  <p:notesSz cx="6858000" cy="9144000"/>
  <p:embeddedFontLst>
    <p:embeddedFont>
      <p:font typeface="The Seasons" charset="1" panose="00000000000000000000"/>
      <p:regular r:id="rId20"/>
    </p:embeddedFont>
    <p:embeddedFont>
      <p:font typeface="Noto Serif" charset="1" panose="02020600060500020200"/>
      <p:regular r:id="rId21"/>
    </p:embeddedFont>
    <p:embeddedFont>
      <p:font typeface="The Seasons Bold" charset="1" panose="00000000000000000000"/>
      <p:regular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Relationship Id="rId8" Target="../media/image7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png" Type="http://schemas.openxmlformats.org/officeDocument/2006/relationships/image"/><Relationship Id="rId7" Target="../media/image6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4689733" y="-1883454"/>
            <a:ext cx="5726967" cy="7026954"/>
          </a:xfrm>
          <a:custGeom>
            <a:avLst/>
            <a:gdLst/>
            <a:ahLst/>
            <a:cxnLst/>
            <a:rect r="r" b="b" t="t" l="l"/>
            <a:pathLst>
              <a:path h="7026954" w="5726967">
                <a:moveTo>
                  <a:pt x="0" y="0"/>
                </a:moveTo>
                <a:lnTo>
                  <a:pt x="5726967" y="0"/>
                </a:lnTo>
                <a:lnTo>
                  <a:pt x="5726967" y="7026954"/>
                </a:lnTo>
                <a:lnTo>
                  <a:pt x="0" y="70269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652926" y="5744823"/>
            <a:ext cx="5726967" cy="7026954"/>
          </a:xfrm>
          <a:custGeom>
            <a:avLst/>
            <a:gdLst/>
            <a:ahLst/>
            <a:cxnLst/>
            <a:rect r="r" b="b" t="t" l="l"/>
            <a:pathLst>
              <a:path h="7026954" w="5726967">
                <a:moveTo>
                  <a:pt x="0" y="0"/>
                </a:moveTo>
                <a:lnTo>
                  <a:pt x="5726967" y="0"/>
                </a:lnTo>
                <a:lnTo>
                  <a:pt x="5726967" y="7026954"/>
                </a:lnTo>
                <a:lnTo>
                  <a:pt x="0" y="702695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414042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028700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5643159" y="4207081"/>
            <a:ext cx="2374086" cy="2329572"/>
          </a:xfrm>
          <a:custGeom>
            <a:avLst/>
            <a:gdLst/>
            <a:ahLst/>
            <a:cxnLst/>
            <a:rect r="r" b="b" t="t" l="l"/>
            <a:pathLst>
              <a:path h="2329572" w="2374086">
                <a:moveTo>
                  <a:pt x="0" y="0"/>
                </a:moveTo>
                <a:lnTo>
                  <a:pt x="2374086" y="0"/>
                </a:lnTo>
                <a:lnTo>
                  <a:pt x="2374086" y="2329572"/>
                </a:lnTo>
                <a:lnTo>
                  <a:pt x="0" y="232957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3617324" y="7795559"/>
            <a:ext cx="1869806" cy="1834748"/>
          </a:xfrm>
          <a:custGeom>
            <a:avLst/>
            <a:gdLst/>
            <a:ahLst/>
            <a:cxnLst/>
            <a:rect r="r" b="b" t="t" l="l"/>
            <a:pathLst>
              <a:path h="1834748" w="1869806">
                <a:moveTo>
                  <a:pt x="0" y="0"/>
                </a:moveTo>
                <a:lnTo>
                  <a:pt x="1869806" y="0"/>
                </a:lnTo>
                <a:lnTo>
                  <a:pt x="1869806" y="1834747"/>
                </a:lnTo>
                <a:lnTo>
                  <a:pt x="0" y="18347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392627" y="3577212"/>
            <a:ext cx="13502745" cy="204190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603"/>
              </a:lnSpc>
            </a:pPr>
            <a:r>
              <a:rPr lang="en-US" sz="11859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PRESENTATION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4987643" y="5550282"/>
            <a:ext cx="8312714" cy="9213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517"/>
              </a:lnSpc>
            </a:pPr>
            <a:r>
              <a:rPr lang="en-US" sz="5369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By Naveen Sharma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685376" y="85768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8" y="0"/>
                </a:lnTo>
                <a:lnTo>
                  <a:pt x="1659108" y="1628000"/>
                </a:lnTo>
                <a:lnTo>
                  <a:pt x="0" y="16280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154722" y="606175"/>
            <a:ext cx="11560118" cy="17716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>
                <a:solidFill>
                  <a:srgbClr val="520E04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CRISIS NUTRITION RESPONSE PLAN FOR LUXURY CRUISE LINE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257414" y="2720725"/>
            <a:ext cx="10903248" cy="532198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10"/>
              </a:lnSpc>
            </a:pPr>
            <a:r>
              <a:rPr lang="en-US" sz="300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Title: Nutrition Crisis Management Plan [Luxury Cruise Line] </a:t>
            </a:r>
          </a:p>
          <a:p>
            <a:pPr algn="l">
              <a:lnSpc>
                <a:spcPts val="4210"/>
              </a:lnSpc>
            </a:pPr>
            <a:r>
              <a:rPr lang="en-US" sz="300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Subtitle: Nutrition Management Strategies in the Face of a Health Emergency</a:t>
            </a:r>
          </a:p>
          <a:p>
            <a:pPr algn="l">
              <a:lnSpc>
                <a:spcPts val="4210"/>
              </a:lnSpc>
            </a:pPr>
            <a:r>
              <a:rPr lang="en-US" sz="300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Text: Presented by [Your Name], April 4, 2025 </a:t>
            </a:r>
          </a:p>
          <a:p>
            <a:pPr algn="l">
              <a:lnSpc>
                <a:spcPts val="4210"/>
              </a:lnSpc>
            </a:pPr>
            <a:r>
              <a:rPr lang="en-US" sz="300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Visual: A picture taken by a screenshot of the fine dining room of the cruise line. </a:t>
            </a:r>
          </a:p>
          <a:p>
            <a:pPr algn="l">
              <a:lnSpc>
                <a:spcPts val="4210"/>
              </a:lnSpc>
            </a:pPr>
            <a:r>
              <a:rPr lang="en-US" sz="300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 Recognize the crisis: health outbreak creates challenges to serving meals. This protocol focuses on serving nutritious meals safely with the focus given to guest well-being.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2977053" y="3980852"/>
            <a:ext cx="4064802" cy="4250774"/>
          </a:xfrm>
          <a:custGeom>
            <a:avLst/>
            <a:gdLst/>
            <a:ahLst/>
            <a:cxnLst/>
            <a:rect r="r" b="b" t="t" l="l"/>
            <a:pathLst>
              <a:path h="4250774" w="4064802">
                <a:moveTo>
                  <a:pt x="0" y="0"/>
                </a:moveTo>
                <a:lnTo>
                  <a:pt x="4064803" y="0"/>
                </a:lnTo>
                <a:lnTo>
                  <a:pt x="4064803" y="4250773"/>
                </a:lnTo>
                <a:lnTo>
                  <a:pt x="0" y="425077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749470" y="501400"/>
            <a:ext cx="12548141" cy="19029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336"/>
              </a:lnSpc>
            </a:pPr>
            <a:r>
              <a:rPr lang="en-US" b="true" sz="10954">
                <a:solidFill>
                  <a:srgbClr val="520E04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 INTRODUCTION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421680" y="2760967"/>
            <a:ext cx="14011288" cy="532056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Context of the health crisis </a:t>
            </a:r>
          </a:p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Text:</a:t>
            </a:r>
          </a:p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 During health outbreak there are enforced isolation and supply chains are often affected. </a:t>
            </a:r>
          </a:p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Goal: Safe, equitable nutrition for guests o “Nutrition supports resilience” (WHO, 2021)</a:t>
            </a:r>
          </a:p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Visual: News coverage on the health crisis of the cruise ships</a:t>
            </a:r>
          </a:p>
          <a:p>
            <a:pPr algn="l">
              <a:lnSpc>
                <a:spcPts val="4209"/>
              </a:lnSpc>
            </a:pPr>
            <a:r>
              <a:rPr lang="en-US" sz="300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Speaker Notes: We want to address quarantine situations, control decreasing provisions, and assist guests psychologically to maintain the luxurious experience.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17756" y="549025"/>
            <a:ext cx="12548141" cy="2806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CRISIS NUTRITION PROTOCOL OVERVIEW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17756" y="3489187"/>
            <a:ext cx="13592168" cy="462036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Key components </a:t>
            </a:r>
          </a:p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Text: </a:t>
            </a:r>
          </a:p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Emergency provisioning </a:t>
            </a:r>
          </a:p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Diet plans for affected/non-affected guests o Psychological and nutritional support  (FAO, 2020) </a:t>
            </a:r>
          </a:p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Visual: Flowchart of protocol steps </a:t>
            </a:r>
          </a:p>
          <a:p>
            <a:pPr algn="l" marL="704586" indent="-352293" lvl="1">
              <a:lnSpc>
                <a:spcPts val="4568"/>
              </a:lnSpc>
              <a:buFont typeface="Arial"/>
              <a:buChar char="•"/>
            </a:pPr>
            <a:r>
              <a:rPr lang="en-US" sz="3263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The plan gives essential nutrition in emergencies, not only in terms of health outcomes but guest's comfort as well.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959486" y="392669"/>
            <a:ext cx="10369028" cy="2806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EMERGENCY MEAL PROVISIONING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071237" y="3132693"/>
            <a:ext cx="15188063" cy="50123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Content: Strategy details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Text: o 14-day non-perishable stockpile o Contactless delivery for quarantine o Prioritize vulnerable guests o “Rationing maintains supply” (Buhalis, 2022)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Visual: A stock photo focusing on the pantry and a cart for contactless delivery.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 To manage the emergency food delivery safely, it is important to keep an appropriate rationing and to protect the inventory (CDC 2022).</a:t>
            </a:r>
          </a:p>
        </p:txBody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517756" y="877249"/>
            <a:ext cx="12548141" cy="1387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SAMPLE DIET PLANS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749470" y="3018169"/>
            <a:ext cx="13883602" cy="50970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Content: Menus for affected/non-affected guests </a:t>
            </a:r>
          </a:p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Text: </a:t>
            </a:r>
          </a:p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Affected: Lentil soup, chicken, 1,800 kcal o Non-affected: Salmon salad, beef stew, 2,200 kcal </a:t>
            </a:r>
          </a:p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Immunity and comfort focus </a:t>
            </a:r>
          </a:p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Visual: Photos of sample meals </a:t>
            </a:r>
          </a:p>
          <a:p>
            <a:pPr algn="l" marL="778351" indent="-389175" lvl="1">
              <a:lnSpc>
                <a:spcPts val="5047"/>
              </a:lnSpc>
              <a:buFont typeface="Arial"/>
              <a:buChar char="•"/>
            </a:pPr>
            <a:r>
              <a:rPr lang="en-US" sz="3605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Optimized diets improve both well-being and morale providing comfort foods during quarantine (APA, 2023).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555982" y="392669"/>
            <a:ext cx="14310775" cy="2806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PSYCHOLOGICAL AND NUTRITIONAL SUPPORT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478242" y="3583537"/>
            <a:ext cx="14352803" cy="48143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Content: Support strategies 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Text: 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Nutritional counseling via Zoom o Mood-boosting foods (e.g., berries) 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EAP for staff stress 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“Support reduces anxiety” (Selhub, 2020) 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Visual: Infographic of support measures</a:t>
            </a:r>
          </a:p>
          <a:p>
            <a:pPr algn="l">
              <a:lnSpc>
                <a:spcPts val="4763"/>
              </a:lnSpc>
            </a:pPr>
            <a:r>
              <a:rPr lang="en-US" sz="340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Nutrional consultation and comfort food helps improve morale amongst the guests and also staff.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946363" y="549025"/>
            <a:ext cx="13714605" cy="2806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INTERNAL COMMUNICATION MANUAL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585161" y="3289050"/>
            <a:ext cx="14674139" cy="50123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Coordination tools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Text: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Daily briefings: Inventory, health updates o Role guidelines: Kitchen, nutritionists, medical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o Emergency protocol: Walkie-talkies o (Guffey &amp; Loewy, 2021)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Visual: Sample memo excerpt </a:t>
            </a:r>
          </a:p>
          <a:p>
            <a:pPr algn="l">
              <a:lnSpc>
                <a:spcPts val="4962"/>
              </a:lnSpc>
            </a:pPr>
            <a:r>
              <a:rPr lang="en-US" sz="3544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 Staying in touch keeps alignment among staff and is important when things are tight.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300815" y="-54224"/>
            <a:ext cx="11560118" cy="283210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b="true" sz="8000">
                <a:solidFill>
                  <a:srgbClr val="520E04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FOOD SAFETY PROTOCOLS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2300815" y="2583053"/>
            <a:ext cx="11073240" cy="640447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Safety measures 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Text: o PPE, hourly sanitization 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Cook to 74°C, store at 4°C 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Disposable containers for quarantine o (CDC, 2022)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Visual: Picture depicting team members wearing PPE in handling food.</a:t>
            </a:r>
          </a:p>
          <a:p>
            <a:pPr algn="l">
              <a:lnSpc>
                <a:spcPts val="5068"/>
              </a:lnSpc>
            </a:pPr>
            <a:r>
              <a:rPr lang="en-US" sz="362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Food safety standards when implemented curtails the risk of infections, which makes all on-board safe.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0">
            <a:off x="12872074" y="3922755"/>
            <a:ext cx="4064802" cy="4250774"/>
          </a:xfrm>
          <a:custGeom>
            <a:avLst/>
            <a:gdLst/>
            <a:ahLst/>
            <a:cxnLst/>
            <a:rect r="r" b="b" t="t" l="l"/>
            <a:pathLst>
              <a:path h="4250774" w="4064802">
                <a:moveTo>
                  <a:pt x="0" y="0"/>
                </a:moveTo>
                <a:lnTo>
                  <a:pt x="4064802" y="0"/>
                </a:lnTo>
                <a:lnTo>
                  <a:pt x="4064802" y="4250774"/>
                </a:lnTo>
                <a:lnTo>
                  <a:pt x="0" y="425077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293088" y="847062"/>
            <a:ext cx="12548141" cy="28066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 CONTINGENCY SOURCING OPTIONS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6363" y="3904652"/>
            <a:ext cx="15692977" cy="477383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Alternative supply strategies</a:t>
            </a:r>
          </a:p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• Text: </a:t>
            </a:r>
          </a:p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Local port partnerships o Emergency suppliers (e.g., Sysco)</a:t>
            </a:r>
          </a:p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Onboard hydroponics o (IFRC, 2020) </a:t>
            </a:r>
          </a:p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Visual: Map of port supply routes </a:t>
            </a:r>
          </a:p>
          <a:p>
            <a:pPr algn="l">
              <a:lnSpc>
                <a:spcPts val="5400"/>
              </a:lnSpc>
            </a:pPr>
            <a:r>
              <a:rPr lang="en-US" sz="3857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•  Many options of food sourcing guarantee that we are able to serve food through any nuisance.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562564" y="196511"/>
            <a:ext cx="12548141" cy="422592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REAL-WORLD APPLICATION</a:t>
            </a:r>
          </a:p>
          <a:p>
            <a:pPr algn="ctr">
              <a:lnSpc>
                <a:spcPts val="11200"/>
              </a:lnSpc>
            </a:pPr>
          </a:p>
        </p:txBody>
      </p:sp>
      <p:sp>
        <p:nvSpPr>
          <p:cNvPr name="TextBox 10" id="10"/>
          <p:cNvSpPr txBox="true"/>
          <p:nvPr/>
        </p:nvSpPr>
        <p:spPr>
          <a:xfrm rot="0">
            <a:off x="1562564" y="3132693"/>
            <a:ext cx="15497463" cy="48806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44861" indent="-372430" lvl="1">
              <a:lnSpc>
                <a:spcPts val="4830"/>
              </a:lnSpc>
              <a:buFont typeface="Arial"/>
              <a:buChar char="•"/>
            </a:pPr>
            <a:r>
              <a:rPr lang="en-US" sz="345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Crisis scenario </a:t>
            </a:r>
          </a:p>
          <a:p>
            <a:pPr algn="l" marL="744861" indent="-372430" lvl="1">
              <a:lnSpc>
                <a:spcPts val="4830"/>
              </a:lnSpc>
              <a:buFont typeface="Arial"/>
              <a:buChar char="•"/>
            </a:pPr>
            <a:r>
              <a:rPr lang="en-US" sz="345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Text: </a:t>
            </a:r>
          </a:p>
          <a:p>
            <a:pPr algn="l" marL="744861" indent="-372430" lvl="1">
              <a:lnSpc>
                <a:spcPts val="4830"/>
              </a:lnSpc>
              <a:buFont typeface="Arial"/>
              <a:buChar char="•"/>
            </a:pPr>
            <a:r>
              <a:rPr lang="en-US" sz="345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20% guests quarantined o Staff coordination and safe food service are guaranteed with the help of the crisis protocol. o Support reduces stress</a:t>
            </a:r>
          </a:p>
          <a:p>
            <a:pPr algn="l" marL="744861" indent="-372430" lvl="1">
              <a:lnSpc>
                <a:spcPts val="4830"/>
              </a:lnSpc>
              <a:buFont typeface="Arial"/>
              <a:buChar char="•"/>
            </a:pPr>
            <a:r>
              <a:rPr lang="en-US" sz="345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Visual: Timeline of crisis response </a:t>
            </a:r>
          </a:p>
          <a:p>
            <a:pPr algn="l" marL="744861" indent="-372430" lvl="1">
              <a:lnSpc>
                <a:spcPts val="4830"/>
              </a:lnSpc>
              <a:buFont typeface="Arial"/>
              <a:buChar char="•"/>
            </a:pPr>
            <a:r>
              <a:rPr lang="en-US" sz="3450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This plan addresses quarantine issues and supply issues to ensure that a lavish experience continues.</a:t>
            </a: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2325135" y="549025"/>
            <a:ext cx="12548141" cy="13874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200"/>
              </a:lnSpc>
            </a:pPr>
            <a:r>
              <a:rPr lang="en-US" sz="8000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RECOMMENDATIONS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1946363" y="2711200"/>
            <a:ext cx="13680276" cy="56543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Content: Actionable steps 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Text: 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Deploy protocol now o Train staff on safety 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Expand counseling, EAP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Diversify sourcing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Visual: Image featuring a dedicated crew. </a:t>
            </a:r>
          </a:p>
          <a:p>
            <a:pPr algn="l" marL="766952" indent="-383476" lvl="1">
              <a:lnSpc>
                <a:spcPts val="4973"/>
              </a:lnSpc>
              <a:buFont typeface="Arial"/>
              <a:buChar char="•"/>
            </a:pPr>
            <a:r>
              <a:rPr lang="en-US" sz="3552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The effects of these steps keep important nutrition alive and lift guest morale that everything is getting back to normal.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3579024" y="-19299"/>
            <a:ext cx="9944726" cy="26893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0741"/>
              </a:lnSpc>
            </a:pPr>
            <a:r>
              <a:rPr lang="en-US" sz="7672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CONCLUSION AND REFERENCES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3249893" y="2491686"/>
            <a:ext cx="15164356" cy="67666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8634" indent="-294317" lvl="1">
              <a:lnSpc>
                <a:spcPts val="3816"/>
              </a:lnSpc>
              <a:buFont typeface="Arial"/>
              <a:buChar char="•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Content: Summary and citations</a:t>
            </a:r>
          </a:p>
          <a:p>
            <a:pPr algn="l" marL="588634" indent="-294317" lvl="1">
              <a:lnSpc>
                <a:spcPts val="3816"/>
              </a:lnSpc>
              <a:buFont typeface="Arial"/>
              <a:buChar char="•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Text: </a:t>
            </a:r>
          </a:p>
          <a:p>
            <a:pPr algn="l" marL="1177269" indent="-392423" lvl="2">
              <a:lnSpc>
                <a:spcPts val="3816"/>
              </a:lnSpc>
              <a:buFont typeface="Arial"/>
              <a:buChar char="⚬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“Safe nutrition drives guest satisfaction”</a:t>
            </a:r>
          </a:p>
          <a:p>
            <a:pPr algn="l" marL="1177269" indent="-392423" lvl="2">
              <a:lnSpc>
                <a:spcPts val="3816"/>
              </a:lnSpc>
              <a:buFont typeface="Arial"/>
              <a:buChar char="⚬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References (APA):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APA. (2023). 2023 Work in America Survey.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Buhalis, D. (2022). Journal of Tourism Futures.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CDC. (2022). Food safety guidelines.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Coombs, W. T. (2019). Ongoing crisis communication.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FAO. (2020). Food security in emergencies.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Guffey, M. E., &amp; Loewy, D. (2021). Essentials of business communication.</a:t>
            </a:r>
          </a:p>
          <a:p>
            <a:pPr algn="l" marL="1765903" indent="-441476" lvl="3">
              <a:lnSpc>
                <a:spcPts val="3816"/>
              </a:lnSpc>
              <a:buFont typeface="Arial"/>
              <a:buChar char="￭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WHO. (2021). Nutrition in emergencies.</a:t>
            </a:r>
          </a:p>
          <a:p>
            <a:pPr algn="l" marL="588634" indent="-294317" lvl="1">
              <a:lnSpc>
                <a:spcPts val="3816"/>
              </a:lnSpc>
              <a:buFont typeface="Arial"/>
              <a:buChar char="•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Visual: Image of a cruise ship sailing forward</a:t>
            </a:r>
          </a:p>
          <a:p>
            <a:pPr algn="l" marL="588634" indent="-294317" lvl="1">
              <a:lnSpc>
                <a:spcPts val="3816"/>
              </a:lnSpc>
              <a:buFont typeface="Arial"/>
              <a:buChar char="•"/>
            </a:pPr>
            <a:r>
              <a:rPr lang="en-US" sz="2726">
                <a:solidFill>
                  <a:srgbClr val="BC6872"/>
                </a:solidFill>
                <a:latin typeface="Noto Serif"/>
                <a:ea typeface="Noto Serif"/>
                <a:cs typeface="Noto Serif"/>
                <a:sym typeface="Noto Serif"/>
              </a:rPr>
              <a:t> Conclude with the plan’s impact and invite questions.</a:t>
            </a:r>
          </a:p>
          <a:p>
            <a:pPr algn="l">
              <a:lnSpc>
                <a:spcPts val="3816"/>
              </a:lnSpc>
            </a:pP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0"/>
            <a:ext cx="18288000" cy="10287000"/>
          </a:xfrm>
          <a:custGeom>
            <a:avLst/>
            <a:gdLst/>
            <a:ahLst/>
            <a:cxnLst/>
            <a:rect r="r" b="b" t="t" l="l"/>
            <a:pathLst>
              <a:path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38888" r="0" b="-3888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5637291" y="-1883454"/>
            <a:ext cx="4779409" cy="5864305"/>
          </a:xfrm>
          <a:custGeom>
            <a:avLst/>
            <a:gdLst/>
            <a:ahLst/>
            <a:cxnLst/>
            <a:rect r="r" b="b" t="t" l="l"/>
            <a:pathLst>
              <a:path h="5864305" w="4779409">
                <a:moveTo>
                  <a:pt x="0" y="0"/>
                </a:moveTo>
                <a:lnTo>
                  <a:pt x="4779409" y="0"/>
                </a:lnTo>
                <a:lnTo>
                  <a:pt x="4779409" y="5864306"/>
                </a:lnTo>
                <a:lnTo>
                  <a:pt x="0" y="586430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-1926904" y="6353880"/>
            <a:ext cx="5081626" cy="6235124"/>
          </a:xfrm>
          <a:custGeom>
            <a:avLst/>
            <a:gdLst/>
            <a:ahLst/>
            <a:cxnLst/>
            <a:rect r="r" b="b" t="t" l="l"/>
            <a:pathLst>
              <a:path h="6235124" w="5081626">
                <a:moveTo>
                  <a:pt x="0" y="0"/>
                </a:moveTo>
                <a:lnTo>
                  <a:pt x="5081626" y="0"/>
                </a:lnTo>
                <a:lnTo>
                  <a:pt x="5081626" y="6235123"/>
                </a:lnTo>
                <a:lnTo>
                  <a:pt x="0" y="623512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6341637" y="7744128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0" y="0"/>
                </a:moveTo>
                <a:lnTo>
                  <a:pt x="1835326" y="0"/>
                </a:lnTo>
                <a:lnTo>
                  <a:pt x="183532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true" flipV="true" rot="0">
            <a:off x="111037" y="-1336925"/>
            <a:ext cx="1835326" cy="4114800"/>
          </a:xfrm>
          <a:custGeom>
            <a:avLst/>
            <a:gdLst/>
            <a:ahLst/>
            <a:cxnLst/>
            <a:rect r="r" b="b" t="t" l="l"/>
            <a:pathLst>
              <a:path h="4114800" w="1835326">
                <a:moveTo>
                  <a:pt x="1835326" y="4114800"/>
                </a:moveTo>
                <a:lnTo>
                  <a:pt x="0" y="4114800"/>
                </a:lnTo>
                <a:lnTo>
                  <a:pt x="0" y="0"/>
                </a:lnTo>
                <a:lnTo>
                  <a:pt x="1835326" y="0"/>
                </a:lnTo>
                <a:lnTo>
                  <a:pt x="1835326" y="411480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6432968" y="3199368"/>
            <a:ext cx="1981281" cy="1944132"/>
          </a:xfrm>
          <a:custGeom>
            <a:avLst/>
            <a:gdLst/>
            <a:ahLst/>
            <a:cxnLst/>
            <a:rect r="r" b="b" t="t" l="l"/>
            <a:pathLst>
              <a:path h="1944132" w="1981281">
                <a:moveTo>
                  <a:pt x="0" y="0"/>
                </a:moveTo>
                <a:lnTo>
                  <a:pt x="1981280" y="0"/>
                </a:lnTo>
                <a:lnTo>
                  <a:pt x="1981280" y="1944132"/>
                </a:lnTo>
                <a:lnTo>
                  <a:pt x="0" y="1944132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749470" y="8173529"/>
            <a:ext cx="1659108" cy="1628000"/>
          </a:xfrm>
          <a:custGeom>
            <a:avLst/>
            <a:gdLst/>
            <a:ahLst/>
            <a:cxnLst/>
            <a:rect r="r" b="b" t="t" l="l"/>
            <a:pathLst>
              <a:path h="1628000" w="1659108">
                <a:moveTo>
                  <a:pt x="0" y="0"/>
                </a:moveTo>
                <a:lnTo>
                  <a:pt x="1659107" y="0"/>
                </a:lnTo>
                <a:lnTo>
                  <a:pt x="1659107" y="1627999"/>
                </a:lnTo>
                <a:lnTo>
                  <a:pt x="0" y="1627999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605630" y="3154691"/>
            <a:ext cx="9076741" cy="420621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6303"/>
              </a:lnSpc>
            </a:pPr>
            <a:r>
              <a:rPr lang="en-US" sz="15675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THANK</a:t>
            </a:r>
          </a:p>
          <a:p>
            <a:pPr algn="ctr">
              <a:lnSpc>
                <a:spcPts val="16303"/>
              </a:lnSpc>
            </a:pPr>
            <a:r>
              <a:rPr lang="en-US" sz="15675">
                <a:solidFill>
                  <a:srgbClr val="520E04"/>
                </a:solidFill>
                <a:latin typeface="The Seasons"/>
                <a:ea typeface="The Seasons"/>
                <a:cs typeface="The Seasons"/>
                <a:sym typeface="The Seasons"/>
              </a:rPr>
              <a:t>YOU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DAGnMf0QU3g</dc:identifier>
  <dcterms:modified xsi:type="dcterms:W3CDTF">2011-08-01T06:04:30Z</dcterms:modified>
  <cp:revision>1</cp:revision>
  <dc:title>By Naveen Sharma</dc:title>
</cp:coreProperties>
</file>