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257" r:id="rId6"/>
    <p:sldId id="268" r:id="rId7"/>
    <p:sldId id="258" r:id="rId8"/>
    <p:sldId id="331" r:id="rId9"/>
    <p:sldId id="336" r:id="rId10"/>
    <p:sldId id="349" r:id="rId11"/>
    <p:sldId id="350" r:id="rId12"/>
    <p:sldId id="351" r:id="rId13"/>
    <p:sldId id="332" r:id="rId14"/>
    <p:sldId id="333" r:id="rId15"/>
    <p:sldId id="334" r:id="rId16"/>
    <p:sldId id="338" r:id="rId17"/>
    <p:sldId id="339" r:id="rId18"/>
    <p:sldId id="357" r:id="rId19"/>
    <p:sldId id="285" r:id="rId20"/>
    <p:sldId id="291" r:id="rId21"/>
    <p:sldId id="286" r:id="rId22"/>
    <p:sldId id="292" r:id="rId23"/>
    <p:sldId id="353" r:id="rId24"/>
  </p:sldIdLst>
  <p:sldSz cx="12198350" cy="6858000"/>
  <p:notesSz cx="6858000" cy="9144000"/>
  <p:embeddedFontLst>
    <p:embeddedFont>
      <p:font typeface="Georgia" panose="02040502050405020303" pitchFamily="18" charset="0"/>
      <p:regular r:id="rId27"/>
      <p:bold r:id="rId28"/>
      <p:italic r:id="rId29"/>
      <p:boldItalic r:id="rId30"/>
    </p:embeddedFont>
    <p:embeddedFont>
      <p:font typeface="Minion" panose="020B0604020202020204"/>
      <p:regular r:id="rId31"/>
      <p:bold r:id="rId32"/>
      <p:italic r:id="rId33"/>
      <p:boldItalic r:id="rId34"/>
    </p:embeddedFont>
  </p:embeddedFontLst>
  <p:custDataLst>
    <p:tags r:id="rId3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68" d="100"/>
          <a:sy n="68" d="100"/>
        </p:scale>
        <p:origin x="939" y="26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10-10-2025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10-10-2025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Use during practice as a quick reference.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Encourage screenshot/print for workstation use.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Practice in triads: guest, staff, observer with checklist.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Use for graded role-plays or station assessments.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-22178" y="191859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-44357" y="-299825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439892"/>
            <a:ext cx="10225136" cy="1526731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Management and Communication Skills 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524201" y="3757684"/>
            <a:ext cx="6538464" cy="477968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Dr. Jay Krishna Thakur | Berlin 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939256" y="3824173"/>
            <a:ext cx="3306812" cy="32253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10-10-2025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C1651-9C44-1DC0-016F-93BD546524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90663" y="4732974"/>
            <a:ext cx="1512168" cy="14741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C9AA81D-F48D-3805-B943-CD5F439DA7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6297" y="4683412"/>
            <a:ext cx="2584928" cy="159312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E686F2D-26C6-A8C2-E072-32EE0A4D75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362123" y="4783033"/>
            <a:ext cx="768163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E37CB-55AC-4434-97EF-2C6EA38F9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994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48DB6-F0BE-C3F9-D6EF-D7FC8B159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0288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noProof="0" dirty="0"/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C4893-172B-EB13-075E-108CC2C3F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2163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679EA-6F06-43C0-A30D-483F540C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3186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C3D44-5BA5-830B-3471-D10533EBB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434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24AF3-DBCF-DD39-9A7D-BC226584E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8252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EC3A9-3B91-5BCE-8FE8-094C81176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15562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76" r:id="rId2"/>
    <p:sldLayoutId id="2147483677" r:id="rId3"/>
    <p:sldLayoutId id="2147483660" r:id="rId4"/>
    <p:sldLayoutId id="2147483675" r:id="rId5"/>
    <p:sldLayoutId id="2147483671" r:id="rId6"/>
    <p:sldLayoutId id="2147483672" r:id="rId7"/>
    <p:sldLayoutId id="2147483673" r:id="rId8"/>
    <p:sldLayoutId id="2147483674" r:id="rId9"/>
    <p:sldLayoutId id="2147483658" r:id="rId10"/>
    <p:sldLayoutId id="2147483665" r:id="rId11"/>
    <p:sldLayoutId id="2147483661" r:id="rId12"/>
    <p:sldLayoutId id="2147483664" r:id="rId13"/>
    <p:sldLayoutId id="2147483666" r:id="rId14"/>
    <p:sldLayoutId id="2147483662" r:id="rId15"/>
    <p:sldLayoutId id="2147483663" r:id="rId16"/>
    <p:sldLayoutId id="2147483667" r:id="rId17"/>
    <p:sldLayoutId id="2147483668" r:id="rId18"/>
    <p:sldLayoutId id="2147483670" r:id="rId19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>
          <a:xfrm>
            <a:off x="1432919" y="3757684"/>
            <a:ext cx="6538464" cy="477968"/>
          </a:xfrm>
        </p:spPr>
        <p:txBody>
          <a:bodyPr>
            <a:normAutofit/>
          </a:bodyPr>
          <a:lstStyle/>
          <a:p>
            <a:r>
              <a:rPr lang="nl-NL" dirty="0"/>
              <a:t>Prof. Dr. Jay Krishna Thakur 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4875040" y="4573826"/>
            <a:ext cx="765994" cy="45719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endParaRPr lang="nl-NL" sz="1600" b="0" dirty="0"/>
          </a:p>
        </p:txBody>
      </p:sp>
      <p:pic>
        <p:nvPicPr>
          <p:cNvPr id="1026" name="Picture 2" descr="WSTIH - Live more. Pomerania">
            <a:extLst>
              <a:ext uri="{FF2B5EF4-FFF2-40B4-BE49-F238E27FC236}">
                <a16:creationId xmlns:a16="http://schemas.microsoft.com/office/drawing/2014/main" id="{4DA4C494-F44A-43BF-89FD-E978C765F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767" y="4889004"/>
            <a:ext cx="716230" cy="84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arson">
            <a:extLst>
              <a:ext uri="{FF2B5EF4-FFF2-40B4-BE49-F238E27FC236}">
                <a16:creationId xmlns:a16="http://schemas.microsoft.com/office/drawing/2014/main" id="{25DCC462-BDF1-49AC-B46E-67446E7CB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8439" y="5778828"/>
            <a:ext cx="765994" cy="60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3">
            <a:extLst>
              <a:ext uri="{FF2B5EF4-FFF2-40B4-BE49-F238E27FC236}">
                <a16:creationId xmlns:a16="http://schemas.microsoft.com/office/drawing/2014/main" id="{E7126702-CD5F-47EF-8792-9FA987A26514}"/>
              </a:ext>
            </a:extLst>
          </p:cNvPr>
          <p:cNvSpPr txBox="1">
            <a:spLocks/>
          </p:cNvSpPr>
          <p:nvPr/>
        </p:nvSpPr>
        <p:spPr>
          <a:xfrm>
            <a:off x="1418655" y="1140772"/>
            <a:ext cx="10225136" cy="16561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1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dirty="0"/>
              <a:t>Management and Comunication Skills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Oral and Written Communication</a:t>
            </a:r>
            <a:br>
              <a:rPr lang="it-IT" sz="1600" dirty="0"/>
            </a:br>
            <a:endParaRPr lang="nl-NL" sz="160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Objectives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Understand key management skills in the hospitality industry.</a:t>
            </a:r>
          </a:p>
          <a:p>
            <a:endParaRPr lang="en-US" sz="2400" dirty="0"/>
          </a:p>
          <a:p>
            <a:r>
              <a:rPr lang="en-US" sz="2400" dirty="0"/>
              <a:t>Explore the role of communication in effective hospitality management.</a:t>
            </a:r>
          </a:p>
          <a:p>
            <a:endParaRPr lang="en-US" sz="2400" dirty="0"/>
          </a:p>
          <a:p>
            <a:r>
              <a:rPr lang="en-US" sz="2400" dirty="0"/>
              <a:t>Focus on oral and written communication techniques.</a:t>
            </a:r>
          </a:p>
          <a:p>
            <a:endParaRPr lang="en-US" sz="2400" dirty="0"/>
          </a:p>
          <a:p>
            <a:r>
              <a:rPr lang="en-US" sz="2400" dirty="0"/>
              <a:t>Apply concepts to real-world hospitality scenarios for Master's level analysis. 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41A88CB-2FFE-0D5E-F0CA-A314A8AF96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021" r="16021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Communication Problem in Hotels 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20269"/>
          </a:xfrm>
        </p:spPr>
        <p:txBody>
          <a:bodyPr>
            <a:normAutofit lnSpcReduction="10000"/>
          </a:bodyPr>
          <a:lstStyle/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Language Barriers: Diverse guests - multiple languages - </a:t>
            </a:r>
            <a:r>
              <a:rPr lang="en-US" sz="2400" dirty="0">
                <a:solidFill>
                  <a:srgbClr val="FF0000"/>
                </a:solidFill>
              </a:rPr>
              <a:t>misunderstandings or errors </a:t>
            </a:r>
            <a:r>
              <a:rPr lang="en-US" sz="2400" dirty="0"/>
              <a:t>in conveying requests and instructions.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Cultural Differences: Varying cultural norms and expectations about communication style, gestures, and politeness can cause unintentional - </a:t>
            </a:r>
            <a:r>
              <a:rPr lang="en-US" sz="2400" dirty="0">
                <a:solidFill>
                  <a:srgbClr val="FF0000"/>
                </a:solidFill>
              </a:rPr>
              <a:t>offense or confusion.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Information Silos: Poor internal communication between departments like front desk, housekeeping, and kitchen leads to </a:t>
            </a:r>
            <a:r>
              <a:rPr lang="en-US" sz="2400" dirty="0">
                <a:solidFill>
                  <a:srgbClr val="FF0000"/>
                </a:solidFill>
              </a:rPr>
              <a:t>delays or errors </a:t>
            </a:r>
            <a:r>
              <a:rPr lang="en-US" sz="2400" dirty="0"/>
              <a:t>in service delivery.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Lack of Clear Protocols: Absence of structured communication procedures results in </a:t>
            </a:r>
            <a:r>
              <a:rPr lang="en-US" sz="2400" dirty="0">
                <a:solidFill>
                  <a:srgbClr val="FF0000"/>
                </a:solidFill>
              </a:rPr>
              <a:t>inconsistent messaging and inefficient handling </a:t>
            </a:r>
            <a:r>
              <a:rPr lang="en-US" sz="2400" dirty="0"/>
              <a:t>of guest needs or complaints.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Over-reliance on Technology: Sometimes technology replaces direct communication, causing gaps when </a:t>
            </a:r>
            <a:r>
              <a:rPr lang="en-US" sz="2400" dirty="0">
                <a:solidFill>
                  <a:srgbClr val="FF0000"/>
                </a:solidFill>
              </a:rPr>
              <a:t>systems fail or staff are inadequately trained</a:t>
            </a:r>
            <a:r>
              <a:rPr lang="en-US" sz="2400" dirty="0"/>
              <a:t>.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Stressful Work Environment: </a:t>
            </a:r>
            <a:r>
              <a:rPr lang="en-US" sz="2400" dirty="0">
                <a:solidFill>
                  <a:srgbClr val="FF0000"/>
                </a:solidFill>
              </a:rPr>
              <a:t>High workload and time pressure</a:t>
            </a: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dirty="0"/>
              <a:t>Inadequate Training: Communication skills, cultural competency, and conflict resolution </a:t>
            </a:r>
            <a:r>
              <a:rPr lang="en-US" sz="2400" dirty="0">
                <a:solidFill>
                  <a:srgbClr val="FF0000"/>
                </a:solidFill>
              </a:rPr>
              <a:t>undermines staff effectiveness</a:t>
            </a:r>
            <a:r>
              <a:rPr lang="en-US" sz="2400" dirty="0"/>
              <a:t>.</a:t>
            </a:r>
          </a:p>
          <a:p>
            <a:pPr lvl="2"/>
            <a:endParaRPr lang="en-US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Communication Problem in Restaurant  </a:t>
            </a:r>
          </a:p>
        </p:txBody>
      </p:sp>
      <p:sp>
        <p:nvSpPr>
          <p:cNvPr id="7" name="Tijdelijke aanduiding voor verticale tekst 6"/>
          <p:cNvSpPr>
            <a:spLocks noGrp="1"/>
          </p:cNvSpPr>
          <p:nvPr>
            <p:ph type="body" orient="vert" idx="1"/>
          </p:nvPr>
        </p:nvSpPr>
        <p:spPr>
          <a:xfrm>
            <a:off x="404662" y="1252835"/>
            <a:ext cx="6918649" cy="5220269"/>
          </a:xfrm>
        </p:spPr>
        <p:txBody>
          <a:bodyPr>
            <a:normAutofit/>
          </a:bodyPr>
          <a:lstStyle/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Order Miscommunication:,- </a:t>
            </a:r>
            <a:r>
              <a:rPr lang="en-US" sz="2400" b="0" dirty="0">
                <a:solidFill>
                  <a:srgbClr val="FF0000"/>
                </a:solidFill>
              </a:rPr>
              <a:t>leading to incorrect or delayed dishes for guests</a:t>
            </a:r>
            <a:r>
              <a:rPr lang="en-US" sz="2400" b="0" dirty="0"/>
              <a:t>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Lack of Standardized Procedures: Absence of clear processes or protocols = </a:t>
            </a:r>
            <a:r>
              <a:rPr lang="en-US" sz="2400" b="0" dirty="0">
                <a:solidFill>
                  <a:srgbClr val="FF0000"/>
                </a:solidFill>
              </a:rPr>
              <a:t>inconsistent service and makes training new staff difficult.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Language Barriers: Diverse teams and clientele increase the risk of misunderstandings, especially in </a:t>
            </a:r>
            <a:r>
              <a:rPr lang="en-US" sz="2400" b="0" dirty="0">
                <a:solidFill>
                  <a:srgbClr val="FF0000"/>
                </a:solidFill>
              </a:rPr>
              <a:t>multicultural or international restaurants.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Inadequate Information Flow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Staff Turnover and Training Gaps 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High-Pressure Environment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US" sz="2400" b="0" dirty="0"/>
              <a:t>Technology Gaps</a:t>
            </a:r>
            <a:endParaRPr lang="en-GB" sz="2400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FD515A7-F161-C8E0-D7D8-BB7D96FE2CB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4516" r="24516"/>
          <a:stretch>
            <a:fillRect/>
          </a:stretch>
        </p:blipFill>
        <p:spPr>
          <a:xfrm>
            <a:off x="7539335" y="1556793"/>
            <a:ext cx="4536504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1372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404BF-3B8E-0082-6164-76A12B91B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Problem in Tourism Industry</a:t>
            </a:r>
          </a:p>
        </p:txBody>
      </p:sp>
      <p:sp>
        <p:nvSpPr>
          <p:cNvPr id="6" name="Vertical Text Placeholder 5">
            <a:extLst>
              <a:ext uri="{FF2B5EF4-FFF2-40B4-BE49-F238E27FC236}">
                <a16:creationId xmlns:a16="http://schemas.microsoft.com/office/drawing/2014/main" id="{4F5F8256-21AE-0203-C5DF-831C9136B7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Language and Cultural Barriers: </a:t>
            </a:r>
            <a:r>
              <a:rPr lang="en-US" sz="2400" dirty="0">
                <a:solidFill>
                  <a:srgbClr val="FF0000"/>
                </a:solidFill>
              </a:rPr>
              <a:t>misunderstandings and discomfort.</a:t>
            </a:r>
          </a:p>
          <a:p>
            <a:r>
              <a:rPr lang="en-US" sz="2400" dirty="0"/>
              <a:t>Rapidly Changing Information: </a:t>
            </a:r>
            <a:r>
              <a:rPr lang="en-US" sz="2400" dirty="0">
                <a:solidFill>
                  <a:srgbClr val="FF0000"/>
                </a:solidFill>
              </a:rPr>
              <a:t>safety protocols, schedules, and local conditions make it difficult to convey accurate, timely messages to travelers.</a:t>
            </a:r>
          </a:p>
          <a:p>
            <a:r>
              <a:rPr lang="en-US" sz="2400" dirty="0"/>
              <a:t>Digital Communication Challenges: </a:t>
            </a:r>
            <a:r>
              <a:rPr lang="en-US" sz="2400" dirty="0">
                <a:solidFill>
                  <a:srgbClr val="FF0000"/>
                </a:solidFill>
              </a:rPr>
              <a:t>slow responses and inconsistent customer service.</a:t>
            </a:r>
          </a:p>
          <a:p>
            <a:r>
              <a:rPr lang="en-US" sz="2400" dirty="0"/>
              <a:t>Information Overload: Tourists </a:t>
            </a:r>
            <a:r>
              <a:rPr lang="en-US" sz="2400" dirty="0">
                <a:solidFill>
                  <a:srgbClr val="FF0000"/>
                </a:solidFill>
              </a:rPr>
              <a:t>are overwhelmed by excessive or unclear information.</a:t>
            </a:r>
            <a:r>
              <a:rPr lang="en-US" sz="2400" dirty="0"/>
              <a:t> </a:t>
            </a:r>
          </a:p>
          <a:p>
            <a:r>
              <a:rPr lang="en-US" sz="2400" dirty="0"/>
              <a:t>Internal Coordination Issues</a:t>
            </a:r>
            <a:r>
              <a:rPr lang="en-US" sz="2400" dirty="0">
                <a:solidFill>
                  <a:schemeClr val="bg2">
                    <a:lumMod val="25000"/>
                    <a:lumOff val="75000"/>
                  </a:schemeClr>
                </a:solidFill>
              </a:rPr>
              <a:t>:</a:t>
            </a:r>
            <a:r>
              <a:rPr lang="en-US" sz="2400" dirty="0">
                <a:solidFill>
                  <a:srgbClr val="FF0000"/>
                </a:solidFill>
              </a:rPr>
              <a:t> Poor information flow between departments or organizations. </a:t>
            </a:r>
            <a:endParaRPr lang="en-US" sz="24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3898687-F16D-4B5A-4971-945F4765ED7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" r="1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1A3DD5-00D4-78B4-CA05-63192617BD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7576276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5621-7E34-0E5F-C3FE-68F932973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Channel Source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A2406B-8C36-E82F-866C-6BC345E842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400" dirty="0"/>
              <a:t>Face-to-Face Interaction: </a:t>
            </a:r>
            <a:r>
              <a:rPr lang="en-US" sz="2400" dirty="0">
                <a:highlight>
                  <a:srgbClr val="FFFF00"/>
                </a:highlight>
              </a:rPr>
              <a:t>Direct verbal communication </a:t>
            </a:r>
            <a:r>
              <a:rPr lang="en-US" sz="2400" dirty="0"/>
              <a:t>between staff and guests (e.g., check-in greetings) or within teams (e.g., briefings), allowing immediate feedback and non-verbal cues.</a:t>
            </a:r>
          </a:p>
          <a:p>
            <a:pPr algn="just"/>
            <a:r>
              <a:rPr lang="en-US" sz="2400" dirty="0"/>
              <a:t>Written Correspondence: </a:t>
            </a:r>
            <a:r>
              <a:rPr lang="en-US" sz="2400" dirty="0">
                <a:highlight>
                  <a:srgbClr val="FFFF00"/>
                </a:highlight>
              </a:rPr>
              <a:t>Emails, memos, or guest letters </a:t>
            </a:r>
            <a:r>
              <a:rPr lang="en-US" sz="2400" dirty="0"/>
              <a:t>ensuring clear documentation and professional tone.</a:t>
            </a:r>
          </a:p>
          <a:p>
            <a:pPr algn="just"/>
            <a:r>
              <a:rPr lang="en-US" sz="2400" dirty="0"/>
              <a:t>Digital Platforms: Tools like Booking.com, Microsoft Teams, or hotel apps </a:t>
            </a:r>
          </a:p>
          <a:p>
            <a:pPr algn="just"/>
            <a:r>
              <a:rPr lang="en-US" sz="2400" dirty="0"/>
              <a:t>Telephone: Calls for reservations or guest support.</a:t>
            </a:r>
          </a:p>
          <a:p>
            <a:pPr algn="just"/>
            <a:r>
              <a:rPr lang="en-US" sz="2400" dirty="0"/>
              <a:t>Public Address Systems: </a:t>
            </a:r>
            <a:r>
              <a:rPr lang="en-US" sz="2400" dirty="0">
                <a:highlight>
                  <a:srgbClr val="FFFF00"/>
                </a:highlight>
              </a:rPr>
              <a:t>Announcements</a:t>
            </a:r>
            <a:r>
              <a:rPr lang="en-US" sz="2400" dirty="0"/>
              <a:t> in lobbies or dining areas, ensuring broad, immediate reach. 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8FB89D61-C374-BD55-3BA9-719EC8043F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742" t="6344" r="7531" b="12577"/>
          <a:stretch>
            <a:fillRect/>
          </a:stretch>
        </p:blipFill>
        <p:spPr>
          <a:xfrm>
            <a:off x="8547447" y="1556791"/>
            <a:ext cx="3246239" cy="410445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0AB82B-E460-42A4-24D1-F640D34F41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279612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66BB-9B7A-57A5-A5DA-5386F3239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 Major Elements of Communication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BD38F6-E0B2-5018-1F00-FA32DF8EDA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134673" cy="4795836"/>
          </a:xfrm>
        </p:spPr>
        <p:txBody>
          <a:bodyPr>
            <a:normAutofit/>
          </a:bodyPr>
          <a:lstStyle/>
          <a:p>
            <a:r>
              <a:rPr lang="en-US" sz="2400" dirty="0"/>
              <a:t>Sender</a:t>
            </a:r>
          </a:p>
          <a:p>
            <a:r>
              <a:rPr lang="en-US" sz="2400" dirty="0"/>
              <a:t>Message: verbal, written, or non-verbal </a:t>
            </a:r>
          </a:p>
          <a:p>
            <a:r>
              <a:rPr lang="en-US" sz="2400" dirty="0"/>
              <a:t>Channel: face-to-face, email, or phone</a:t>
            </a:r>
          </a:p>
          <a:p>
            <a:r>
              <a:rPr lang="en-US" sz="2400" dirty="0"/>
              <a:t>Receiver: recipient who decodes and interprets</a:t>
            </a:r>
          </a:p>
          <a:p>
            <a:r>
              <a:rPr lang="en-US" sz="2400" dirty="0"/>
              <a:t>Feedback: response from the receiver</a:t>
            </a:r>
          </a:p>
          <a:p>
            <a:r>
              <a:rPr lang="en-US" sz="2400" dirty="0"/>
              <a:t>Context: The environment or situation influencing communication</a:t>
            </a:r>
          </a:p>
          <a:p>
            <a:r>
              <a:rPr lang="en-US" sz="2400" dirty="0"/>
              <a:t>Noise: Any interference that distorts the message, such as language barriers or distractions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A21E166-574F-DB15-7662-C68DE6252A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52567" y="1372103"/>
            <a:ext cx="3664595" cy="4105186"/>
          </a:xfrm>
        </p:spPr>
        <p:txBody>
          <a:bodyPr/>
          <a:lstStyle/>
          <a:p>
            <a:endParaRPr lang="en-D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626B84-3AAB-E423-E1E3-387DB58E81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4844AA-D2B7-FB0A-7B5B-FCE0CE286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9335" y="1252836"/>
            <a:ext cx="4659013" cy="435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39887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0D530-1D05-7F45-6201-4B36DA33A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Methodology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EF5C79-A94D-8626-08F1-612437B14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35983"/>
            <a:ext cx="8502825" cy="5237121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Set Clear Objectives: </a:t>
            </a:r>
            <a:r>
              <a:rPr lang="en-US" sz="2400" dirty="0">
                <a:highlight>
                  <a:srgbClr val="FFFF00"/>
                </a:highlight>
              </a:rPr>
              <a:t>Define goals for internal and external </a:t>
            </a:r>
            <a:endParaRPr lang="en-US" sz="2400" dirty="0"/>
          </a:p>
          <a:p>
            <a:pPr algn="just"/>
            <a:r>
              <a:rPr lang="en-US" sz="2400" dirty="0"/>
              <a:t>Know Your Audience: Tailor messages</a:t>
            </a:r>
          </a:p>
          <a:p>
            <a:pPr algn="just"/>
            <a:r>
              <a:rPr lang="en-US" sz="2400" dirty="0"/>
              <a:t>Use Multiple Channels: Combine meetings, messaging apps, social media, and email.</a:t>
            </a:r>
          </a:p>
          <a:p>
            <a:pPr algn="just"/>
            <a:r>
              <a:rPr lang="en-US" sz="2400" dirty="0"/>
              <a:t>Maintain Consistency: Ensure clear, transparent, and aligned messaging. </a:t>
            </a:r>
          </a:p>
          <a:p>
            <a:pPr algn="just"/>
            <a:r>
              <a:rPr lang="en-US" sz="2400" dirty="0"/>
              <a:t>Train Staff: Provide guidelines and communication skills training.</a:t>
            </a:r>
          </a:p>
          <a:p>
            <a:pPr algn="just"/>
            <a:r>
              <a:rPr lang="en-US" sz="2400" dirty="0"/>
              <a:t>Leverage Technology: Utilize digital tools like POS, chatbots, and automated messaging.</a:t>
            </a:r>
          </a:p>
          <a:p>
            <a:pPr algn="just"/>
            <a:r>
              <a:rPr lang="en-US" sz="2400" dirty="0"/>
              <a:t>Evaluate Regularly: Gather feedback and adjust strategies for improvement.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47BB23F-8185-2BB9-4CC0-D1C12706F5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428" b="1428"/>
          <a:stretch>
            <a:fillRect/>
          </a:stretch>
        </p:blipFill>
        <p:spPr>
          <a:xfrm>
            <a:off x="9048750" y="1252538"/>
            <a:ext cx="2744788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CCB7E-2909-ED9E-8CF2-7286916D6C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428110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F40B0-02BE-15A3-FDAF-8DD23D274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7 Cs of communication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9FC649-FB5A-CCFB-D1B0-47C7AA02A0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Clarity: Ensure the message is clear and easily understandable</a:t>
            </a:r>
          </a:p>
          <a:p>
            <a:r>
              <a:rPr lang="en-US" sz="2400" dirty="0"/>
              <a:t>Conciseness: Deliver the message briefly without losing meaning </a:t>
            </a:r>
          </a:p>
          <a:p>
            <a:r>
              <a:rPr lang="en-US" sz="2400" dirty="0"/>
              <a:t>Concreteness: Use specific, vivid details</a:t>
            </a:r>
          </a:p>
          <a:p>
            <a:r>
              <a:rPr lang="en-US" sz="2400" dirty="0"/>
              <a:t>Courtesy: Be </a:t>
            </a:r>
            <a:r>
              <a:rPr lang="en-US" sz="2400" dirty="0">
                <a:highlight>
                  <a:srgbClr val="FFFF00"/>
                </a:highlight>
              </a:rPr>
              <a:t>respectful</a:t>
            </a:r>
            <a:r>
              <a:rPr lang="en-US" sz="2400" dirty="0"/>
              <a:t> and considerate</a:t>
            </a:r>
          </a:p>
          <a:p>
            <a:r>
              <a:rPr lang="en-US" sz="2400" dirty="0"/>
              <a:t>Correctness: Ensure accuracy in grammar, facts, and tone</a:t>
            </a:r>
          </a:p>
          <a:p>
            <a:r>
              <a:rPr lang="en-US" sz="2400" dirty="0"/>
              <a:t>Consideration: Tailor the message to the audience’s needs and perspectives.</a:t>
            </a:r>
          </a:p>
          <a:p>
            <a:r>
              <a:rPr lang="en-US" sz="2400" dirty="0"/>
              <a:t>Completeness: Provide </a:t>
            </a:r>
            <a:r>
              <a:rPr lang="en-US" sz="2400" dirty="0">
                <a:highlight>
                  <a:srgbClr val="FFFF00"/>
                </a:highlight>
              </a:rPr>
              <a:t>all necessary information </a:t>
            </a:r>
            <a:r>
              <a:rPr lang="en-US" sz="2400" dirty="0"/>
              <a:t>for the recipient to act.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7A66E833-565B-EADA-257E-572BDFB51E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" r="1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E5FC2-42B4-93E9-5484-2AEAC34BC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3569947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6F3AB-2EA4-42FC-609C-E4A064320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Management Skills in Hospitality 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B96DB0-3F27-4010-515B-F7560CE3D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Leadership: Motivating teams and making decisions.</a:t>
            </a:r>
          </a:p>
          <a:p>
            <a:r>
              <a:rPr lang="en-US" sz="2400" dirty="0"/>
              <a:t>Problem-solving: Handling guest complaints and operational issues.</a:t>
            </a:r>
          </a:p>
          <a:p>
            <a:r>
              <a:rPr lang="en-US" sz="2400" dirty="0"/>
              <a:t>Time management: Balancing </a:t>
            </a:r>
            <a:r>
              <a:rPr lang="en-US" sz="2400" dirty="0">
                <a:highlight>
                  <a:srgbClr val="FFFF00"/>
                </a:highlight>
              </a:rPr>
              <a:t>multiple tasks </a:t>
            </a:r>
            <a:r>
              <a:rPr lang="en-US" sz="2400" dirty="0"/>
              <a:t>in a fast-paced environment.</a:t>
            </a:r>
          </a:p>
          <a:p>
            <a:r>
              <a:rPr lang="en-US" sz="2400" dirty="0"/>
              <a:t>Financial awareness: Budgeting and revenue management</a:t>
            </a:r>
          </a:p>
          <a:p>
            <a:r>
              <a:rPr lang="en-US" sz="2400" dirty="0"/>
              <a:t>Advanced skills : Strategic planning, innovation, and ethical leadership. 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8D2D057-0E1E-D598-197C-B1D0BE281B5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972" r="16972"/>
          <a:stretch>
            <a:fillRect/>
          </a:stretch>
        </p:blipFill>
        <p:spPr>
          <a:xfrm>
            <a:off x="8617787" y="1704863"/>
            <a:ext cx="3259784" cy="390465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009C9C-384E-F0C2-7DEE-8BD1B0FB5D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050359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1531358-9A7E-A3C7-A969-88453856C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</a:t>
            </a:r>
          </a:p>
        </p:txBody>
      </p:sp>
      <p:sp>
        <p:nvSpPr>
          <p:cNvPr id="7" name="Vertical Text Placeholder 6">
            <a:extLst>
              <a:ext uri="{FF2B5EF4-FFF2-40B4-BE49-F238E27FC236}">
                <a16:creationId xmlns:a16="http://schemas.microsoft.com/office/drawing/2014/main" id="{BC8DBF68-EF4B-5942-E284-259AA8365B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350697" cy="4795836"/>
          </a:xfrm>
        </p:spPr>
        <p:txBody>
          <a:bodyPr/>
          <a:lstStyle/>
          <a:p>
            <a:pPr algn="just"/>
            <a:r>
              <a:rPr lang="en-US" sz="2400" dirty="0"/>
              <a:t>The </a:t>
            </a:r>
            <a:r>
              <a:rPr lang="en-US" sz="2400" dirty="0">
                <a:highlight>
                  <a:srgbClr val="FFFF00"/>
                </a:highlight>
              </a:rPr>
              <a:t>backbone of operational effectiveness </a:t>
            </a:r>
            <a:r>
              <a:rPr lang="en-US" sz="2400" dirty="0"/>
              <a:t>and guest experience is communication.</a:t>
            </a:r>
          </a:p>
          <a:p>
            <a:pPr algn="just"/>
            <a:r>
              <a:rPr lang="en-US" sz="2400" dirty="0"/>
              <a:t>Establishment of </a:t>
            </a:r>
            <a:r>
              <a:rPr lang="en-US" sz="2400" dirty="0">
                <a:highlight>
                  <a:srgbClr val="FFFF00"/>
                </a:highlight>
              </a:rPr>
              <a:t>relationships</a:t>
            </a:r>
            <a:r>
              <a:rPr lang="en-US" sz="2400" dirty="0"/>
              <a:t>, conflict resolution, and the seamless facilitation of interdepartmental cooperation.</a:t>
            </a:r>
          </a:p>
          <a:p>
            <a:pPr algn="just"/>
            <a:r>
              <a:rPr lang="en-US" sz="2400" dirty="0">
                <a:highlight>
                  <a:srgbClr val="00FF00"/>
                </a:highlight>
              </a:rPr>
              <a:t>Greater guest satisfaction, culminating in repeat business. </a:t>
            </a:r>
          </a:p>
          <a:p>
            <a:pPr algn="just"/>
            <a:endParaRPr lang="en-US" sz="2400" dirty="0">
              <a:highlight>
                <a:srgbClr val="00FF00"/>
              </a:highlight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F7E5977-3A65-CACC-8AD4-1A8F794DBAF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975" t="4836" r="2895" b="5075"/>
          <a:stretch>
            <a:fillRect/>
          </a:stretch>
        </p:blipFill>
        <p:spPr>
          <a:xfrm>
            <a:off x="8313609" y="1849766"/>
            <a:ext cx="3563962" cy="315846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A14EEE-7B8F-90E9-7609-FD5E0ECA6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316943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DB553-97B8-8381-57D4-2E97C5CE8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Role of Communication in Hospitality Management 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13531E-2739-6769-1AD3-E4D74DFF03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412776"/>
            <a:ext cx="7926761" cy="4635896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highlight>
                  <a:srgbClr val="00FF00"/>
                </a:highlight>
              </a:rPr>
              <a:t>Coordination and Cooperation among Employees = </a:t>
            </a:r>
            <a:r>
              <a:rPr lang="en-US" sz="2400" dirty="0"/>
              <a:t>effective Interaction with Clients.  </a:t>
            </a:r>
          </a:p>
          <a:p>
            <a:r>
              <a:rPr lang="en-US" sz="2400" dirty="0"/>
              <a:t>This assists in </a:t>
            </a:r>
            <a:r>
              <a:rPr lang="en-US" sz="2400" dirty="0">
                <a:highlight>
                  <a:srgbClr val="00FF00"/>
                </a:highlight>
              </a:rPr>
              <a:t>harmonizing activities </a:t>
            </a:r>
            <a:r>
              <a:rPr lang="en-US" sz="2400" dirty="0"/>
              <a:t>between the front desk operations, housekeeping, kitchen, and upper management.  </a:t>
            </a:r>
          </a:p>
          <a:p>
            <a:r>
              <a:rPr lang="en-US" sz="2400" dirty="0">
                <a:highlight>
                  <a:srgbClr val="00FF00"/>
                </a:highlight>
              </a:rPr>
              <a:t>Improved guest satisfaction </a:t>
            </a:r>
            <a:r>
              <a:rPr lang="en-US" sz="2400" dirty="0"/>
              <a:t>results from the provision of relevant, precise, and swiftly disseminated information.</a:t>
            </a:r>
          </a:p>
          <a:p>
            <a:r>
              <a:rPr lang="en-US" sz="2400" dirty="0"/>
              <a:t>Communication </a:t>
            </a:r>
            <a:r>
              <a:rPr lang="en-US" sz="2400" dirty="0">
                <a:highlight>
                  <a:srgbClr val="00FF00"/>
                </a:highlight>
              </a:rPr>
              <a:t>removes informational barriers </a:t>
            </a:r>
            <a:r>
              <a:rPr lang="en-US" sz="2400" dirty="0"/>
              <a:t>and covers all forms—spoken, unspoken, written, and electronic.  </a:t>
            </a:r>
          </a:p>
          <a:p>
            <a:r>
              <a:rPr lang="en-US" sz="2400" dirty="0"/>
              <a:t>Trust and loyalty</a:t>
            </a:r>
          </a:p>
          <a:p>
            <a:r>
              <a:rPr lang="en-US" sz="2400" dirty="0">
                <a:highlight>
                  <a:srgbClr val="00FF00"/>
                </a:highlight>
              </a:rPr>
              <a:t>Uplifting organizational </a:t>
            </a:r>
            <a:r>
              <a:rPr lang="en-US" sz="2400" dirty="0"/>
              <a:t>atmosphere</a:t>
            </a:r>
          </a:p>
          <a:p>
            <a:endParaRPr lang="en-US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A11EC451-E125-2B29-79C3-CC2B19F3387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63" r="508"/>
          <a:stretch>
            <a:fillRect/>
          </a:stretch>
        </p:blipFill>
        <p:spPr>
          <a:xfrm>
            <a:off x="8475439" y="1412776"/>
            <a:ext cx="3318247" cy="434756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C545CE-83B6-6560-8F37-C70E863479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125261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4EA261B-12BC-D71B-DCD4-902F7819E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Oral Communication Skills in Hospitality </a:t>
            </a:r>
          </a:p>
        </p:txBody>
      </p:sp>
      <p:sp>
        <p:nvSpPr>
          <p:cNvPr id="7" name="Vertical Text Placeholder 6">
            <a:extLst>
              <a:ext uri="{FF2B5EF4-FFF2-40B4-BE49-F238E27FC236}">
                <a16:creationId xmlns:a16="http://schemas.microsoft.com/office/drawing/2014/main" id="{94C8062B-CBDA-BAF1-3107-D6485760C2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062665" cy="4795836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Guests and teammates = </a:t>
            </a:r>
            <a:r>
              <a:rPr lang="en-US" sz="2400" dirty="0">
                <a:highlight>
                  <a:srgbClr val="00FF00"/>
                </a:highlight>
              </a:rPr>
              <a:t>straightforward and well-communicated details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>
                <a:highlight>
                  <a:srgbClr val="00FF00"/>
                </a:highlight>
              </a:rPr>
              <a:t>Comprehending problems</a:t>
            </a:r>
            <a:r>
              <a:rPr lang="en-US" sz="2400" dirty="0"/>
              <a:t>, desires, and responses is possible through active listening.</a:t>
            </a:r>
          </a:p>
          <a:p>
            <a:pPr algn="just"/>
            <a:r>
              <a:rPr lang="en-US" sz="2400" dirty="0"/>
              <a:t>Resolving complaints, having patience and understanding are necessary.</a:t>
            </a:r>
          </a:p>
          <a:p>
            <a:pPr algn="just"/>
            <a:r>
              <a:rPr lang="en-US" sz="2400" dirty="0"/>
              <a:t>The way a message is received and the type of exchange can be profoundly influenced by </a:t>
            </a:r>
            <a:r>
              <a:rPr lang="en-US" sz="2400" dirty="0">
                <a:highlight>
                  <a:srgbClr val="00FF00"/>
                </a:highlight>
              </a:rPr>
              <a:t>tone and non-verbal </a:t>
            </a:r>
            <a:r>
              <a:rPr lang="en-US" sz="2400" dirty="0"/>
              <a:t>communication.  </a:t>
            </a:r>
          </a:p>
          <a:p>
            <a:pPr algn="just"/>
            <a:r>
              <a:rPr lang="en-US" sz="2400" dirty="0"/>
              <a:t>The multicultural hospitality industry benefits from cultural and linguistic </a:t>
            </a:r>
            <a:r>
              <a:rPr lang="en-US" sz="2400" dirty="0">
                <a:highlight>
                  <a:srgbClr val="FFFF00"/>
                </a:highlight>
              </a:rPr>
              <a:t>diversity</a:t>
            </a:r>
            <a:r>
              <a:rPr lang="en-US" sz="2400" dirty="0"/>
              <a:t> in communication.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6058B2B9-F097-57C0-4F1F-B23729E7B8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79" r="-2747"/>
          <a:stretch>
            <a:fillRect/>
          </a:stretch>
        </p:blipFill>
        <p:spPr>
          <a:xfrm>
            <a:off x="7683351" y="1412776"/>
            <a:ext cx="4514999" cy="4464496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439CCD-2077-B277-3A86-07667D5966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041434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4C94B-D66B-2FC7-E23B-82E7068A0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Vertical Text Placeholder 4">
            <a:extLst>
              <a:ext uri="{FF2B5EF4-FFF2-40B4-BE49-F238E27FC236}">
                <a16:creationId xmlns:a16="http://schemas.microsoft.com/office/drawing/2014/main" id="{AE81E62B-E5D3-186F-C830-681C77949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sz="2400" dirty="0"/>
              <a:t>Guest interactions: </a:t>
            </a:r>
            <a:r>
              <a:rPr lang="en-US" sz="2400" dirty="0">
                <a:highlight>
                  <a:srgbClr val="00FF00"/>
                </a:highlight>
              </a:rPr>
              <a:t>Greetings</a:t>
            </a:r>
            <a:r>
              <a:rPr lang="en-US" sz="2400" dirty="0"/>
              <a:t>, informing, and </a:t>
            </a:r>
            <a:r>
              <a:rPr lang="en-US" sz="2400" dirty="0">
                <a:highlight>
                  <a:srgbClr val="00FF00"/>
                </a:highlight>
              </a:rPr>
              <a:t>resolving issues </a:t>
            </a:r>
            <a:r>
              <a:rPr lang="en-US" sz="2400" dirty="0"/>
              <a:t>encountered communicatively.  </a:t>
            </a:r>
          </a:p>
          <a:p>
            <a:r>
              <a:rPr lang="en-US" sz="2400" dirty="0"/>
              <a:t>Staff meetings: Daily briefing, feedback session, and </a:t>
            </a:r>
            <a:r>
              <a:rPr lang="en-US" sz="2400" dirty="0">
                <a:highlight>
                  <a:srgbClr val="FFFF00"/>
                </a:highlight>
              </a:rPr>
              <a:t>motivational talk.  </a:t>
            </a:r>
          </a:p>
          <a:p>
            <a:r>
              <a:rPr lang="en-US" sz="2400" dirty="0"/>
              <a:t>Crisis management: During emergencies, </a:t>
            </a:r>
            <a:r>
              <a:rPr lang="en-US" sz="2400" dirty="0">
                <a:highlight>
                  <a:srgbClr val="00FF00"/>
                </a:highlight>
              </a:rPr>
              <a:t>providing precise and clear directions.  </a:t>
            </a:r>
          </a:p>
          <a:p>
            <a:r>
              <a:rPr lang="en-US" sz="2400" dirty="0"/>
              <a:t>Negotiation: Between suppliers and conflict resolution.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8E666-E545-9FF3-ECB0-F053B1763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13E9E67-CA77-6F93-8414-B8CF5DBAE88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" r="16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230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6E8F4-A3D7-C77D-FEA5-EF2353FAD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0FE97D-9EE4-1B47-7324-FAA889FA5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t-PT" sz="3100"/>
              <a:t>Components of Non‑Verbal Communication</a:t>
            </a:r>
            <a:endParaRPr lang="en-US" sz="3100"/>
          </a:p>
        </p:txBody>
      </p:sp>
      <p:sp>
        <p:nvSpPr>
          <p:cNvPr id="7" name="Vertical Text Placeholder 6">
            <a:extLst>
              <a:ext uri="{FF2B5EF4-FFF2-40B4-BE49-F238E27FC236}">
                <a16:creationId xmlns:a16="http://schemas.microsoft.com/office/drawing/2014/main" id="{8AE70ED4-797C-ADF7-7D6D-004C2DFC8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1" y="1252835"/>
            <a:ext cx="6270578" cy="5220269"/>
          </a:xfrm>
        </p:spPr>
        <p:txBody>
          <a:bodyPr>
            <a:noAutofit/>
          </a:bodyPr>
          <a:lstStyle/>
          <a:p>
            <a:r>
              <a:rPr lang="en-GB" dirty="0"/>
              <a:t>Kinesics (movement)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Posture, stance, gestures, facial expressions</a:t>
            </a:r>
          </a:p>
          <a:p>
            <a:r>
              <a:rPr lang="en-GB" dirty="0" err="1"/>
              <a:t>Oculesics</a:t>
            </a:r>
            <a:r>
              <a:rPr lang="en-GB" dirty="0"/>
              <a:t> (</a:t>
            </a:r>
            <a:r>
              <a:rPr lang="pt-PT" dirty="0"/>
              <a:t>eye behavior)</a:t>
            </a: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Quality, frequency, and cultural meaning of eye contact</a:t>
            </a:r>
          </a:p>
          <a:p>
            <a:r>
              <a:rPr lang="en-GB" dirty="0"/>
              <a:t>Proxemics (</a:t>
            </a:r>
            <a:r>
              <a:rPr lang="pt-PT" dirty="0"/>
              <a:t>amount of space)</a:t>
            </a: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Use of personal space and positioning at the desk or table</a:t>
            </a:r>
          </a:p>
          <a:p>
            <a:r>
              <a:rPr lang="en-GB" dirty="0"/>
              <a:t>Haptics (</a:t>
            </a:r>
            <a:r>
              <a:rPr lang="pt-PT" dirty="0"/>
              <a:t>touch and motion)</a:t>
            </a:r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Touch policies: hand‑offs, handshakes, guiding gestures</a:t>
            </a:r>
          </a:p>
          <a:p>
            <a:r>
              <a:rPr lang="en-GB" dirty="0"/>
              <a:t>Paralanguage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Tone, pitch, pace, volume, pauses, warmth</a:t>
            </a:r>
          </a:p>
          <a:p>
            <a:r>
              <a:rPr lang="en-GB" dirty="0"/>
              <a:t>Appearance &amp; Grooming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Uniform, neatness, name tag placement</a:t>
            </a:r>
          </a:p>
          <a:p>
            <a:r>
              <a:rPr lang="en-GB" dirty="0"/>
              <a:t>Chronemics (time and communication)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Timing, punctuality, response latency</a:t>
            </a:r>
          </a:p>
        </p:txBody>
      </p:sp>
      <p:pic>
        <p:nvPicPr>
          <p:cNvPr id="1026" name="Picture 2" descr="Body Languagess">
            <a:extLst>
              <a:ext uri="{FF2B5EF4-FFF2-40B4-BE49-F238E27FC236}">
                <a16:creationId xmlns:a16="http://schemas.microsoft.com/office/drawing/2014/main" id="{4524EEC8-010F-A850-7891-736854FB25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5"/>
          <a:stretch>
            <a:fillRect/>
          </a:stretch>
        </p:blipFill>
        <p:spPr bwMode="auto">
          <a:xfrm>
            <a:off x="6459215" y="1756595"/>
            <a:ext cx="5688632" cy="426469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803E34-FB9B-29C3-07EC-78D6B4B7D9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2442620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Body Language Do’s &amp; Don’ts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380600"/>
              </p:ext>
            </p:extLst>
          </p:nvPr>
        </p:nvGraphicFramePr>
        <p:xfrm>
          <a:off x="457200" y="1463040"/>
          <a:ext cx="11283950" cy="486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4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7720">
                <a:tc>
                  <a:txBody>
                    <a:bodyPr/>
                    <a:lstStyle/>
                    <a:p>
                      <a:r>
                        <a:rPr sz="2800" b="1" dirty="0"/>
                        <a:t>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800" b="1" dirty="0"/>
                        <a:t>Don’t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400" dirty="0"/>
                        <a:t>Stand upright, open shoulders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/>
                        <a:t>Slouch, lean on counter, cross arms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400" dirty="0"/>
                        <a:t>Use open-palm guiding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 dirty="0"/>
                        <a:t>Point with a single finger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400" dirty="0"/>
                        <a:t>Maintain comfortable distance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/>
                        <a:t>Invade space or step back abruptly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400" dirty="0"/>
                        <a:t>Warm tone, steady pace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 dirty="0"/>
                        <a:t>Sharp, rushed, or monotone speech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400" dirty="0"/>
                        <a:t>Acknowledge emotion visibly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 dirty="0"/>
                        <a:t>Smile inappropriately during complaints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Quick Self-Audit (Before Each Shift)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966067"/>
              </p:ext>
            </p:extLst>
          </p:nvPr>
        </p:nvGraphicFramePr>
        <p:xfrm>
          <a:off x="457200" y="1463040"/>
          <a:ext cx="1128395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80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480">
                <a:tc>
                  <a:txBody>
                    <a:bodyPr/>
                    <a:lstStyle/>
                    <a:p>
                      <a:r>
                        <a:rPr sz="2800" b="1" dirty="0"/>
                        <a:t>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800" b="1" dirty="0"/>
                        <a:t>What to Check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 dirty="0"/>
                        <a:t>Posture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Upright, open, relaxed; no fidgeting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 dirty="0"/>
                        <a:t>Facial Expression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Neutral-friendly baseline; appropriate smile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 dirty="0"/>
                        <a:t>Eye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Comfortable, inclusive; culturally sensitive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 dirty="0"/>
                        <a:t>Hands/Gestures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Visible, open-palm, controlled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 dirty="0"/>
                        <a:t>Proxemics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Comfortable distance; effective angle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/>
                        <a:t>Paralanguage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Warm tone, steady pace, moderate volume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/>
                        <a:t>Barriers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Screens/items not blocking connection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8480">
                <a:tc>
                  <a:txBody>
                    <a:bodyPr/>
                    <a:lstStyle/>
                    <a:p>
                      <a:r>
                        <a:rPr sz="2000"/>
                        <a:t>Congruence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Words and non-</a:t>
                      </a:r>
                      <a:r>
                        <a:rPr sz="2000" dirty="0" err="1"/>
                        <a:t>verbals</a:t>
                      </a:r>
                      <a:r>
                        <a:rPr sz="2000" dirty="0"/>
                        <a:t> match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Body Language Checklist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216362"/>
              </p:ext>
            </p:extLst>
          </p:nvPr>
        </p:nvGraphicFramePr>
        <p:xfrm>
          <a:off x="457200" y="1463040"/>
          <a:ext cx="1128395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5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8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7720">
                <a:tc>
                  <a:txBody>
                    <a:bodyPr/>
                    <a:lstStyle/>
                    <a:p>
                      <a:r>
                        <a:rPr sz="2800" b="1" dirty="0"/>
                        <a:t>Scenario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800" b="1" dirty="0"/>
                        <a:t>Key Non-Verbal Behaviors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000" dirty="0"/>
                        <a:t>Check-In Greeting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Open stance; friendly smile; brief eye contact; slight forward lean; open-palm invite.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000" dirty="0"/>
                        <a:t>Complaint Handling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Neutral-open posture; concerned expression; slower pace; acknowledge; avoid barriers.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000" dirty="0"/>
                        <a:t>Upselling/Recommendations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Soft, confident tone; open gestures; check consent to explain; watch micro-cues.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000"/>
                        <a:t>Concierge Directions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Open-hand pointing on map; stand side-by-side at 45°; confirm understanding.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r>
                        <a:rPr sz="2000" dirty="0"/>
                        <a:t>Fine Dining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 dirty="0"/>
                        <a:t>Approach within view; minimal intrusion; low voice; controlled gestures; attentive nods.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Assessment Rubric (10 Criteria)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862941"/>
              </p:ext>
            </p:extLst>
          </p:nvPr>
        </p:nvGraphicFramePr>
        <p:xfrm>
          <a:off x="457200" y="1463040"/>
          <a:ext cx="11283950" cy="486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7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462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0574">
                <a:tc>
                  <a:txBody>
                    <a:bodyPr/>
                    <a:lstStyle/>
                    <a:p>
                      <a:r>
                        <a:rPr sz="2400" b="1" dirty="0"/>
                        <a:t>Criterion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400" b="1" dirty="0"/>
                        <a:t>Exemplary Performance Indicators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 dirty="0"/>
                        <a:t>Posture &amp; Presence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Consistently open, professional stance; appropriate orientation.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 dirty="0"/>
                        <a:t>Facial/Affective Cues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Authentic warmth; expressions fit the context.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 dirty="0"/>
                        <a:t>Eye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Engaging without staring; inclusive in groups.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/>
                        <a:t>Gestures &amp; Hands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Open-palm guiding; no distracting fidgeting.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/>
                        <a:t>Proxemics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Respects space; positions to reduce confrontation.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/>
                        <a:t>Paralanguage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Warm, steady tone; clear articulation; good pace.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/>
                        <a:t>Cultural Adaptation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Adjusts style to guest norms respectfully.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 dirty="0"/>
                        <a:t>Congruence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Verbal and non-verbal messages align.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574">
                <a:tc>
                  <a:txBody>
                    <a:bodyPr/>
                    <a:lstStyle/>
                    <a:p>
                      <a:r>
                        <a:rPr sz="1800"/>
                        <a:t>Professionalism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Appearance, timing, SOP adherence.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0580">
                <a:tc>
                  <a:txBody>
                    <a:bodyPr/>
                    <a:lstStyle/>
                    <a:p>
                      <a:r>
                        <a:rPr sz="1800" dirty="0"/>
                        <a:t>Reflection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 dirty="0"/>
                        <a:t>Accurate self-assessment and improvement plan.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C62195-DBDF-1ABA-9C8F-E1ACD93D8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990" y="2468797"/>
            <a:ext cx="4444369" cy="1920406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85FF888-5E1F-BFC8-E9A8-359E007297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CF11E6B-C992-A210-B4D8-A26FC0913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F9663EA-3EEF-D24A-9093-66554B00F38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Discover the world of EIIET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4CB14-4382-97CD-C087-A0967010255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53563" y="647382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F2337B-0237-8079-B7E5-00D982205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1378" y="4521940"/>
            <a:ext cx="4444369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4560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microsoft.com/office/2006/metadata/properties"/>
    <ds:schemaRef ds:uri="http://www.w3.org/XML/1998/namespace"/>
    <ds:schemaRef ds:uri="01a1795b-c314-4f6e-9e61-ae7877c66689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1420</Words>
  <Application>Microsoft Office PowerPoint</Application>
  <PresentationFormat>Custom</PresentationFormat>
  <Paragraphs>197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Wingdings</vt:lpstr>
      <vt:lpstr>Arial</vt:lpstr>
      <vt:lpstr>Calibri</vt:lpstr>
      <vt:lpstr>Georgia</vt:lpstr>
      <vt:lpstr>Minion</vt:lpstr>
      <vt:lpstr>Corporate template-set Universiteit Leiden</vt:lpstr>
      <vt:lpstr>PowerPoint Presentation</vt:lpstr>
      <vt:lpstr>Objectives</vt:lpstr>
      <vt:lpstr>Communication Problem in Hotels  </vt:lpstr>
      <vt:lpstr>Communication Problem in Restaurant  </vt:lpstr>
      <vt:lpstr>Communication Problem in Tourism Industry</vt:lpstr>
      <vt:lpstr>Communication Channel Source </vt:lpstr>
      <vt:lpstr>7 Major Elements of Communication</vt:lpstr>
      <vt:lpstr>Communication Methodology</vt:lpstr>
      <vt:lpstr>       7 Cs of communication</vt:lpstr>
      <vt:lpstr>Key Management Skills in Hospitality  </vt:lpstr>
      <vt:lpstr>Importance</vt:lpstr>
      <vt:lpstr>The Role of Communication in Hospitality Management  </vt:lpstr>
      <vt:lpstr>Oral Communication Skills in Hospitality </vt:lpstr>
      <vt:lpstr>Examples</vt:lpstr>
      <vt:lpstr>Components of Non‑Verbal Communication</vt:lpstr>
      <vt:lpstr>Body Language Do’s &amp; Don’ts</vt:lpstr>
      <vt:lpstr>Quick Self-Audit (Before Each Shift)</vt:lpstr>
      <vt:lpstr>Body Language Checklist</vt:lpstr>
      <vt:lpstr>Assessment Rubric (10 Criteria)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Dr. Jay Thakur EIIET</cp:lastModifiedBy>
  <cp:revision>376</cp:revision>
  <dcterms:created xsi:type="dcterms:W3CDTF">2023-10-18T00:40:52Z</dcterms:created>
  <dcterms:modified xsi:type="dcterms:W3CDTF">2025-10-10T13:29:41Z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