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2" r:id="rId16"/>
    <p:sldId id="271" r:id="rId17"/>
    <p:sldId id="269"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pPr/>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pPr/>
              <a:t>5/23/2025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pPr/>
              <a:t>5/23/2025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pPr/>
              <a:t>5/23/2025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pPr/>
              <a:t>5/23/2025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smtClean="0"/>
              <a:t>Hydration, Calorie Control &amp; Psychological Wellness in Short-Term Space Tourism</a:t>
            </a:r>
            <a:endParaRPr lang="en-US" b="1" dirty="0"/>
          </a:p>
        </p:txBody>
      </p:sp>
      <p:sp>
        <p:nvSpPr>
          <p:cNvPr id="3" name="Subtitle 2"/>
          <p:cNvSpPr>
            <a:spLocks noGrp="1"/>
          </p:cNvSpPr>
          <p:nvPr>
            <p:ph type="subTitle" idx="1"/>
          </p:nvPr>
        </p:nvSpPr>
        <p:spPr/>
        <p:txBody>
          <a:bodyPr/>
          <a:lstStyle/>
          <a:p>
            <a:r>
              <a:rPr lang="en-US" b="1" dirty="0" smtClean="0"/>
              <a:t>Student Name: </a:t>
            </a:r>
            <a:r>
              <a:rPr lang="en-US" b="1" dirty="0" err="1" smtClean="0"/>
              <a:t>Abhilash</a:t>
            </a:r>
            <a:r>
              <a:rPr lang="en-US" b="1" dirty="0" smtClean="0"/>
              <a:t/>
            </a:r>
            <a:br>
              <a:rPr lang="en-US" b="1" dirty="0" smtClean="0"/>
            </a:br>
            <a:r>
              <a:rPr lang="en-US" b="1" dirty="0" smtClean="0"/>
              <a:t>Student ID: DE240063</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Index</a:t>
            </a:r>
          </a:p>
        </p:txBody>
      </p:sp>
      <p:sp>
        <p:nvSpPr>
          <p:cNvPr id="3" name="Content Placeholder 2"/>
          <p:cNvSpPr>
            <a:spLocks noGrp="1"/>
          </p:cNvSpPr>
          <p:nvPr>
            <p:ph idx="1"/>
          </p:nvPr>
        </p:nvSpPr>
        <p:spPr/>
        <p:txBody>
          <a:bodyPr>
            <a:normAutofit fontScale="55000" lnSpcReduction="20000"/>
          </a:bodyPr>
          <a:lstStyle/>
          <a:p>
            <a:pPr lvl="0"/>
            <a:r>
              <a:rPr lang="en-US" dirty="0" smtClean="0"/>
              <a:t>Introduction</a:t>
            </a:r>
          </a:p>
          <a:p>
            <a:pPr lvl="0"/>
            <a:r>
              <a:rPr lang="en-US" dirty="0" smtClean="0"/>
              <a:t>Objectives</a:t>
            </a:r>
          </a:p>
          <a:p>
            <a:pPr lvl="0"/>
            <a:r>
              <a:rPr lang="en-US" dirty="0" smtClean="0"/>
              <a:t>Space Tourism: A New Frontier</a:t>
            </a:r>
          </a:p>
          <a:p>
            <a:pPr lvl="0"/>
            <a:r>
              <a:rPr lang="en-US" dirty="0" smtClean="0"/>
              <a:t>Nutritional Challenges in Microgravity</a:t>
            </a:r>
          </a:p>
          <a:p>
            <a:pPr lvl="0"/>
            <a:r>
              <a:rPr lang="en-US" dirty="0" smtClean="0"/>
              <a:t>Astronaut-Inspired Meal Design</a:t>
            </a:r>
          </a:p>
          <a:p>
            <a:pPr lvl="0"/>
            <a:r>
              <a:rPr lang="en-US" dirty="0" smtClean="0"/>
              <a:t>Meal Plan 1 (High-</a:t>
            </a:r>
            <a:r>
              <a:rPr lang="en-US" dirty="0" err="1" smtClean="0"/>
              <a:t>Carb</a:t>
            </a:r>
            <a:r>
              <a:rPr lang="en-US" dirty="0" smtClean="0"/>
              <a:t>)</a:t>
            </a:r>
          </a:p>
          <a:p>
            <a:pPr lvl="0"/>
            <a:r>
              <a:rPr lang="en-US" dirty="0" smtClean="0"/>
              <a:t>Meal Plan 2 (High-Protein)</a:t>
            </a:r>
          </a:p>
          <a:p>
            <a:pPr lvl="0"/>
            <a:r>
              <a:rPr lang="en-US" dirty="0" smtClean="0"/>
              <a:t>Meal Plan 3 (Balanced Diet)</a:t>
            </a:r>
          </a:p>
          <a:p>
            <a:pPr lvl="0"/>
            <a:r>
              <a:rPr lang="en-US" dirty="0" smtClean="0"/>
              <a:t>Hydration Protocols for Short Missions</a:t>
            </a:r>
          </a:p>
          <a:p>
            <a:pPr lvl="0"/>
            <a:r>
              <a:rPr lang="en-US" dirty="0" smtClean="0"/>
              <a:t>Nutrient Density and Fortification</a:t>
            </a:r>
          </a:p>
          <a:p>
            <a:pPr lvl="0"/>
            <a:r>
              <a:rPr lang="en-US" dirty="0" smtClean="0"/>
              <a:t>Mental Wellness Through Food</a:t>
            </a:r>
          </a:p>
          <a:p>
            <a:pPr lvl="0"/>
            <a:r>
              <a:rPr lang="en-US" dirty="0" smtClean="0"/>
              <a:t>Multilingual Communication Templates</a:t>
            </a:r>
          </a:p>
          <a:p>
            <a:pPr lvl="0"/>
            <a:r>
              <a:rPr lang="en-US" dirty="0" smtClean="0"/>
              <a:t>Low Gravity Food Preparation Instructions</a:t>
            </a:r>
          </a:p>
          <a:p>
            <a:pPr lvl="0"/>
            <a:r>
              <a:rPr lang="en-US" dirty="0" smtClean="0"/>
              <a:t>Safety and Compliance in Space Meals</a:t>
            </a:r>
          </a:p>
          <a:p>
            <a:r>
              <a:rPr lang="en-US" dirty="0" smtClean="0"/>
              <a:t>Conclusion &amp; References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a:p>
        </p:txBody>
      </p:sp>
      <p:sp>
        <p:nvSpPr>
          <p:cNvPr id="3" name="Content Placeholder 2"/>
          <p:cNvSpPr>
            <a:spLocks noGrp="1"/>
          </p:cNvSpPr>
          <p:nvPr>
            <p:ph idx="1"/>
          </p:nvPr>
        </p:nvSpPr>
        <p:spPr/>
        <p:txBody>
          <a:bodyPr>
            <a:normAutofit lnSpcReduction="10000"/>
          </a:bodyPr>
          <a:lstStyle/>
          <a:p>
            <a:r>
              <a:rPr lang="en-US" dirty="0" smtClean="0"/>
              <a:t>Space tourism is transforming from fiction into a commercially viable reality. With private companies like </a:t>
            </a:r>
            <a:r>
              <a:rPr lang="en-US" dirty="0" err="1" smtClean="0"/>
              <a:t>SpaceX</a:t>
            </a:r>
            <a:r>
              <a:rPr lang="en-US" dirty="0" smtClean="0"/>
              <a:t> and Blue Origin spearheading short-duration missions, health and safety considerations have come to the forefront. Among these, nutrition protocols are vital. Food in space must not only support survival—it must optimize physical performance, maintain psychological wellness, and adapt to zero-gravity environments.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a:t>
            </a:r>
            <a:endParaRPr/>
          </a:p>
        </p:txBody>
      </p:sp>
      <p:sp>
        <p:nvSpPr>
          <p:cNvPr id="3" name="Content Placeholder 2"/>
          <p:cNvSpPr>
            <a:spLocks noGrp="1"/>
          </p:cNvSpPr>
          <p:nvPr>
            <p:ph idx="1"/>
          </p:nvPr>
        </p:nvSpPr>
        <p:spPr/>
        <p:txBody>
          <a:bodyPr>
            <a:normAutofit fontScale="85000" lnSpcReduction="10000"/>
          </a:bodyPr>
          <a:lstStyle/>
          <a:p>
            <a:pPr lvl="0"/>
            <a:r>
              <a:rPr lang="en-US" dirty="0" smtClean="0"/>
              <a:t>To present 3 meal plans tailored for space tourism with calorie control and nutritional balance.</a:t>
            </a:r>
          </a:p>
          <a:p>
            <a:pPr lvl="0"/>
            <a:r>
              <a:rPr lang="en-US" dirty="0" smtClean="0"/>
              <a:t>To explore hydration strategies in microgravity conditions.</a:t>
            </a:r>
          </a:p>
          <a:p>
            <a:pPr lvl="0"/>
            <a:r>
              <a:rPr lang="en-US" dirty="0" smtClean="0"/>
              <a:t>To integrate psychological support through familiar, comforting nutrition.</a:t>
            </a:r>
          </a:p>
          <a:p>
            <a:pPr lvl="0"/>
            <a:r>
              <a:rPr lang="en-US" dirty="0" smtClean="0"/>
              <a:t>To design clear, multilingual communication tools for food preparation.</a:t>
            </a:r>
          </a:p>
          <a:p>
            <a:r>
              <a:rPr lang="en-US" dirty="0" smtClean="0"/>
              <a:t>To ensure alignment with space safety standards and nutritional guidelines from organizations like NASA and ESA.</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Space Tourism: A New Frontier</a:t>
            </a:r>
            <a:endParaRPr/>
          </a:p>
        </p:txBody>
      </p:sp>
      <p:sp>
        <p:nvSpPr>
          <p:cNvPr id="3" name="Content Placeholder 2"/>
          <p:cNvSpPr>
            <a:spLocks noGrp="1"/>
          </p:cNvSpPr>
          <p:nvPr>
            <p:ph idx="1"/>
          </p:nvPr>
        </p:nvSpPr>
        <p:spPr>
          <a:xfrm>
            <a:off x="457200" y="1600200"/>
            <a:ext cx="8229600" cy="4955875"/>
          </a:xfrm>
        </p:spPr>
        <p:txBody>
          <a:bodyPr>
            <a:normAutofit fontScale="77500" lnSpcReduction="20000"/>
          </a:bodyPr>
          <a:lstStyle/>
          <a:p>
            <a:r>
              <a:rPr lang="en-US" dirty="0" smtClean="0"/>
              <a:t>Unlike astronauts, space tourists may not have extensive training or physical conditioning. As such, their nutritional needs differ slightly—they require accessible, appealing meals that do not induce nausea or discomfort in space. Key considerations include:</a:t>
            </a:r>
          </a:p>
          <a:p>
            <a:pPr lvl="0"/>
            <a:endParaRPr lang="en-US" dirty="0" smtClean="0"/>
          </a:p>
          <a:p>
            <a:pPr lvl="0"/>
            <a:r>
              <a:rPr lang="en-US" dirty="0" smtClean="0"/>
              <a:t>Trip </a:t>
            </a:r>
            <a:r>
              <a:rPr lang="en-US" dirty="0" smtClean="0"/>
              <a:t>Duration: 3 to 7 days</a:t>
            </a:r>
          </a:p>
          <a:p>
            <a:pPr lvl="0"/>
            <a:r>
              <a:rPr lang="en-US" dirty="0" smtClean="0"/>
              <a:t>Passenger Demographics: Older adults, celebrities, civilians</a:t>
            </a:r>
          </a:p>
          <a:p>
            <a:pPr lvl="0"/>
            <a:r>
              <a:rPr lang="en-US" dirty="0" smtClean="0"/>
              <a:t>Limited food handling training</a:t>
            </a:r>
          </a:p>
          <a:p>
            <a:pPr lvl="0"/>
            <a:r>
              <a:rPr lang="en-US" dirty="0" smtClean="0"/>
              <a:t>Preference for familiar, terrestrial-style meals</a:t>
            </a:r>
          </a:p>
          <a:p>
            <a:endParaRPr lang="en-US" dirty="0" smtClean="0"/>
          </a:p>
          <a:p>
            <a:r>
              <a:rPr lang="en-US" dirty="0" smtClean="0"/>
              <a:t>(</a:t>
            </a:r>
            <a:r>
              <a:rPr lang="en-US" dirty="0" smtClean="0"/>
              <a:t>Reference: </a:t>
            </a:r>
            <a:r>
              <a:rPr lang="en-US" dirty="0" err="1" smtClean="0"/>
              <a:t>Seedhouse</a:t>
            </a:r>
            <a:r>
              <a:rPr lang="en-US" dirty="0" smtClean="0"/>
              <a:t>, E. (2008). </a:t>
            </a:r>
            <a:r>
              <a:rPr lang="en-US" i="1" dirty="0" smtClean="0"/>
              <a:t>Tourists in Space: A Practical Guide</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Nutritional Challenges in Microgravity</a:t>
            </a:r>
            <a:endParaRPr/>
          </a:p>
        </p:txBody>
      </p:sp>
      <p:sp>
        <p:nvSpPr>
          <p:cNvPr id="3" name="Content Placeholder 2"/>
          <p:cNvSpPr>
            <a:spLocks noGrp="1"/>
          </p:cNvSpPr>
          <p:nvPr>
            <p:ph idx="1"/>
          </p:nvPr>
        </p:nvSpPr>
        <p:spPr>
          <a:xfrm>
            <a:off x="457200" y="1600200"/>
            <a:ext cx="8229600" cy="4835106"/>
          </a:xfrm>
        </p:spPr>
        <p:txBody>
          <a:bodyPr>
            <a:normAutofit fontScale="85000" lnSpcReduction="20000"/>
          </a:bodyPr>
          <a:lstStyle/>
          <a:p>
            <a:pPr>
              <a:buNone/>
            </a:pPr>
            <a:r>
              <a:rPr lang="en-US" dirty="0" smtClean="0"/>
              <a:t>Microgravity affects the human body in profound ways:</a:t>
            </a:r>
          </a:p>
          <a:p>
            <a:pPr lvl="0"/>
            <a:endParaRPr lang="en-US" dirty="0" smtClean="0"/>
          </a:p>
          <a:p>
            <a:pPr lvl="0"/>
            <a:r>
              <a:rPr lang="en-US" dirty="0" smtClean="0"/>
              <a:t>Fluids </a:t>
            </a:r>
            <a:r>
              <a:rPr lang="en-US" dirty="0" smtClean="0"/>
              <a:t>shift towards the head, affecting taste and thirst.</a:t>
            </a:r>
          </a:p>
          <a:p>
            <a:pPr lvl="0"/>
            <a:r>
              <a:rPr lang="en-US" dirty="0" smtClean="0"/>
              <a:t>Digestive motility slows down.</a:t>
            </a:r>
          </a:p>
          <a:p>
            <a:pPr lvl="0"/>
            <a:r>
              <a:rPr lang="en-US" dirty="0" smtClean="0"/>
              <a:t>Calcium loss from bones accelerates.</a:t>
            </a:r>
          </a:p>
          <a:p>
            <a:pPr lvl="0"/>
            <a:r>
              <a:rPr lang="en-US" dirty="0" smtClean="0"/>
              <a:t>Appetite may decrease.</a:t>
            </a:r>
          </a:p>
          <a:p>
            <a:endParaRPr lang="en-US" dirty="0" smtClean="0"/>
          </a:p>
          <a:p>
            <a:r>
              <a:rPr lang="en-US" dirty="0" smtClean="0"/>
              <a:t>These </a:t>
            </a:r>
            <a:r>
              <a:rPr lang="en-US" dirty="0" smtClean="0"/>
              <a:t>challenges necessitate strategic meal planning. Meals must be nutrient-dense, easy to digest, and psychologically comforting.</a:t>
            </a:r>
          </a:p>
          <a:p>
            <a:r>
              <a:rPr lang="en-US" dirty="0" smtClean="0"/>
              <a:t>(Reference: Smith, S.M. et al., 2014. Nutritional Biochemistry of Space Flight)</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Astronaut-Inspired Meal Design</a:t>
            </a:r>
            <a:endParaRPr/>
          </a:p>
        </p:txBody>
      </p:sp>
      <p:sp>
        <p:nvSpPr>
          <p:cNvPr id="3" name="Content Placeholder 2"/>
          <p:cNvSpPr>
            <a:spLocks noGrp="1"/>
          </p:cNvSpPr>
          <p:nvPr>
            <p:ph idx="1"/>
          </p:nvPr>
        </p:nvSpPr>
        <p:spPr>
          <a:xfrm>
            <a:off x="457200" y="1600200"/>
            <a:ext cx="8229600" cy="4835106"/>
          </a:xfrm>
        </p:spPr>
        <p:txBody>
          <a:bodyPr>
            <a:normAutofit fontScale="70000" lnSpcReduction="20000"/>
          </a:bodyPr>
          <a:lstStyle/>
          <a:p>
            <a:r>
              <a:rPr lang="en-US" dirty="0" smtClean="0"/>
              <a:t>Modern space meals are often inspired by astronaut menus but modified for civilians:</a:t>
            </a:r>
          </a:p>
          <a:p>
            <a:pPr lvl="0"/>
            <a:endParaRPr lang="en-US" dirty="0" smtClean="0"/>
          </a:p>
          <a:p>
            <a:pPr lvl="0"/>
            <a:r>
              <a:rPr lang="en-US" dirty="0" smtClean="0"/>
              <a:t>Shelf-stable </a:t>
            </a:r>
            <a:r>
              <a:rPr lang="en-US" dirty="0" smtClean="0"/>
              <a:t>and vacuum-sealed</a:t>
            </a:r>
          </a:p>
          <a:p>
            <a:pPr lvl="0"/>
            <a:r>
              <a:rPr lang="en-US" dirty="0" smtClean="0"/>
              <a:t>Rehydrated with hot or cold water</a:t>
            </a:r>
          </a:p>
          <a:p>
            <a:pPr lvl="0"/>
            <a:r>
              <a:rPr lang="en-US" dirty="0" smtClean="0"/>
              <a:t>Packaged in pouches with straws or </a:t>
            </a:r>
            <a:r>
              <a:rPr lang="en-US" dirty="0" err="1" smtClean="0"/>
              <a:t>resealable</a:t>
            </a:r>
            <a:r>
              <a:rPr lang="en-US" dirty="0" smtClean="0"/>
              <a:t> zippers</a:t>
            </a:r>
          </a:p>
          <a:p>
            <a:endParaRPr lang="en-US" b="1" dirty="0" smtClean="0"/>
          </a:p>
          <a:p>
            <a:r>
              <a:rPr lang="en-US" b="1" dirty="0" smtClean="0"/>
              <a:t>Key </a:t>
            </a:r>
            <a:r>
              <a:rPr lang="en-US" b="1" dirty="0" smtClean="0"/>
              <a:t>modifications for tourists:</a:t>
            </a:r>
            <a:endParaRPr lang="en-US" dirty="0" smtClean="0"/>
          </a:p>
          <a:p>
            <a:pPr lvl="0"/>
            <a:r>
              <a:rPr lang="en-US" dirty="0" smtClean="0"/>
              <a:t>Flavored drinks to counteract fluid shift</a:t>
            </a:r>
          </a:p>
          <a:p>
            <a:pPr lvl="0"/>
            <a:r>
              <a:rPr lang="en-US" dirty="0" smtClean="0"/>
              <a:t>Use of comfort foods (</a:t>
            </a:r>
            <a:r>
              <a:rPr lang="en-US" dirty="0" err="1" smtClean="0"/>
              <a:t>mac</a:t>
            </a:r>
            <a:r>
              <a:rPr lang="en-US" dirty="0" smtClean="0"/>
              <a:t> and cheese, rice pudding)</a:t>
            </a:r>
          </a:p>
          <a:p>
            <a:pPr lvl="0"/>
            <a:r>
              <a:rPr lang="en-US" dirty="0" smtClean="0"/>
              <a:t>Reduced sodium to avoid dehydration</a:t>
            </a:r>
          </a:p>
          <a:p>
            <a:endParaRPr lang="en-US" dirty="0" smtClean="0"/>
          </a:p>
          <a:p>
            <a:r>
              <a:rPr lang="en-US" dirty="0" smtClean="0"/>
              <a:t>(</a:t>
            </a:r>
            <a:r>
              <a:rPr lang="en-US" dirty="0" smtClean="0"/>
              <a:t>Reference: </a:t>
            </a:r>
            <a:r>
              <a:rPr lang="en-US" dirty="0" err="1" smtClean="0"/>
              <a:t>Perchonok</a:t>
            </a:r>
            <a:r>
              <a:rPr lang="en-US" dirty="0" smtClean="0"/>
              <a:t>, M., &amp; </a:t>
            </a:r>
            <a:r>
              <a:rPr lang="en-US" dirty="0" err="1" smtClean="0"/>
              <a:t>Bourland</a:t>
            </a:r>
            <a:r>
              <a:rPr lang="en-US" dirty="0" smtClean="0"/>
              <a:t>, C., 2002. </a:t>
            </a:r>
            <a:r>
              <a:rPr lang="en-US" i="1" dirty="0" smtClean="0"/>
              <a:t>NASA Food Systems</a:t>
            </a:r>
            <a:r>
              <a:rPr lang="en-US" dirty="0" smtClean="0"/>
              <a:t>)</a:t>
            </a:r>
          </a:p>
          <a:p>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Meal Plan 1: High-</a:t>
            </a:r>
            <a:r>
              <a:rPr lang="en-US" dirty="0" err="1" smtClean="0"/>
              <a:t>Carb</a:t>
            </a:r>
            <a:r>
              <a:rPr lang="en-US" dirty="0" smtClean="0"/>
              <a:t> Energy Plan</a:t>
            </a:r>
            <a:endParaRPr/>
          </a:p>
        </p:txBody>
      </p:sp>
      <p:sp>
        <p:nvSpPr>
          <p:cNvPr id="3" name="Content Placeholder 2"/>
          <p:cNvSpPr>
            <a:spLocks noGrp="1"/>
          </p:cNvSpPr>
          <p:nvPr>
            <p:ph idx="1"/>
          </p:nvPr>
        </p:nvSpPr>
        <p:spPr>
          <a:xfrm>
            <a:off x="457200" y="1600200"/>
            <a:ext cx="8229600" cy="4835106"/>
          </a:xfrm>
        </p:spPr>
        <p:txBody>
          <a:bodyPr>
            <a:normAutofit fontScale="92500" lnSpcReduction="20000"/>
          </a:bodyPr>
          <a:lstStyle/>
          <a:p>
            <a:r>
              <a:rPr lang="en-US" b="1" dirty="0" smtClean="0"/>
              <a:t>Day 1 Menu (Approx. 2,200 kcal):</a:t>
            </a:r>
            <a:endParaRPr lang="en-US" dirty="0" smtClean="0"/>
          </a:p>
          <a:p>
            <a:pPr lvl="0"/>
            <a:endParaRPr lang="en-US" b="1" dirty="0" smtClean="0"/>
          </a:p>
          <a:p>
            <a:pPr lvl="0"/>
            <a:r>
              <a:rPr lang="en-US" b="1" dirty="0" smtClean="0"/>
              <a:t>Breakfast</a:t>
            </a:r>
            <a:r>
              <a:rPr lang="en-US" b="1" dirty="0" smtClean="0"/>
              <a:t>:</a:t>
            </a:r>
            <a:r>
              <a:rPr lang="en-US" dirty="0" smtClean="0"/>
              <a:t> Instant oatmeal with freeze-dried apple slices and cinnamon, orange isotonic drink.</a:t>
            </a:r>
          </a:p>
          <a:p>
            <a:pPr lvl="0"/>
            <a:r>
              <a:rPr lang="en-US" b="1" dirty="0" smtClean="0"/>
              <a:t>Lunch:</a:t>
            </a:r>
            <a:r>
              <a:rPr lang="en-US" dirty="0" smtClean="0"/>
              <a:t> Rehydrated rice and lentils with turmeric, sweet corn snack.</a:t>
            </a:r>
          </a:p>
          <a:p>
            <a:pPr lvl="0"/>
            <a:r>
              <a:rPr lang="en-US" b="1" dirty="0" smtClean="0"/>
              <a:t>Dinner:</a:t>
            </a:r>
            <a:r>
              <a:rPr lang="en-US" dirty="0" smtClean="0"/>
              <a:t> Pasta with tomato sauce and powdered parmesan, dark chocolate square.</a:t>
            </a:r>
          </a:p>
          <a:p>
            <a:endParaRPr lang="en-US" dirty="0" smtClean="0"/>
          </a:p>
          <a:p>
            <a:r>
              <a:rPr lang="en-US" dirty="0" smtClean="0"/>
              <a:t>Purpose</a:t>
            </a:r>
            <a:r>
              <a:rPr lang="en-US" dirty="0" smtClean="0"/>
              <a:t>: Provide fast-release energy and comfort using familiar textures and tastes.</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Meal Plan 2: High-Protein Recovery Plan</a:t>
            </a:r>
            <a:endParaRPr/>
          </a:p>
        </p:txBody>
      </p:sp>
      <p:sp>
        <p:nvSpPr>
          <p:cNvPr id="3" name="Content Placeholder 2"/>
          <p:cNvSpPr>
            <a:spLocks noGrp="1"/>
          </p:cNvSpPr>
          <p:nvPr>
            <p:ph idx="1"/>
          </p:nvPr>
        </p:nvSpPr>
        <p:spPr/>
        <p:txBody>
          <a:bodyPr>
            <a:normAutofit fontScale="92500" lnSpcReduction="20000"/>
          </a:bodyPr>
          <a:lstStyle/>
          <a:p>
            <a:r>
              <a:rPr lang="en-US" b="1" dirty="0" smtClean="0"/>
              <a:t>Day 2 Menu (Approx. 2,100 kcal):	</a:t>
            </a:r>
            <a:endParaRPr lang="en-US" dirty="0" smtClean="0"/>
          </a:p>
          <a:p>
            <a:pPr lvl="0"/>
            <a:endParaRPr lang="en-US" b="1" dirty="0" smtClean="0"/>
          </a:p>
          <a:p>
            <a:pPr lvl="0"/>
            <a:r>
              <a:rPr lang="en-US" b="1" dirty="0" smtClean="0"/>
              <a:t>Breakfast</a:t>
            </a:r>
            <a:r>
              <a:rPr lang="en-US" b="1" dirty="0" smtClean="0"/>
              <a:t>:</a:t>
            </a:r>
            <a:r>
              <a:rPr lang="en-US" dirty="0" smtClean="0"/>
              <a:t> Protein bar with almond butter, rehydrated banana smoothie.</a:t>
            </a:r>
          </a:p>
          <a:p>
            <a:pPr lvl="0"/>
            <a:r>
              <a:rPr lang="en-US" b="1" dirty="0" smtClean="0"/>
              <a:t>Lunch:</a:t>
            </a:r>
            <a:r>
              <a:rPr lang="en-US" dirty="0" smtClean="0"/>
              <a:t> Chicken stew in retort pouch with mashed potatoes.</a:t>
            </a:r>
          </a:p>
          <a:p>
            <a:pPr lvl="0"/>
            <a:r>
              <a:rPr lang="en-US" b="1" dirty="0" smtClean="0"/>
              <a:t>Dinner:</a:t>
            </a:r>
            <a:r>
              <a:rPr lang="en-US" dirty="0" smtClean="0"/>
              <a:t> Lentil curry with quinoa, nuts and seeds trail mix.</a:t>
            </a:r>
          </a:p>
          <a:p>
            <a:endParaRPr lang="en-US" dirty="0" smtClean="0"/>
          </a:p>
          <a:p>
            <a:r>
              <a:rPr lang="en-US" dirty="0" smtClean="0"/>
              <a:t>Focus</a:t>
            </a:r>
            <a:r>
              <a:rPr lang="en-US" dirty="0" smtClean="0"/>
              <a:t>: Muscle maintenance and satiety.</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Meal </a:t>
            </a:r>
            <a:r>
              <a:rPr lang="en-US" dirty="0" smtClean="0"/>
              <a:t>Plan 3: Balanced Plan</a:t>
            </a:r>
            <a:endParaRPr lang="en-US" dirty="0"/>
          </a:p>
        </p:txBody>
      </p:sp>
      <p:sp>
        <p:nvSpPr>
          <p:cNvPr id="3" name="Content Placeholder 2"/>
          <p:cNvSpPr>
            <a:spLocks noGrp="1"/>
          </p:cNvSpPr>
          <p:nvPr>
            <p:ph idx="1"/>
          </p:nvPr>
        </p:nvSpPr>
        <p:spPr/>
        <p:txBody>
          <a:bodyPr>
            <a:normAutofit fontScale="85000" lnSpcReduction="10000"/>
          </a:bodyPr>
          <a:lstStyle/>
          <a:p>
            <a:r>
              <a:rPr lang="en-US" b="1" dirty="0" smtClean="0"/>
              <a:t>Day 3 Menu (Approx. 2,150 kcal):</a:t>
            </a:r>
            <a:endParaRPr lang="en-US" dirty="0" smtClean="0"/>
          </a:p>
          <a:p>
            <a:pPr lvl="0"/>
            <a:endParaRPr lang="en-US" b="1" dirty="0" smtClean="0"/>
          </a:p>
          <a:p>
            <a:pPr lvl="0"/>
            <a:r>
              <a:rPr lang="en-US" b="1" dirty="0" smtClean="0"/>
              <a:t>Breakfast</a:t>
            </a:r>
            <a:r>
              <a:rPr lang="en-US" b="1" dirty="0" smtClean="0"/>
              <a:t>:</a:t>
            </a:r>
            <a:r>
              <a:rPr lang="en-US" dirty="0" smtClean="0"/>
              <a:t> Greek-style freeze-dried yogurt with granola, dried mango.</a:t>
            </a:r>
          </a:p>
          <a:p>
            <a:pPr lvl="0"/>
            <a:r>
              <a:rPr lang="en-US" b="1" dirty="0" smtClean="0"/>
              <a:t>Lunch:</a:t>
            </a:r>
            <a:r>
              <a:rPr lang="en-US" dirty="0" smtClean="0"/>
              <a:t> Couscous with chickpeas and cumin, tomato soup.</a:t>
            </a:r>
          </a:p>
          <a:p>
            <a:pPr lvl="0"/>
            <a:r>
              <a:rPr lang="en-US" b="1" dirty="0" smtClean="0"/>
              <a:t>Dinner:</a:t>
            </a:r>
            <a:r>
              <a:rPr lang="en-US" dirty="0" smtClean="0"/>
              <a:t> Fish curry with rice, seaweed crisps, fortified fruit drink.</a:t>
            </a:r>
          </a:p>
          <a:p>
            <a:endParaRPr lang="en-US" dirty="0" smtClean="0"/>
          </a:p>
          <a:p>
            <a:r>
              <a:rPr lang="en-US" dirty="0" smtClean="0"/>
              <a:t>Focus</a:t>
            </a:r>
            <a:r>
              <a:rPr lang="en-US" dirty="0" smtClean="0"/>
              <a:t>: Nutrient diversity and emotional satisfaction.</a:t>
            </a:r>
          </a:p>
          <a:p>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Hydration Protocols for Short Missions</a:t>
            </a:r>
            <a:endParaRPr lang="en-US" dirty="0"/>
          </a:p>
        </p:txBody>
      </p:sp>
      <p:sp>
        <p:nvSpPr>
          <p:cNvPr id="3" name="Content Placeholder 2"/>
          <p:cNvSpPr>
            <a:spLocks noGrp="1"/>
          </p:cNvSpPr>
          <p:nvPr>
            <p:ph idx="1"/>
          </p:nvPr>
        </p:nvSpPr>
        <p:spPr>
          <a:xfrm>
            <a:off x="457200" y="1600200"/>
            <a:ext cx="8229600" cy="4766094"/>
          </a:xfrm>
        </p:spPr>
        <p:txBody>
          <a:bodyPr>
            <a:normAutofit fontScale="70000" lnSpcReduction="20000"/>
          </a:bodyPr>
          <a:lstStyle/>
          <a:p>
            <a:r>
              <a:rPr lang="en-US" dirty="0" smtClean="0"/>
              <a:t>Hydration is often underestimated in space travel:</a:t>
            </a:r>
          </a:p>
          <a:p>
            <a:pPr lvl="0"/>
            <a:endParaRPr lang="en-US" dirty="0" smtClean="0"/>
          </a:p>
          <a:p>
            <a:pPr lvl="0"/>
            <a:r>
              <a:rPr lang="en-US" dirty="0" smtClean="0"/>
              <a:t>Water </a:t>
            </a:r>
            <a:r>
              <a:rPr lang="en-US" dirty="0" smtClean="0"/>
              <a:t>loss via perspiration is reduced, but evaporation from respiration increases.</a:t>
            </a:r>
          </a:p>
          <a:p>
            <a:pPr lvl="0"/>
            <a:r>
              <a:rPr lang="en-US" dirty="0" smtClean="0"/>
              <a:t>Rehydrated meals provide some liquid, but additional fluid must be consumed proactively.</a:t>
            </a:r>
          </a:p>
          <a:p>
            <a:endParaRPr lang="en-US" b="1" dirty="0" smtClean="0"/>
          </a:p>
          <a:p>
            <a:r>
              <a:rPr lang="en-US" b="1" dirty="0" smtClean="0"/>
              <a:t>Recommendations</a:t>
            </a:r>
            <a:r>
              <a:rPr lang="en-US" b="1" dirty="0" smtClean="0"/>
              <a:t>:</a:t>
            </a:r>
            <a:endParaRPr lang="en-US" dirty="0" smtClean="0"/>
          </a:p>
          <a:p>
            <a:pPr lvl="0"/>
            <a:r>
              <a:rPr lang="en-US" dirty="0" smtClean="0"/>
              <a:t>Minimum 2.5L per day</a:t>
            </a:r>
          </a:p>
          <a:p>
            <a:pPr lvl="0"/>
            <a:r>
              <a:rPr lang="en-US" dirty="0" smtClean="0"/>
              <a:t>Flavored electrolyte packets to encourage drinking</a:t>
            </a:r>
          </a:p>
          <a:p>
            <a:pPr lvl="0"/>
            <a:r>
              <a:rPr lang="en-US" dirty="0" smtClean="0"/>
              <a:t>Avoid high-caffeine beverages</a:t>
            </a:r>
          </a:p>
          <a:p>
            <a:endParaRPr lang="en-US" dirty="0" smtClean="0"/>
          </a:p>
          <a:p>
            <a:r>
              <a:rPr lang="en-US" dirty="0" smtClean="0"/>
              <a:t>(</a:t>
            </a:r>
            <a:r>
              <a:rPr lang="en-US" dirty="0" smtClean="0"/>
              <a:t>Reference: </a:t>
            </a:r>
            <a:r>
              <a:rPr lang="en-US" dirty="0" err="1" smtClean="0"/>
              <a:t>Zwart</a:t>
            </a:r>
            <a:r>
              <a:rPr lang="en-US" dirty="0" smtClean="0"/>
              <a:t>, S. et al., 2013. </a:t>
            </a:r>
            <a:r>
              <a:rPr lang="en-US" i="1" dirty="0" smtClean="0"/>
              <a:t>Nutrition and Human Spaceflight</a:t>
            </a:r>
            <a:r>
              <a:rPr lang="en-US" dirty="0" smtClean="0"/>
              <a:t>, J. </a:t>
            </a:r>
            <a:r>
              <a:rPr lang="en-US" dirty="0" err="1" smtClean="0"/>
              <a:t>Nutr</a:t>
            </a:r>
            <a:r>
              <a:rPr lang="en-US" dirty="0" smtClean="0"/>
              <a:t>.)</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Nutrient Density and Fortification</a:t>
            </a:r>
            <a:endParaRPr/>
          </a:p>
        </p:txBody>
      </p:sp>
      <p:sp>
        <p:nvSpPr>
          <p:cNvPr id="3" name="Content Placeholder 2"/>
          <p:cNvSpPr>
            <a:spLocks noGrp="1"/>
          </p:cNvSpPr>
          <p:nvPr>
            <p:ph idx="1"/>
          </p:nvPr>
        </p:nvSpPr>
        <p:spPr/>
        <p:txBody>
          <a:bodyPr>
            <a:normAutofit fontScale="85000" lnSpcReduction="20000"/>
          </a:bodyPr>
          <a:lstStyle/>
          <a:p>
            <a:r>
              <a:rPr lang="en-US" dirty="0" smtClean="0"/>
              <a:t>Key micronutrients for short-term missions:</a:t>
            </a:r>
          </a:p>
          <a:p>
            <a:pPr lvl="0"/>
            <a:endParaRPr lang="en-US" b="1" dirty="0" smtClean="0"/>
          </a:p>
          <a:p>
            <a:pPr lvl="0"/>
            <a:r>
              <a:rPr lang="en-US" b="1" dirty="0" smtClean="0"/>
              <a:t>Calcium </a:t>
            </a:r>
            <a:r>
              <a:rPr lang="en-US" b="1" dirty="0" smtClean="0"/>
              <a:t>&amp; Vitamin D:</a:t>
            </a:r>
            <a:r>
              <a:rPr lang="en-US" dirty="0" smtClean="0"/>
              <a:t> To counter bone loss</a:t>
            </a:r>
          </a:p>
          <a:p>
            <a:pPr lvl="0"/>
            <a:r>
              <a:rPr lang="en-US" b="1" dirty="0" smtClean="0"/>
              <a:t>Iron:</a:t>
            </a:r>
            <a:r>
              <a:rPr lang="en-US" dirty="0" smtClean="0"/>
              <a:t> For oxygen transport</a:t>
            </a:r>
          </a:p>
          <a:p>
            <a:pPr lvl="0"/>
            <a:r>
              <a:rPr lang="en-US" b="1" dirty="0" smtClean="0"/>
              <a:t>Omega-3 Fatty Acids:</a:t>
            </a:r>
            <a:r>
              <a:rPr lang="en-US" dirty="0" smtClean="0"/>
              <a:t> Brain health and inflammation</a:t>
            </a:r>
          </a:p>
          <a:p>
            <a:pPr lvl="0"/>
            <a:r>
              <a:rPr lang="en-US" b="1" dirty="0" smtClean="0"/>
              <a:t>B Vitamins:</a:t>
            </a:r>
            <a:r>
              <a:rPr lang="en-US" dirty="0" smtClean="0"/>
              <a:t> Metabolism and mood regulation</a:t>
            </a:r>
          </a:p>
          <a:p>
            <a:r>
              <a:rPr lang="en-US" b="1" dirty="0" smtClean="0"/>
              <a:t>Sources:</a:t>
            </a:r>
            <a:r>
              <a:rPr lang="en-US" dirty="0" smtClean="0"/>
              <a:t> Fortified drinks, multivitamin chews, omega-3 capsules.</a:t>
            </a:r>
          </a:p>
          <a:p>
            <a:endParaRPr lang="en-US" dirty="0" smtClean="0"/>
          </a:p>
          <a:p>
            <a:r>
              <a:rPr lang="en-US" dirty="0" smtClean="0"/>
              <a:t>(</a:t>
            </a:r>
            <a:r>
              <a:rPr lang="en-US" dirty="0" smtClean="0"/>
              <a:t>Reference: Stein, T.P., 2013. </a:t>
            </a:r>
            <a:r>
              <a:rPr lang="en-US" i="1" dirty="0" smtClean="0"/>
              <a:t>Weight, Muscle, and Bone Loss in Space</a:t>
            </a:r>
            <a:r>
              <a:rPr lang="en-US" dirty="0" smtClean="0"/>
              <a:t>)</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Mental Wellness Through Food</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Food can support psychological well-being by:</a:t>
            </a:r>
          </a:p>
          <a:p>
            <a:pPr lvl="0"/>
            <a:endParaRPr lang="en-US" dirty="0" smtClean="0"/>
          </a:p>
          <a:p>
            <a:pPr lvl="0"/>
            <a:r>
              <a:rPr lang="en-US" dirty="0" smtClean="0"/>
              <a:t>Providing </a:t>
            </a:r>
            <a:r>
              <a:rPr lang="en-US" dirty="0" smtClean="0"/>
              <a:t>familiarity (spaghetti, chocolate)</a:t>
            </a:r>
          </a:p>
          <a:p>
            <a:pPr lvl="0"/>
            <a:r>
              <a:rPr lang="en-US" dirty="0" smtClean="0"/>
              <a:t>Reducing homesickness with nostalgic flavors</a:t>
            </a:r>
          </a:p>
          <a:p>
            <a:pPr lvl="0"/>
            <a:r>
              <a:rPr lang="en-US" dirty="0" smtClean="0"/>
              <a:t>Including indulgences (dessert bars)</a:t>
            </a:r>
          </a:p>
          <a:p>
            <a:endParaRPr lang="en-US" dirty="0" smtClean="0"/>
          </a:p>
          <a:p>
            <a:r>
              <a:rPr lang="en-US" dirty="0" smtClean="0"/>
              <a:t>Space </a:t>
            </a:r>
            <a:r>
              <a:rPr lang="en-US" dirty="0" smtClean="0"/>
              <a:t>travel can cause isolation and anxiety. Familiar food textures and smells offer grounding comfort.</a:t>
            </a:r>
          </a:p>
          <a:p>
            <a:endParaRPr lang="en-US" dirty="0" smtClean="0"/>
          </a:p>
          <a:p>
            <a:r>
              <a:rPr lang="en-US" dirty="0" smtClean="0"/>
              <a:t>(</a:t>
            </a:r>
            <a:r>
              <a:rPr lang="en-US" dirty="0" smtClean="0"/>
              <a:t>Reference: Douglas, G.L. et al., 2016. </a:t>
            </a:r>
            <a:r>
              <a:rPr lang="en-US" i="1" dirty="0" smtClean="0"/>
              <a:t>Space Food for Thought</a:t>
            </a:r>
            <a:r>
              <a:rPr lang="en-US" dirty="0" smtClean="0"/>
              <a:t>, Nutrition)</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Multilingual &amp; Low-Gravity Instructions</a:t>
            </a:r>
            <a:endParaRPr lang="en-US" dirty="0"/>
          </a:p>
        </p:txBody>
      </p:sp>
      <p:sp>
        <p:nvSpPr>
          <p:cNvPr id="3" name="Content Placeholder 2"/>
          <p:cNvSpPr>
            <a:spLocks noGrp="1"/>
          </p:cNvSpPr>
          <p:nvPr>
            <p:ph idx="1"/>
          </p:nvPr>
        </p:nvSpPr>
        <p:spPr/>
        <p:txBody>
          <a:bodyPr>
            <a:normAutofit fontScale="85000" lnSpcReduction="10000"/>
          </a:bodyPr>
          <a:lstStyle/>
          <a:p>
            <a:r>
              <a:rPr lang="en-US" b="1" dirty="0" smtClean="0"/>
              <a:t>Design Elements:</a:t>
            </a:r>
            <a:endParaRPr lang="en-US" dirty="0" smtClean="0"/>
          </a:p>
          <a:p>
            <a:pPr lvl="0"/>
            <a:r>
              <a:rPr lang="en-US" b="1" dirty="0" smtClean="0"/>
              <a:t>Visual cues:</a:t>
            </a:r>
            <a:r>
              <a:rPr lang="en-US" dirty="0" smtClean="0"/>
              <a:t> Icons for heat/no-heat, water required, allergens</a:t>
            </a:r>
          </a:p>
          <a:p>
            <a:pPr lvl="0"/>
            <a:r>
              <a:rPr lang="en-US" b="1" dirty="0" smtClean="0"/>
              <a:t>Languages:</a:t>
            </a:r>
            <a:r>
              <a:rPr lang="en-US" dirty="0" smtClean="0"/>
              <a:t> English, Mandarin, Spanish, Arabic, French</a:t>
            </a:r>
          </a:p>
          <a:p>
            <a:pPr lvl="0"/>
            <a:r>
              <a:rPr lang="en-US" b="1" dirty="0" smtClean="0"/>
              <a:t>Low-Gravity Instructions:</a:t>
            </a:r>
            <a:r>
              <a:rPr lang="en-US" dirty="0" smtClean="0"/>
              <a:t> Simple 3-step guides with illustrations (e.g., "Add 100ml water → Stir → Seal for 3 </a:t>
            </a:r>
            <a:r>
              <a:rPr lang="en-US" dirty="0" err="1" smtClean="0"/>
              <a:t>mins</a:t>
            </a:r>
            <a:r>
              <a:rPr lang="en-US" dirty="0" smtClean="0"/>
              <a:t>")</a:t>
            </a:r>
          </a:p>
          <a:p>
            <a:endParaRPr lang="en-US" dirty="0" smtClean="0"/>
          </a:p>
          <a:p>
            <a:r>
              <a:rPr lang="en-US" dirty="0" smtClean="0"/>
              <a:t>Instructions </a:t>
            </a:r>
            <a:r>
              <a:rPr lang="en-US" dirty="0" smtClean="0"/>
              <a:t>should be printed on Velcro-backed cards and color-coded.</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Safety and Compliance</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Standards must follow NASA and ESA regulations:</a:t>
            </a:r>
          </a:p>
          <a:p>
            <a:pPr lvl="0"/>
            <a:endParaRPr lang="en-US" dirty="0" smtClean="0"/>
          </a:p>
          <a:p>
            <a:pPr lvl="0"/>
            <a:r>
              <a:rPr lang="en-US" dirty="0" smtClean="0"/>
              <a:t>Shelf-stable </a:t>
            </a:r>
            <a:r>
              <a:rPr lang="en-US" dirty="0" smtClean="0"/>
              <a:t>≥12 months</a:t>
            </a:r>
          </a:p>
          <a:p>
            <a:pPr lvl="0"/>
            <a:r>
              <a:rPr lang="en-US" dirty="0" smtClean="0"/>
              <a:t>Pathogen-free via irradiation or retort sterilization</a:t>
            </a:r>
          </a:p>
          <a:p>
            <a:pPr lvl="0"/>
            <a:r>
              <a:rPr lang="en-US" dirty="0" smtClean="0"/>
              <a:t>Low risk of crumbs or loose particles</a:t>
            </a:r>
          </a:p>
          <a:p>
            <a:pPr lvl="0"/>
            <a:r>
              <a:rPr lang="en-US" dirty="0" smtClean="0"/>
              <a:t>Packaging must be puncture-resistant and easy to handle in zero gravity</a:t>
            </a:r>
          </a:p>
          <a:p>
            <a:endParaRPr lang="en-US" dirty="0" smtClean="0"/>
          </a:p>
          <a:p>
            <a:r>
              <a:rPr lang="en-US" dirty="0" smtClean="0"/>
              <a:t>(</a:t>
            </a:r>
            <a:r>
              <a:rPr lang="en-US" dirty="0" smtClean="0"/>
              <a:t>Reference: NASA HACCP Guidelines)</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lnSpcReduction="10000"/>
          </a:bodyPr>
          <a:lstStyle/>
          <a:p>
            <a:r>
              <a:rPr lang="en-US" dirty="0" smtClean="0"/>
              <a:t>Space tourism demands a nutritional strategy that balances science and empathy. Calorie-controlled meals must address physiological needs while comforting the traveler emotionally. Hydration protocols and safety standards ensure health, while multilingual instructions foster accessibility. As commercial missions grow, dietitians will be central to designing meals that are functional, safe, and satisfying.</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References</a:t>
            </a:r>
          </a:p>
        </p:txBody>
      </p:sp>
      <p:sp>
        <p:nvSpPr>
          <p:cNvPr id="3" name="Content Placeholder 2"/>
          <p:cNvSpPr>
            <a:spLocks noGrp="1"/>
          </p:cNvSpPr>
          <p:nvPr>
            <p:ph idx="1"/>
          </p:nvPr>
        </p:nvSpPr>
        <p:spPr/>
        <p:txBody>
          <a:bodyPr>
            <a:normAutofit fontScale="70000" lnSpcReduction="20000"/>
          </a:bodyPr>
          <a:lstStyle/>
          <a:p>
            <a:pPr lvl="0"/>
            <a:r>
              <a:rPr lang="en-US" dirty="0" smtClean="0"/>
              <a:t>Douglas, G. L., </a:t>
            </a:r>
            <a:r>
              <a:rPr lang="en-US" dirty="0" err="1" smtClean="0"/>
              <a:t>Zwart</a:t>
            </a:r>
            <a:r>
              <a:rPr lang="en-US" dirty="0" smtClean="0"/>
              <a:t>, S. R., &amp; Smith, S. M. (2016). </a:t>
            </a:r>
            <a:r>
              <a:rPr lang="en-US" i="1" dirty="0" smtClean="0"/>
              <a:t>Space food for thought: challenges and considerations</a:t>
            </a:r>
            <a:r>
              <a:rPr lang="en-US" dirty="0" smtClean="0"/>
              <a:t>. Nutrition, 32(6), 649-654.</a:t>
            </a:r>
          </a:p>
          <a:p>
            <a:pPr lvl="0"/>
            <a:r>
              <a:rPr lang="en-US" dirty="0" err="1" smtClean="0"/>
              <a:t>Perchonok</a:t>
            </a:r>
            <a:r>
              <a:rPr lang="en-US" dirty="0" smtClean="0"/>
              <a:t>, M. H., &amp; </a:t>
            </a:r>
            <a:r>
              <a:rPr lang="en-US" dirty="0" err="1" smtClean="0"/>
              <a:t>Bourland</a:t>
            </a:r>
            <a:r>
              <a:rPr lang="en-US" dirty="0" smtClean="0"/>
              <a:t>, C. T. (2002). </a:t>
            </a:r>
            <a:r>
              <a:rPr lang="en-US" i="1" dirty="0" smtClean="0"/>
              <a:t>NASA food systems: past, present, and future</a:t>
            </a:r>
            <a:r>
              <a:rPr lang="en-US" dirty="0" smtClean="0"/>
              <a:t>. Nutrition, 18(10), 913-920.</a:t>
            </a:r>
          </a:p>
          <a:p>
            <a:pPr lvl="0"/>
            <a:r>
              <a:rPr lang="en-US" dirty="0" smtClean="0"/>
              <a:t>Smith, S. M., et al. (2014). </a:t>
            </a:r>
            <a:r>
              <a:rPr lang="en-US" i="1" dirty="0" smtClean="0"/>
              <a:t>Nutritional biochemistry of space flight</a:t>
            </a:r>
            <a:r>
              <a:rPr lang="en-US" dirty="0" smtClean="0"/>
              <a:t>. Nova Science Publishers.</a:t>
            </a:r>
          </a:p>
          <a:p>
            <a:pPr lvl="0"/>
            <a:r>
              <a:rPr lang="en-US" dirty="0" err="1" smtClean="0"/>
              <a:t>Zwart</a:t>
            </a:r>
            <a:r>
              <a:rPr lang="en-US" dirty="0" smtClean="0"/>
              <a:t>, S. R., et al. (2013). </a:t>
            </a:r>
            <a:r>
              <a:rPr lang="en-US" i="1" dirty="0" smtClean="0"/>
              <a:t>Nutrition and human spaceflight</a:t>
            </a:r>
            <a:r>
              <a:rPr lang="en-US" dirty="0" smtClean="0"/>
              <a:t>. The Journal of Nutrition, 143(12), 1970S–1974S.</a:t>
            </a:r>
          </a:p>
          <a:p>
            <a:pPr lvl="0"/>
            <a:r>
              <a:rPr lang="en-US" dirty="0" smtClean="0"/>
              <a:t>Stein, T. P. (2013). </a:t>
            </a:r>
            <a:r>
              <a:rPr lang="en-US" i="1" dirty="0" smtClean="0"/>
              <a:t>Weight, muscle and bone loss during space flight</a:t>
            </a:r>
            <a:r>
              <a:rPr lang="en-US" dirty="0" smtClean="0"/>
              <a:t>. European Journal of Applied Physiology.</a:t>
            </a:r>
          </a:p>
          <a:p>
            <a:pPr lvl="0"/>
            <a:r>
              <a:rPr lang="en-US" dirty="0" err="1" smtClean="0"/>
              <a:t>Seedhouse</a:t>
            </a:r>
            <a:r>
              <a:rPr lang="en-US" dirty="0" smtClean="0"/>
              <a:t>, E. (2008). </a:t>
            </a:r>
            <a:r>
              <a:rPr lang="en-US" i="1" dirty="0" smtClean="0"/>
              <a:t>Tourists in Space: A Practical Guide</a:t>
            </a:r>
            <a:r>
              <a:rPr lang="en-US" dirty="0" smtClean="0"/>
              <a:t>. Springer Praxis Books.</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34</TotalTime>
  <Words>775</Words>
  <Application>Microsoft Macintosh PowerPoint</Application>
  <PresentationFormat>On-screen Show (4:3)</PresentationFormat>
  <Paragraphs>139</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Hydration, Calorie Control &amp; Psychological Wellness in Short-Term Space Tourism</vt:lpstr>
      <vt:lpstr>Index</vt:lpstr>
      <vt:lpstr>Introduction</vt:lpstr>
      <vt:lpstr>Objectives</vt:lpstr>
      <vt:lpstr>Space Tourism: A New Frontier</vt:lpstr>
      <vt:lpstr>Nutritional Challenges in Microgravity</vt:lpstr>
      <vt:lpstr>Astronaut-Inspired Meal Design</vt:lpstr>
      <vt:lpstr>Meal Plan 1: High-Carb Energy Plan</vt:lpstr>
      <vt:lpstr>Meal Plan 2: High-Protein Recovery Plan</vt:lpstr>
      <vt:lpstr>Meal Plan 3: Balanced Plan</vt:lpstr>
      <vt:lpstr>Hydration Protocols for Short Missions</vt:lpstr>
      <vt:lpstr>Nutrient Density and Fortification</vt:lpstr>
      <vt:lpstr>Mental Wellness Through Food</vt:lpstr>
      <vt:lpstr>Multilingual &amp; Low-Gravity Instructions</vt:lpstr>
      <vt:lpstr>Safety and Compliance</vt:lpstr>
      <vt:lpstr>Conclusion</vt:lpstr>
      <vt:lpstr>References</vt:lpstr>
    </vt:vector>
  </TitlesOfParts>
  <Manager/>
  <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Hydration, Calorie Control &amp; Psychological Wellness in Short-Term Space Tourism</dc:title>
  <dc:subject/>
  <dc:creator/>
  <cp:keywords/>
  <dc:description>generated using python-pptx</dc:description>
  <cp:lastModifiedBy>ANCHALIKA</cp:lastModifiedBy>
  <cp:revision>5</cp:revision>
  <dcterms:created xsi:type="dcterms:W3CDTF">2013-01-27T09:14:16Z</dcterms:created>
  <dcterms:modified xsi:type="dcterms:W3CDTF">2025-05-23T20:42:16Z</dcterms:modified>
  <cp:category/>
</cp:coreProperties>
</file>