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62" r:id="rId6"/>
    <p:sldId id="265" r:id="rId7"/>
    <p:sldId id="277" r:id="rId8"/>
    <p:sldId id="266" r:id="rId9"/>
    <p:sldId id="267" r:id="rId10"/>
    <p:sldId id="268" r:id="rId11"/>
    <p:sldId id="269" r:id="rId12"/>
    <p:sldId id="270" r:id="rId13"/>
    <p:sldId id="278" r:id="rId14"/>
    <p:sldId id="271" r:id="rId15"/>
    <p:sldId id="272" r:id="rId16"/>
  </p:sldIdLst>
  <p:sldSz cx="12198350" cy="6858000"/>
  <p:notesSz cx="6858000" cy="9144000"/>
  <p:embeddedFontLst>
    <p:embeddedFont>
      <p:font typeface="Georgia" panose="02040502050405020303" pitchFamily="18" charset="0"/>
      <p:regular r:id="rId19"/>
      <p:bold r:id="rId20"/>
      <p:italic r:id="rId21"/>
      <p:boldItalic r:id="rId22"/>
    </p:embeddedFont>
    <p:embeddedFont>
      <p:font typeface="Minion" panose="020B0604020202020204"/>
      <p:regular r:id="rId23"/>
      <p:bold r:id="rId24"/>
      <p:italic r:id="rId25"/>
      <p:boldItalic r:id="rId26"/>
    </p:embeddedFont>
  </p:embeddedFontLst>
  <p:custDataLst>
    <p:tags r:id="rId2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02" d="100"/>
          <a:sy n="102" d="100"/>
        </p:scale>
        <p:origin x="894" y="31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9-2-2026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9-2-2026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9-2-2026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dirty="0"/>
              <a:t>Leadership In International Business</a:t>
            </a:r>
            <a:br>
              <a:rPr lang="en-US" sz="4800" dirty="0"/>
            </a:b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Vaibhav</a:t>
            </a:r>
            <a:r>
              <a:rPr lang="nl-NL" dirty="0"/>
              <a:t>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INDEX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725" y="900948"/>
            <a:ext cx="8513912" cy="5562600"/>
          </a:xfrm>
        </p:spPr>
        <p:txBody>
          <a:bodyPr>
            <a:normAutofit/>
          </a:bodyPr>
          <a:lstStyle/>
          <a:p>
            <a:r>
              <a:rPr lang="en-GB" dirty="0"/>
              <a:t>Overview of the Lecture</a:t>
            </a:r>
          </a:p>
          <a:p>
            <a:r>
              <a:rPr lang="en-GB" dirty="0"/>
              <a:t>What is Global Leadership?</a:t>
            </a:r>
          </a:p>
          <a:p>
            <a:r>
              <a:rPr lang="en-GB" dirty="0"/>
              <a:t>Why Global Leadership Matters</a:t>
            </a:r>
          </a:p>
          <a:p>
            <a:r>
              <a:rPr lang="en-GB" dirty="0"/>
              <a:t>Key Challenges in Global Leadership</a:t>
            </a:r>
          </a:p>
          <a:p>
            <a:r>
              <a:rPr lang="en-GB" dirty="0"/>
              <a:t>Key Opportunities for Global Leaders</a:t>
            </a:r>
          </a:p>
          <a:p>
            <a:r>
              <a:rPr lang="en-GB" dirty="0"/>
              <a:t>Overview of Leadership Models</a:t>
            </a:r>
          </a:p>
          <a:p>
            <a:r>
              <a:rPr lang="en-GB" dirty="0"/>
              <a:t>Case Study - Satya Nadella at Microsoft</a:t>
            </a:r>
          </a:p>
          <a:p>
            <a:r>
              <a:rPr lang="en-GB" dirty="0"/>
              <a:t>Case Study - Key Leadership Challenges in Global Business</a:t>
            </a:r>
          </a:p>
          <a:p>
            <a:r>
              <a:rPr lang="en-GB" dirty="0"/>
              <a:t>Group Activity - Sharing Key Challenges</a:t>
            </a:r>
          </a:p>
          <a:p>
            <a:r>
              <a:rPr lang="en-GB" dirty="0"/>
              <a:t>Summary and Key Takeaways</a:t>
            </a:r>
          </a:p>
          <a:p>
            <a:endParaRPr lang="en-US" dirty="0"/>
          </a:p>
        </p:txBody>
      </p:sp>
      <p:sp>
        <p:nvSpPr>
          <p:cNvPr id="14338" name="AutoShape 2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0" name="AutoShape 4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2" name="AutoShape 6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4" name="AutoShape 8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6" name="Picture 10" descr="Operations Management: a brief introduction - Research-Methodolog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7975" y="990600"/>
            <a:ext cx="3508375" cy="3097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Overview of the Lecture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Lecture Objectives</a:t>
            </a:r>
            <a:r>
              <a:rPr lang="en-GB" dirty="0"/>
              <a:t>:</a:t>
            </a:r>
          </a:p>
          <a:p>
            <a:r>
              <a:rPr lang="en-GB" dirty="0"/>
              <a:t>Define Global Leadership and its importance in today's business environment.</a:t>
            </a:r>
          </a:p>
          <a:p>
            <a:r>
              <a:rPr lang="en-GB" dirty="0"/>
              <a:t>Discuss the key challenges and opportunities global leaders face.</a:t>
            </a:r>
          </a:p>
          <a:p>
            <a:r>
              <a:rPr lang="en-GB" dirty="0"/>
              <a:t>Introduce various Leadership Models.</a:t>
            </a:r>
          </a:p>
          <a:p>
            <a:r>
              <a:rPr lang="en-GB" dirty="0"/>
              <a:t>Engage in a case study of Satya Nadella's leadership at Microsoft.</a:t>
            </a:r>
          </a:p>
          <a:p>
            <a:r>
              <a:rPr lang="en-GB" dirty="0"/>
              <a:t>Conduct a group activity identifying key challenges in global leadership.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Global Leadership?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793687" cy="479583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/>
              <a:t>Definition: </a:t>
            </a:r>
            <a:r>
              <a:rPr lang="en-GB" dirty="0"/>
              <a:t>Global leadership refers to the ability to influence and inspire individuals </a:t>
            </a:r>
          </a:p>
          <a:p>
            <a:pPr>
              <a:buNone/>
            </a:pPr>
            <a:r>
              <a:rPr lang="en-GB" dirty="0"/>
              <a:t>and teams in a diverse, international environment, taking into account cultural, </a:t>
            </a:r>
          </a:p>
          <a:p>
            <a:pPr>
              <a:buNone/>
            </a:pPr>
            <a:r>
              <a:rPr lang="en-GB" dirty="0"/>
              <a:t>economic, and geopolitical differences.</a:t>
            </a:r>
            <a:br>
              <a:rPr lang="en-US" b="1" dirty="0"/>
            </a:br>
            <a:endParaRPr lang="en-US" dirty="0"/>
          </a:p>
          <a:p>
            <a:pPr>
              <a:buNone/>
            </a:pPr>
            <a:r>
              <a:rPr lang="en-US" b="1" dirty="0"/>
              <a:t>Key Characteristics</a:t>
            </a:r>
            <a:r>
              <a:rPr lang="en-US" dirty="0"/>
              <a:t>– </a:t>
            </a:r>
          </a:p>
          <a:p>
            <a:pPr marL="0" indent="0">
              <a:buNone/>
            </a:pPr>
            <a:r>
              <a:rPr lang="en-GB" b="1" dirty="0"/>
              <a:t>Cultural Intelligence (CQ)</a:t>
            </a:r>
            <a:r>
              <a:rPr lang="en-GB" dirty="0"/>
              <a:t>: Understanding and adapting to diverse cultural </a:t>
            </a:r>
          </a:p>
          <a:p>
            <a:pPr marL="0" indent="0">
              <a:buNone/>
            </a:pPr>
            <a:r>
              <a:rPr lang="en-GB" dirty="0"/>
              <a:t>Contexts</a:t>
            </a:r>
            <a:br>
              <a:rPr lang="en-GB" dirty="0"/>
            </a:br>
            <a:br>
              <a:rPr lang="en-GB" dirty="0"/>
            </a:br>
            <a:r>
              <a:rPr lang="en-GB" b="1" dirty="0"/>
              <a:t>Strategic Thinking</a:t>
            </a:r>
            <a:r>
              <a:rPr lang="en-GB" dirty="0"/>
              <a:t>: Making decisions that transcend borders and impact </a:t>
            </a:r>
          </a:p>
          <a:p>
            <a:pPr marL="0" indent="0">
              <a:buNone/>
            </a:pPr>
            <a:r>
              <a:rPr lang="en-GB" dirty="0"/>
              <a:t>global business operations. </a:t>
            </a:r>
            <a:br>
              <a:rPr lang="en-GB" dirty="0"/>
            </a:br>
            <a:br>
              <a:rPr lang="en-GB" dirty="0"/>
            </a:br>
            <a:r>
              <a:rPr lang="en-GB" b="1" dirty="0"/>
              <a:t>Adaptability</a:t>
            </a:r>
            <a:r>
              <a:rPr lang="en-GB" dirty="0"/>
              <a:t>: Being flexible and responsive to change in a global market.</a:t>
            </a:r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304800"/>
            <a:ext cx="11389024" cy="838200"/>
          </a:xfrm>
        </p:spPr>
        <p:txBody>
          <a:bodyPr/>
          <a:lstStyle/>
          <a:p>
            <a:r>
              <a:rPr lang="en-GB" sz="3600" dirty="0"/>
              <a:t>Why Global Leadership Matters?</a:t>
            </a:r>
            <a:endParaRPr lang="en-US" sz="380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7447112" cy="507176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/>
              <a:t>Context:</a:t>
            </a:r>
          </a:p>
          <a:p>
            <a:pPr>
              <a:buNone/>
            </a:pPr>
            <a:r>
              <a:rPr lang="en-GB" dirty="0"/>
              <a:t>In today’s interconnected world, businesses operate across borders, and effective </a:t>
            </a:r>
          </a:p>
          <a:p>
            <a:pPr>
              <a:buNone/>
            </a:pPr>
            <a:r>
              <a:rPr lang="en-GB" dirty="0"/>
              <a:t>leadership becomes critical in managing </a:t>
            </a:r>
            <a:r>
              <a:rPr lang="en-GB" b="1" dirty="0"/>
              <a:t>cultural differences</a:t>
            </a:r>
            <a:r>
              <a:rPr lang="en-GB" dirty="0"/>
              <a:t>, </a:t>
            </a:r>
            <a:r>
              <a:rPr lang="en-GB" b="1" dirty="0"/>
              <a:t>global market </a:t>
            </a:r>
          </a:p>
          <a:p>
            <a:pPr>
              <a:buNone/>
            </a:pPr>
            <a:r>
              <a:rPr lang="en-GB" b="1" dirty="0"/>
              <a:t>dynamics</a:t>
            </a:r>
            <a:r>
              <a:rPr lang="en-GB" dirty="0"/>
              <a:t>, and </a:t>
            </a:r>
            <a:r>
              <a:rPr lang="en-GB" b="1" dirty="0"/>
              <a:t>international regulations</a:t>
            </a:r>
            <a:r>
              <a:rPr lang="en-GB" dirty="0"/>
              <a:t>.</a:t>
            </a:r>
          </a:p>
          <a:p>
            <a:pPr>
              <a:buNone/>
            </a:pPr>
            <a:r>
              <a:rPr lang="en-GB" dirty="0"/>
              <a:t>Global leadership is essential for businesses to scale, navigate complex international </a:t>
            </a:r>
          </a:p>
          <a:p>
            <a:pPr>
              <a:buNone/>
            </a:pPr>
            <a:r>
              <a:rPr lang="en-GB" dirty="0"/>
              <a:t>markets, and ensure </a:t>
            </a:r>
            <a:r>
              <a:rPr lang="en-GB" b="1" dirty="0"/>
              <a:t>cross-cultural teamwork</a:t>
            </a:r>
            <a:r>
              <a:rPr lang="en-GB" dirty="0"/>
              <a:t>.</a:t>
            </a:r>
            <a:endParaRPr lang="en-US" dirty="0"/>
          </a:p>
          <a:p>
            <a:pPr>
              <a:buNone/>
            </a:pPr>
            <a:r>
              <a:rPr lang="en-GB" b="1" dirty="0"/>
              <a:t>Key Benefits</a:t>
            </a:r>
            <a:r>
              <a:rPr lang="en-GB" dirty="0"/>
              <a:t>:</a:t>
            </a:r>
          </a:p>
          <a:p>
            <a:pPr>
              <a:buNone/>
            </a:pPr>
            <a:r>
              <a:rPr lang="en-GB" dirty="0"/>
              <a:t>Competitive advantage in international markets.</a:t>
            </a:r>
          </a:p>
          <a:p>
            <a:pPr>
              <a:buNone/>
            </a:pPr>
            <a:r>
              <a:rPr lang="en-GB" dirty="0"/>
              <a:t>Ability to adapt to rapid global changes (e.g., technological advancements).</a:t>
            </a:r>
          </a:p>
          <a:p>
            <a:pPr>
              <a:buNone/>
            </a:pPr>
            <a:r>
              <a:rPr lang="en-GB" dirty="0"/>
              <a:t>Leadership continuity across different cultural environments.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043136"/>
          </a:xfrm>
        </p:spPr>
        <p:txBody>
          <a:bodyPr/>
          <a:lstStyle/>
          <a:p>
            <a:pPr algn="ctr"/>
            <a:r>
              <a:rPr lang="en-GB" dirty="0"/>
              <a:t>Key Challenges in Global Leadership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600200"/>
            <a:ext cx="10799912" cy="495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Challenges</a:t>
            </a:r>
            <a:r>
              <a:rPr lang="en-GB" dirty="0"/>
              <a:t>:</a:t>
            </a:r>
          </a:p>
          <a:p>
            <a:r>
              <a:rPr lang="en-GB" b="1" dirty="0"/>
              <a:t>Cultural Differences</a:t>
            </a:r>
            <a:r>
              <a:rPr lang="en-GB" dirty="0"/>
              <a:t>: Managing diverse teams and ensuring effective </a:t>
            </a:r>
          </a:p>
          <a:p>
            <a:pPr marL="0" indent="0">
              <a:buNone/>
            </a:pPr>
            <a:r>
              <a:rPr lang="en-GB" dirty="0"/>
              <a:t>cross-cultural communication.</a:t>
            </a:r>
          </a:p>
          <a:p>
            <a:pPr marL="0" indent="0">
              <a:buNone/>
            </a:pPr>
            <a:r>
              <a:rPr lang="en-GB" b="1" dirty="0"/>
              <a:t>2. Global Market Dynamics</a:t>
            </a:r>
            <a:r>
              <a:rPr lang="en-GB" dirty="0"/>
              <a:t>: Adapting leadership strategies to different economic, </a:t>
            </a:r>
          </a:p>
          <a:p>
            <a:pPr marL="0" indent="0">
              <a:buNone/>
            </a:pPr>
            <a:r>
              <a:rPr lang="en-GB" dirty="0"/>
              <a:t>social, and political contexts.</a:t>
            </a:r>
          </a:p>
          <a:p>
            <a:pPr marL="0" indent="0">
              <a:buNone/>
            </a:pPr>
            <a:r>
              <a:rPr lang="en-GB" b="1" dirty="0"/>
              <a:t>3. Ethical Leadership</a:t>
            </a:r>
            <a:r>
              <a:rPr lang="en-GB" dirty="0"/>
              <a:t>: Navigating varying ethical standards across countries.</a:t>
            </a:r>
          </a:p>
          <a:p>
            <a:pPr marL="0" indent="0">
              <a:buNone/>
            </a:pPr>
            <a:r>
              <a:rPr lang="en-GB" b="1" dirty="0"/>
              <a:t>4. Managing Virtual Teams</a:t>
            </a:r>
            <a:r>
              <a:rPr lang="en-GB" dirty="0"/>
              <a:t>: Leading teams that are geographically dispersed.</a:t>
            </a:r>
          </a:p>
          <a:p>
            <a:pPr marL="0" indent="0">
              <a:buNone/>
            </a:pPr>
            <a:r>
              <a:rPr lang="en-GB" b="1" dirty="0"/>
              <a:t>5. Change Management</a:t>
            </a:r>
            <a:r>
              <a:rPr lang="en-GB" dirty="0"/>
              <a:t>: Leading organizations through global disruptions </a:t>
            </a:r>
          </a:p>
          <a:p>
            <a:pPr marL="0" indent="0">
              <a:buNone/>
            </a:pPr>
            <a:r>
              <a:rPr lang="en-GB" dirty="0"/>
              <a:t>(e.g., economic crises, pandemics).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Key Opportunities for Global Leaders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0114112" cy="5224164"/>
          </a:xfrm>
        </p:spPr>
        <p:txBody>
          <a:bodyPr>
            <a:normAutofit/>
          </a:bodyPr>
          <a:lstStyle/>
          <a:p>
            <a:r>
              <a:rPr lang="en-GB" b="1" dirty="0"/>
              <a:t>Opportunities</a:t>
            </a:r>
            <a:r>
              <a:rPr lang="en-GB" dirty="0"/>
              <a:t>:</a:t>
            </a:r>
          </a:p>
          <a:p>
            <a:r>
              <a:rPr lang="en-GB" b="1" dirty="0"/>
              <a:t>Innovation through Diversity</a:t>
            </a:r>
            <a:r>
              <a:rPr lang="en-GB" dirty="0"/>
              <a:t>: Tapping into diverse perspectives to foster </a:t>
            </a:r>
          </a:p>
          <a:p>
            <a:pPr marL="0" indent="0">
              <a:buNone/>
            </a:pPr>
            <a:r>
              <a:rPr lang="en-GB" dirty="0"/>
              <a:t>creativity and innovation.</a:t>
            </a:r>
          </a:p>
          <a:p>
            <a:pPr marL="0" indent="0">
              <a:buNone/>
            </a:pPr>
            <a:r>
              <a:rPr lang="en-GB" b="1" dirty="0"/>
              <a:t>3. Global Networking</a:t>
            </a:r>
            <a:r>
              <a:rPr lang="en-GB" dirty="0"/>
              <a:t>: Building international relationships to expand business </a:t>
            </a:r>
          </a:p>
          <a:p>
            <a:pPr marL="0" indent="0">
              <a:buNone/>
            </a:pPr>
            <a:r>
              <a:rPr lang="en-GB" dirty="0"/>
              <a:t>opportunities.</a:t>
            </a:r>
          </a:p>
          <a:p>
            <a:pPr marL="0" indent="0">
              <a:buNone/>
            </a:pPr>
            <a:r>
              <a:rPr lang="en-GB" b="1" dirty="0"/>
              <a:t>4. Sustainable Leadership</a:t>
            </a:r>
            <a:r>
              <a:rPr lang="en-GB" dirty="0"/>
              <a:t>: Leading with a focus on sustainability and </a:t>
            </a:r>
          </a:p>
          <a:p>
            <a:pPr marL="0" indent="0">
              <a:buNone/>
            </a:pPr>
            <a:r>
              <a:rPr lang="en-GB" dirty="0"/>
              <a:t>corporate social responsibility (CSR) on a global scale.</a:t>
            </a:r>
          </a:p>
          <a:p>
            <a:pPr marL="0" indent="0">
              <a:buNone/>
            </a:pPr>
            <a:r>
              <a:rPr lang="en-GB" b="1" dirty="0"/>
              <a:t>5. Emerging Markets</a:t>
            </a:r>
            <a:r>
              <a:rPr lang="en-GB" dirty="0"/>
              <a:t>: Capitalizing on opportunities in emerging economies.</a:t>
            </a:r>
          </a:p>
          <a:p>
            <a:pPr marL="0" indent="0">
              <a:buNone/>
            </a:pPr>
            <a:r>
              <a:rPr lang="en-GB" b="1" dirty="0"/>
              <a:t>6. Leadership Development</a:t>
            </a:r>
            <a:r>
              <a:rPr lang="en-GB" dirty="0"/>
              <a:t>: Strengthening leadership skills by managing complex,</a:t>
            </a:r>
          </a:p>
          <a:p>
            <a:pPr marL="0" indent="0">
              <a:buNone/>
            </a:pPr>
            <a:r>
              <a:rPr lang="en-GB" dirty="0"/>
              <a:t> diverse global teams.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Overview of Leadership Models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371600"/>
            <a:ext cx="6846640" cy="467707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b="1" dirty="0"/>
              <a:t>Leadership Models Overview</a:t>
            </a:r>
            <a:r>
              <a:rPr lang="en-GB" sz="2800" dirty="0"/>
              <a:t>:</a:t>
            </a:r>
          </a:p>
          <a:p>
            <a:r>
              <a:rPr lang="en-GB" sz="2800" b="1" dirty="0"/>
              <a:t>Transformational Leadership</a:t>
            </a:r>
            <a:r>
              <a:rPr lang="en-GB" sz="2800" dirty="0"/>
              <a:t>: Leaders inspire and motivate teams </a:t>
            </a:r>
          </a:p>
          <a:p>
            <a:pPr marL="0" indent="0">
              <a:buNone/>
            </a:pPr>
            <a:r>
              <a:rPr lang="en-GB" sz="2800" dirty="0"/>
              <a:t>through a shared vision, especially in times of change.</a:t>
            </a:r>
          </a:p>
          <a:p>
            <a:pPr marL="0" indent="0">
              <a:buNone/>
            </a:pPr>
            <a:r>
              <a:rPr lang="en-GB" sz="2800" b="1" dirty="0"/>
              <a:t>2. Transactional Leadership</a:t>
            </a:r>
            <a:r>
              <a:rPr lang="en-GB" sz="2800" dirty="0"/>
              <a:t>: Focuses on structured environments, </a:t>
            </a:r>
          </a:p>
          <a:p>
            <a:pPr marL="0" indent="0">
              <a:buNone/>
            </a:pPr>
            <a:r>
              <a:rPr lang="en-GB" sz="2800" dirty="0"/>
              <a:t>rewards, and performance.</a:t>
            </a:r>
          </a:p>
          <a:p>
            <a:pPr marL="0" indent="0">
              <a:buNone/>
            </a:pPr>
            <a:r>
              <a:rPr lang="en-GB" sz="2800" b="1" dirty="0"/>
              <a:t>3. Servant Leadership</a:t>
            </a:r>
            <a:r>
              <a:rPr lang="en-GB" sz="2800" dirty="0"/>
              <a:t>: Leaders focus on serving their teams, </a:t>
            </a:r>
          </a:p>
          <a:p>
            <a:pPr marL="0" indent="0">
              <a:buNone/>
            </a:pPr>
            <a:r>
              <a:rPr lang="en-GB" sz="2800" dirty="0"/>
              <a:t>empowering and developing them.</a:t>
            </a:r>
          </a:p>
          <a:p>
            <a:pPr marL="0" indent="0">
              <a:buNone/>
            </a:pPr>
            <a:r>
              <a:rPr lang="en-GB" sz="2800" b="1" dirty="0"/>
              <a:t>4. Situational Leadership</a:t>
            </a:r>
            <a:r>
              <a:rPr lang="en-GB" sz="2800" dirty="0"/>
              <a:t>: Adapting leadership style based on the situation</a:t>
            </a:r>
          </a:p>
          <a:p>
            <a:pPr marL="0" indent="0">
              <a:buNone/>
            </a:pPr>
            <a:r>
              <a:rPr lang="en-GB" sz="2800" dirty="0"/>
              <a:t>and the needs of the team.</a:t>
            </a:r>
          </a:p>
          <a:p>
            <a:pPr marL="0" indent="0">
              <a:buNone/>
            </a:pPr>
            <a:r>
              <a:rPr lang="en-GB" sz="2800" b="1" dirty="0"/>
              <a:t>5. Authentic Leadership</a:t>
            </a:r>
            <a:r>
              <a:rPr lang="en-GB" sz="2800" dirty="0"/>
              <a:t>: Leaders are true to themselves, transparent, and</a:t>
            </a:r>
          </a:p>
          <a:p>
            <a:pPr marL="0" indent="0">
              <a:buNone/>
            </a:pPr>
            <a:r>
              <a:rPr lang="en-GB" sz="2800" dirty="0"/>
              <a:t> focus on ethical decision-making.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Case Study - Satya Nadella at Microsoft</a:t>
            </a:r>
            <a:r>
              <a:rPr lang="en-US" dirty="0"/>
              <a:t>s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6846640" cy="51479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Background</a:t>
            </a:r>
            <a:r>
              <a:rPr lang="en-GB" dirty="0"/>
              <a:t>:</a:t>
            </a:r>
          </a:p>
          <a:p>
            <a:pPr marL="0" indent="0">
              <a:buNone/>
            </a:pPr>
            <a:r>
              <a:rPr lang="en-GB" dirty="0"/>
              <a:t>Satya Nadella took over as CEO of Microsoft in 2014 and transformed the company </a:t>
            </a:r>
          </a:p>
          <a:p>
            <a:pPr marL="0" indent="0">
              <a:buNone/>
            </a:pPr>
            <a:r>
              <a:rPr lang="en-GB" dirty="0"/>
              <a:t>into a global leader in cloud computing and AI.</a:t>
            </a:r>
          </a:p>
          <a:p>
            <a:pPr marL="0" indent="0">
              <a:buNone/>
            </a:pPr>
            <a:r>
              <a:rPr lang="en-GB" b="1" dirty="0"/>
              <a:t>Key leadership actions:</a:t>
            </a:r>
          </a:p>
          <a:p>
            <a:r>
              <a:rPr lang="en-GB" b="1" dirty="0"/>
              <a:t>Cultural Shift</a:t>
            </a:r>
            <a:r>
              <a:rPr lang="en-GB" dirty="0"/>
              <a:t>: Emphasized empathy and a growth mindset within Microsoft’s </a:t>
            </a:r>
          </a:p>
          <a:p>
            <a:pPr marL="0" indent="0">
              <a:buNone/>
            </a:pPr>
            <a:r>
              <a:rPr lang="en-GB" dirty="0"/>
              <a:t>culture.</a:t>
            </a:r>
          </a:p>
          <a:p>
            <a:r>
              <a:rPr lang="en-GB" b="1" dirty="0"/>
              <a:t>Focus on Innovation</a:t>
            </a:r>
            <a:r>
              <a:rPr lang="en-GB" dirty="0"/>
              <a:t>: Shifted focus to cloud technology and artificial intelligence.</a:t>
            </a:r>
          </a:p>
          <a:p>
            <a:r>
              <a:rPr lang="en-GB" b="1" dirty="0"/>
              <a:t>Global Expansion</a:t>
            </a:r>
            <a:r>
              <a:rPr lang="en-GB" dirty="0"/>
              <a:t>: Accelerated Microsoft’s presence in emerging markets like</a:t>
            </a:r>
          </a:p>
          <a:p>
            <a:pPr marL="0" indent="0">
              <a:buNone/>
            </a:pPr>
            <a:r>
              <a:rPr lang="en-GB" dirty="0"/>
              <a:t>India and Africa.</a:t>
            </a:r>
          </a:p>
          <a:p>
            <a:pPr marL="0" indent="0">
              <a:buNone/>
            </a:pPr>
            <a:endParaRPr lang="en-GB" dirty="0"/>
          </a:p>
          <a:p>
            <a:pPr>
              <a:buNone/>
            </a:pPr>
            <a:endParaRPr 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B51F95-9E81-32C3-30C4-0E9413EED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AFC8B-C6D1-F4B8-D973-356F44BD5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Case Study - Satya Nadella at Microsoft</a:t>
            </a:r>
            <a:r>
              <a:rPr lang="en-US" dirty="0"/>
              <a:t>s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E8E24-AF01-DC23-2730-45D21C0D27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6846640" cy="51479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Key Leadership Lessons</a:t>
            </a:r>
            <a:r>
              <a:rPr lang="en-GB" dirty="0"/>
              <a:t>:</a:t>
            </a:r>
          </a:p>
          <a:p>
            <a:r>
              <a:rPr lang="en-GB" b="1" dirty="0"/>
              <a:t>Empathy as a Leadership Trait</a:t>
            </a:r>
            <a:r>
              <a:rPr lang="en-GB" dirty="0"/>
              <a:t>: Nadella’s focus on empathy reshaped the </a:t>
            </a:r>
          </a:p>
          <a:p>
            <a:pPr marL="0" indent="0">
              <a:buNone/>
            </a:pPr>
            <a:r>
              <a:rPr lang="en-GB" dirty="0"/>
              <a:t>company’s culture.</a:t>
            </a:r>
          </a:p>
          <a:p>
            <a:pPr marL="0" indent="0">
              <a:buNone/>
            </a:pPr>
            <a:r>
              <a:rPr lang="en-GB" b="1" dirty="0"/>
              <a:t>2. Adaptability</a:t>
            </a:r>
            <a:r>
              <a:rPr lang="en-GB" dirty="0"/>
              <a:t>: Successfully navigated Microsoft through the digital transformation.</a:t>
            </a:r>
          </a:p>
          <a:p>
            <a:pPr marL="0" indent="0">
              <a:buNone/>
            </a:pPr>
            <a:r>
              <a:rPr lang="en-GB" b="1" dirty="0"/>
              <a:t>3. Global Vision</a:t>
            </a:r>
            <a:r>
              <a:rPr lang="en-GB" dirty="0"/>
              <a:t>: Expanded Microsoft’s products and services to a wider </a:t>
            </a:r>
          </a:p>
          <a:p>
            <a:pPr marL="0" indent="0">
              <a:buNone/>
            </a:pPr>
            <a:r>
              <a:rPr lang="en-GB" dirty="0"/>
              <a:t>international market.</a:t>
            </a:r>
          </a:p>
          <a:p>
            <a:pPr marL="0" indent="0">
              <a:buNone/>
            </a:pPr>
            <a:endParaRPr lang="en-GB" dirty="0"/>
          </a:p>
          <a:p>
            <a:pPr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21289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Case Study - Key Leadership Challenges in Global Business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7370912" cy="3395364"/>
          </a:xfrm>
        </p:spPr>
        <p:txBody>
          <a:bodyPr/>
          <a:lstStyle/>
          <a:p>
            <a:r>
              <a:rPr lang="en-GB" b="1" dirty="0"/>
              <a:t>Case Study: Leadership Challenges in Global Business</a:t>
            </a:r>
          </a:p>
          <a:p>
            <a:r>
              <a:rPr lang="en-GB" b="1" dirty="0"/>
              <a:t>Case Study Focus</a:t>
            </a:r>
            <a:r>
              <a:rPr lang="en-GB" dirty="0"/>
              <a:t>: Choose a </a:t>
            </a:r>
            <a:r>
              <a:rPr lang="en-GB" b="1" dirty="0"/>
              <a:t>global business leader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and examine how they navigated the leadership challenges in their company</a:t>
            </a:r>
          </a:p>
          <a:p>
            <a:pPr marL="0" indent="0">
              <a:buNone/>
            </a:pPr>
            <a:r>
              <a:rPr lang="en-GB" dirty="0"/>
              <a:t> international expansion.</a:t>
            </a:r>
          </a:p>
        </p:txBody>
      </p:sp>
      <p:sp>
        <p:nvSpPr>
          <p:cNvPr id="6146" name="AutoShape 2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48" name="AutoShape 4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0" name="AutoShape 6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2" name="AutoShape 8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4" name="AutoShape 10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6" name="AutoShape 12" descr="Objectives of Operations Management - InvestManageMen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Summary and Key Takeaways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Key Takeaways</a:t>
            </a:r>
            <a:r>
              <a:rPr lang="en-GB" dirty="0"/>
              <a:t>:</a:t>
            </a:r>
          </a:p>
          <a:p>
            <a:r>
              <a:rPr lang="en-GB" dirty="0"/>
              <a:t>Global leadership is essential for managing the complexities of international business.</a:t>
            </a:r>
          </a:p>
          <a:p>
            <a:r>
              <a:rPr lang="en-GB" dirty="0"/>
              <a:t>Understanding the challenges and opportunities of leading across borders helps </a:t>
            </a:r>
          </a:p>
          <a:p>
            <a:pPr marL="0" indent="0">
              <a:buNone/>
            </a:pPr>
            <a:r>
              <a:rPr lang="en-GB" dirty="0"/>
              <a:t>leaders drive success.</a:t>
            </a:r>
          </a:p>
          <a:p>
            <a:pPr marL="0" indent="0">
              <a:buNone/>
            </a:pPr>
            <a:r>
              <a:rPr lang="en-GB" dirty="0"/>
              <a:t>3. Different leadership models have varying applications in a global context.</a:t>
            </a:r>
          </a:p>
          <a:p>
            <a:pPr marL="0" indent="0">
              <a:buNone/>
            </a:pPr>
            <a:r>
              <a:rPr lang="en-GB" dirty="0"/>
              <a:t>4. Satya Nadella’s leadership provides a strong example of adaptability and innovation.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837</Words>
  <Application>Microsoft Office PowerPoint</Application>
  <PresentationFormat>Custom</PresentationFormat>
  <Paragraphs>108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Georgia</vt:lpstr>
      <vt:lpstr>Calibri</vt:lpstr>
      <vt:lpstr>Minion</vt:lpstr>
      <vt:lpstr>Corporate template-set Universiteit Leiden</vt:lpstr>
      <vt:lpstr>Leadership In International Business  European Institute of Innovation, Entrepreneurship and Technology Lessingstraße 79, 13158 Berlin, Germany </vt:lpstr>
      <vt:lpstr>INDEX</vt:lpstr>
      <vt:lpstr>Overview of the Lecture</vt:lpstr>
      <vt:lpstr>What is Global Leadership?</vt:lpstr>
      <vt:lpstr>Why Global Leadership Matters?</vt:lpstr>
      <vt:lpstr>Key Challenges in Global Leadership</vt:lpstr>
      <vt:lpstr>Key Opportunities for Global Leaders</vt:lpstr>
      <vt:lpstr>Overview of Leadership Models</vt:lpstr>
      <vt:lpstr>Case Study - Satya Nadella at Microsofts</vt:lpstr>
      <vt:lpstr>Case Study - Satya Nadella at Microsofts</vt:lpstr>
      <vt:lpstr>Case Study - Key Leadership Challenges in Global Business</vt:lpstr>
      <vt:lpstr>Summary and Key Takeaways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Jay Thakur</cp:lastModifiedBy>
  <cp:revision>291</cp:revision>
  <dcterms:created xsi:type="dcterms:W3CDTF">2023-10-18T00:40:52Z</dcterms:created>
  <dcterms:modified xsi:type="dcterms:W3CDTF">2026-02-09T06:52:38Z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