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71" r:id="rId13"/>
    <p:sldId id="273" r:id="rId14"/>
    <p:sldId id="274" r:id="rId15"/>
    <p:sldId id="275" r:id="rId16"/>
    <p:sldId id="276" r:id="rId17"/>
    <p:sldId id="270" r:id="rId18"/>
    <p:sldId id="269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Emergency Nutrition Protocols for Space Tourism Health Crises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</a:t>
            </a:r>
            <a:r>
              <a:rPr lang="en-US" dirty="0" smtClean="0"/>
              <a:t>: </a:t>
            </a:r>
            <a:r>
              <a:rPr lang="en-US" dirty="0" err="1" smtClean="0"/>
              <a:t>Ankush</a:t>
            </a:r>
            <a:r>
              <a:rPr lang="en-US" dirty="0" smtClean="0"/>
              <a:t> Kumar</a:t>
            </a:r>
            <a:endParaRPr lang="en-US" dirty="0" smtClean="0"/>
          </a:p>
          <a:p>
            <a:r>
              <a:rPr lang="en-US" smtClean="0"/>
              <a:t>Student </a:t>
            </a:r>
            <a:r>
              <a:rPr lang="en-US" smtClean="0"/>
              <a:t>ID:DE240087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Medical Emergencies in Space Tourism</a:t>
            </a:r>
          </a:p>
          <a:p>
            <a:pPr lvl="0"/>
            <a:r>
              <a:rPr lang="en-US" dirty="0" smtClean="0"/>
              <a:t>Nutritional Support During Motion Sickness</a:t>
            </a:r>
          </a:p>
          <a:p>
            <a:pPr lvl="0"/>
            <a:r>
              <a:rPr lang="en-US" dirty="0" smtClean="0"/>
              <a:t>Managing Dehydration Through Rapid-Rehydration Meals</a:t>
            </a:r>
          </a:p>
          <a:p>
            <a:pPr lvl="0"/>
            <a:r>
              <a:rPr lang="en-US" dirty="0" smtClean="0"/>
              <a:t>Meal Plan 1: Anti-Nausea Focus</a:t>
            </a:r>
          </a:p>
          <a:p>
            <a:pPr lvl="0"/>
            <a:r>
              <a:rPr lang="en-US" dirty="0" smtClean="0"/>
              <a:t>Meal Plan 2: High-Energy Recovery Plan</a:t>
            </a:r>
          </a:p>
          <a:p>
            <a:pPr lvl="0"/>
            <a:r>
              <a:rPr lang="en-US" dirty="0" smtClean="0"/>
              <a:t>Meal Plan 3: Soft and Neutral Diet for GI Relief</a:t>
            </a:r>
          </a:p>
          <a:p>
            <a:pPr lvl="0"/>
            <a:r>
              <a:rPr lang="en-US" dirty="0" smtClean="0"/>
              <a:t>Electrolyte Balance Management</a:t>
            </a:r>
          </a:p>
          <a:p>
            <a:pPr lvl="0"/>
            <a:r>
              <a:rPr lang="en-US" dirty="0" smtClean="0"/>
              <a:t>Emergency Supplements and Liquid Nutrition</a:t>
            </a:r>
          </a:p>
          <a:p>
            <a:pPr lvl="0"/>
            <a:r>
              <a:rPr lang="en-US" dirty="0" smtClean="0"/>
              <a:t>Communication Protocols for Emergency Nutrition</a:t>
            </a:r>
          </a:p>
          <a:p>
            <a:pPr lvl="0"/>
            <a:r>
              <a:rPr lang="en-US" dirty="0" smtClean="0"/>
              <a:t>Allergy Identification and Emergency Diet Adjustments</a:t>
            </a:r>
          </a:p>
          <a:p>
            <a:pPr lvl="0"/>
            <a:r>
              <a:rPr lang="en-US" dirty="0" smtClean="0"/>
              <a:t>Emergency Preparation Instruction Cards</a:t>
            </a:r>
          </a:p>
          <a:p>
            <a:pPr lvl="0"/>
            <a:r>
              <a:rPr lang="en-US" dirty="0" smtClean="0"/>
              <a:t>Safety Compliance During Health Crises</a:t>
            </a:r>
          </a:p>
          <a:p>
            <a:r>
              <a:rPr lang="en-US" dirty="0" smtClean="0"/>
              <a:t>Conclusion &amp; References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Space tourists, unlike astronauts, are not rigorously trained to handle physiological extremes. Vomiting, dizziness, fatigue, or unexpected allergic reactions can occur. This assignment builds a nutritional response plan for these health events using ready-to-consume, therapeutic meals.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Provide nutrition-based responses for typical in-flight health crises</a:t>
            </a:r>
          </a:p>
          <a:p>
            <a:pPr lvl="0"/>
            <a:r>
              <a:rPr lang="en-US" dirty="0" smtClean="0"/>
              <a:t>Develop gentle, effective recovery meals</a:t>
            </a:r>
          </a:p>
          <a:p>
            <a:pPr lvl="0"/>
            <a:r>
              <a:rPr lang="en-US" dirty="0" smtClean="0"/>
              <a:t>Ensure electrolyte and hydration replenishment</a:t>
            </a:r>
          </a:p>
          <a:p>
            <a:pPr lvl="0"/>
            <a:r>
              <a:rPr lang="en-US" dirty="0" smtClean="0"/>
              <a:t>Include emergency food prep and communication templates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Medical Emergencies in Space Tourism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Common issues: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Motion sickness (nausea, vomiting)</a:t>
            </a:r>
          </a:p>
          <a:p>
            <a:pPr lvl="0"/>
            <a:r>
              <a:rPr lang="en-US" dirty="0" smtClean="0"/>
              <a:t>Dehydration</a:t>
            </a:r>
          </a:p>
          <a:p>
            <a:pPr lvl="0"/>
            <a:r>
              <a:rPr lang="en-US" dirty="0" smtClean="0"/>
              <a:t>Gastrointestinal discomfort</a:t>
            </a:r>
          </a:p>
          <a:p>
            <a:pPr lvl="0"/>
            <a:r>
              <a:rPr lang="en-US" dirty="0" smtClean="0"/>
              <a:t>Allergic reactions</a:t>
            </a:r>
          </a:p>
          <a:p>
            <a:pPr lvl="0"/>
            <a:r>
              <a:rPr lang="en-US" dirty="0" smtClean="0"/>
              <a:t>Energy depletion due to shock or exertion</a:t>
            </a:r>
          </a:p>
          <a:p>
            <a:r>
              <a:rPr lang="en-US" dirty="0" smtClean="0"/>
              <a:t>Space conditions like fluid redistribution and confined quarters worsen symptoms.</a:t>
            </a:r>
          </a:p>
          <a:p>
            <a:endParaRPr lang="en-US" dirty="0" smtClean="0"/>
          </a:p>
          <a:p>
            <a:r>
              <a:rPr lang="en-US" dirty="0" smtClean="0"/>
              <a:t>(Reference: Jones, J.A. et al., 2007. </a:t>
            </a:r>
            <a:r>
              <a:rPr lang="en-US" i="1" dirty="0" smtClean="0"/>
              <a:t>Biomedical Results of Spaceflight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Nutritional Support During Motion Sickness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Avoid high-fat or spicy foods</a:t>
            </a:r>
          </a:p>
          <a:p>
            <a:pPr lvl="0"/>
            <a:r>
              <a:rPr lang="en-US" dirty="0" smtClean="0"/>
              <a:t>Choose bland, soft, cold meals (e.g., apple sauce, rice)</a:t>
            </a:r>
          </a:p>
          <a:p>
            <a:pPr lvl="0"/>
            <a:r>
              <a:rPr lang="en-US" dirty="0" smtClean="0"/>
              <a:t>Include ginger and mint-based items</a:t>
            </a:r>
          </a:p>
          <a:p>
            <a:pPr lvl="0"/>
            <a:r>
              <a:rPr lang="en-US" dirty="0" smtClean="0"/>
              <a:t>Electrolyte drinks with low sugar for hydration without nausea triggers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(Reference: </a:t>
            </a:r>
            <a:r>
              <a:rPr lang="en-US" dirty="0" err="1" smtClean="0"/>
              <a:t>Murdin</a:t>
            </a:r>
            <a:r>
              <a:rPr lang="en-US" dirty="0" smtClean="0"/>
              <a:t> et al., 2011)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Managing Dehydration Through Rapid-Rehydration Meals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Use WHO-approved oral rehydration salts (ORS)</a:t>
            </a:r>
          </a:p>
          <a:p>
            <a:pPr lvl="0"/>
            <a:r>
              <a:rPr lang="en-US" dirty="0" smtClean="0"/>
              <a:t>Add hydration gels (</a:t>
            </a:r>
            <a:r>
              <a:rPr lang="en-US" dirty="0" err="1" smtClean="0"/>
              <a:t>chia</a:t>
            </a:r>
            <a:r>
              <a:rPr lang="en-US" dirty="0" smtClean="0"/>
              <a:t> + electrolyte packets)</a:t>
            </a:r>
          </a:p>
          <a:p>
            <a:pPr lvl="0"/>
            <a:r>
              <a:rPr lang="en-US" dirty="0" smtClean="0"/>
              <a:t>Meals like broth-based soups, powdered watermelon juice</a:t>
            </a:r>
          </a:p>
          <a:p>
            <a:pPr lvl="0"/>
            <a:r>
              <a:rPr lang="en-US" dirty="0" smtClean="0"/>
              <a:t>Add </a:t>
            </a:r>
            <a:r>
              <a:rPr lang="en-US" dirty="0" err="1" smtClean="0"/>
              <a:t>prebiotics</a:t>
            </a:r>
            <a:r>
              <a:rPr lang="en-US" dirty="0" smtClean="0"/>
              <a:t> to restore gut balance post-sickness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Meal Plan 1: Anti-Nausea Focus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Day 1 – Approx. 1,800 kcal</a:t>
            </a:r>
            <a:endParaRPr lang="en-US" dirty="0" smtClean="0"/>
          </a:p>
          <a:p>
            <a:pPr lvl="0"/>
            <a:endParaRPr lang="en-US" b="1" dirty="0" smtClean="0"/>
          </a:p>
          <a:p>
            <a:pPr lvl="0"/>
            <a:r>
              <a:rPr lang="en-US" b="1" dirty="0" smtClean="0"/>
              <a:t>Breakfast:</a:t>
            </a:r>
            <a:r>
              <a:rPr lang="en-US" dirty="0" smtClean="0"/>
              <a:t> Ginger-infused rice porridge</a:t>
            </a:r>
          </a:p>
          <a:p>
            <a:pPr lvl="0"/>
            <a:r>
              <a:rPr lang="en-US" b="1" dirty="0" smtClean="0"/>
              <a:t>Lunch:</a:t>
            </a:r>
            <a:r>
              <a:rPr lang="en-US" dirty="0" smtClean="0"/>
              <a:t> Cold mashed potato with saltine crackers</a:t>
            </a:r>
          </a:p>
          <a:p>
            <a:pPr lvl="0"/>
            <a:r>
              <a:rPr lang="en-US" b="1" dirty="0" smtClean="0"/>
              <a:t>Dinner:</a:t>
            </a:r>
            <a:r>
              <a:rPr lang="en-US" dirty="0" smtClean="0"/>
              <a:t> Plain chicken broth, rehydrated banana pudding</a:t>
            </a:r>
            <a:br>
              <a:rPr lang="en-US" dirty="0" smtClean="0"/>
            </a:br>
            <a:r>
              <a:rPr lang="en-US" dirty="0" smtClean="0"/>
              <a:t>Minimal flavor stimulation, anti-emetic properties included.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Meal Plan 2: High-Energy Recovery Plan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Day 2 – Approx. 2,200 kcal</a:t>
            </a:r>
            <a:endParaRPr lang="en-US" dirty="0" smtClean="0"/>
          </a:p>
          <a:p>
            <a:pPr lvl="0"/>
            <a:endParaRPr lang="en-US" b="1" dirty="0" smtClean="0"/>
          </a:p>
          <a:p>
            <a:pPr lvl="0"/>
            <a:r>
              <a:rPr lang="en-US" b="1" dirty="0" smtClean="0"/>
              <a:t>Breakfast:</a:t>
            </a:r>
            <a:r>
              <a:rPr lang="en-US" dirty="0" smtClean="0"/>
              <a:t> Nut butter packet, sweetened quinoa flakes</a:t>
            </a:r>
          </a:p>
          <a:p>
            <a:pPr lvl="0"/>
            <a:r>
              <a:rPr lang="en-US" b="1" dirty="0" smtClean="0"/>
              <a:t>Lunch:</a:t>
            </a:r>
            <a:r>
              <a:rPr lang="en-US" dirty="0" smtClean="0"/>
              <a:t> Chicken stew (retort), fortified apple juice</a:t>
            </a:r>
          </a:p>
          <a:p>
            <a:pPr lvl="0"/>
            <a:r>
              <a:rPr lang="en-US" b="1" dirty="0" smtClean="0"/>
              <a:t>Dinner:</a:t>
            </a:r>
            <a:r>
              <a:rPr lang="en-US" dirty="0" smtClean="0"/>
              <a:t> Tofu with couscous, chocolate nutrition bar</a:t>
            </a:r>
            <a:br>
              <a:rPr lang="en-US" dirty="0" smtClean="0"/>
            </a:br>
            <a:r>
              <a:rPr lang="en-US" dirty="0" smtClean="0"/>
              <a:t>Rebuilds strength after weakness or blood loss.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Meal Plan 3: Soft and Neutral Diet for GI Relief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Day 3 – Approx. 2,000 kcal</a:t>
            </a:r>
            <a:endParaRPr lang="en-US" dirty="0" smtClean="0"/>
          </a:p>
          <a:p>
            <a:pPr lvl="0"/>
            <a:endParaRPr lang="en-US" b="1" dirty="0" smtClean="0"/>
          </a:p>
          <a:p>
            <a:pPr lvl="0"/>
            <a:r>
              <a:rPr lang="en-US" b="1" dirty="0" smtClean="0"/>
              <a:t>Breakfast:</a:t>
            </a:r>
            <a:r>
              <a:rPr lang="en-US" dirty="0" smtClean="0"/>
              <a:t> Apple-rice flakes, fennel seed water</a:t>
            </a:r>
          </a:p>
          <a:p>
            <a:pPr lvl="0"/>
            <a:r>
              <a:rPr lang="en-US" b="1" dirty="0" smtClean="0"/>
              <a:t>Lunch:</a:t>
            </a:r>
            <a:r>
              <a:rPr lang="en-US" dirty="0" smtClean="0"/>
              <a:t> Pumpkin mash with coconut milk</a:t>
            </a:r>
          </a:p>
          <a:p>
            <a:pPr lvl="0"/>
            <a:r>
              <a:rPr lang="en-US" b="1" dirty="0" smtClean="0"/>
              <a:t>Dinner:</a:t>
            </a:r>
            <a:r>
              <a:rPr lang="en-US" dirty="0" smtClean="0"/>
              <a:t> Lentil cream soup, chamomile tea</a:t>
            </a:r>
            <a:br>
              <a:rPr lang="en-US" dirty="0" smtClean="0"/>
            </a:br>
            <a:r>
              <a:rPr lang="en-US" dirty="0" smtClean="0"/>
              <a:t>Low FODMAP + gut-calming design.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Electrolyte Balance Management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 smtClean="0"/>
              <a:t>Sodium, potassium, and magnesium control heart rhythms and hydration</a:t>
            </a:r>
          </a:p>
          <a:p>
            <a:pPr lvl="0"/>
            <a:r>
              <a:rPr lang="en-US" dirty="0" smtClean="0"/>
              <a:t>Custom electrolyte drink packs should include:</a:t>
            </a:r>
            <a:br>
              <a:rPr lang="en-US" dirty="0" smtClean="0"/>
            </a:br>
            <a:r>
              <a:rPr lang="en-US" dirty="0" smtClean="0"/>
              <a:t>• Sodium chloride</a:t>
            </a:r>
            <a:br>
              <a:rPr lang="en-US" dirty="0" smtClean="0"/>
            </a:br>
            <a:r>
              <a:rPr lang="en-US" dirty="0" smtClean="0"/>
              <a:t>• Potassium citrate</a:t>
            </a:r>
            <a:br>
              <a:rPr lang="en-US" dirty="0" smtClean="0"/>
            </a:br>
            <a:r>
              <a:rPr lang="en-US" dirty="0" smtClean="0"/>
              <a:t>• Magnesium lactate</a:t>
            </a:r>
            <a:br>
              <a:rPr lang="en-US" dirty="0" smtClean="0"/>
            </a:br>
            <a:r>
              <a:rPr lang="en-US" dirty="0" smtClean="0"/>
              <a:t>• Glucose</a:t>
            </a:r>
          </a:p>
          <a:p>
            <a:pPr lvl="0"/>
            <a:r>
              <a:rPr lang="en-US" dirty="0" smtClean="0"/>
              <a:t>Suggested Intake: 1 sachet per 500ml water after vomiting</a:t>
            </a:r>
          </a:p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Emergency Supplements and Liquid Nutrition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Use pre-prepared emergency nutrition packs: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Energy gels with 100 kcal per 40g</a:t>
            </a:r>
          </a:p>
          <a:p>
            <a:pPr lvl="0"/>
            <a:r>
              <a:rPr lang="en-US" dirty="0" smtClean="0"/>
              <a:t>Vitamin C, zinc, and magnesium shots</a:t>
            </a:r>
          </a:p>
          <a:p>
            <a:pPr lvl="0"/>
            <a:r>
              <a:rPr lang="en-US" dirty="0" smtClean="0"/>
              <a:t>Protein-fortified fruit juices</a:t>
            </a:r>
          </a:p>
          <a:p>
            <a:pPr lvl="0"/>
            <a:r>
              <a:rPr lang="en-US" dirty="0" smtClean="0"/>
              <a:t>Vegan broth cubes with added amino acids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(Reference: ESA Medical Nutrition Kit, 2021)</a:t>
            </a:r>
          </a:p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Communication Protocols for Emergency Nutrition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Multilingual color-coded emergency labels:</a:t>
            </a:r>
            <a:br>
              <a:rPr lang="en-US" dirty="0" smtClean="0"/>
            </a:br>
            <a:r>
              <a:rPr lang="en-US" dirty="0" smtClean="0"/>
              <a:t>• Red = Allergy Risk</a:t>
            </a:r>
            <a:br>
              <a:rPr lang="en-US" dirty="0" smtClean="0"/>
            </a:br>
            <a:r>
              <a:rPr lang="en-US" dirty="0" smtClean="0"/>
              <a:t>• Green = Safe for Nausea</a:t>
            </a:r>
            <a:br>
              <a:rPr lang="en-US" dirty="0" smtClean="0"/>
            </a:br>
            <a:r>
              <a:rPr lang="en-US" dirty="0" smtClean="0"/>
              <a:t>• Yellow = Rapid Rehydration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Emergency icon guides: Mouth vs. Tube vs. Injection-compatible</a:t>
            </a:r>
          </a:p>
          <a:p>
            <a:pPr lvl="0"/>
            <a:r>
              <a:rPr lang="en-US" dirty="0" smtClean="0"/>
              <a:t>Velcro icon boards in kitchen units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Allergy Identification and Emergency Diet Adjustments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 smtClean="0"/>
              <a:t>Mandatory pre-flight food allergy registry</a:t>
            </a:r>
          </a:p>
          <a:p>
            <a:pPr lvl="0"/>
            <a:r>
              <a:rPr lang="en-US" dirty="0" smtClean="0"/>
              <a:t>Individualized allergen-free emergency ration pack</a:t>
            </a:r>
          </a:p>
          <a:p>
            <a:pPr lvl="0"/>
            <a:r>
              <a:rPr lang="en-US" dirty="0" smtClean="0"/>
              <a:t>“Safe Zone Meals” labeled with 100% verified ingredients</a:t>
            </a:r>
          </a:p>
          <a:p>
            <a:pPr lvl="0"/>
            <a:r>
              <a:rPr lang="en-US" dirty="0" smtClean="0"/>
              <a:t>Quick-scan NFC wristbands for meal compatibility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(Reference: WHO Food Safety Guidelines, 2020)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Emergency Preparation Instruction Cards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Large-font, 3-step visual cards</a:t>
            </a:r>
          </a:p>
          <a:p>
            <a:pPr lvl="0"/>
            <a:r>
              <a:rPr lang="en-US" dirty="0" smtClean="0"/>
              <a:t>Pictograms for symptoms and solutions</a:t>
            </a:r>
          </a:p>
          <a:p>
            <a:pPr lvl="0"/>
            <a:r>
              <a:rPr lang="en-US" dirty="0" smtClean="0"/>
              <a:t>QR code for audio instructions in multiple languages</a:t>
            </a:r>
          </a:p>
          <a:p>
            <a:pPr lvl="0"/>
            <a:r>
              <a:rPr lang="en-US" dirty="0" smtClean="0"/>
              <a:t>Emergency buzzer symbols on food storage units</a:t>
            </a:r>
          </a:p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Safety Compliance During Health Crises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 smtClean="0"/>
              <a:t>Compliant with NASA’s Hazard Analysis Critical Control Points (HACCP)</a:t>
            </a:r>
          </a:p>
          <a:p>
            <a:pPr lvl="0"/>
            <a:r>
              <a:rPr lang="en-US" dirty="0" smtClean="0"/>
              <a:t>Special storage for emergency packs (easy access)</a:t>
            </a:r>
          </a:p>
          <a:p>
            <a:pPr lvl="0"/>
            <a:r>
              <a:rPr lang="en-US" dirty="0" smtClean="0"/>
              <a:t>Expiry date alarms and tracking</a:t>
            </a:r>
          </a:p>
          <a:p>
            <a:pPr lvl="0"/>
            <a:r>
              <a:rPr lang="en-US" dirty="0" smtClean="0"/>
              <a:t>Food reheating options for passengers with low energy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(Reference: </a:t>
            </a:r>
            <a:r>
              <a:rPr lang="en-US" dirty="0" err="1" smtClean="0"/>
              <a:t>Perchonok</a:t>
            </a:r>
            <a:r>
              <a:rPr lang="en-US" dirty="0" smtClean="0"/>
              <a:t> et al., 2002)</a:t>
            </a:r>
          </a:p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Emergency preparedness in space includes having nutrition solutions for common medical scenarios. These protocols help mitigate discomfort, speed recovery, and maintain morale under distress.</a:t>
            </a:r>
          </a:p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 smtClean="0"/>
              <a:t>Jones, J.A., et al. (2007). </a:t>
            </a:r>
            <a:r>
              <a:rPr lang="en-US" i="1" dirty="0" smtClean="0"/>
              <a:t>Biomedical Results of Spaceflight</a:t>
            </a:r>
            <a:r>
              <a:rPr lang="en-US" dirty="0" smtClean="0"/>
              <a:t>. NASA.</a:t>
            </a:r>
          </a:p>
          <a:p>
            <a:pPr lvl="0"/>
            <a:r>
              <a:rPr lang="en-US" dirty="0" err="1" smtClean="0"/>
              <a:t>Murdin</a:t>
            </a:r>
            <a:r>
              <a:rPr lang="en-US" dirty="0" smtClean="0"/>
              <a:t>, L., et al. (2011). </a:t>
            </a:r>
            <a:r>
              <a:rPr lang="en-US" i="1" dirty="0" smtClean="0"/>
              <a:t>Managing Motion Sickness in Space Travel</a:t>
            </a:r>
            <a:r>
              <a:rPr lang="en-US" dirty="0" smtClean="0"/>
              <a:t>. Aviation, Space, and Environmental Medicine.</a:t>
            </a:r>
          </a:p>
          <a:p>
            <a:pPr lvl="0"/>
            <a:r>
              <a:rPr lang="en-US" dirty="0" smtClean="0"/>
              <a:t>ESA (2021). </a:t>
            </a:r>
            <a:r>
              <a:rPr lang="en-US" i="1" dirty="0" smtClean="0"/>
              <a:t>Medical Nutrition Kit Design Guide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Perchonok</a:t>
            </a:r>
            <a:r>
              <a:rPr lang="en-US" dirty="0" smtClean="0"/>
              <a:t>, M. H., &amp; </a:t>
            </a:r>
            <a:r>
              <a:rPr lang="en-US" dirty="0" err="1" smtClean="0"/>
              <a:t>Bourland</a:t>
            </a:r>
            <a:r>
              <a:rPr lang="en-US" dirty="0" smtClean="0"/>
              <a:t>, C. T. (2002). </a:t>
            </a:r>
            <a:r>
              <a:rPr lang="en-US" i="1" dirty="0" smtClean="0"/>
              <a:t>NASA food systems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WHO (2020). </a:t>
            </a:r>
            <a:r>
              <a:rPr lang="en-US" i="1" dirty="0" smtClean="0"/>
              <a:t>Food Safety and Allergy Risk Protocols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584</Words>
  <Application>Microsoft Macintosh PowerPoint</Application>
  <PresentationFormat>On-screen Show (4:3)</PresentationFormat>
  <Paragraphs>112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Emergency Nutrition Protocols for Space Tourism Health Crises</vt:lpstr>
      <vt:lpstr>Index</vt:lpstr>
      <vt:lpstr>Introduction</vt:lpstr>
      <vt:lpstr>Objectives</vt:lpstr>
      <vt:lpstr>Medical Emergencies in Space Tourism</vt:lpstr>
      <vt:lpstr>Nutritional Support During Motion Sickness</vt:lpstr>
      <vt:lpstr>Managing Dehydration Through Rapid-Rehydration Meals</vt:lpstr>
      <vt:lpstr>Meal Plan 1: Anti-Nausea Focus</vt:lpstr>
      <vt:lpstr>Meal Plan 2: High-Energy Recovery Plan</vt:lpstr>
      <vt:lpstr>Meal Plan 3: Soft and Neutral Diet for GI Relief</vt:lpstr>
      <vt:lpstr>Electrolyte Balance Management</vt:lpstr>
      <vt:lpstr>Emergency Supplements and Liquid Nutrition</vt:lpstr>
      <vt:lpstr>Communication Protocols for Emergency Nutrition</vt:lpstr>
      <vt:lpstr>Allergy Identification and Emergency Diet Adjustments</vt:lpstr>
      <vt:lpstr>Emergency Preparation Instruction Cards</vt:lpstr>
      <vt:lpstr>Safety Compliance During Health Crises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16: Adapting Mediterranean Diet for Space Missions</dc:title>
  <dc:subject/>
  <dc:creator/>
  <cp:keywords/>
  <dc:description>generated using python-pptx</dc:description>
  <cp:lastModifiedBy>ANCHALIKA</cp:lastModifiedBy>
  <cp:revision>5</cp:revision>
  <dcterms:created xsi:type="dcterms:W3CDTF">2013-01-27T09:14:16Z</dcterms:created>
  <dcterms:modified xsi:type="dcterms:W3CDTF">2025-05-25T13:46:28Z</dcterms:modified>
  <cp:category/>
</cp:coreProperties>
</file>