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16"/>
  </p:notesMasterIdLst>
  <p:handoutMasterIdLst>
    <p:handoutMasterId r:id="rId17"/>
  </p:handoutMasterIdLst>
  <p:sldIdLst>
    <p:sldId id="256" r:id="rId5"/>
    <p:sldId id="257" r:id="rId6"/>
    <p:sldId id="268" r:id="rId7"/>
    <p:sldId id="273" r:id="rId8"/>
    <p:sldId id="272" r:id="rId9"/>
    <p:sldId id="274" r:id="rId10"/>
    <p:sldId id="275" r:id="rId11"/>
    <p:sldId id="276" r:id="rId12"/>
    <p:sldId id="277" r:id="rId13"/>
    <p:sldId id="278" r:id="rId14"/>
    <p:sldId id="269" r:id="rId15"/>
  </p:sldIdLst>
  <p:sldSz cx="12198350" cy="6858000"/>
  <p:notesSz cx="6858000" cy="9144000"/>
  <p:embeddedFontLst>
    <p:embeddedFont>
      <p:font typeface="Georgia" panose="02040502050405020303" pitchFamily="18" charset="0"/>
      <p:regular r:id="rId18"/>
      <p:bold r:id="rId19"/>
      <p:italic r:id="rId20"/>
      <p:boldItalic r:id="rId21"/>
    </p:embeddedFont>
    <p:embeddedFont>
      <p:font typeface="Minion"/>
      <p:regular r:id="rId22"/>
      <p:bold r:id="rId23"/>
      <p:italic r:id="rId24"/>
      <p:boldItalic r:id="rId25"/>
    </p:embeddedFont>
  </p:embeddedFontLst>
  <p:custDataLst>
    <p:tags r:id="rId26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82" d="100"/>
          <a:sy n="82" d="100"/>
        </p:scale>
        <p:origin x="672" y="1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tags" Target="tags/tag1.xml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7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4-11-2024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4-11-2024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4-11-2024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9I_YvzQdiw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youtube.com/watch?v=6yz6TxE8KeM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hTZy5XWmXY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94519" y="1412776"/>
            <a:ext cx="10225136" cy="1152128"/>
          </a:xfrm>
        </p:spPr>
        <p:txBody>
          <a:bodyPr/>
          <a:lstStyle/>
          <a:p>
            <a:r>
              <a:rPr lang="en-US" dirty="0"/>
              <a:t>Behavioral Economics and Consumer Decision-Making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</a:t>
            </a:r>
            <a:r>
              <a:rPr lang="en-IN" dirty="0"/>
              <a:t>Introduction to Behavioural Economics</a:t>
            </a:r>
            <a:endParaRPr lang="nl-NL" dirty="0"/>
          </a:p>
          <a:p>
            <a:r>
              <a:rPr lang="nl-NL" dirty="0"/>
              <a:t>- </a:t>
            </a:r>
            <a:r>
              <a:rPr lang="en-IN" dirty="0"/>
              <a:t>Key Concepts in Behavioural Economics</a:t>
            </a:r>
            <a:endParaRPr lang="nl-NL" dirty="0"/>
          </a:p>
          <a:p>
            <a:r>
              <a:rPr lang="nl-NL" dirty="0"/>
              <a:t>- </a:t>
            </a:r>
            <a:r>
              <a:rPr lang="en-IN" dirty="0"/>
              <a:t>Real-Life Examples and Case Studies</a:t>
            </a:r>
            <a:endParaRPr lang="nl-NL" dirty="0"/>
          </a:p>
          <a:p>
            <a:r>
              <a:rPr lang="nl-NL" dirty="0"/>
              <a:t>- </a:t>
            </a:r>
            <a:r>
              <a:rPr lang="en-IN" dirty="0"/>
              <a:t>Application in Business</a:t>
            </a:r>
          </a:p>
          <a:p>
            <a:r>
              <a:rPr lang="nl-NL" dirty="0"/>
              <a:t>-</a:t>
            </a:r>
            <a:r>
              <a:rPr lang="en-IN" dirty="0"/>
              <a:t> Behavioural Economics in Policy</a:t>
            </a:r>
          </a:p>
          <a:p>
            <a:r>
              <a:rPr lang="nl-NL" dirty="0"/>
              <a:t>- </a:t>
            </a:r>
            <a:r>
              <a:rPr lang="en-IN" dirty="0"/>
              <a:t>Interactive Decision-Making Scenarios</a:t>
            </a:r>
          </a:p>
          <a:p>
            <a:r>
              <a:rPr lang="nl-NL" dirty="0"/>
              <a:t>- </a:t>
            </a:r>
            <a:r>
              <a:rPr lang="en-IN" dirty="0"/>
              <a:t>Conclusion and Reflection</a:t>
            </a:r>
          </a:p>
          <a:p>
            <a:r>
              <a:rPr lang="nl-NL" dirty="0"/>
              <a:t>- </a:t>
            </a:r>
            <a:r>
              <a:rPr lang="en-IN" dirty="0"/>
              <a:t>References and Further Reading</a:t>
            </a:r>
          </a:p>
          <a:p>
            <a:endParaRPr lang="en-IN" sz="11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2050" name="Picture 2" descr="Hög Med Pengar På En Bricka Begreppet Rikedom Eller Ekonomiska  Välbefinnande Små Människor Fungerar Med Mynt Flat Vektorillustration  Isolerade På Vit Bakgrund-vektorgrafik och fler bilder på Valuta - iStock">
            <a:extLst>
              <a:ext uri="{FF2B5EF4-FFF2-40B4-BE49-F238E27FC236}">
                <a16:creationId xmlns:a16="http://schemas.microsoft.com/office/drawing/2014/main" id="{F119C1F8-2424-0B1E-9498-0C2F3D4D3270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0" r="4750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Introduction to Behavioural Economics</a:t>
            </a:r>
            <a:endParaRPr lang="nl-NL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32042" y="1340768"/>
            <a:ext cx="10779701" cy="4824536"/>
          </a:xfrm>
        </p:spPr>
        <p:txBody>
          <a:bodyPr>
            <a:normAutofit fontScale="85000" lnSpcReduction="10000"/>
          </a:bodyPr>
          <a:lstStyle/>
          <a:p>
            <a:pPr marL="180975" lvl="2" indent="-180975"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IN" sz="3300" b="1" dirty="0"/>
              <a:t>Understanding Behavioural Economics </a:t>
            </a:r>
            <a:r>
              <a:rPr lang="nl-NL" sz="3300" b="1" dirty="0"/>
              <a:t>:  </a:t>
            </a:r>
          </a:p>
          <a:p>
            <a:pPr lvl="2">
              <a:buClr>
                <a:schemeClr val="bg2"/>
              </a:buClr>
            </a:pPr>
            <a:endParaRPr lang="nl-NL" b="1" dirty="0"/>
          </a:p>
          <a:p>
            <a:pPr>
              <a:buFont typeface="Wingdings" pitchFamily="2" charset="2"/>
              <a:buChar char="q"/>
            </a:pPr>
            <a:r>
              <a:rPr lang="en-GB" sz="2000" dirty="0"/>
              <a:t> </a:t>
            </a:r>
            <a:r>
              <a:rPr lang="en-IN" sz="2800" dirty="0" err="1"/>
              <a:t>Behavioral</a:t>
            </a:r>
            <a:r>
              <a:rPr lang="en-IN" sz="2800" dirty="0"/>
              <a:t> Economics studies how psychological factors influence economic decisions.</a:t>
            </a:r>
          </a:p>
          <a:p>
            <a:pPr>
              <a:buFont typeface="Wingdings" pitchFamily="2" charset="2"/>
              <a:buChar char="q"/>
            </a:pPr>
            <a:r>
              <a:rPr lang="en-IN" sz="2800" dirty="0"/>
              <a:t>Contrasts with traditional economics, which assumes rational decision-making.</a:t>
            </a:r>
          </a:p>
          <a:p>
            <a:pPr>
              <a:buFont typeface="Wingdings" pitchFamily="2" charset="2"/>
              <a:buChar char="q"/>
            </a:pPr>
            <a:r>
              <a:rPr lang="en-IN" sz="2800" dirty="0"/>
              <a:t>Highlights the role of cognitive biases and real-life influences on consumer choices.</a:t>
            </a:r>
          </a:p>
          <a:p>
            <a:pPr>
              <a:buFont typeface="Wingdings" pitchFamily="2" charset="2"/>
              <a:buChar char="q"/>
            </a:pPr>
            <a:r>
              <a:rPr lang="en-IN" sz="2800" dirty="0"/>
              <a:t>Offers insights into why people make seemingly irrational economic choices.</a:t>
            </a:r>
          </a:p>
          <a:p>
            <a:pPr marL="0" indent="0">
              <a:buNone/>
            </a:pPr>
            <a:endParaRPr lang="en-IN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1900" b="1" dirty="0"/>
              <a:t>Reference</a:t>
            </a:r>
            <a:r>
              <a:rPr lang="en-US" sz="1900" dirty="0"/>
              <a:t>:</a:t>
            </a:r>
          </a:p>
          <a:p>
            <a:pPr marL="180975" lvl="1">
              <a:buFont typeface="Wingdings" pitchFamily="2" charset="2"/>
              <a:buChar char="q"/>
            </a:pPr>
            <a:r>
              <a:rPr lang="en-US" sz="1900" dirty="0"/>
              <a:t>TED Talk by Dan Ariely on Behavioral Economics: Covers fundamental principles, including bounded rationality and common biases that affect decisions.</a:t>
            </a:r>
          </a:p>
          <a:p>
            <a:pPr marL="0" indent="0">
              <a:buNone/>
            </a:pPr>
            <a:endParaRPr lang="en-GB" sz="200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61A77E-D960-DAB2-26B2-4688681E24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588DD7-1A47-7EA2-B8D0-DC86D810C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vert="horz" lIns="0" tIns="0" rIns="0" bIns="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100" b="1" i="0" kern="1200">
                <a:latin typeface="+mj-lt"/>
                <a:ea typeface="+mj-ea"/>
                <a:cs typeface="+mj-cs"/>
              </a:rPr>
              <a:t>Key Concepts in Behavioral Economics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610A4A-3E1E-FB0D-DB40-B06528865682}"/>
              </a:ext>
            </a:extLst>
          </p:cNvPr>
          <p:cNvSpPr txBox="1"/>
          <p:nvPr/>
        </p:nvSpPr>
        <p:spPr>
          <a:xfrm>
            <a:off x="404662" y="1252836"/>
            <a:ext cx="7926761" cy="4795836"/>
          </a:xfrm>
          <a:prstGeom prst="rect">
            <a:avLst/>
          </a:prstGeom>
        </p:spPr>
        <p:txBody>
          <a:bodyPr vert="horz" lIns="0" tIns="0" rIns="0" bIns="0" rtlCol="0">
            <a:normAutofit lnSpcReduction="10000"/>
          </a:bodyPr>
          <a:lstStyle/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n-GB" dirty="0">
              <a:solidFill>
                <a:schemeClr val="bg2"/>
              </a:solidFill>
              <a:effectLst/>
            </a:endParaRP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chemeClr val="bg2"/>
                </a:solidFill>
              </a:rPr>
              <a:t>Bounded Rationality:</a:t>
            </a: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r>
              <a:rPr lang="en-GB" sz="2000" dirty="0">
                <a:solidFill>
                  <a:schemeClr val="bg2"/>
                </a:solidFill>
              </a:rPr>
              <a:t>People make decisions within limits of time and knowledge.</a:t>
            </a:r>
            <a:endParaRPr lang="en-GB" b="1" dirty="0">
              <a:solidFill>
                <a:schemeClr val="bg2"/>
              </a:solidFill>
              <a:effectLst/>
            </a:endParaRP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chemeClr val="bg2"/>
                </a:solidFill>
              </a:rPr>
              <a:t>Loss Aversion: </a:t>
            </a:r>
          </a:p>
          <a:p>
            <a:pPr marL="180975" indent="-180975"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r>
              <a:rPr lang="en-GB" sz="2000" dirty="0">
                <a:solidFill>
                  <a:schemeClr val="bg2"/>
                </a:solidFill>
              </a:rPr>
              <a:t>Losses feel more impactful than equivalent gains.</a:t>
            </a:r>
            <a:endParaRPr lang="en-GB" dirty="0">
              <a:solidFill>
                <a:schemeClr val="bg2"/>
              </a:solidFill>
              <a:effectLst/>
            </a:endParaRP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chemeClr val="bg2"/>
                </a:solidFill>
              </a:rPr>
              <a:t>Anchoring: </a:t>
            </a: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r>
              <a:rPr lang="en-GB" sz="2000" dirty="0">
                <a:solidFill>
                  <a:schemeClr val="bg2"/>
                </a:solidFill>
              </a:rPr>
              <a:t>Initial information heavily influences later judgments.</a:t>
            </a:r>
            <a:endParaRPr lang="en-GB" dirty="0">
              <a:solidFill>
                <a:schemeClr val="bg2"/>
              </a:solidFill>
              <a:effectLst/>
            </a:endParaRPr>
          </a:p>
          <a:p>
            <a:pPr marL="180975" indent="-180975"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chemeClr val="bg2"/>
                </a:solidFill>
              </a:rPr>
              <a:t>Choice Overload: </a:t>
            </a:r>
          </a:p>
          <a:p>
            <a:pPr marL="180975" indent="-180975"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r>
              <a:rPr lang="en-GB" sz="2000" dirty="0">
                <a:solidFill>
                  <a:schemeClr val="bg2"/>
                </a:solidFill>
              </a:rPr>
              <a:t>Too many choices can lead to indecision or poorer choices.</a:t>
            </a:r>
          </a:p>
          <a:p>
            <a:pPr marL="180975" indent="-180975"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r>
              <a:rPr lang="en-US" sz="1600" b="1" dirty="0">
                <a:solidFill>
                  <a:schemeClr val="bg2"/>
                </a:solidFill>
              </a:rPr>
              <a:t>Reference:</a:t>
            </a:r>
            <a:r>
              <a:rPr lang="en-US" sz="2000" b="1" dirty="0">
                <a:solidFill>
                  <a:schemeClr val="bg2"/>
                </a:solidFill>
              </a:rPr>
              <a:t> </a:t>
            </a:r>
          </a:p>
          <a:p>
            <a:pPr marL="180975" indent="-180975"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r>
              <a:rPr lang="en-US" sz="1600" dirty="0">
                <a:solidFill>
                  <a:schemeClr val="bg2"/>
                </a:solidFill>
              </a:rPr>
              <a:t>TED Talk by Barry Schwartz on the Paradox of Choice: Discusses the negative effects of too many choices on consumer satisfaction.</a:t>
            </a:r>
          </a:p>
          <a:p>
            <a:pPr marL="180975" indent="-180975"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endParaRPr lang="en-GB" sz="1400" dirty="0">
              <a:solidFill>
                <a:schemeClr val="bg2"/>
              </a:solidFill>
            </a:endParaRP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n-GB" dirty="0">
              <a:solidFill>
                <a:schemeClr val="bg2"/>
              </a:solidFill>
            </a:endParaRP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n-GB" dirty="0">
              <a:solidFill>
                <a:schemeClr val="bg2"/>
              </a:solidFill>
            </a:endParaRPr>
          </a:p>
        </p:txBody>
      </p:sp>
      <p:pic>
        <p:nvPicPr>
          <p:cNvPr id="10" name="Picture Placeholder 9" descr="A light bulb with a brain inside&#10;&#10;Description automatically generated">
            <a:extLst>
              <a:ext uri="{FF2B5EF4-FFF2-40B4-BE49-F238E27FC236}">
                <a16:creationId xmlns:a16="http://schemas.microsoft.com/office/drawing/2014/main" id="{F00802F9-AEF3-36A6-4733-9BC3898EC9E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05" r="30561" b="1"/>
          <a:stretch/>
        </p:blipFill>
        <p:spPr bwMode="auto">
          <a:xfrm>
            <a:off x="8533755" y="1252538"/>
            <a:ext cx="3259784" cy="4795837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2CE75D4B-21FA-AC50-A0C7-E700BE1538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5974230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E016B4-8D88-49B4-4396-52466B351F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2F3713F0-49AC-7D31-F922-35A8ED691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Real-Life Examples and Case Studies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C0B3C447-158D-1BF8-9C65-D04D32634A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54559" y="1530672"/>
            <a:ext cx="9843597" cy="424847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</a:pPr>
            <a:r>
              <a:rPr lang="en-IN" sz="2200" b="1" dirty="0"/>
              <a:t>Anchoring:</a:t>
            </a:r>
          </a:p>
          <a:p>
            <a:pPr>
              <a:buNone/>
            </a:pPr>
            <a:r>
              <a:rPr lang="en-IN" sz="2200" dirty="0"/>
              <a:t>Sales discounts (e.g., “50% off”) set high initial prices to influence perceived value.</a:t>
            </a:r>
          </a:p>
          <a:p>
            <a:pPr>
              <a:lnSpc>
                <a:spcPct val="100000"/>
              </a:lnSpc>
            </a:pPr>
            <a:r>
              <a:rPr lang="en-IN" sz="2200" b="1" dirty="0"/>
              <a:t>Loss Aversion: </a:t>
            </a:r>
          </a:p>
          <a:p>
            <a:pPr>
              <a:buNone/>
            </a:pPr>
            <a:r>
              <a:rPr lang="en-IN" sz="2200" dirty="0"/>
              <a:t>Insurance ads emphasize potential losses to encourage purchases.</a:t>
            </a:r>
          </a:p>
          <a:p>
            <a:pPr>
              <a:lnSpc>
                <a:spcPct val="110000"/>
              </a:lnSpc>
            </a:pPr>
            <a:r>
              <a:rPr lang="en-IN" sz="2200" b="1" dirty="0"/>
              <a:t>Choice Overload: </a:t>
            </a:r>
          </a:p>
          <a:p>
            <a:pPr>
              <a:buNone/>
            </a:pPr>
            <a:r>
              <a:rPr lang="en-IN" sz="2200" dirty="0"/>
              <a:t>Stores reduce product variety (e.g., jam selection) to simplify decision-making.</a:t>
            </a:r>
          </a:p>
          <a:p>
            <a:pPr>
              <a:lnSpc>
                <a:spcPct val="110000"/>
              </a:lnSpc>
            </a:pPr>
            <a:r>
              <a:rPr lang="en-IN" sz="2200" b="1" dirty="0"/>
              <a:t>Streaming Services: </a:t>
            </a:r>
          </a:p>
          <a:p>
            <a:pPr>
              <a:buNone/>
            </a:pPr>
            <a:r>
              <a:rPr lang="en-IN" sz="2200" dirty="0"/>
              <a:t>Curate limited options to avoid overwhelming consumers.</a:t>
            </a:r>
          </a:p>
          <a:p>
            <a:pPr>
              <a:buNone/>
            </a:pPr>
            <a:r>
              <a:rPr lang="en-US" sz="1700" b="1" dirty="0"/>
              <a:t>Reference</a:t>
            </a:r>
            <a:r>
              <a:rPr lang="en-US" sz="1700" dirty="0"/>
              <a:t>:</a:t>
            </a:r>
          </a:p>
          <a:p>
            <a:pPr>
              <a:buNone/>
            </a:pPr>
            <a:r>
              <a:rPr lang="en-US" sz="17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TED-Ed on Anchoring and Behavioral Economics</a:t>
            </a:r>
            <a:r>
              <a:rPr lang="en-US" sz="1700" dirty="0"/>
              <a:t>: Explores how anchoring influences decision-making in everyday purchases.</a:t>
            </a:r>
          </a:p>
          <a:p>
            <a:pPr>
              <a:buNone/>
            </a:pPr>
            <a:endParaRPr lang="en-IN" sz="220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1924695C-82E4-665B-94C5-0426724010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61639030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9575CF-B747-EB5F-DFF0-4F27C7FBA9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C47FC3B-4B0D-DD68-11CB-297750377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vert="horz" lIns="0" tIns="0" rIns="0" bIns="0" rtlCol="0" anchor="ctr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IN" dirty="0"/>
              <a:t>Application in Business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72FD67-8B04-C824-7AA6-7C8884D83511}"/>
              </a:ext>
            </a:extLst>
          </p:cNvPr>
          <p:cNvSpPr txBox="1"/>
          <p:nvPr/>
        </p:nvSpPr>
        <p:spPr>
          <a:xfrm>
            <a:off x="404662" y="1252836"/>
            <a:ext cx="7926761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n-GB" dirty="0">
              <a:solidFill>
                <a:schemeClr val="bg2"/>
              </a:solidFill>
            </a:endParaRP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n-GB" dirty="0">
              <a:solidFill>
                <a:schemeClr val="bg2"/>
              </a:solidFill>
            </a:endParaRP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BF6C17D-C56C-8AAA-F5E5-F81B78EEF1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758832-14C3-7D6A-51BC-3AB5A569ED5E}"/>
              </a:ext>
            </a:extLst>
          </p:cNvPr>
          <p:cNvSpPr txBox="1"/>
          <p:nvPr/>
        </p:nvSpPr>
        <p:spPr>
          <a:xfrm>
            <a:off x="404662" y="1124744"/>
            <a:ext cx="6558609" cy="4923631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Wingdings" pitchFamily="2" charset="2"/>
              <a:buChar char="q"/>
            </a:pPr>
            <a:r>
              <a:rPr lang="en-IN" sz="2400" dirty="0">
                <a:solidFill>
                  <a:schemeClr val="bg2"/>
                </a:solidFill>
              </a:rPr>
              <a:t>Retailers use “price anchoring” (e.g., setting initial high prices to make discounts more appealing).</a:t>
            </a: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Wingdings" pitchFamily="2" charset="2"/>
              <a:buChar char="q"/>
            </a:pPr>
            <a:r>
              <a:rPr lang="en-IN" sz="2400" dirty="0">
                <a:solidFill>
                  <a:schemeClr val="bg2"/>
                </a:solidFill>
              </a:rPr>
              <a:t>Subscription models (like free trials) leverage loss aversion to encourage continued use.</a:t>
            </a: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Wingdings" pitchFamily="2" charset="2"/>
              <a:buChar char="q"/>
            </a:pPr>
            <a:r>
              <a:rPr lang="en-IN" sz="2400" b="1" dirty="0">
                <a:solidFill>
                  <a:schemeClr val="bg2"/>
                </a:solidFill>
              </a:rPr>
              <a:t>Example: </a:t>
            </a:r>
            <a:r>
              <a:rPr lang="en-IN" sz="2400" dirty="0">
                <a:solidFill>
                  <a:schemeClr val="bg2"/>
                </a:solidFill>
              </a:rPr>
              <a:t>Amazon Prime’s free shipping benefit incentivizes purchases.</a:t>
            </a: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Wingdings" pitchFamily="2" charset="2"/>
              <a:buChar char="q"/>
            </a:pPr>
            <a:r>
              <a:rPr lang="en-IN" sz="2400" b="1" dirty="0">
                <a:solidFill>
                  <a:schemeClr val="bg2"/>
                </a:solidFill>
              </a:rPr>
              <a:t>Case Study: </a:t>
            </a:r>
            <a:r>
              <a:rPr lang="en-IN" sz="2400" dirty="0">
                <a:solidFill>
                  <a:schemeClr val="bg2"/>
                </a:solidFill>
              </a:rPr>
              <a:t>Loyalty programs using behavioural principles to retain customers.</a:t>
            </a:r>
          </a:p>
          <a:p>
            <a:pPr marL="180975" indent="-180975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r>
              <a:rPr lang="en-US" sz="1600" b="1" dirty="0">
                <a:solidFill>
                  <a:schemeClr val="bg2"/>
                </a:solidFill>
              </a:rPr>
              <a:t>Reference:</a:t>
            </a: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r>
              <a:rPr lang="en-US" sz="1600" dirty="0">
                <a:solidFill>
                  <a:schemeClr val="bg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Amazon Prime Uses Behavioral Economics</a:t>
            </a:r>
            <a:r>
              <a:rPr lang="en-US" sz="1600" dirty="0">
                <a:solidFill>
                  <a:schemeClr val="bg2"/>
                </a:solidFill>
              </a:rPr>
              <a:t>: Analyzes Amazon’s use of behavioral economics principles to drive customer engagement and retention.</a:t>
            </a:r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endParaRPr lang="en-IN" sz="2400" dirty="0">
              <a:solidFill>
                <a:schemeClr val="bg2"/>
              </a:solidFill>
            </a:endParaRP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0696A8ED-DA2F-E1CC-CF25-6E2037FFC8F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23311" y="1252538"/>
            <a:ext cx="4470228" cy="4795837"/>
          </a:xfrm>
        </p:spPr>
        <p:txBody>
          <a:bodyPr/>
          <a:lstStyle/>
          <a:p>
            <a:endParaRPr lang="en-IN"/>
          </a:p>
        </p:txBody>
      </p:sp>
      <p:pic>
        <p:nvPicPr>
          <p:cNvPr id="4099" name="Picture 3" descr="250+ Correlate Stock Photos, Pictures &amp; Royalty-Free Images - iStock |  Correlation, Correlative">
            <a:extLst>
              <a:ext uri="{FF2B5EF4-FFF2-40B4-BE49-F238E27FC236}">
                <a16:creationId xmlns:a16="http://schemas.microsoft.com/office/drawing/2014/main" id="{5D355A36-C797-0F76-1CB1-1129F15814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311" y="1256989"/>
            <a:ext cx="4505923" cy="478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7288323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AAD604-5BE0-E961-435B-011B8AB58C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9C6625A3-262F-924D-94E5-B83B5C86C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Behavioural Economics in Policy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4C707165-B8EA-A4E5-44D7-23C9B3099A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2551" y="1304764"/>
            <a:ext cx="9843597" cy="5004556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 marL="180975"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200" b="1" dirty="0"/>
              <a:t>Nudges: </a:t>
            </a:r>
          </a:p>
          <a:p>
            <a:pPr marL="180975" lvl="1">
              <a:buNone/>
            </a:pPr>
            <a:r>
              <a:rPr lang="en-US" sz="2200" dirty="0"/>
              <a:t>Help people make beneficial choices without restricting freedom (e.g., auto-enrollment in retirement plans).</a:t>
            </a:r>
          </a:p>
          <a:p>
            <a:pPr marL="180975"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200" b="1" dirty="0"/>
              <a:t>Example:</a:t>
            </a:r>
          </a:p>
          <a:p>
            <a:pPr marL="180975" lvl="1">
              <a:buNone/>
            </a:pPr>
            <a:r>
              <a:rPr lang="en-US" sz="2200" dirty="0"/>
              <a:t> UK’s auto-enrollment pension scheme boosted savings rates significantly.</a:t>
            </a:r>
          </a:p>
          <a:p>
            <a:pPr marL="180975" lv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2200" b="1" dirty="0"/>
              <a:t>Public Health Policies: </a:t>
            </a:r>
          </a:p>
          <a:p>
            <a:pPr marL="180975" lvl="1">
              <a:buNone/>
            </a:pPr>
            <a:r>
              <a:rPr lang="en-US" sz="2200" dirty="0"/>
              <a:t>Governments use nudges for healthier choices.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US" sz="2200" dirty="0"/>
              <a:t>Behavioral insights applied in finance, public health, and environmental policies.</a:t>
            </a:r>
          </a:p>
          <a:p>
            <a:pPr marL="0" lvl="1" indent="0">
              <a:buNone/>
            </a:pPr>
            <a:r>
              <a:rPr lang="en-US" b="1" dirty="0"/>
              <a:t>Reference</a:t>
            </a:r>
            <a:r>
              <a:rPr lang="en-US" dirty="0"/>
              <a:t>:</a:t>
            </a:r>
          </a:p>
          <a:p>
            <a:pPr marL="0" lvl="1" indent="0">
              <a:buNone/>
            </a:pPr>
            <a:r>
              <a:rPr lang="en-US" sz="1700" dirty="0"/>
              <a:t>TED Talk by Richard Thaler on Nudge Theory: Discusses applications of nudge theory in shaping policy for health, finance, and sustainability.</a:t>
            </a:r>
          </a:p>
          <a:p>
            <a:pPr marL="0" lvl="1" indent="0">
              <a:buNone/>
            </a:pPr>
            <a:endParaRPr lang="en-US" sz="2200" dirty="0"/>
          </a:p>
          <a:p>
            <a:pPr marL="0" lvl="1" indent="0">
              <a:buNone/>
            </a:pPr>
            <a:endParaRPr lang="en-US" sz="2200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C1605214-5EE0-B78F-3F4D-A1675DD21D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77086809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B52DA5-CE0E-D4E6-D4F7-800914F6C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510D33-0A08-4429-D286-18357F5A3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</p:spPr>
        <p:txBody>
          <a:bodyPr vert="horz" lIns="0" tIns="0" rIns="0" bIns="0" rtlCol="0" anchor="ctr"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IN" dirty="0"/>
              <a:t>Interactive: Decision-Making Scenarios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63B0E1-B358-0D9D-49F8-10AB8B43DDEC}"/>
              </a:ext>
            </a:extLst>
          </p:cNvPr>
          <p:cNvSpPr txBox="1"/>
          <p:nvPr/>
        </p:nvSpPr>
        <p:spPr>
          <a:xfrm>
            <a:off x="404662" y="1252836"/>
            <a:ext cx="7926761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n-GB" dirty="0">
              <a:solidFill>
                <a:schemeClr val="bg2"/>
              </a:solidFill>
            </a:endParaRPr>
          </a:p>
          <a:p>
            <a:pPr marL="180975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endParaRPr lang="en-GB" dirty="0">
              <a:solidFill>
                <a:schemeClr val="bg2"/>
              </a:solidFill>
            </a:endParaRPr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40912B1A-2CBE-3ED0-F69D-7CCB84EEF1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5EE7099E-8998-4851-915A-4F4831808297}" type="slidenum">
              <a:rPr lang="nl-NL" smtClean="0"/>
              <a:pPr>
                <a:spcAft>
                  <a:spcPts val="600"/>
                </a:spcAft>
              </a:pPr>
              <a:t>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D71243-5954-ACB0-DB2F-F0B55F2C8BAC}"/>
              </a:ext>
            </a:extLst>
          </p:cNvPr>
          <p:cNvSpPr txBox="1"/>
          <p:nvPr/>
        </p:nvSpPr>
        <p:spPr>
          <a:xfrm>
            <a:off x="404662" y="1124744"/>
            <a:ext cx="6558609" cy="4923631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pPr marL="180975" lvl="2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</a:pPr>
            <a:r>
              <a:rPr lang="en-IN" sz="2000" b="1" dirty="0">
                <a:solidFill>
                  <a:schemeClr val="bg2"/>
                </a:solidFill>
              </a:rPr>
              <a:t>Engaging with Behavioural Concepts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200" b="1" dirty="0">
                <a:solidFill>
                  <a:schemeClr val="bg2"/>
                </a:solidFill>
              </a:rPr>
              <a:t>Scenario: </a:t>
            </a:r>
          </a:p>
          <a:p>
            <a:pPr marL="180975" lvl="1" indent="-180975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r>
              <a:rPr lang="en-IN" sz="2200" dirty="0">
                <a:solidFill>
                  <a:schemeClr val="bg2"/>
                </a:solidFill>
              </a:rPr>
              <a:t>Participants choose between options with varying levels of anchoring and choice overload.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200" b="1" dirty="0">
                <a:solidFill>
                  <a:schemeClr val="bg2"/>
                </a:solidFill>
              </a:rPr>
              <a:t>Objective: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IN" sz="2200" dirty="0">
                <a:solidFill>
                  <a:schemeClr val="bg2"/>
                </a:solidFill>
              </a:rPr>
              <a:t>Understand how these biases influence personal choices.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200" b="1" dirty="0">
                <a:solidFill>
                  <a:schemeClr val="bg2"/>
                </a:solidFill>
              </a:rPr>
              <a:t>Reflection: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IN" sz="2200" dirty="0">
                <a:solidFill>
                  <a:schemeClr val="bg2"/>
                </a:solidFill>
              </a:rPr>
              <a:t>Analyse own decision-making biases and habits.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2200" b="1" dirty="0">
                <a:solidFill>
                  <a:schemeClr val="bg2"/>
                </a:solidFill>
              </a:rPr>
              <a:t>Goal: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N" sz="1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en-IN" sz="2200" dirty="0">
                <a:solidFill>
                  <a:schemeClr val="bg2"/>
                </a:solidFill>
              </a:rPr>
              <a:t>Recognize the impact of psychological factors on decisions.</a:t>
            </a:r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</a:pPr>
            <a:endParaRPr lang="en-IN" sz="2000" dirty="0">
              <a:solidFill>
                <a:schemeClr val="bg2"/>
              </a:solidFill>
            </a:endParaRP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A165FF5C-E497-CC5F-A63A-75A9EC5FC58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23311" y="1252538"/>
            <a:ext cx="4470228" cy="4795837"/>
          </a:xfrm>
        </p:spPr>
        <p:txBody>
          <a:bodyPr/>
          <a:lstStyle/>
          <a:p>
            <a:endParaRPr lang="en-IN"/>
          </a:p>
        </p:txBody>
      </p:sp>
      <p:pic>
        <p:nvPicPr>
          <p:cNvPr id="5125" name="Picture 5" descr="3,300+ People Answering Questions Stock Photos, Pictures &amp; Royalty-Free  Images - iStock | Survey">
            <a:extLst>
              <a:ext uri="{FF2B5EF4-FFF2-40B4-BE49-F238E27FC236}">
                <a16:creationId xmlns:a16="http://schemas.microsoft.com/office/drawing/2014/main" id="{A7A57C07-3745-7AB4-C0CA-148E6C169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311" y="1269077"/>
            <a:ext cx="4470228" cy="479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8405338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D2EBB4-D906-1050-3528-248318F9AA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D653F0DD-E38B-0B2D-54F4-9ED7C3D50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Conclusion and Reflection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32191777-7ADC-7468-A19D-00142DBCB6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2551" y="1304764"/>
            <a:ext cx="10657184" cy="4356484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buFont typeface="Wingdings" pitchFamily="2" charset="2"/>
              <a:buChar char="q"/>
            </a:pPr>
            <a:r>
              <a:rPr lang="en-IN" sz="2400" dirty="0"/>
              <a:t>Behavioural Economics provides insights into decision-making beyond pure rationality.</a:t>
            </a:r>
          </a:p>
          <a:p>
            <a:pPr>
              <a:buFont typeface="Wingdings" pitchFamily="2" charset="2"/>
              <a:buChar char="q"/>
            </a:pPr>
            <a:r>
              <a:rPr lang="en-IN" sz="2400" dirty="0"/>
              <a:t>Psychological factors impact economic, financial, and personal choices.</a:t>
            </a:r>
          </a:p>
          <a:p>
            <a:pPr>
              <a:buFont typeface="Wingdings" pitchFamily="2" charset="2"/>
              <a:buChar char="q"/>
            </a:pPr>
            <a:r>
              <a:rPr lang="en-IN" sz="2400" b="1" dirty="0"/>
              <a:t>Takeaway:</a:t>
            </a:r>
            <a:r>
              <a:rPr lang="en-IN" sz="2400" dirty="0"/>
              <a:t> Awareness of these biases helps in making better-informed decisions.</a:t>
            </a:r>
          </a:p>
          <a:p>
            <a:pPr>
              <a:buFont typeface="Wingdings" pitchFamily="2" charset="2"/>
              <a:buChar char="q"/>
            </a:pPr>
            <a:r>
              <a:rPr lang="en-IN" sz="2400" b="1" dirty="0"/>
              <a:t>Future Application: </a:t>
            </a:r>
            <a:r>
              <a:rPr lang="en-IN" sz="2400" dirty="0"/>
              <a:t>Using </a:t>
            </a:r>
            <a:r>
              <a:rPr lang="en-IN" sz="2400" dirty="0" err="1"/>
              <a:t>behavioral</a:t>
            </a:r>
            <a:r>
              <a:rPr lang="en-IN" sz="2400" dirty="0"/>
              <a:t> principles can improve personal financial decisions</a:t>
            </a:r>
            <a:r>
              <a:rPr lang="en-IN" sz="2000" dirty="0"/>
              <a:t>.</a:t>
            </a:r>
          </a:p>
          <a:p>
            <a:pPr>
              <a:buFont typeface="Wingdings" pitchFamily="2" charset="2"/>
              <a:buChar char="q"/>
            </a:pPr>
            <a:endParaRPr lang="en-IN" sz="2000" dirty="0"/>
          </a:p>
          <a:p>
            <a:pPr marL="0" indent="0">
              <a:buNone/>
            </a:pPr>
            <a:r>
              <a:rPr lang="en-US" sz="1600" b="1" dirty="0"/>
              <a:t>Reference</a:t>
            </a:r>
            <a:r>
              <a:rPr lang="en-US" sz="1600" dirty="0"/>
              <a:t>:</a:t>
            </a:r>
          </a:p>
          <a:p>
            <a:pPr marL="0" indent="0">
              <a:buNone/>
            </a:pPr>
            <a:r>
              <a:rPr lang="en-US" sz="1600" dirty="0"/>
              <a:t>TED Talk on How to Make Better Decisions by Thinking About Thinking: Encourages reflective thinking on biases and ways to counteract them for better decision-making.</a:t>
            </a:r>
          </a:p>
          <a:p>
            <a:pPr marL="0" indent="0">
              <a:buNone/>
            </a:pPr>
            <a:endParaRPr lang="en-IN" sz="1600" dirty="0"/>
          </a:p>
          <a:p>
            <a:pPr lvl="2">
              <a:buClr>
                <a:schemeClr val="bg2"/>
              </a:buClr>
            </a:pPr>
            <a:endParaRPr lang="en-GB" sz="2000" dirty="0"/>
          </a:p>
          <a:p>
            <a:pPr lvl="2">
              <a:buClr>
                <a:schemeClr val="bg2"/>
              </a:buClr>
            </a:pPr>
            <a:endParaRPr lang="en-GB" sz="2000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ACBB45DA-AD04-D2AE-5A30-D886B5F089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61398050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D33458-04BB-0E81-4A1D-91FC9F6C0B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394A8ADF-1BBE-FE2A-19A6-23E68435C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References and Further Reading</a:t>
            </a:r>
            <a:endParaRPr lang="nl-NL" dirty="0"/>
          </a:p>
        </p:txBody>
      </p:sp>
      <p:sp>
        <p:nvSpPr>
          <p:cNvPr id="8" name="Tijdelijke aanduiding voor verticale tekst 7">
            <a:extLst>
              <a:ext uri="{FF2B5EF4-FFF2-40B4-BE49-F238E27FC236}">
                <a16:creationId xmlns:a16="http://schemas.microsoft.com/office/drawing/2014/main" id="{53E557EB-AFB4-B80C-056E-42679D13CB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36910" y="1530672"/>
            <a:ext cx="9843597" cy="424847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en-IN" sz="2400" dirty="0"/>
              <a:t>TED Talk by Dan Ariely: Bounded rationality and decision-making biases.</a:t>
            </a:r>
          </a:p>
          <a:p>
            <a:pPr>
              <a:buFont typeface="Wingdings" pitchFamily="2" charset="2"/>
              <a:buChar char="q"/>
            </a:pPr>
            <a:r>
              <a:rPr lang="en-IN" sz="2400" dirty="0"/>
              <a:t>TED Talk by Richard Thaler: Loss aversion in decision-making.</a:t>
            </a:r>
          </a:p>
          <a:p>
            <a:pPr>
              <a:buFont typeface="Wingdings" pitchFamily="2" charset="2"/>
              <a:buChar char="q"/>
            </a:pPr>
            <a:r>
              <a:rPr lang="en-IN" sz="2400" b="1" dirty="0"/>
              <a:t>Nudge Theory by Richard Thaler: </a:t>
            </a:r>
            <a:r>
              <a:rPr lang="en-IN" sz="2400" dirty="0"/>
              <a:t>Applications in public policy.</a:t>
            </a:r>
          </a:p>
          <a:p>
            <a:pPr>
              <a:buFont typeface="Wingdings" pitchFamily="2" charset="2"/>
              <a:buChar char="q"/>
            </a:pPr>
            <a:r>
              <a:rPr lang="en-IN" sz="2400" b="1" dirty="0"/>
              <a:t>Khan Academy: </a:t>
            </a:r>
            <a:r>
              <a:rPr lang="en-IN" sz="2400" dirty="0"/>
              <a:t>Basics of Behavioural Economics.</a:t>
            </a:r>
          </a:p>
          <a:p>
            <a:pPr>
              <a:buFont typeface="Wingdings" pitchFamily="2" charset="2"/>
              <a:buChar char="q"/>
            </a:pPr>
            <a:r>
              <a:rPr lang="en-US" sz="24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Behavioral Experiments in Decision-Making</a:t>
            </a:r>
            <a:r>
              <a:rPr lang="en-US" sz="2400" dirty="0"/>
              <a:t>: Shows live examples of common behavioral experiments, demonstrating biases like anchoring and choice overload.</a:t>
            </a:r>
            <a:endParaRPr lang="en-IN" sz="2400" dirty="0"/>
          </a:p>
          <a:p>
            <a:pPr marL="180975" lvl="2" indent="-180975">
              <a:buClr>
                <a:schemeClr val="bg2"/>
              </a:buClr>
              <a:buFont typeface="Wingdings" pitchFamily="2" charset="2"/>
              <a:buChar char="q"/>
            </a:pPr>
            <a:endParaRPr lang="en-GB" sz="2000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>
            <a:extLst>
              <a:ext uri="{FF2B5EF4-FFF2-40B4-BE49-F238E27FC236}">
                <a16:creationId xmlns:a16="http://schemas.microsoft.com/office/drawing/2014/main" id="{5D783E0C-1B3E-1E7E-5819-FAE655EE80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20655061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67</TotalTime>
  <Words>755</Words>
  <Application>Microsoft Office PowerPoint</Application>
  <PresentationFormat>Custom</PresentationFormat>
  <Paragraphs>121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Aptos</vt:lpstr>
      <vt:lpstr>Minion</vt:lpstr>
      <vt:lpstr>Wingdings</vt:lpstr>
      <vt:lpstr>Georgia</vt:lpstr>
      <vt:lpstr>Arial</vt:lpstr>
      <vt:lpstr>Calibri</vt:lpstr>
      <vt:lpstr>Corporate template-set Universiteit Leiden</vt:lpstr>
      <vt:lpstr>Behavioral Economics and Consumer Decision-Making  European Institute of Innovation, Entrepreneurship and Technology Lessingstraße 79, 13158 Berlin, Germany </vt:lpstr>
      <vt:lpstr>Index</vt:lpstr>
      <vt:lpstr>Introduction to Behavioural Economics</vt:lpstr>
      <vt:lpstr>Key Concepts in Behavioral Economics</vt:lpstr>
      <vt:lpstr>Real-Life Examples and Case Studies</vt:lpstr>
      <vt:lpstr>Application in Business</vt:lpstr>
      <vt:lpstr>Behavioural Economics in Policy</vt:lpstr>
      <vt:lpstr>Interactive: Decision-Making Scenarios</vt:lpstr>
      <vt:lpstr>Conclusion and Reflection</vt:lpstr>
      <vt:lpstr>References and Further Reading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samhita ravinoothula</cp:lastModifiedBy>
  <cp:revision>198</cp:revision>
  <dcterms:created xsi:type="dcterms:W3CDTF">2023-10-18T00:40:52Z</dcterms:created>
  <dcterms:modified xsi:type="dcterms:W3CDTF">2024-11-04T07:02:26Z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