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diagrams/colors1.xml" ContentType="application/vnd.openxmlformats-officedocument.drawingml.diagramColors+xml"/>
  <Default Extension="svg" ContentType="image/svg+xml"/>
  <Override PartName="/ppt/diagrams/drawing2.xml" ContentType="application/vnd.ms-office.drawingml.diagramDrawing+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diagrams/layout2.xml" ContentType="application/vnd.openxmlformats-officedocument.drawingml.diagramLayout+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layout1.xml" ContentType="application/vnd.openxmlformats-officedocument.drawingml.diagramLayout+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2.xml" ContentType="application/vnd.openxmlformats-officedocument.drawingml.diagramData+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diagrams/data1.xml" ContentType="application/vnd.openxmlformats-officedocument.drawingml.diagramData+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diagrams/colors2.xml" ContentType="application/vnd.openxmlformats-officedocument.drawingml.diagramColors+xml"/>
  <Default Extension="png" ContentType="image/png"/>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revisionInfo.xml" ContentType="application/vnd.ms-powerpoint.revisioninfo+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Default Extension="jpeg" ContentType="image/jpeg"/>
  <Override PartName="/ppt/diagrams/quickStyle1.xml" ContentType="application/vnd.openxmlformats-officedocument.drawingml.diagramStyl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256" r:id="rId2"/>
    <p:sldId id="257" r:id="rId3"/>
    <p:sldId id="258" r:id="rId4"/>
    <p:sldId id="260" r:id="rId5"/>
    <p:sldId id="266" r:id="rId6"/>
    <p:sldId id="267" r:id="rId7"/>
    <p:sldId id="268" r:id="rId8"/>
    <p:sldId id="269" r:id="rId9"/>
    <p:sldId id="270" r:id="rId10"/>
    <p:sldId id="259" r:id="rId11"/>
    <p:sldId id="261" r:id="rId12"/>
    <p:sldId id="262" r:id="rId13"/>
    <p:sldId id="263" r:id="rId14"/>
    <p:sldId id="264" r:id="rId15"/>
    <p:sldId id="271" r:id="rId16"/>
    <p:sldId id="265"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E710E4E-5A81-8D9C-D884-06B03DACBFC3}" v="891" dt="2025-05-03T12:22:16.52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napToGrid="0">
      <p:cViewPr varScale="1">
        <p:scale>
          <a:sx n="68" d="100"/>
          <a:sy n="68" d="100"/>
        </p:scale>
        <p:origin x="-798" y="-96"/>
      </p:cViewPr>
      <p:guideLst>
        <p:guide orient="horz" pos="2160"/>
        <p:guide pos="384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0B03D82-462C-4464-8731-15FE2D90EDCD}" type="doc">
      <dgm:prSet loTypeId="urn:microsoft.com/office/officeart/2005/8/layout/hierarchy1" loCatId="hierarchy" qsTypeId="urn:microsoft.com/office/officeart/2005/8/quickstyle/simple5" qsCatId="simple" csTypeId="urn:microsoft.com/office/officeart/2005/8/colors/accent1_2" csCatId="accent1"/>
      <dgm:spPr/>
      <dgm:t>
        <a:bodyPr/>
        <a:lstStyle/>
        <a:p>
          <a:endParaRPr lang="en-US"/>
        </a:p>
      </dgm:t>
    </dgm:pt>
    <dgm:pt modelId="{EC7E519C-4627-4E83-AF4C-72F4D7A26AF4}">
      <dgm:prSet custT="1"/>
      <dgm:spPr/>
      <dgm:t>
        <a:bodyPr/>
        <a:lstStyle/>
        <a:p>
          <a:pPr>
            <a:lnSpc>
              <a:spcPct val="150000"/>
            </a:lnSpc>
          </a:pPr>
          <a:r>
            <a:rPr lang="en-US" sz="1400" dirty="0">
              <a:latin typeface="Times New Roman"/>
              <a:cs typeface="Times New Roman"/>
            </a:rPr>
            <a:t>For vegan </a:t>
          </a:r>
          <a:r>
            <a:rPr lang="en-US" sz="1400" dirty="0" err="1">
              <a:latin typeface="Times New Roman"/>
              <a:cs typeface="Times New Roman"/>
            </a:rPr>
            <a:t>travellers</a:t>
          </a:r>
          <a:r>
            <a:rPr lang="en-US" sz="1400" dirty="0">
              <a:latin typeface="Times New Roman"/>
              <a:cs typeface="Times New Roman"/>
            </a:rPr>
            <a:t>, a traditional bowl of oatmeal which contains various seasonal fruits like strawberries and bananas, can also be for travellers who have religious norms. For dinner, the diabetic visitor is provided with a plate of healthy protein like chicken breast, whole fried fish and meat (cdc.gov 2025). </a:t>
          </a:r>
        </a:p>
      </dgm:t>
    </dgm:pt>
    <dgm:pt modelId="{E2351043-6F24-4FE3-B597-6BEFE9647181}" type="parTrans" cxnId="{7EF7FEAF-DB97-4DBB-824F-0E6F3CB1C679}">
      <dgm:prSet/>
      <dgm:spPr/>
      <dgm:t>
        <a:bodyPr/>
        <a:lstStyle/>
        <a:p>
          <a:endParaRPr lang="en-US"/>
        </a:p>
      </dgm:t>
    </dgm:pt>
    <dgm:pt modelId="{BDCC447B-3E11-4207-AB45-1BF30AF03877}" type="sibTrans" cxnId="{7EF7FEAF-DB97-4DBB-824F-0E6F3CB1C679}">
      <dgm:prSet/>
      <dgm:spPr/>
      <dgm:t>
        <a:bodyPr/>
        <a:lstStyle/>
        <a:p>
          <a:endParaRPr lang="en-US"/>
        </a:p>
      </dgm:t>
    </dgm:pt>
    <dgm:pt modelId="{30A64F66-DF77-4B7D-AA9F-513F72A8B0C6}">
      <dgm:prSet custT="1"/>
      <dgm:spPr/>
      <dgm:t>
        <a:bodyPr/>
        <a:lstStyle/>
        <a:p>
          <a:pPr rtl="0">
            <a:lnSpc>
              <a:spcPct val="150000"/>
            </a:lnSpc>
          </a:pPr>
          <a:r>
            <a:rPr lang="en-GB" sz="1400" dirty="0">
              <a:solidFill>
                <a:srgbClr val="0E101A"/>
              </a:solidFill>
              <a:latin typeface="Times New Roman"/>
              <a:cs typeface="Times New Roman"/>
            </a:rPr>
            <a:t>Broil, grill or pan-fry meat</a:t>
          </a:r>
          <a:r>
            <a:rPr lang="en-US" sz="1400" dirty="0">
              <a:latin typeface="Times New Roman"/>
              <a:cs typeface="Times New Roman"/>
            </a:rPr>
            <a:t> is also a good gluten-free option for the travellers. The platter is full of green veggies and a touch of peanuts along the side. The </a:t>
          </a:r>
          <a:r>
            <a:rPr lang="en-US" sz="1400" dirty="0" err="1">
              <a:latin typeface="Times New Roman"/>
              <a:cs typeface="Times New Roman"/>
            </a:rPr>
            <a:t>rumblede</a:t>
          </a:r>
          <a:r>
            <a:rPr lang="en-US" sz="1400" dirty="0">
              <a:latin typeface="Times New Roman"/>
              <a:cs typeface="Times New Roman"/>
            </a:rPr>
            <a:t> thumps are named so because of the sound of the ingredients they make as they thumb around a wooden spoon in a baking dish. Gluten-free hand-ripped noodles are renowned for their rich-</a:t>
          </a:r>
          <a:r>
            <a:rPr lang="en-US" sz="1400" dirty="0" err="1">
              <a:latin typeface="Times New Roman"/>
              <a:cs typeface="Times New Roman"/>
            </a:rPr>
            <a:t>flavoured</a:t>
          </a:r>
          <a:r>
            <a:rPr lang="en-US" sz="1400" dirty="0">
              <a:latin typeface="Times New Roman"/>
              <a:cs typeface="Times New Roman"/>
            </a:rPr>
            <a:t> Chinese dish, which are best for a fulfilling lunch.</a:t>
          </a:r>
        </a:p>
      </dgm:t>
    </dgm:pt>
    <dgm:pt modelId="{FC18AD93-86D9-420A-A535-420A23A522E6}" type="parTrans" cxnId="{02C8F57B-C215-427F-9C98-5E64806A1123}">
      <dgm:prSet/>
      <dgm:spPr/>
      <dgm:t>
        <a:bodyPr/>
        <a:lstStyle/>
        <a:p>
          <a:endParaRPr lang="en-US"/>
        </a:p>
      </dgm:t>
    </dgm:pt>
    <dgm:pt modelId="{97215C7A-6DCD-4BC0-BF3D-9B2D4415992D}" type="sibTrans" cxnId="{02C8F57B-C215-427F-9C98-5E64806A1123}">
      <dgm:prSet/>
      <dgm:spPr/>
      <dgm:t>
        <a:bodyPr/>
        <a:lstStyle/>
        <a:p>
          <a:endParaRPr lang="en-US"/>
        </a:p>
      </dgm:t>
    </dgm:pt>
    <dgm:pt modelId="{FABB8A50-9625-4004-96E2-430E55DFCA63}" type="pres">
      <dgm:prSet presAssocID="{D0B03D82-462C-4464-8731-15FE2D90EDCD}" presName="hierChild1" presStyleCnt="0">
        <dgm:presLayoutVars>
          <dgm:chPref val="1"/>
          <dgm:dir/>
          <dgm:animOne val="branch"/>
          <dgm:animLvl val="lvl"/>
          <dgm:resizeHandles/>
        </dgm:presLayoutVars>
      </dgm:prSet>
      <dgm:spPr/>
      <dgm:t>
        <a:bodyPr/>
        <a:lstStyle/>
        <a:p>
          <a:endParaRPr lang="en-US"/>
        </a:p>
      </dgm:t>
    </dgm:pt>
    <dgm:pt modelId="{762DC40A-BE6D-471E-AAAA-5115CC5F9FC0}" type="pres">
      <dgm:prSet presAssocID="{EC7E519C-4627-4E83-AF4C-72F4D7A26AF4}" presName="hierRoot1" presStyleCnt="0"/>
      <dgm:spPr/>
    </dgm:pt>
    <dgm:pt modelId="{621209B0-0506-4392-B94F-CD45873F2CF1}" type="pres">
      <dgm:prSet presAssocID="{EC7E519C-4627-4E83-AF4C-72F4D7A26AF4}" presName="composite" presStyleCnt="0"/>
      <dgm:spPr/>
    </dgm:pt>
    <dgm:pt modelId="{158FB3E7-6832-4E44-B61B-5C0E4D90C920}" type="pres">
      <dgm:prSet presAssocID="{EC7E519C-4627-4E83-AF4C-72F4D7A26AF4}" presName="background" presStyleLbl="node0" presStyleIdx="0" presStyleCnt="2"/>
      <dgm:spPr/>
    </dgm:pt>
    <dgm:pt modelId="{75729D6C-FFBC-4C58-8334-3014D343447A}" type="pres">
      <dgm:prSet presAssocID="{EC7E519C-4627-4E83-AF4C-72F4D7A26AF4}" presName="text" presStyleLbl="fgAcc0" presStyleIdx="0" presStyleCnt="2">
        <dgm:presLayoutVars>
          <dgm:chPref val="3"/>
        </dgm:presLayoutVars>
      </dgm:prSet>
      <dgm:spPr/>
      <dgm:t>
        <a:bodyPr/>
        <a:lstStyle/>
        <a:p>
          <a:endParaRPr lang="en-US"/>
        </a:p>
      </dgm:t>
    </dgm:pt>
    <dgm:pt modelId="{D3404D70-4B11-4C99-BD10-B3B54DEEFB79}" type="pres">
      <dgm:prSet presAssocID="{EC7E519C-4627-4E83-AF4C-72F4D7A26AF4}" presName="hierChild2" presStyleCnt="0"/>
      <dgm:spPr/>
    </dgm:pt>
    <dgm:pt modelId="{EF808776-CCF5-462C-9021-BEE8ABA92037}" type="pres">
      <dgm:prSet presAssocID="{30A64F66-DF77-4B7D-AA9F-513F72A8B0C6}" presName="hierRoot1" presStyleCnt="0"/>
      <dgm:spPr/>
    </dgm:pt>
    <dgm:pt modelId="{4710C2A3-AB93-4B7D-BEB1-8437F8A17557}" type="pres">
      <dgm:prSet presAssocID="{30A64F66-DF77-4B7D-AA9F-513F72A8B0C6}" presName="composite" presStyleCnt="0"/>
      <dgm:spPr/>
    </dgm:pt>
    <dgm:pt modelId="{3EB7B747-CB45-4B59-8AC8-9348CDE62D54}" type="pres">
      <dgm:prSet presAssocID="{30A64F66-DF77-4B7D-AA9F-513F72A8B0C6}" presName="background" presStyleLbl="node0" presStyleIdx="1" presStyleCnt="2"/>
      <dgm:spPr/>
    </dgm:pt>
    <dgm:pt modelId="{EC6A6E0A-6E81-4E00-911B-882A23E136DF}" type="pres">
      <dgm:prSet presAssocID="{30A64F66-DF77-4B7D-AA9F-513F72A8B0C6}" presName="text" presStyleLbl="fgAcc0" presStyleIdx="1" presStyleCnt="2">
        <dgm:presLayoutVars>
          <dgm:chPref val="3"/>
        </dgm:presLayoutVars>
      </dgm:prSet>
      <dgm:spPr/>
      <dgm:t>
        <a:bodyPr/>
        <a:lstStyle/>
        <a:p>
          <a:endParaRPr lang="en-US"/>
        </a:p>
      </dgm:t>
    </dgm:pt>
    <dgm:pt modelId="{5D54DA48-C0E4-4B1E-95F5-7B747C4BAFBC}" type="pres">
      <dgm:prSet presAssocID="{30A64F66-DF77-4B7D-AA9F-513F72A8B0C6}" presName="hierChild2" presStyleCnt="0"/>
      <dgm:spPr/>
    </dgm:pt>
  </dgm:ptLst>
  <dgm:cxnLst>
    <dgm:cxn modelId="{7EF7FEAF-DB97-4DBB-824F-0E6F3CB1C679}" srcId="{D0B03D82-462C-4464-8731-15FE2D90EDCD}" destId="{EC7E519C-4627-4E83-AF4C-72F4D7A26AF4}" srcOrd="0" destOrd="0" parTransId="{E2351043-6F24-4FE3-B597-6BEFE9647181}" sibTransId="{BDCC447B-3E11-4207-AB45-1BF30AF03877}"/>
    <dgm:cxn modelId="{B2639E31-D7A5-4F70-AE0F-BE439B0111D5}" type="presOf" srcId="{30A64F66-DF77-4B7D-AA9F-513F72A8B0C6}" destId="{EC6A6E0A-6E81-4E00-911B-882A23E136DF}" srcOrd="0" destOrd="0" presId="urn:microsoft.com/office/officeart/2005/8/layout/hierarchy1"/>
    <dgm:cxn modelId="{37270EA2-7941-4688-BEBE-C0F0D5A5C262}" type="presOf" srcId="{D0B03D82-462C-4464-8731-15FE2D90EDCD}" destId="{FABB8A50-9625-4004-96E2-430E55DFCA63}" srcOrd="0" destOrd="0" presId="urn:microsoft.com/office/officeart/2005/8/layout/hierarchy1"/>
    <dgm:cxn modelId="{02C8F57B-C215-427F-9C98-5E64806A1123}" srcId="{D0B03D82-462C-4464-8731-15FE2D90EDCD}" destId="{30A64F66-DF77-4B7D-AA9F-513F72A8B0C6}" srcOrd="1" destOrd="0" parTransId="{FC18AD93-86D9-420A-A535-420A23A522E6}" sibTransId="{97215C7A-6DCD-4BC0-BF3D-9B2D4415992D}"/>
    <dgm:cxn modelId="{60665675-E026-4D98-AA24-610A45748374}" type="presOf" srcId="{EC7E519C-4627-4E83-AF4C-72F4D7A26AF4}" destId="{75729D6C-FFBC-4C58-8334-3014D343447A}" srcOrd="0" destOrd="0" presId="urn:microsoft.com/office/officeart/2005/8/layout/hierarchy1"/>
    <dgm:cxn modelId="{7C9F0AF7-82E9-4D09-B7FB-C832842129C8}" type="presParOf" srcId="{FABB8A50-9625-4004-96E2-430E55DFCA63}" destId="{762DC40A-BE6D-471E-AAAA-5115CC5F9FC0}" srcOrd="0" destOrd="0" presId="urn:microsoft.com/office/officeart/2005/8/layout/hierarchy1"/>
    <dgm:cxn modelId="{9C102A4A-BF55-4BB8-9B87-94EB7B766B59}" type="presParOf" srcId="{762DC40A-BE6D-471E-AAAA-5115CC5F9FC0}" destId="{621209B0-0506-4392-B94F-CD45873F2CF1}" srcOrd="0" destOrd="0" presId="urn:microsoft.com/office/officeart/2005/8/layout/hierarchy1"/>
    <dgm:cxn modelId="{9DB49ADA-5949-4638-A43F-800E000655B6}" type="presParOf" srcId="{621209B0-0506-4392-B94F-CD45873F2CF1}" destId="{158FB3E7-6832-4E44-B61B-5C0E4D90C920}" srcOrd="0" destOrd="0" presId="urn:microsoft.com/office/officeart/2005/8/layout/hierarchy1"/>
    <dgm:cxn modelId="{20F6CAFD-CED8-41CC-AA24-64D426545EFD}" type="presParOf" srcId="{621209B0-0506-4392-B94F-CD45873F2CF1}" destId="{75729D6C-FFBC-4C58-8334-3014D343447A}" srcOrd="1" destOrd="0" presId="urn:microsoft.com/office/officeart/2005/8/layout/hierarchy1"/>
    <dgm:cxn modelId="{262336E4-F081-4B33-B488-F4B572116662}" type="presParOf" srcId="{762DC40A-BE6D-471E-AAAA-5115CC5F9FC0}" destId="{D3404D70-4B11-4C99-BD10-B3B54DEEFB79}" srcOrd="1" destOrd="0" presId="urn:microsoft.com/office/officeart/2005/8/layout/hierarchy1"/>
    <dgm:cxn modelId="{C3EFF09E-6FC1-436E-B761-DF38CCCCEC52}" type="presParOf" srcId="{FABB8A50-9625-4004-96E2-430E55DFCA63}" destId="{EF808776-CCF5-462C-9021-BEE8ABA92037}" srcOrd="1" destOrd="0" presId="urn:microsoft.com/office/officeart/2005/8/layout/hierarchy1"/>
    <dgm:cxn modelId="{0ACCAFB5-1EEC-46C3-B6F4-831D0782C491}" type="presParOf" srcId="{EF808776-CCF5-462C-9021-BEE8ABA92037}" destId="{4710C2A3-AB93-4B7D-BEB1-8437F8A17557}" srcOrd="0" destOrd="0" presId="urn:microsoft.com/office/officeart/2005/8/layout/hierarchy1"/>
    <dgm:cxn modelId="{C836F4CE-D16F-4C0F-8AB4-4D14B884C505}" type="presParOf" srcId="{4710C2A3-AB93-4B7D-BEB1-8437F8A17557}" destId="{3EB7B747-CB45-4B59-8AC8-9348CDE62D54}" srcOrd="0" destOrd="0" presId="urn:microsoft.com/office/officeart/2005/8/layout/hierarchy1"/>
    <dgm:cxn modelId="{C31D0A06-8A72-432A-A0E9-2099792B80B0}" type="presParOf" srcId="{4710C2A3-AB93-4B7D-BEB1-8437F8A17557}" destId="{EC6A6E0A-6E81-4E00-911B-882A23E136DF}" srcOrd="1" destOrd="0" presId="urn:microsoft.com/office/officeart/2005/8/layout/hierarchy1"/>
    <dgm:cxn modelId="{5393AD19-D2B3-4E21-8431-00DFC1F9C655}" type="presParOf" srcId="{EF808776-CCF5-462C-9021-BEE8ABA92037}" destId="{5D54DA48-C0E4-4B1E-95F5-7B747C4BAFBC}" srcOrd="1" destOrd="0" presId="urn:microsoft.com/office/officeart/2005/8/layout/hierarchy1"/>
  </dgm:cxnLst>
  <dgm:bg/>
  <dgm:whole/>
  <dgm:extLst>
    <a:ext uri="http://schemas.microsoft.com/office/drawing/2008/diagram">
      <dsp:dataModelExt xmlns:dsp="http://schemas.microsoft.com/office/drawing/2008/diagram" xmlns=""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ECFF8BA-5007-4C79-BE6F-3E115EEB8CDA}"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A5099A98-10FC-44DD-B4DC-AE117EAA7211}">
      <dgm:prSet custT="1"/>
      <dgm:spPr/>
      <dgm:t>
        <a:bodyPr/>
        <a:lstStyle/>
        <a:p>
          <a:r>
            <a:rPr lang="en-GB" sz="1400" b="1" dirty="0">
              <a:latin typeface="Times New Roman" panose="02020603050405020304" pitchFamily="18" charset="0"/>
              <a:cs typeface="Times New Roman" panose="02020603050405020304" pitchFamily="18" charset="0"/>
            </a:rPr>
            <a:t>Tick the destinations that you will be visiting</a:t>
          </a:r>
          <a:endParaRPr lang="en-US" sz="1400" dirty="0">
            <a:latin typeface="Times New Roman" panose="02020603050405020304" pitchFamily="18" charset="0"/>
            <a:cs typeface="Times New Roman" panose="02020603050405020304" pitchFamily="18" charset="0"/>
          </a:endParaRPr>
        </a:p>
      </dgm:t>
    </dgm:pt>
    <dgm:pt modelId="{86931C23-FE1F-4126-AEB1-8D940191EC75}" type="parTrans" cxnId="{06126961-E7C4-450E-893F-1347434226BE}">
      <dgm:prSet/>
      <dgm:spPr/>
      <dgm:t>
        <a:bodyPr/>
        <a:lstStyle/>
        <a:p>
          <a:endParaRPr lang="en-US"/>
        </a:p>
      </dgm:t>
    </dgm:pt>
    <dgm:pt modelId="{30FCC021-D148-4B6C-BBDA-2B3563E155D1}" type="sibTrans" cxnId="{06126961-E7C4-450E-893F-1347434226BE}">
      <dgm:prSet/>
      <dgm:spPr/>
      <dgm:t>
        <a:bodyPr/>
        <a:lstStyle/>
        <a:p>
          <a:endParaRPr lang="en-US"/>
        </a:p>
      </dgm:t>
    </dgm:pt>
    <dgm:pt modelId="{C97B7C22-BA72-4107-AD18-3A13378543E5}">
      <dgm:prSet custT="1"/>
      <dgm:spPr/>
      <dgm:t>
        <a:bodyPr/>
        <a:lstStyle/>
        <a:p>
          <a:r>
            <a:rPr lang="en-GB" sz="1400">
              <a:latin typeface="Times New Roman" panose="02020603050405020304" pitchFamily="18" charset="0"/>
              <a:cs typeface="Times New Roman" panose="02020603050405020304" pitchFamily="18" charset="0"/>
            </a:rPr>
            <a:t>London</a:t>
          </a:r>
          <a:endParaRPr lang="en-US" sz="1400">
            <a:latin typeface="Times New Roman" panose="02020603050405020304" pitchFamily="18" charset="0"/>
            <a:cs typeface="Times New Roman" panose="02020603050405020304" pitchFamily="18" charset="0"/>
          </a:endParaRPr>
        </a:p>
      </dgm:t>
    </dgm:pt>
    <dgm:pt modelId="{6CA46084-B819-48D0-9A3E-6416478B3889}" type="parTrans" cxnId="{7E32265A-A6D0-4D78-A6CC-4D9D3CEC9CF8}">
      <dgm:prSet/>
      <dgm:spPr/>
      <dgm:t>
        <a:bodyPr/>
        <a:lstStyle/>
        <a:p>
          <a:endParaRPr lang="en-US"/>
        </a:p>
      </dgm:t>
    </dgm:pt>
    <dgm:pt modelId="{9A648E09-B705-4391-A12B-93D6FB5A6221}" type="sibTrans" cxnId="{7E32265A-A6D0-4D78-A6CC-4D9D3CEC9CF8}">
      <dgm:prSet/>
      <dgm:spPr/>
      <dgm:t>
        <a:bodyPr/>
        <a:lstStyle/>
        <a:p>
          <a:endParaRPr lang="en-US"/>
        </a:p>
      </dgm:t>
    </dgm:pt>
    <dgm:pt modelId="{6873C16D-1AEA-4A03-BAC4-755E1B17DC11}">
      <dgm:prSet custT="1"/>
      <dgm:spPr/>
      <dgm:t>
        <a:bodyPr/>
        <a:lstStyle/>
        <a:p>
          <a:r>
            <a:rPr lang="en-GB" sz="1400">
              <a:latin typeface="Times New Roman" panose="02020603050405020304" pitchFamily="18" charset="0"/>
              <a:cs typeface="Times New Roman" panose="02020603050405020304" pitchFamily="18" charset="0"/>
            </a:rPr>
            <a:t>Edinburgh</a:t>
          </a:r>
          <a:endParaRPr lang="en-US" sz="1400">
            <a:latin typeface="Times New Roman" panose="02020603050405020304" pitchFamily="18" charset="0"/>
            <a:cs typeface="Times New Roman" panose="02020603050405020304" pitchFamily="18" charset="0"/>
          </a:endParaRPr>
        </a:p>
      </dgm:t>
    </dgm:pt>
    <dgm:pt modelId="{A24103FF-8023-48B2-9C4A-AF96DC1DAFDA}" type="parTrans" cxnId="{DA3A73B2-3E58-4E4F-8FC3-E0067168D58F}">
      <dgm:prSet/>
      <dgm:spPr/>
      <dgm:t>
        <a:bodyPr/>
        <a:lstStyle/>
        <a:p>
          <a:endParaRPr lang="en-US"/>
        </a:p>
      </dgm:t>
    </dgm:pt>
    <dgm:pt modelId="{1AB3EB33-4601-4A86-8E4A-DC62E782C51D}" type="sibTrans" cxnId="{DA3A73B2-3E58-4E4F-8FC3-E0067168D58F}">
      <dgm:prSet/>
      <dgm:spPr/>
      <dgm:t>
        <a:bodyPr/>
        <a:lstStyle/>
        <a:p>
          <a:endParaRPr lang="en-US"/>
        </a:p>
      </dgm:t>
    </dgm:pt>
    <dgm:pt modelId="{96F067F4-1D0D-49F4-A848-2FC58135C1AD}">
      <dgm:prSet custT="1"/>
      <dgm:spPr/>
      <dgm:t>
        <a:bodyPr/>
        <a:lstStyle/>
        <a:p>
          <a:r>
            <a:rPr lang="en-GB" sz="1400" dirty="0">
              <a:latin typeface="Times New Roman" panose="02020603050405020304" pitchFamily="18" charset="0"/>
              <a:cs typeface="Times New Roman" panose="02020603050405020304" pitchFamily="18" charset="0"/>
            </a:rPr>
            <a:t>Lake District</a:t>
          </a:r>
          <a:br>
            <a:rPr lang="en-GB" sz="1400" dirty="0">
              <a:latin typeface="Times New Roman" panose="02020603050405020304" pitchFamily="18" charset="0"/>
              <a:cs typeface="Times New Roman" panose="02020603050405020304" pitchFamily="18" charset="0"/>
            </a:rPr>
          </a:br>
          <a:r>
            <a:rPr lang="en-GB" sz="1400" dirty="0">
              <a:latin typeface="Times New Roman" panose="02020603050405020304" pitchFamily="18" charset="0"/>
              <a:cs typeface="Times New Roman" panose="02020603050405020304" pitchFamily="18" charset="0"/>
            </a:rPr>
            <a:t/>
          </a:r>
          <a:br>
            <a:rPr lang="en-GB" sz="1400" dirty="0">
              <a:latin typeface="Times New Roman" panose="02020603050405020304" pitchFamily="18" charset="0"/>
              <a:cs typeface="Times New Roman" panose="02020603050405020304" pitchFamily="18" charset="0"/>
            </a:rPr>
          </a:br>
          <a:r>
            <a:rPr lang="en-GB" sz="1400" dirty="0">
              <a:latin typeface="Times New Roman" panose="02020603050405020304" pitchFamily="18" charset="0"/>
              <a:cs typeface="Times New Roman" panose="02020603050405020304" pitchFamily="18" charset="0"/>
            </a:rPr>
            <a:t> Dietary Requirements:</a:t>
          </a:r>
          <a:br>
            <a:rPr lang="en-GB" sz="1400" dirty="0">
              <a:latin typeface="Times New Roman" panose="02020603050405020304" pitchFamily="18" charset="0"/>
              <a:cs typeface="Times New Roman" panose="02020603050405020304" pitchFamily="18" charset="0"/>
            </a:rPr>
          </a:br>
          <a:r>
            <a:rPr lang="en-GB" sz="1400" dirty="0">
              <a:latin typeface="Times New Roman" panose="02020603050405020304" pitchFamily="18" charset="0"/>
              <a:cs typeface="Times New Roman" panose="02020603050405020304" pitchFamily="18" charset="0"/>
            </a:rPr>
            <a:t/>
          </a:r>
          <a:br>
            <a:rPr lang="en-GB" sz="1400" dirty="0">
              <a:latin typeface="Times New Roman" panose="02020603050405020304" pitchFamily="18" charset="0"/>
              <a:cs typeface="Times New Roman" panose="02020603050405020304" pitchFamily="18" charset="0"/>
            </a:rPr>
          </a:br>
          <a:r>
            <a:rPr lang="en-GB" sz="1400" dirty="0">
              <a:latin typeface="Times New Roman" panose="02020603050405020304" pitchFamily="18" charset="0"/>
              <a:cs typeface="Times New Roman" panose="02020603050405020304" pitchFamily="18" charset="0"/>
            </a:rPr>
            <a:t>Name of the traveller: </a:t>
          </a:r>
          <a:br>
            <a:rPr lang="en-GB" sz="1400" dirty="0">
              <a:latin typeface="Times New Roman" panose="02020603050405020304" pitchFamily="18" charset="0"/>
              <a:cs typeface="Times New Roman" panose="02020603050405020304" pitchFamily="18" charset="0"/>
            </a:rPr>
          </a:br>
          <a:r>
            <a:rPr lang="en-GB" sz="1400" dirty="0">
              <a:latin typeface="Times New Roman" panose="02020603050405020304" pitchFamily="18" charset="0"/>
              <a:cs typeface="Times New Roman" panose="02020603050405020304" pitchFamily="18" charset="0"/>
            </a:rPr>
            <a:t/>
          </a:r>
          <a:br>
            <a:rPr lang="en-GB" sz="1400" dirty="0">
              <a:latin typeface="Times New Roman" panose="02020603050405020304" pitchFamily="18" charset="0"/>
              <a:cs typeface="Times New Roman" panose="02020603050405020304" pitchFamily="18" charset="0"/>
            </a:rPr>
          </a:br>
          <a:r>
            <a:rPr lang="en-GB" sz="1400" dirty="0">
              <a:latin typeface="Times New Roman" panose="02020603050405020304" pitchFamily="18" charset="0"/>
              <a:cs typeface="Times New Roman" panose="02020603050405020304" pitchFamily="18" charset="0"/>
            </a:rPr>
            <a:t>Please show any dietary requirements you may have</a:t>
          </a:r>
          <a:endParaRPr lang="en-US" sz="1400" dirty="0">
            <a:latin typeface="Times New Roman" panose="02020603050405020304" pitchFamily="18" charset="0"/>
            <a:cs typeface="Times New Roman" panose="02020603050405020304" pitchFamily="18" charset="0"/>
          </a:endParaRPr>
        </a:p>
      </dgm:t>
    </dgm:pt>
    <dgm:pt modelId="{FE0CED87-ED34-42AF-8E6E-2CB92DACFAEC}" type="parTrans" cxnId="{C569F134-B539-4031-ADFE-A8C38A4875B5}">
      <dgm:prSet/>
      <dgm:spPr/>
      <dgm:t>
        <a:bodyPr/>
        <a:lstStyle/>
        <a:p>
          <a:endParaRPr lang="en-US"/>
        </a:p>
      </dgm:t>
    </dgm:pt>
    <dgm:pt modelId="{75377381-8AEF-41B3-BEE3-0AAB62F973F0}" type="sibTrans" cxnId="{C569F134-B539-4031-ADFE-A8C38A4875B5}">
      <dgm:prSet/>
      <dgm:spPr/>
      <dgm:t>
        <a:bodyPr/>
        <a:lstStyle/>
        <a:p>
          <a:endParaRPr lang="en-US"/>
        </a:p>
      </dgm:t>
    </dgm:pt>
    <dgm:pt modelId="{3029D667-54E7-444A-95C7-A93305DA951F}">
      <dgm:prSet custT="1"/>
      <dgm:spPr/>
      <dgm:t>
        <a:bodyPr/>
        <a:lstStyle/>
        <a:p>
          <a:r>
            <a:rPr lang="en-GB" sz="1400">
              <a:latin typeface="Times New Roman" panose="02020603050405020304" pitchFamily="18" charset="0"/>
              <a:cs typeface="Times New Roman" panose="02020603050405020304" pitchFamily="18" charset="0"/>
            </a:rPr>
            <a:t>Vegetarian</a:t>
          </a:r>
          <a:endParaRPr lang="en-US" sz="1400">
            <a:latin typeface="Times New Roman" panose="02020603050405020304" pitchFamily="18" charset="0"/>
            <a:cs typeface="Times New Roman" panose="02020603050405020304" pitchFamily="18" charset="0"/>
          </a:endParaRPr>
        </a:p>
      </dgm:t>
    </dgm:pt>
    <dgm:pt modelId="{4DCE5455-A1ED-47D3-AC85-5FE19E7C7FD3}" type="parTrans" cxnId="{6E92E864-A72B-4AE9-8F44-5E39139801A2}">
      <dgm:prSet/>
      <dgm:spPr/>
      <dgm:t>
        <a:bodyPr/>
        <a:lstStyle/>
        <a:p>
          <a:endParaRPr lang="en-US"/>
        </a:p>
      </dgm:t>
    </dgm:pt>
    <dgm:pt modelId="{650CB965-474A-483D-B314-8A2F08CDF451}" type="sibTrans" cxnId="{6E92E864-A72B-4AE9-8F44-5E39139801A2}">
      <dgm:prSet/>
      <dgm:spPr/>
      <dgm:t>
        <a:bodyPr/>
        <a:lstStyle/>
        <a:p>
          <a:endParaRPr lang="en-US"/>
        </a:p>
      </dgm:t>
    </dgm:pt>
    <dgm:pt modelId="{7758EC45-0AA3-4E20-A3AC-D52BAAC4C67F}">
      <dgm:prSet custT="1"/>
      <dgm:spPr/>
      <dgm:t>
        <a:bodyPr/>
        <a:lstStyle/>
        <a:p>
          <a:r>
            <a:rPr lang="en-GB" sz="1400" dirty="0">
              <a:latin typeface="Times New Roman" panose="02020603050405020304" pitchFamily="18" charset="0"/>
              <a:cs typeface="Times New Roman" panose="02020603050405020304" pitchFamily="18" charset="0"/>
            </a:rPr>
            <a:t>Vegan</a:t>
          </a:r>
          <a:endParaRPr lang="en-US" sz="1400" dirty="0">
            <a:latin typeface="Times New Roman" panose="02020603050405020304" pitchFamily="18" charset="0"/>
            <a:cs typeface="Times New Roman" panose="02020603050405020304" pitchFamily="18" charset="0"/>
          </a:endParaRPr>
        </a:p>
      </dgm:t>
    </dgm:pt>
    <dgm:pt modelId="{EE38827C-A4C7-45C8-B8E3-07BD2C69565C}" type="parTrans" cxnId="{2B910B6C-249D-425B-AACF-412A4F0B3EC5}">
      <dgm:prSet/>
      <dgm:spPr/>
      <dgm:t>
        <a:bodyPr/>
        <a:lstStyle/>
        <a:p>
          <a:endParaRPr lang="en-US"/>
        </a:p>
      </dgm:t>
    </dgm:pt>
    <dgm:pt modelId="{B193BEA9-64C0-4975-929C-459AF79D666A}" type="sibTrans" cxnId="{2B910B6C-249D-425B-AACF-412A4F0B3EC5}">
      <dgm:prSet/>
      <dgm:spPr/>
      <dgm:t>
        <a:bodyPr/>
        <a:lstStyle/>
        <a:p>
          <a:endParaRPr lang="en-US"/>
        </a:p>
      </dgm:t>
    </dgm:pt>
    <dgm:pt modelId="{B71888A8-4E54-4D4F-B658-C27709232644}">
      <dgm:prSet custT="1"/>
      <dgm:spPr/>
      <dgm:t>
        <a:bodyPr/>
        <a:lstStyle/>
        <a:p>
          <a:r>
            <a:rPr lang="en-GB" sz="1400" dirty="0">
              <a:latin typeface="Times New Roman" panose="02020603050405020304" pitchFamily="18" charset="0"/>
              <a:cs typeface="Times New Roman" panose="02020603050405020304" pitchFamily="18" charset="0"/>
            </a:rPr>
            <a:t>Gluten-Free (Please specify if you have any disease or gluten sensitivity): _________________________</a:t>
          </a:r>
          <a:endParaRPr lang="en-US" sz="1400" dirty="0">
            <a:latin typeface="Times New Roman" panose="02020603050405020304" pitchFamily="18" charset="0"/>
            <a:cs typeface="Times New Roman" panose="02020603050405020304" pitchFamily="18" charset="0"/>
          </a:endParaRPr>
        </a:p>
      </dgm:t>
    </dgm:pt>
    <dgm:pt modelId="{B334FBCF-38ED-4222-9140-A1BCEEDB41A3}" type="parTrans" cxnId="{EAB72335-0690-4204-B8F1-2B31181A42A5}">
      <dgm:prSet/>
      <dgm:spPr/>
      <dgm:t>
        <a:bodyPr/>
        <a:lstStyle/>
        <a:p>
          <a:endParaRPr lang="en-US"/>
        </a:p>
      </dgm:t>
    </dgm:pt>
    <dgm:pt modelId="{956D3D48-CB3B-4C33-B5A3-89C128A7FA8E}" type="sibTrans" cxnId="{EAB72335-0690-4204-B8F1-2B31181A42A5}">
      <dgm:prSet/>
      <dgm:spPr/>
      <dgm:t>
        <a:bodyPr/>
        <a:lstStyle/>
        <a:p>
          <a:endParaRPr lang="en-US"/>
        </a:p>
      </dgm:t>
    </dgm:pt>
    <dgm:pt modelId="{A1EB51B9-660E-4F56-8DC7-4883FA3135F3}" type="pres">
      <dgm:prSet presAssocID="{FECFF8BA-5007-4C79-BE6F-3E115EEB8CDA}" presName="linear" presStyleCnt="0">
        <dgm:presLayoutVars>
          <dgm:animLvl val="lvl"/>
          <dgm:resizeHandles val="exact"/>
        </dgm:presLayoutVars>
      </dgm:prSet>
      <dgm:spPr/>
      <dgm:t>
        <a:bodyPr/>
        <a:lstStyle/>
        <a:p>
          <a:endParaRPr lang="en-US"/>
        </a:p>
      </dgm:t>
    </dgm:pt>
    <dgm:pt modelId="{C087D191-3DBB-4843-A903-8221FE1A365C}" type="pres">
      <dgm:prSet presAssocID="{A5099A98-10FC-44DD-B4DC-AE117EAA7211}" presName="parentText" presStyleLbl="node1" presStyleIdx="0" presStyleCnt="7">
        <dgm:presLayoutVars>
          <dgm:chMax val="0"/>
          <dgm:bulletEnabled val="1"/>
        </dgm:presLayoutVars>
      </dgm:prSet>
      <dgm:spPr/>
      <dgm:t>
        <a:bodyPr/>
        <a:lstStyle/>
        <a:p>
          <a:endParaRPr lang="en-US"/>
        </a:p>
      </dgm:t>
    </dgm:pt>
    <dgm:pt modelId="{4269B8A4-DE85-4357-99C0-7B9E08D1C3D9}" type="pres">
      <dgm:prSet presAssocID="{30FCC021-D148-4B6C-BBDA-2B3563E155D1}" presName="spacer" presStyleCnt="0"/>
      <dgm:spPr/>
    </dgm:pt>
    <dgm:pt modelId="{FC55E925-F332-4909-9F59-358352B67220}" type="pres">
      <dgm:prSet presAssocID="{C97B7C22-BA72-4107-AD18-3A13378543E5}" presName="parentText" presStyleLbl="node1" presStyleIdx="1" presStyleCnt="7">
        <dgm:presLayoutVars>
          <dgm:chMax val="0"/>
          <dgm:bulletEnabled val="1"/>
        </dgm:presLayoutVars>
      </dgm:prSet>
      <dgm:spPr/>
      <dgm:t>
        <a:bodyPr/>
        <a:lstStyle/>
        <a:p>
          <a:endParaRPr lang="en-US"/>
        </a:p>
      </dgm:t>
    </dgm:pt>
    <dgm:pt modelId="{8482E6F1-464B-458F-9F7F-C12A2A892D1C}" type="pres">
      <dgm:prSet presAssocID="{9A648E09-B705-4391-A12B-93D6FB5A6221}" presName="spacer" presStyleCnt="0"/>
      <dgm:spPr/>
    </dgm:pt>
    <dgm:pt modelId="{D07B880A-D3E9-4A5F-B154-E2E4418D3992}" type="pres">
      <dgm:prSet presAssocID="{6873C16D-1AEA-4A03-BAC4-755E1B17DC11}" presName="parentText" presStyleLbl="node1" presStyleIdx="2" presStyleCnt="7">
        <dgm:presLayoutVars>
          <dgm:chMax val="0"/>
          <dgm:bulletEnabled val="1"/>
        </dgm:presLayoutVars>
      </dgm:prSet>
      <dgm:spPr/>
      <dgm:t>
        <a:bodyPr/>
        <a:lstStyle/>
        <a:p>
          <a:endParaRPr lang="en-US"/>
        </a:p>
      </dgm:t>
    </dgm:pt>
    <dgm:pt modelId="{3B1DAE92-AC6E-49E1-AE06-5A8E0BBA4D31}" type="pres">
      <dgm:prSet presAssocID="{1AB3EB33-4601-4A86-8E4A-DC62E782C51D}" presName="spacer" presStyleCnt="0"/>
      <dgm:spPr/>
    </dgm:pt>
    <dgm:pt modelId="{720D683E-F111-4377-9D46-C85DD68A51F2}" type="pres">
      <dgm:prSet presAssocID="{96F067F4-1D0D-49F4-A848-2FC58135C1AD}" presName="parentText" presStyleLbl="node1" presStyleIdx="3" presStyleCnt="7">
        <dgm:presLayoutVars>
          <dgm:chMax val="0"/>
          <dgm:bulletEnabled val="1"/>
        </dgm:presLayoutVars>
      </dgm:prSet>
      <dgm:spPr/>
      <dgm:t>
        <a:bodyPr/>
        <a:lstStyle/>
        <a:p>
          <a:endParaRPr lang="en-US"/>
        </a:p>
      </dgm:t>
    </dgm:pt>
    <dgm:pt modelId="{A799F777-691C-41CB-B273-C05221401D50}" type="pres">
      <dgm:prSet presAssocID="{75377381-8AEF-41B3-BEE3-0AAB62F973F0}" presName="spacer" presStyleCnt="0"/>
      <dgm:spPr/>
    </dgm:pt>
    <dgm:pt modelId="{0654AD63-EE35-45AF-A4FB-52E592CC809F}" type="pres">
      <dgm:prSet presAssocID="{3029D667-54E7-444A-95C7-A93305DA951F}" presName="parentText" presStyleLbl="node1" presStyleIdx="4" presStyleCnt="7">
        <dgm:presLayoutVars>
          <dgm:chMax val="0"/>
          <dgm:bulletEnabled val="1"/>
        </dgm:presLayoutVars>
      </dgm:prSet>
      <dgm:spPr/>
      <dgm:t>
        <a:bodyPr/>
        <a:lstStyle/>
        <a:p>
          <a:endParaRPr lang="en-US"/>
        </a:p>
      </dgm:t>
    </dgm:pt>
    <dgm:pt modelId="{29657B38-173C-4271-BF1B-BC82A7CB2018}" type="pres">
      <dgm:prSet presAssocID="{650CB965-474A-483D-B314-8A2F08CDF451}" presName="spacer" presStyleCnt="0"/>
      <dgm:spPr/>
    </dgm:pt>
    <dgm:pt modelId="{222C622D-01E5-48C6-9179-FA648F820328}" type="pres">
      <dgm:prSet presAssocID="{7758EC45-0AA3-4E20-A3AC-D52BAAC4C67F}" presName="parentText" presStyleLbl="node1" presStyleIdx="5" presStyleCnt="7">
        <dgm:presLayoutVars>
          <dgm:chMax val="0"/>
          <dgm:bulletEnabled val="1"/>
        </dgm:presLayoutVars>
      </dgm:prSet>
      <dgm:spPr/>
      <dgm:t>
        <a:bodyPr/>
        <a:lstStyle/>
        <a:p>
          <a:endParaRPr lang="en-US"/>
        </a:p>
      </dgm:t>
    </dgm:pt>
    <dgm:pt modelId="{33F1AAD9-8721-4B84-99C2-FC82A73C4EAA}" type="pres">
      <dgm:prSet presAssocID="{B193BEA9-64C0-4975-929C-459AF79D666A}" presName="spacer" presStyleCnt="0"/>
      <dgm:spPr/>
    </dgm:pt>
    <dgm:pt modelId="{D895329D-A03B-4A5F-B4D0-0E1838DA095F}" type="pres">
      <dgm:prSet presAssocID="{B71888A8-4E54-4D4F-B658-C27709232644}" presName="parentText" presStyleLbl="node1" presStyleIdx="6" presStyleCnt="7">
        <dgm:presLayoutVars>
          <dgm:chMax val="0"/>
          <dgm:bulletEnabled val="1"/>
        </dgm:presLayoutVars>
      </dgm:prSet>
      <dgm:spPr/>
      <dgm:t>
        <a:bodyPr/>
        <a:lstStyle/>
        <a:p>
          <a:endParaRPr lang="en-US"/>
        </a:p>
      </dgm:t>
    </dgm:pt>
  </dgm:ptLst>
  <dgm:cxnLst>
    <dgm:cxn modelId="{06126961-E7C4-450E-893F-1347434226BE}" srcId="{FECFF8BA-5007-4C79-BE6F-3E115EEB8CDA}" destId="{A5099A98-10FC-44DD-B4DC-AE117EAA7211}" srcOrd="0" destOrd="0" parTransId="{86931C23-FE1F-4126-AEB1-8D940191EC75}" sibTransId="{30FCC021-D148-4B6C-BBDA-2B3563E155D1}"/>
    <dgm:cxn modelId="{6E9406D3-C190-4BA5-9237-31614781AE5C}" type="presOf" srcId="{7758EC45-0AA3-4E20-A3AC-D52BAAC4C67F}" destId="{222C622D-01E5-48C6-9179-FA648F820328}" srcOrd="0" destOrd="0" presId="urn:microsoft.com/office/officeart/2005/8/layout/vList2"/>
    <dgm:cxn modelId="{C569F134-B539-4031-ADFE-A8C38A4875B5}" srcId="{FECFF8BA-5007-4C79-BE6F-3E115EEB8CDA}" destId="{96F067F4-1D0D-49F4-A848-2FC58135C1AD}" srcOrd="3" destOrd="0" parTransId="{FE0CED87-ED34-42AF-8E6E-2CB92DACFAEC}" sibTransId="{75377381-8AEF-41B3-BEE3-0AAB62F973F0}"/>
    <dgm:cxn modelId="{47FC1748-5527-4892-AFD7-2396716A8EBB}" type="presOf" srcId="{A5099A98-10FC-44DD-B4DC-AE117EAA7211}" destId="{C087D191-3DBB-4843-A903-8221FE1A365C}" srcOrd="0" destOrd="0" presId="urn:microsoft.com/office/officeart/2005/8/layout/vList2"/>
    <dgm:cxn modelId="{EAB72335-0690-4204-B8F1-2B31181A42A5}" srcId="{FECFF8BA-5007-4C79-BE6F-3E115EEB8CDA}" destId="{B71888A8-4E54-4D4F-B658-C27709232644}" srcOrd="6" destOrd="0" parTransId="{B334FBCF-38ED-4222-9140-A1BCEEDB41A3}" sibTransId="{956D3D48-CB3B-4C33-B5A3-89C128A7FA8E}"/>
    <dgm:cxn modelId="{34C127DB-F106-47A8-A245-9DABFB48ABB9}" type="presOf" srcId="{C97B7C22-BA72-4107-AD18-3A13378543E5}" destId="{FC55E925-F332-4909-9F59-358352B67220}" srcOrd="0" destOrd="0" presId="urn:microsoft.com/office/officeart/2005/8/layout/vList2"/>
    <dgm:cxn modelId="{2B910B6C-249D-425B-AACF-412A4F0B3EC5}" srcId="{FECFF8BA-5007-4C79-BE6F-3E115EEB8CDA}" destId="{7758EC45-0AA3-4E20-A3AC-D52BAAC4C67F}" srcOrd="5" destOrd="0" parTransId="{EE38827C-A4C7-45C8-B8E3-07BD2C69565C}" sibTransId="{B193BEA9-64C0-4975-929C-459AF79D666A}"/>
    <dgm:cxn modelId="{DA3A73B2-3E58-4E4F-8FC3-E0067168D58F}" srcId="{FECFF8BA-5007-4C79-BE6F-3E115EEB8CDA}" destId="{6873C16D-1AEA-4A03-BAC4-755E1B17DC11}" srcOrd="2" destOrd="0" parTransId="{A24103FF-8023-48B2-9C4A-AF96DC1DAFDA}" sibTransId="{1AB3EB33-4601-4A86-8E4A-DC62E782C51D}"/>
    <dgm:cxn modelId="{7E32265A-A6D0-4D78-A6CC-4D9D3CEC9CF8}" srcId="{FECFF8BA-5007-4C79-BE6F-3E115EEB8CDA}" destId="{C97B7C22-BA72-4107-AD18-3A13378543E5}" srcOrd="1" destOrd="0" parTransId="{6CA46084-B819-48D0-9A3E-6416478B3889}" sibTransId="{9A648E09-B705-4391-A12B-93D6FB5A6221}"/>
    <dgm:cxn modelId="{545D1E39-31AF-4B2D-88CB-A4E0EC2C7AD5}" type="presOf" srcId="{B71888A8-4E54-4D4F-B658-C27709232644}" destId="{D895329D-A03B-4A5F-B4D0-0E1838DA095F}" srcOrd="0" destOrd="0" presId="urn:microsoft.com/office/officeart/2005/8/layout/vList2"/>
    <dgm:cxn modelId="{DC676DDE-EFAC-450F-ACBA-CDB27F56CA75}" type="presOf" srcId="{3029D667-54E7-444A-95C7-A93305DA951F}" destId="{0654AD63-EE35-45AF-A4FB-52E592CC809F}" srcOrd="0" destOrd="0" presId="urn:microsoft.com/office/officeart/2005/8/layout/vList2"/>
    <dgm:cxn modelId="{7FF48DF3-553F-4453-ACC4-E5799167E46C}" type="presOf" srcId="{6873C16D-1AEA-4A03-BAC4-755E1B17DC11}" destId="{D07B880A-D3E9-4A5F-B154-E2E4418D3992}" srcOrd="0" destOrd="0" presId="urn:microsoft.com/office/officeart/2005/8/layout/vList2"/>
    <dgm:cxn modelId="{BB4712E9-20C4-4755-81D3-9A2F021D2864}" type="presOf" srcId="{96F067F4-1D0D-49F4-A848-2FC58135C1AD}" destId="{720D683E-F111-4377-9D46-C85DD68A51F2}" srcOrd="0" destOrd="0" presId="urn:microsoft.com/office/officeart/2005/8/layout/vList2"/>
    <dgm:cxn modelId="{6E92E864-A72B-4AE9-8F44-5E39139801A2}" srcId="{FECFF8BA-5007-4C79-BE6F-3E115EEB8CDA}" destId="{3029D667-54E7-444A-95C7-A93305DA951F}" srcOrd="4" destOrd="0" parTransId="{4DCE5455-A1ED-47D3-AC85-5FE19E7C7FD3}" sibTransId="{650CB965-474A-483D-B314-8A2F08CDF451}"/>
    <dgm:cxn modelId="{50E208DB-7980-4FFB-98D9-5168D84BC622}" type="presOf" srcId="{FECFF8BA-5007-4C79-BE6F-3E115EEB8CDA}" destId="{A1EB51B9-660E-4F56-8DC7-4883FA3135F3}" srcOrd="0" destOrd="0" presId="urn:microsoft.com/office/officeart/2005/8/layout/vList2"/>
    <dgm:cxn modelId="{25E13795-ECF7-41D8-98AF-060664B5E12D}" type="presParOf" srcId="{A1EB51B9-660E-4F56-8DC7-4883FA3135F3}" destId="{C087D191-3DBB-4843-A903-8221FE1A365C}" srcOrd="0" destOrd="0" presId="urn:microsoft.com/office/officeart/2005/8/layout/vList2"/>
    <dgm:cxn modelId="{7BC5AC06-F7DE-4E52-82FB-D5735C5AF775}" type="presParOf" srcId="{A1EB51B9-660E-4F56-8DC7-4883FA3135F3}" destId="{4269B8A4-DE85-4357-99C0-7B9E08D1C3D9}" srcOrd="1" destOrd="0" presId="urn:microsoft.com/office/officeart/2005/8/layout/vList2"/>
    <dgm:cxn modelId="{1E96913D-63A5-48F8-808D-520F1B3FC6EA}" type="presParOf" srcId="{A1EB51B9-660E-4F56-8DC7-4883FA3135F3}" destId="{FC55E925-F332-4909-9F59-358352B67220}" srcOrd="2" destOrd="0" presId="urn:microsoft.com/office/officeart/2005/8/layout/vList2"/>
    <dgm:cxn modelId="{5E450F15-9E7C-4C12-A967-35B08CE3AEEF}" type="presParOf" srcId="{A1EB51B9-660E-4F56-8DC7-4883FA3135F3}" destId="{8482E6F1-464B-458F-9F7F-C12A2A892D1C}" srcOrd="3" destOrd="0" presId="urn:microsoft.com/office/officeart/2005/8/layout/vList2"/>
    <dgm:cxn modelId="{76AB9CE1-1EB2-4231-B234-26418B3C11A7}" type="presParOf" srcId="{A1EB51B9-660E-4F56-8DC7-4883FA3135F3}" destId="{D07B880A-D3E9-4A5F-B154-E2E4418D3992}" srcOrd="4" destOrd="0" presId="urn:microsoft.com/office/officeart/2005/8/layout/vList2"/>
    <dgm:cxn modelId="{5B5BBAAF-C0BF-4679-9CEF-DAF9877B1378}" type="presParOf" srcId="{A1EB51B9-660E-4F56-8DC7-4883FA3135F3}" destId="{3B1DAE92-AC6E-49E1-AE06-5A8E0BBA4D31}" srcOrd="5" destOrd="0" presId="urn:microsoft.com/office/officeart/2005/8/layout/vList2"/>
    <dgm:cxn modelId="{8DD1D2E9-796B-4254-B963-4FC8D40BCB91}" type="presParOf" srcId="{A1EB51B9-660E-4F56-8DC7-4883FA3135F3}" destId="{720D683E-F111-4377-9D46-C85DD68A51F2}" srcOrd="6" destOrd="0" presId="urn:microsoft.com/office/officeart/2005/8/layout/vList2"/>
    <dgm:cxn modelId="{19552E5E-3493-451A-BD36-2BC7A1EF20C4}" type="presParOf" srcId="{A1EB51B9-660E-4F56-8DC7-4883FA3135F3}" destId="{A799F777-691C-41CB-B273-C05221401D50}" srcOrd="7" destOrd="0" presId="urn:microsoft.com/office/officeart/2005/8/layout/vList2"/>
    <dgm:cxn modelId="{A2D482F6-8E81-442A-9061-71859D84D10B}" type="presParOf" srcId="{A1EB51B9-660E-4F56-8DC7-4883FA3135F3}" destId="{0654AD63-EE35-45AF-A4FB-52E592CC809F}" srcOrd="8" destOrd="0" presId="urn:microsoft.com/office/officeart/2005/8/layout/vList2"/>
    <dgm:cxn modelId="{B8216801-C2F2-49E2-BE27-A115F60C83A4}" type="presParOf" srcId="{A1EB51B9-660E-4F56-8DC7-4883FA3135F3}" destId="{29657B38-173C-4271-BF1B-BC82A7CB2018}" srcOrd="9" destOrd="0" presId="urn:microsoft.com/office/officeart/2005/8/layout/vList2"/>
    <dgm:cxn modelId="{5F849F2B-CF75-4C58-9196-88600686C538}" type="presParOf" srcId="{A1EB51B9-660E-4F56-8DC7-4883FA3135F3}" destId="{222C622D-01E5-48C6-9179-FA648F820328}" srcOrd="10" destOrd="0" presId="urn:microsoft.com/office/officeart/2005/8/layout/vList2"/>
    <dgm:cxn modelId="{AD7A3560-4315-4A6F-BF9F-83407357AB3A}" type="presParOf" srcId="{A1EB51B9-660E-4F56-8DC7-4883FA3135F3}" destId="{33F1AAD9-8721-4B84-99C2-FC82A73C4EAA}" srcOrd="11" destOrd="0" presId="urn:microsoft.com/office/officeart/2005/8/layout/vList2"/>
    <dgm:cxn modelId="{34E0A1D7-D1CC-4645-A039-185CE8B61CA2}" type="presParOf" srcId="{A1EB51B9-660E-4F56-8DC7-4883FA3135F3}" destId="{D895329D-A03B-4A5F-B4D0-0E1838DA095F}" srcOrd="12" destOrd="0" presId="urn:microsoft.com/office/officeart/2005/8/layout/vList2"/>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8FB3E7-6832-4E44-B61B-5C0E4D90C920}">
      <dsp:nvSpPr>
        <dsp:cNvPr id="0" name=""/>
        <dsp:cNvSpPr/>
      </dsp:nvSpPr>
      <dsp:spPr>
        <a:xfrm>
          <a:off x="1283" y="507350"/>
          <a:ext cx="4505585" cy="2861046"/>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75729D6C-FFBC-4C58-8334-3014D343447A}">
      <dsp:nvSpPr>
        <dsp:cNvPr id="0" name=""/>
        <dsp:cNvSpPr/>
      </dsp:nvSpPr>
      <dsp:spPr>
        <a:xfrm>
          <a:off x="501904" y="982940"/>
          <a:ext cx="4505585" cy="286104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150000"/>
            </a:lnSpc>
            <a:spcBef>
              <a:spcPct val="0"/>
            </a:spcBef>
            <a:spcAft>
              <a:spcPct val="35000"/>
            </a:spcAft>
            <a:buNone/>
          </a:pPr>
          <a:r>
            <a:rPr lang="en-US" sz="1400" kern="1200" dirty="0">
              <a:latin typeface="Times New Roman"/>
              <a:cs typeface="Times New Roman"/>
            </a:rPr>
            <a:t>For vegan </a:t>
          </a:r>
          <a:r>
            <a:rPr lang="en-US" sz="1400" kern="1200" dirty="0" err="1">
              <a:latin typeface="Times New Roman"/>
              <a:cs typeface="Times New Roman"/>
            </a:rPr>
            <a:t>travellers</a:t>
          </a:r>
          <a:r>
            <a:rPr lang="en-US" sz="1400" kern="1200" dirty="0">
              <a:latin typeface="Times New Roman"/>
              <a:cs typeface="Times New Roman"/>
            </a:rPr>
            <a:t>, a traditional bowl of oatmeal which contains various seasonal fruits like strawberries and bananas, can also be for travellers who have religious norms. For dinner, the diabetic visitor is provided with a plate of healthy protein like chicken breast, whole fried fish and meat (cdc.gov 2025). </a:t>
          </a:r>
        </a:p>
      </dsp:txBody>
      <dsp:txXfrm>
        <a:off x="585701" y="1066737"/>
        <a:ext cx="4337991" cy="2693452"/>
      </dsp:txXfrm>
    </dsp:sp>
    <dsp:sp modelId="{3EB7B747-CB45-4B59-8AC8-9348CDE62D54}">
      <dsp:nvSpPr>
        <dsp:cNvPr id="0" name=""/>
        <dsp:cNvSpPr/>
      </dsp:nvSpPr>
      <dsp:spPr>
        <a:xfrm>
          <a:off x="5508110" y="507350"/>
          <a:ext cx="4505585" cy="2861046"/>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EC6A6E0A-6E81-4E00-911B-882A23E136DF}">
      <dsp:nvSpPr>
        <dsp:cNvPr id="0" name=""/>
        <dsp:cNvSpPr/>
      </dsp:nvSpPr>
      <dsp:spPr>
        <a:xfrm>
          <a:off x="6008730" y="982940"/>
          <a:ext cx="4505585" cy="286104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53340" tIns="53340" rIns="53340" bIns="53340" numCol="1" spcCol="1270" anchor="ctr" anchorCtr="0">
          <a:noAutofit/>
        </a:bodyPr>
        <a:lstStyle/>
        <a:p>
          <a:pPr marL="0" lvl="0" indent="0" algn="ctr" defTabSz="622300" rtl="0">
            <a:lnSpc>
              <a:spcPct val="150000"/>
            </a:lnSpc>
            <a:spcBef>
              <a:spcPct val="0"/>
            </a:spcBef>
            <a:spcAft>
              <a:spcPct val="35000"/>
            </a:spcAft>
            <a:buNone/>
          </a:pPr>
          <a:r>
            <a:rPr lang="en-GB" sz="1400" kern="1200" dirty="0">
              <a:solidFill>
                <a:srgbClr val="0E101A"/>
              </a:solidFill>
              <a:latin typeface="Times New Roman"/>
              <a:cs typeface="Times New Roman"/>
            </a:rPr>
            <a:t>Broil, grill or pan-fry meat</a:t>
          </a:r>
          <a:r>
            <a:rPr lang="en-US" sz="1400" kern="1200" dirty="0">
              <a:latin typeface="Times New Roman"/>
              <a:cs typeface="Times New Roman"/>
            </a:rPr>
            <a:t> is also a good gluten-free option for the travellers. The platter is full of green veggies and a touch of peanuts along the side. The </a:t>
          </a:r>
          <a:r>
            <a:rPr lang="en-US" sz="1400" kern="1200" dirty="0" err="1">
              <a:latin typeface="Times New Roman"/>
              <a:cs typeface="Times New Roman"/>
            </a:rPr>
            <a:t>rumblede</a:t>
          </a:r>
          <a:r>
            <a:rPr lang="en-US" sz="1400" kern="1200" dirty="0">
              <a:latin typeface="Times New Roman"/>
              <a:cs typeface="Times New Roman"/>
            </a:rPr>
            <a:t> thumps are named so because of the sound of the ingredients they make as they thumb around a wooden spoon in a baking dish. Gluten-free hand-ripped noodles are renowned for their rich-</a:t>
          </a:r>
          <a:r>
            <a:rPr lang="en-US" sz="1400" kern="1200" dirty="0" err="1">
              <a:latin typeface="Times New Roman"/>
              <a:cs typeface="Times New Roman"/>
            </a:rPr>
            <a:t>flavoured</a:t>
          </a:r>
          <a:r>
            <a:rPr lang="en-US" sz="1400" kern="1200" dirty="0">
              <a:latin typeface="Times New Roman"/>
              <a:cs typeface="Times New Roman"/>
            </a:rPr>
            <a:t> Chinese dish, which are best for a fulfilling lunch.</a:t>
          </a:r>
        </a:p>
      </dsp:txBody>
      <dsp:txXfrm>
        <a:off x="6092527" y="1066737"/>
        <a:ext cx="4337991" cy="269345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87D191-3DBB-4843-A903-8221FE1A365C}">
      <dsp:nvSpPr>
        <dsp:cNvPr id="0" name=""/>
        <dsp:cNvSpPr/>
      </dsp:nvSpPr>
      <dsp:spPr>
        <a:xfrm>
          <a:off x="0" y="948"/>
          <a:ext cx="6666833" cy="772731"/>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b="1" kern="1200" dirty="0">
              <a:latin typeface="Times New Roman" panose="02020603050405020304" pitchFamily="18" charset="0"/>
              <a:cs typeface="Times New Roman" panose="02020603050405020304" pitchFamily="18" charset="0"/>
            </a:rPr>
            <a:t>Tick the destinations that you will be visiting</a:t>
          </a:r>
          <a:endParaRPr lang="en-US" sz="1400" kern="1200" dirty="0">
            <a:latin typeface="Times New Roman" panose="02020603050405020304" pitchFamily="18" charset="0"/>
            <a:cs typeface="Times New Roman" panose="02020603050405020304" pitchFamily="18" charset="0"/>
          </a:endParaRPr>
        </a:p>
      </dsp:txBody>
      <dsp:txXfrm>
        <a:off x="37722" y="38670"/>
        <a:ext cx="6591389" cy="697287"/>
      </dsp:txXfrm>
    </dsp:sp>
    <dsp:sp modelId="{FC55E925-F332-4909-9F59-358352B67220}">
      <dsp:nvSpPr>
        <dsp:cNvPr id="0" name=""/>
        <dsp:cNvSpPr/>
      </dsp:nvSpPr>
      <dsp:spPr>
        <a:xfrm>
          <a:off x="0" y="780830"/>
          <a:ext cx="6666833" cy="772731"/>
        </a:xfrm>
        <a:prstGeom prst="roundRect">
          <a:avLst/>
        </a:prstGeom>
        <a:gradFill rotWithShape="0">
          <a:gsLst>
            <a:gs pos="0">
              <a:schemeClr val="accent2">
                <a:hueOff val="1073936"/>
                <a:satOff val="-3082"/>
                <a:lumOff val="-4935"/>
                <a:alphaOff val="0"/>
                <a:satMod val="103000"/>
                <a:lumMod val="102000"/>
                <a:tint val="94000"/>
              </a:schemeClr>
            </a:gs>
            <a:gs pos="50000">
              <a:schemeClr val="accent2">
                <a:hueOff val="1073936"/>
                <a:satOff val="-3082"/>
                <a:lumOff val="-4935"/>
                <a:alphaOff val="0"/>
                <a:satMod val="110000"/>
                <a:lumMod val="100000"/>
                <a:shade val="100000"/>
              </a:schemeClr>
            </a:gs>
            <a:gs pos="100000">
              <a:schemeClr val="accent2">
                <a:hueOff val="1073936"/>
                <a:satOff val="-3082"/>
                <a:lumOff val="-4935"/>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a:latin typeface="Times New Roman" panose="02020603050405020304" pitchFamily="18" charset="0"/>
              <a:cs typeface="Times New Roman" panose="02020603050405020304" pitchFamily="18" charset="0"/>
            </a:rPr>
            <a:t>London</a:t>
          </a:r>
          <a:endParaRPr lang="en-US" sz="1400" kern="1200">
            <a:latin typeface="Times New Roman" panose="02020603050405020304" pitchFamily="18" charset="0"/>
            <a:cs typeface="Times New Roman" panose="02020603050405020304" pitchFamily="18" charset="0"/>
          </a:endParaRPr>
        </a:p>
      </dsp:txBody>
      <dsp:txXfrm>
        <a:off x="37722" y="818552"/>
        <a:ext cx="6591389" cy="697287"/>
      </dsp:txXfrm>
    </dsp:sp>
    <dsp:sp modelId="{D07B880A-D3E9-4A5F-B154-E2E4418D3992}">
      <dsp:nvSpPr>
        <dsp:cNvPr id="0" name=""/>
        <dsp:cNvSpPr/>
      </dsp:nvSpPr>
      <dsp:spPr>
        <a:xfrm>
          <a:off x="0" y="1560712"/>
          <a:ext cx="6666833" cy="772731"/>
        </a:xfrm>
        <a:prstGeom prst="roundRect">
          <a:avLst/>
        </a:prstGeom>
        <a:gradFill rotWithShape="0">
          <a:gsLst>
            <a:gs pos="0">
              <a:schemeClr val="accent2">
                <a:hueOff val="2147871"/>
                <a:satOff val="-6164"/>
                <a:lumOff val="-9870"/>
                <a:alphaOff val="0"/>
                <a:satMod val="103000"/>
                <a:lumMod val="102000"/>
                <a:tint val="94000"/>
              </a:schemeClr>
            </a:gs>
            <a:gs pos="50000">
              <a:schemeClr val="accent2">
                <a:hueOff val="2147871"/>
                <a:satOff val="-6164"/>
                <a:lumOff val="-9870"/>
                <a:alphaOff val="0"/>
                <a:satMod val="110000"/>
                <a:lumMod val="100000"/>
                <a:shade val="100000"/>
              </a:schemeClr>
            </a:gs>
            <a:gs pos="100000">
              <a:schemeClr val="accent2">
                <a:hueOff val="2147871"/>
                <a:satOff val="-6164"/>
                <a:lumOff val="-987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a:latin typeface="Times New Roman" panose="02020603050405020304" pitchFamily="18" charset="0"/>
              <a:cs typeface="Times New Roman" panose="02020603050405020304" pitchFamily="18" charset="0"/>
            </a:rPr>
            <a:t>Edinburgh</a:t>
          </a:r>
          <a:endParaRPr lang="en-US" sz="1400" kern="1200">
            <a:latin typeface="Times New Roman" panose="02020603050405020304" pitchFamily="18" charset="0"/>
            <a:cs typeface="Times New Roman" panose="02020603050405020304" pitchFamily="18" charset="0"/>
          </a:endParaRPr>
        </a:p>
      </dsp:txBody>
      <dsp:txXfrm>
        <a:off x="37722" y="1598434"/>
        <a:ext cx="6591389" cy="697287"/>
      </dsp:txXfrm>
    </dsp:sp>
    <dsp:sp modelId="{720D683E-F111-4377-9D46-C85DD68A51F2}">
      <dsp:nvSpPr>
        <dsp:cNvPr id="0" name=""/>
        <dsp:cNvSpPr/>
      </dsp:nvSpPr>
      <dsp:spPr>
        <a:xfrm>
          <a:off x="0" y="2340594"/>
          <a:ext cx="6666833" cy="772731"/>
        </a:xfrm>
        <a:prstGeom prst="roundRect">
          <a:avLst/>
        </a:prstGeom>
        <a:gradFill rotWithShape="0">
          <a:gsLst>
            <a:gs pos="0">
              <a:schemeClr val="accent2">
                <a:hueOff val="3221807"/>
                <a:satOff val="-9246"/>
                <a:lumOff val="-14805"/>
                <a:alphaOff val="0"/>
                <a:satMod val="103000"/>
                <a:lumMod val="102000"/>
                <a:tint val="94000"/>
              </a:schemeClr>
            </a:gs>
            <a:gs pos="50000">
              <a:schemeClr val="accent2">
                <a:hueOff val="3221807"/>
                <a:satOff val="-9246"/>
                <a:lumOff val="-14805"/>
                <a:alphaOff val="0"/>
                <a:satMod val="110000"/>
                <a:lumMod val="100000"/>
                <a:shade val="100000"/>
              </a:schemeClr>
            </a:gs>
            <a:gs pos="100000">
              <a:schemeClr val="accent2">
                <a:hueOff val="3221807"/>
                <a:satOff val="-9246"/>
                <a:lumOff val="-14805"/>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dirty="0">
              <a:latin typeface="Times New Roman" panose="02020603050405020304" pitchFamily="18" charset="0"/>
              <a:cs typeface="Times New Roman" panose="02020603050405020304" pitchFamily="18" charset="0"/>
            </a:rPr>
            <a:t>Lake District</a:t>
          </a:r>
          <a:br>
            <a:rPr lang="en-GB" sz="1400" kern="1200" dirty="0">
              <a:latin typeface="Times New Roman" panose="02020603050405020304" pitchFamily="18" charset="0"/>
              <a:cs typeface="Times New Roman" panose="02020603050405020304" pitchFamily="18" charset="0"/>
            </a:rPr>
          </a:br>
          <a:br>
            <a:rPr lang="en-GB" sz="1400" kern="1200" dirty="0">
              <a:latin typeface="Times New Roman" panose="02020603050405020304" pitchFamily="18" charset="0"/>
              <a:cs typeface="Times New Roman" panose="02020603050405020304" pitchFamily="18" charset="0"/>
            </a:rPr>
          </a:br>
          <a:r>
            <a:rPr lang="en-GB" sz="1400" kern="1200" dirty="0">
              <a:latin typeface="Times New Roman" panose="02020603050405020304" pitchFamily="18" charset="0"/>
              <a:cs typeface="Times New Roman" panose="02020603050405020304" pitchFamily="18" charset="0"/>
            </a:rPr>
            <a:t> Dietary Requirements:</a:t>
          </a:r>
          <a:br>
            <a:rPr lang="en-GB" sz="1400" kern="1200" dirty="0">
              <a:latin typeface="Times New Roman" panose="02020603050405020304" pitchFamily="18" charset="0"/>
              <a:cs typeface="Times New Roman" panose="02020603050405020304" pitchFamily="18" charset="0"/>
            </a:rPr>
          </a:br>
          <a:br>
            <a:rPr lang="en-GB" sz="1400" kern="1200" dirty="0">
              <a:latin typeface="Times New Roman" panose="02020603050405020304" pitchFamily="18" charset="0"/>
              <a:cs typeface="Times New Roman" panose="02020603050405020304" pitchFamily="18" charset="0"/>
            </a:rPr>
          </a:br>
          <a:r>
            <a:rPr lang="en-GB" sz="1400" kern="1200" dirty="0">
              <a:latin typeface="Times New Roman" panose="02020603050405020304" pitchFamily="18" charset="0"/>
              <a:cs typeface="Times New Roman" panose="02020603050405020304" pitchFamily="18" charset="0"/>
            </a:rPr>
            <a:t>Name of the traveller: </a:t>
          </a:r>
          <a:br>
            <a:rPr lang="en-GB" sz="1400" kern="1200" dirty="0">
              <a:latin typeface="Times New Roman" panose="02020603050405020304" pitchFamily="18" charset="0"/>
              <a:cs typeface="Times New Roman" panose="02020603050405020304" pitchFamily="18" charset="0"/>
            </a:rPr>
          </a:br>
          <a:br>
            <a:rPr lang="en-GB" sz="1400" kern="1200" dirty="0">
              <a:latin typeface="Times New Roman" panose="02020603050405020304" pitchFamily="18" charset="0"/>
              <a:cs typeface="Times New Roman" panose="02020603050405020304" pitchFamily="18" charset="0"/>
            </a:rPr>
          </a:br>
          <a:r>
            <a:rPr lang="en-GB" sz="1400" kern="1200" dirty="0">
              <a:latin typeface="Times New Roman" panose="02020603050405020304" pitchFamily="18" charset="0"/>
              <a:cs typeface="Times New Roman" panose="02020603050405020304" pitchFamily="18" charset="0"/>
            </a:rPr>
            <a:t>Please show any dietary requirements you may have</a:t>
          </a:r>
          <a:endParaRPr lang="en-US" sz="1400" kern="1200" dirty="0">
            <a:latin typeface="Times New Roman" panose="02020603050405020304" pitchFamily="18" charset="0"/>
            <a:cs typeface="Times New Roman" panose="02020603050405020304" pitchFamily="18" charset="0"/>
          </a:endParaRPr>
        </a:p>
      </dsp:txBody>
      <dsp:txXfrm>
        <a:off x="37722" y="2378316"/>
        <a:ext cx="6591389" cy="697287"/>
      </dsp:txXfrm>
    </dsp:sp>
    <dsp:sp modelId="{0654AD63-EE35-45AF-A4FB-52E592CC809F}">
      <dsp:nvSpPr>
        <dsp:cNvPr id="0" name=""/>
        <dsp:cNvSpPr/>
      </dsp:nvSpPr>
      <dsp:spPr>
        <a:xfrm>
          <a:off x="0" y="3120476"/>
          <a:ext cx="6666833" cy="772731"/>
        </a:xfrm>
        <a:prstGeom prst="roundRect">
          <a:avLst/>
        </a:prstGeom>
        <a:gradFill rotWithShape="0">
          <a:gsLst>
            <a:gs pos="0">
              <a:schemeClr val="accent2">
                <a:hueOff val="4295743"/>
                <a:satOff val="-12329"/>
                <a:lumOff val="-19739"/>
                <a:alphaOff val="0"/>
                <a:satMod val="103000"/>
                <a:lumMod val="102000"/>
                <a:tint val="94000"/>
              </a:schemeClr>
            </a:gs>
            <a:gs pos="50000">
              <a:schemeClr val="accent2">
                <a:hueOff val="4295743"/>
                <a:satOff val="-12329"/>
                <a:lumOff val="-19739"/>
                <a:alphaOff val="0"/>
                <a:satMod val="110000"/>
                <a:lumMod val="100000"/>
                <a:shade val="100000"/>
              </a:schemeClr>
            </a:gs>
            <a:gs pos="100000">
              <a:schemeClr val="accent2">
                <a:hueOff val="4295743"/>
                <a:satOff val="-12329"/>
                <a:lumOff val="-19739"/>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a:latin typeface="Times New Roman" panose="02020603050405020304" pitchFamily="18" charset="0"/>
              <a:cs typeface="Times New Roman" panose="02020603050405020304" pitchFamily="18" charset="0"/>
            </a:rPr>
            <a:t>Vegetarian</a:t>
          </a:r>
          <a:endParaRPr lang="en-US" sz="1400" kern="1200">
            <a:latin typeface="Times New Roman" panose="02020603050405020304" pitchFamily="18" charset="0"/>
            <a:cs typeface="Times New Roman" panose="02020603050405020304" pitchFamily="18" charset="0"/>
          </a:endParaRPr>
        </a:p>
      </dsp:txBody>
      <dsp:txXfrm>
        <a:off x="37722" y="3158198"/>
        <a:ext cx="6591389" cy="697287"/>
      </dsp:txXfrm>
    </dsp:sp>
    <dsp:sp modelId="{222C622D-01E5-48C6-9179-FA648F820328}">
      <dsp:nvSpPr>
        <dsp:cNvPr id="0" name=""/>
        <dsp:cNvSpPr/>
      </dsp:nvSpPr>
      <dsp:spPr>
        <a:xfrm>
          <a:off x="0" y="3900358"/>
          <a:ext cx="6666833" cy="772731"/>
        </a:xfrm>
        <a:prstGeom prst="roundRect">
          <a:avLst/>
        </a:prstGeom>
        <a:gradFill rotWithShape="0">
          <a:gsLst>
            <a:gs pos="0">
              <a:schemeClr val="accent2">
                <a:hueOff val="5369678"/>
                <a:satOff val="-15411"/>
                <a:lumOff val="-24674"/>
                <a:alphaOff val="0"/>
                <a:satMod val="103000"/>
                <a:lumMod val="102000"/>
                <a:tint val="94000"/>
              </a:schemeClr>
            </a:gs>
            <a:gs pos="50000">
              <a:schemeClr val="accent2">
                <a:hueOff val="5369678"/>
                <a:satOff val="-15411"/>
                <a:lumOff val="-24674"/>
                <a:alphaOff val="0"/>
                <a:satMod val="110000"/>
                <a:lumMod val="100000"/>
                <a:shade val="100000"/>
              </a:schemeClr>
            </a:gs>
            <a:gs pos="100000">
              <a:schemeClr val="accent2">
                <a:hueOff val="5369678"/>
                <a:satOff val="-15411"/>
                <a:lumOff val="-24674"/>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dirty="0">
              <a:latin typeface="Times New Roman" panose="02020603050405020304" pitchFamily="18" charset="0"/>
              <a:cs typeface="Times New Roman" panose="02020603050405020304" pitchFamily="18" charset="0"/>
            </a:rPr>
            <a:t>Vegan</a:t>
          </a:r>
          <a:endParaRPr lang="en-US" sz="1400" kern="1200" dirty="0">
            <a:latin typeface="Times New Roman" panose="02020603050405020304" pitchFamily="18" charset="0"/>
            <a:cs typeface="Times New Roman" panose="02020603050405020304" pitchFamily="18" charset="0"/>
          </a:endParaRPr>
        </a:p>
      </dsp:txBody>
      <dsp:txXfrm>
        <a:off x="37722" y="3938080"/>
        <a:ext cx="6591389" cy="697287"/>
      </dsp:txXfrm>
    </dsp:sp>
    <dsp:sp modelId="{D895329D-A03B-4A5F-B4D0-0E1838DA095F}">
      <dsp:nvSpPr>
        <dsp:cNvPr id="0" name=""/>
        <dsp:cNvSpPr/>
      </dsp:nvSpPr>
      <dsp:spPr>
        <a:xfrm>
          <a:off x="0" y="4680240"/>
          <a:ext cx="6666833" cy="772731"/>
        </a:xfrm>
        <a:prstGeom prst="roundRect">
          <a:avLst/>
        </a:prstGeom>
        <a:gradFill rotWithShape="0">
          <a:gsLst>
            <a:gs pos="0">
              <a:schemeClr val="accent2">
                <a:hueOff val="6443614"/>
                <a:satOff val="-18493"/>
                <a:lumOff val="-29609"/>
                <a:alphaOff val="0"/>
                <a:satMod val="103000"/>
                <a:lumMod val="102000"/>
                <a:tint val="94000"/>
              </a:schemeClr>
            </a:gs>
            <a:gs pos="50000">
              <a:schemeClr val="accent2">
                <a:hueOff val="6443614"/>
                <a:satOff val="-18493"/>
                <a:lumOff val="-29609"/>
                <a:alphaOff val="0"/>
                <a:satMod val="110000"/>
                <a:lumMod val="100000"/>
                <a:shade val="100000"/>
              </a:schemeClr>
            </a:gs>
            <a:gs pos="100000">
              <a:schemeClr val="accent2">
                <a:hueOff val="6443614"/>
                <a:satOff val="-18493"/>
                <a:lumOff val="-29609"/>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dirty="0">
              <a:latin typeface="Times New Roman" panose="02020603050405020304" pitchFamily="18" charset="0"/>
              <a:cs typeface="Times New Roman" panose="02020603050405020304" pitchFamily="18" charset="0"/>
            </a:rPr>
            <a:t>Gluten-Free (Please specify if you have any disease or gluten sensitivity): _________________________</a:t>
          </a:r>
          <a:endParaRPr lang="en-US" sz="1400" kern="1200" dirty="0">
            <a:latin typeface="Times New Roman" panose="02020603050405020304" pitchFamily="18" charset="0"/>
            <a:cs typeface="Times New Roman" panose="02020603050405020304" pitchFamily="18" charset="0"/>
          </a:endParaRPr>
        </a:p>
      </dsp:txBody>
      <dsp:txXfrm>
        <a:off x="37722" y="4717962"/>
        <a:ext cx="6591389" cy="697287"/>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2FA8F4C-FBB8-4621-9A42-DE4C65E73521}" type="datetimeFigureOut">
              <a:rPr/>
              <a:pPr/>
              <a:t>5/3/2025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5F409E2-A965-4002-9734-740FFDE8A2CA}" type="slidenum">
              <a:rPr/>
              <a:pPr/>
              <a:t>‹#›</a:t>
            </a:fld>
            <a:endParaRPr lang="en-US"/>
          </a:p>
        </p:txBody>
      </p:sp>
    </p:spTree>
    <p:extLst>
      <p:ext uri="{BB962C8B-B14F-4D97-AF65-F5344CB8AC3E}">
        <p14:creationId xmlns:p14="http://schemas.microsoft.com/office/powerpoint/2010/main" xmlns="" val="7864625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This current study is focused on the culturally developed adapted meal plans for UK tourist’ spots- London, Edinburgh and the Lake District. The main objective in this study is to provide well-planned cultural adaptive meals which are vegan, diabetic, gluten-free and have religious restrictions for the tourists visiting UK tourist’s spot mainly for London, Edinburgh and Lake districts to adapt cross-cultural food and environment to avoid any complex health issues.</a:t>
            </a:r>
          </a:p>
          <a:p>
            <a:r>
              <a:rPr lang="en-US"/>
              <a:t>Cultural adaptive Meal planning enhances the tourism activity in which the visitor’s motivation to learn, discover and experience to attain the desired knowledge and can consume any tangible and intangible dishes without causing any health disturbances in the destination. </a:t>
            </a:r>
          </a:p>
          <a:p>
            <a:r>
              <a:rPr lang="en-US"/>
              <a:t/>
            </a:r>
            <a:br>
              <a:rPr lang="en-US"/>
            </a:br>
            <a:endParaRPr lang="en-US"/>
          </a:p>
        </p:txBody>
      </p:sp>
      <p:sp>
        <p:nvSpPr>
          <p:cNvPr id="4" name="Slide Number Placeholder 3"/>
          <p:cNvSpPr>
            <a:spLocks noGrp="1"/>
          </p:cNvSpPr>
          <p:nvPr>
            <p:ph type="sldNum" sz="quarter" idx="5"/>
          </p:nvPr>
        </p:nvSpPr>
        <p:spPr/>
        <p:txBody>
          <a:bodyPr/>
          <a:lstStyle/>
          <a:p>
            <a:fld id="{B5F409E2-A965-4002-9734-740FFDE8A2CA}" type="slidenum">
              <a:rPr/>
              <a:pPr/>
              <a:t>2</a:t>
            </a:fld>
            <a:endParaRPr lang="en-US"/>
          </a:p>
        </p:txBody>
      </p:sp>
    </p:spTree>
    <p:extLst>
      <p:ext uri="{BB962C8B-B14F-4D97-AF65-F5344CB8AC3E}">
        <p14:creationId xmlns:p14="http://schemas.microsoft.com/office/powerpoint/2010/main" xmlns="" val="13331246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agency offers diabetic options for lunch like turkey stuffed tomatoes with whole wheat and couscous salad, roasted spiced broccoli soup, healthy pancakes with lemon cream and cheese, blueberry bran muffins, peanut butter and raspberry porridge.</a:t>
            </a:r>
            <a:br>
              <a:rPr lang="en-US"/>
            </a:br>
            <a:r>
              <a:rPr lang="en-US"/>
              <a:t>For tourists who want vegetarian food, the agency provides cauliflower soup, chick-pea potato curry, grilled sandwiches, eggplant sandwiches, California spaghetti salad, and tofu chow </a:t>
            </a:r>
            <a:r>
              <a:rPr lang="en-US" err="1"/>
              <a:t>mein</a:t>
            </a:r>
            <a:r>
              <a:rPr lang="en-US"/>
              <a:t> .   </a:t>
            </a:r>
          </a:p>
          <a:p>
            <a:r>
              <a:rPr lang="en-US"/>
              <a:t>Dinner: vegan dinner includes vegan tacos, quinoa black bean salad, ravioli with spinach and tomatoes, avocado toast and avocado salad. Diabetic dinner includes chicken and lemon skillet pasta, wild rice soup, charred shrimp, pesto and quinoa bowls, </a:t>
            </a:r>
            <a:r>
              <a:rPr lang="en-US" err="1"/>
              <a:t>brussel</a:t>
            </a:r>
            <a:r>
              <a:rPr lang="en-US"/>
              <a:t> sprouts and maple roasted chicken, black bean nacho soup, and white bean soup. Vegetarian options like green salad with chickpeas, vegan white bean </a:t>
            </a:r>
            <a:r>
              <a:rPr lang="en-US" err="1"/>
              <a:t>chilli</a:t>
            </a:r>
            <a:r>
              <a:rPr lang="en-US"/>
              <a:t>, creamy fettuccine with sprouts and mushrooms, cilantro bean burgers, roasted veggies and spiced lentils are provided. </a:t>
            </a:r>
            <a:endParaRPr lang="en-US">
              <a:ea typeface="Calibri"/>
              <a:cs typeface="Calibri"/>
            </a:endParaRPr>
          </a:p>
          <a:p>
            <a:r>
              <a:rPr lang="en-US"/>
              <a:t/>
            </a:r>
            <a:br>
              <a:rPr lang="en-US"/>
            </a:br>
            <a:endParaRPr lang="en-US"/>
          </a:p>
        </p:txBody>
      </p:sp>
      <p:sp>
        <p:nvSpPr>
          <p:cNvPr id="4" name="Slide Number Placeholder 3"/>
          <p:cNvSpPr>
            <a:spLocks noGrp="1"/>
          </p:cNvSpPr>
          <p:nvPr>
            <p:ph type="sldNum" sz="quarter" idx="5"/>
          </p:nvPr>
        </p:nvSpPr>
        <p:spPr/>
        <p:txBody>
          <a:bodyPr/>
          <a:lstStyle/>
          <a:p>
            <a:fld id="{B5F409E2-A965-4002-9734-740FFDE8A2CA}" type="slidenum">
              <a:rPr/>
              <a:pPr/>
              <a:t>3</a:t>
            </a:fld>
            <a:endParaRPr lang="en-US"/>
          </a:p>
        </p:txBody>
      </p:sp>
    </p:spTree>
    <p:extLst>
      <p:ext uri="{BB962C8B-B14F-4D97-AF65-F5344CB8AC3E}">
        <p14:creationId xmlns:p14="http://schemas.microsoft.com/office/powerpoint/2010/main" xmlns="" val="12700312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For vegan travellers, pasta dishes are available along with curries and burgers with any dairy products. For diabetic patients, the agency will provide a plate of brown rice, black beans, or whole-wheat pasta for lunch.   </a:t>
            </a:r>
          </a:p>
          <a:p>
            <a:r>
              <a:rPr lang="en-US" b="1" dirty="0"/>
              <a:t>Dinner: </a:t>
            </a:r>
            <a:r>
              <a:rPr lang="en-US" dirty="0"/>
              <a:t>For dinner, the agency will provide some local gluten-free dishes like baked, grilled or roasted chicken and seafood along with a bowl full of veggies. Edinburgh is renowned for its fresh seasonal vegetables which promotes ecotourism by avoiding any unwanted complex health issues.</a:t>
            </a:r>
            <a:endParaRPr lang="en-US" dirty="0">
              <a:ea typeface="Calibri"/>
              <a:cs typeface="Calibri"/>
            </a:endParaRPr>
          </a:p>
        </p:txBody>
      </p:sp>
      <p:sp>
        <p:nvSpPr>
          <p:cNvPr id="4" name="Slide Number Placeholder 3"/>
          <p:cNvSpPr>
            <a:spLocks noGrp="1"/>
          </p:cNvSpPr>
          <p:nvPr>
            <p:ph type="sldNum" sz="quarter" idx="5"/>
          </p:nvPr>
        </p:nvSpPr>
        <p:spPr/>
        <p:txBody>
          <a:bodyPr/>
          <a:lstStyle/>
          <a:p>
            <a:fld id="{B5F409E2-A965-4002-9734-740FFDE8A2CA}" type="slidenum">
              <a:rPr lang="en-US"/>
              <a:pPr/>
              <a:t>4</a:t>
            </a:fld>
            <a:endParaRPr lang="en-US"/>
          </a:p>
        </p:txBody>
      </p:sp>
    </p:spTree>
    <p:extLst>
      <p:ext uri="{BB962C8B-B14F-4D97-AF65-F5344CB8AC3E}">
        <p14:creationId xmlns:p14="http://schemas.microsoft.com/office/powerpoint/2010/main" xmlns="" val="4121473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Edinburgh is renowned for its fresh seasonal vegetables. And the best traditional dinners are provided such as a bowl of soup, or bowl of </a:t>
            </a:r>
            <a:r>
              <a:rPr lang="en-US" dirty="0" err="1"/>
              <a:t>oatmeals</a:t>
            </a:r>
            <a:r>
              <a:rPr lang="en-US" dirty="0"/>
              <a:t>. The bowl of oatmeal is cooked slowly with salt and water, which helps in maintaining the body temperature which will keep you warm. For diabetic travellers, the agency will provide a well-balanced time-to-time food to avoid any unwanted sugar fall or rise during travelling. It is important to have a balanced diet of carbs and fresh vegetables along with meat. For religious restrictions, both breakfast, lunch and dinner have no cruelty-free items and mainly have green vegetables. </a:t>
            </a:r>
          </a:p>
          <a:p>
            <a:r>
              <a:rPr lang="en-US" dirty="0"/>
              <a:t/>
            </a:r>
            <a:br>
              <a:rPr lang="en-US" dirty="0"/>
            </a:br>
            <a:endParaRPr lang="en-US" dirty="0"/>
          </a:p>
        </p:txBody>
      </p:sp>
      <p:sp>
        <p:nvSpPr>
          <p:cNvPr id="4" name="Slide Number Placeholder 3"/>
          <p:cNvSpPr>
            <a:spLocks noGrp="1"/>
          </p:cNvSpPr>
          <p:nvPr>
            <p:ph type="sldNum" sz="quarter" idx="5"/>
          </p:nvPr>
        </p:nvSpPr>
        <p:spPr/>
        <p:txBody>
          <a:bodyPr/>
          <a:lstStyle/>
          <a:p>
            <a:fld id="{B5F409E2-A965-4002-9734-740FFDE8A2CA}" type="slidenum">
              <a:rPr lang="en-US"/>
              <a:pPr/>
              <a:t>5</a:t>
            </a:fld>
            <a:endParaRPr lang="en-US"/>
          </a:p>
        </p:txBody>
      </p:sp>
    </p:spTree>
    <p:extLst>
      <p:ext uri="{BB962C8B-B14F-4D97-AF65-F5344CB8AC3E}">
        <p14:creationId xmlns:p14="http://schemas.microsoft.com/office/powerpoint/2010/main" xmlns="" val="13520750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For diabetic meals, the agency offers whole grain sandwiches with chicken/ veggies/ ham, stir-fried veggies, puffed rice with veggies and pancakes made with overnight oats.</a:t>
            </a:r>
          </a:p>
          <a:p>
            <a:r>
              <a:rPr lang="en-US" dirty="0"/>
              <a:t>For religious-restricted diets, the agency provides options like </a:t>
            </a:r>
            <a:r>
              <a:rPr lang="en-US" dirty="0" err="1"/>
              <a:t>chillies</a:t>
            </a:r>
            <a:r>
              <a:rPr lang="en-US" dirty="0"/>
              <a:t>, cauliflower cheese, falafel wraps, roasted vegetables and shepherd's pie. The gluten-free options for lunches are salads with quinoa or rice along with gluten-free options like meat/ fish/ egg.  </a:t>
            </a:r>
            <a:endParaRPr lang="en-US" dirty="0">
              <a:ea typeface="Calibri"/>
              <a:cs typeface="Calibri"/>
            </a:endParaRPr>
          </a:p>
          <a:p>
            <a:r>
              <a:rPr lang="en-US" dirty="0">
                <a:cs typeface="+mn-lt"/>
              </a:rPr>
              <a:t/>
            </a:r>
            <a:br>
              <a:rPr lang="en-US" dirty="0">
                <a:cs typeface="+mn-lt"/>
              </a:rPr>
            </a:br>
            <a:r>
              <a:rPr lang="en-US" dirty="0"/>
              <a:t>For tourists who have certain restrictions in their religion, the company provides several options for them like, vegetable pasta bake, macaroni cheese, veggie burger, vegetable lasagna, carrot lentil soup, quinoa salad with grilled veggie and stuffed cauliflower. The gluten-free option includes spicy carrot tacos, lemony chicken lentils, spiced fried rice with sausage, vegetable stew with coconut, black pepper chicken and lemon yoghurt. </a:t>
            </a:r>
            <a:endParaRPr lang="en-US" dirty="0">
              <a:ea typeface="Calibri" panose="020F0502020204030204"/>
              <a:cs typeface="Calibri" panose="020F0502020204030204"/>
            </a:endParaRPr>
          </a:p>
          <a:p>
            <a:r>
              <a:rPr lang="en-US" dirty="0"/>
              <a:t/>
            </a:r>
            <a:br>
              <a:rPr lang="en-US" dirty="0"/>
            </a:br>
            <a:endParaRPr lang="en-US" dirty="0"/>
          </a:p>
        </p:txBody>
      </p:sp>
      <p:sp>
        <p:nvSpPr>
          <p:cNvPr id="4" name="Slide Number Placeholder 3"/>
          <p:cNvSpPr>
            <a:spLocks noGrp="1"/>
          </p:cNvSpPr>
          <p:nvPr>
            <p:ph type="sldNum" sz="quarter" idx="5"/>
          </p:nvPr>
        </p:nvSpPr>
        <p:spPr/>
        <p:txBody>
          <a:bodyPr/>
          <a:lstStyle/>
          <a:p>
            <a:fld id="{B5F409E2-A965-4002-9734-740FFDE8A2CA}" type="slidenum">
              <a:rPr lang="en-US"/>
              <a:pPr/>
              <a:t>6</a:t>
            </a:fld>
            <a:endParaRPr lang="en-US"/>
          </a:p>
        </p:txBody>
      </p:sp>
    </p:spTree>
    <p:extLst>
      <p:ext uri="{BB962C8B-B14F-4D97-AF65-F5344CB8AC3E}">
        <p14:creationId xmlns:p14="http://schemas.microsoft.com/office/powerpoint/2010/main" xmlns="" val="25362150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London cuisines are worldwide, renowned for a vibrant multicultural </a:t>
            </a:r>
            <a:r>
              <a:rPr lang="en-US" dirty="0" err="1"/>
              <a:t>flavour</a:t>
            </a:r>
            <a:r>
              <a:rPr lang="en-US" dirty="0"/>
              <a:t> of cuisines that offers a wide range of varieties but some travellers find it difficult to navigate and choose based on personal preferences, dietary plans and religious norms.  Edinburgh is well known for its Scottish cuisines which have distinctive </a:t>
            </a:r>
            <a:r>
              <a:rPr lang="en-US" dirty="0" err="1"/>
              <a:t>labours</a:t>
            </a:r>
            <a:r>
              <a:rPr lang="en-US" dirty="0"/>
              <a:t> and ingredients that may cause disturbance in dietary restrictions and may cause severe allergens. However, in Lake District, they have well-known local cuisines which contain meat, beef, pork and shellfish which is quite impossible for the tourists to cooperate according to their dietary preferences.</a:t>
            </a:r>
          </a:p>
          <a:p>
            <a:r>
              <a:rPr lang="en-US" dirty="0"/>
              <a:t/>
            </a:r>
            <a:br>
              <a:rPr lang="en-US" dirty="0"/>
            </a:br>
            <a:endParaRPr lang="en-US" dirty="0"/>
          </a:p>
        </p:txBody>
      </p:sp>
      <p:sp>
        <p:nvSpPr>
          <p:cNvPr id="4" name="Slide Number Placeholder 3"/>
          <p:cNvSpPr>
            <a:spLocks noGrp="1"/>
          </p:cNvSpPr>
          <p:nvPr>
            <p:ph type="sldNum" sz="quarter" idx="5"/>
          </p:nvPr>
        </p:nvSpPr>
        <p:spPr/>
        <p:txBody>
          <a:bodyPr/>
          <a:lstStyle/>
          <a:p>
            <a:fld id="{B5F409E2-A965-4002-9734-740FFDE8A2CA}" type="slidenum">
              <a:rPr lang="en-US"/>
              <a:pPr/>
              <a:t>7</a:t>
            </a:fld>
            <a:endParaRPr lang="en-US"/>
          </a:p>
        </p:txBody>
      </p:sp>
    </p:spTree>
    <p:extLst>
      <p:ext uri="{BB962C8B-B14F-4D97-AF65-F5344CB8AC3E}">
        <p14:creationId xmlns:p14="http://schemas.microsoft.com/office/powerpoint/2010/main" xmlns="" val="14862693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In the Lake District there are several options related to accommodations that can be taken into account for the tourists visiting the Lake District. This will be helpful in mitigating the wastage of time for looking for something better there.</a:t>
            </a:r>
          </a:p>
          <a:p>
            <a:r>
              <a:rPr lang="en-US" dirty="0"/>
              <a:t/>
            </a:r>
            <a:br>
              <a:rPr lang="en-US" dirty="0"/>
            </a:br>
            <a:endParaRPr lang="en-US" dirty="0"/>
          </a:p>
        </p:txBody>
      </p:sp>
      <p:sp>
        <p:nvSpPr>
          <p:cNvPr id="4" name="Slide Number Placeholder 3"/>
          <p:cNvSpPr>
            <a:spLocks noGrp="1"/>
          </p:cNvSpPr>
          <p:nvPr>
            <p:ph type="sldNum" sz="quarter" idx="5"/>
          </p:nvPr>
        </p:nvSpPr>
        <p:spPr/>
        <p:txBody>
          <a:bodyPr/>
          <a:lstStyle/>
          <a:p>
            <a:fld id="{B5F409E2-A965-4002-9734-740FFDE8A2CA}" type="slidenum">
              <a:rPr lang="en-US"/>
              <a:pPr/>
              <a:t>8</a:t>
            </a:fld>
            <a:endParaRPr lang="en-US"/>
          </a:p>
        </p:txBody>
      </p:sp>
    </p:spTree>
    <p:extLst>
      <p:ext uri="{BB962C8B-B14F-4D97-AF65-F5344CB8AC3E}">
        <p14:creationId xmlns:p14="http://schemas.microsoft.com/office/powerpoint/2010/main" xmlns="" val="167526710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nSpc>
                <a:spcPct val="150000"/>
              </a:lnSpc>
              <a:spcBef>
                <a:spcPts val="1000"/>
              </a:spcBef>
              <a:buFont typeface="Arial"/>
              <a:buChar char="•"/>
            </a:pPr>
            <a:r>
              <a:rPr lang="en-GB" dirty="0"/>
              <a:t>Dairy-Free (Please specify the reason)</a:t>
            </a:r>
            <a:r>
              <a:rPr lang="en-GB" dirty="0">
                <a:cs typeface="+mn-lt"/>
              </a:rPr>
              <a:t/>
            </a:r>
            <a:br>
              <a:rPr lang="en-GB" dirty="0">
                <a:cs typeface="+mn-lt"/>
              </a:rPr>
            </a:br>
            <a:r>
              <a:rPr lang="en-GB" dirty="0">
                <a:cs typeface="+mn-lt"/>
              </a:rPr>
              <a:t/>
            </a:r>
            <a:br>
              <a:rPr lang="en-GB" dirty="0">
                <a:cs typeface="+mn-lt"/>
              </a:rPr>
            </a:br>
            <a:r>
              <a:rPr lang="en-GB" dirty="0"/>
              <a:t>_________________________</a:t>
            </a:r>
            <a:endParaRPr lang="en-US" dirty="0"/>
          </a:p>
          <a:p>
            <a:pPr marL="285750" indent="-285750">
              <a:lnSpc>
                <a:spcPct val="150000"/>
              </a:lnSpc>
              <a:spcBef>
                <a:spcPts val="1000"/>
              </a:spcBef>
              <a:buFont typeface="Arial"/>
              <a:buChar char="•"/>
            </a:pPr>
            <a:r>
              <a:rPr lang="en-GB" dirty="0"/>
              <a:t>Nut Allergy (Please specify): _________________________</a:t>
            </a:r>
            <a:endParaRPr lang="en-US" dirty="0"/>
          </a:p>
          <a:p>
            <a:pPr marL="285750" indent="-285750">
              <a:lnSpc>
                <a:spcPct val="150000"/>
              </a:lnSpc>
              <a:spcBef>
                <a:spcPts val="1000"/>
              </a:spcBef>
              <a:buFont typeface="Arial"/>
              <a:buChar char="•"/>
            </a:pPr>
            <a:r>
              <a:rPr lang="en-GB" dirty="0"/>
              <a:t>Other Allergies (Please specify): _________________________</a:t>
            </a:r>
            <a:endParaRPr lang="en-US" dirty="0"/>
          </a:p>
          <a:p>
            <a:pPr marL="285750" indent="-285750">
              <a:lnSpc>
                <a:spcPct val="150000"/>
              </a:lnSpc>
              <a:spcBef>
                <a:spcPts val="1000"/>
              </a:spcBef>
              <a:buFont typeface="Arial"/>
              <a:buChar char="•"/>
            </a:pPr>
            <a:r>
              <a:rPr lang="en-GB" dirty="0"/>
              <a:t>Diabetic (Please provide any specific guidelines or restrictions your doctor has provided): _________________________</a:t>
            </a:r>
            <a:endParaRPr lang="en-US" dirty="0"/>
          </a:p>
          <a:p>
            <a:pPr marL="285750" indent="-285750">
              <a:lnSpc>
                <a:spcPct val="150000"/>
              </a:lnSpc>
              <a:spcBef>
                <a:spcPts val="1000"/>
              </a:spcBef>
              <a:buFont typeface="Arial"/>
              <a:buChar char="•"/>
            </a:pPr>
            <a:r>
              <a:rPr lang="en-GB" dirty="0"/>
              <a:t>Religious Dietary Restrictions (Please specify):</a:t>
            </a:r>
            <a:endParaRPr lang="en-US" dirty="0"/>
          </a:p>
          <a:p>
            <a:pPr lvl="1">
              <a:lnSpc>
                <a:spcPct val="150000"/>
              </a:lnSpc>
              <a:spcBef>
                <a:spcPts val="500"/>
              </a:spcBef>
              <a:buFont typeface="Arial"/>
              <a:buChar char="•"/>
            </a:pPr>
            <a:r>
              <a:rPr lang="en-GB" dirty="0"/>
              <a:t> Halal</a:t>
            </a:r>
            <a:endParaRPr lang="en-US" dirty="0"/>
          </a:p>
          <a:p>
            <a:pPr lvl="1">
              <a:lnSpc>
                <a:spcPct val="150000"/>
              </a:lnSpc>
              <a:spcBef>
                <a:spcPts val="500"/>
              </a:spcBef>
              <a:buFont typeface="Arial"/>
              <a:buChar char="•"/>
            </a:pPr>
            <a:r>
              <a:rPr lang="en-GB" dirty="0"/>
              <a:t>Kosher</a:t>
            </a:r>
            <a:endParaRPr lang="en-US" dirty="0"/>
          </a:p>
          <a:p>
            <a:pPr lvl="1">
              <a:lnSpc>
                <a:spcPct val="150000"/>
              </a:lnSpc>
              <a:spcBef>
                <a:spcPts val="500"/>
              </a:spcBef>
              <a:buFont typeface="Arial"/>
              <a:buChar char="•"/>
            </a:pPr>
            <a:r>
              <a:rPr lang="en-GB" dirty="0"/>
              <a:t>Other (Please specify): _________________________</a:t>
            </a:r>
            <a:endParaRPr lang="en-US" dirty="0"/>
          </a:p>
          <a:p>
            <a:pPr marL="285750" indent="-285750">
              <a:lnSpc>
                <a:spcPct val="150000"/>
              </a:lnSpc>
              <a:spcBef>
                <a:spcPts val="1000"/>
              </a:spcBef>
              <a:buFont typeface="Arial"/>
              <a:buChar char="•"/>
            </a:pPr>
            <a:r>
              <a:rPr lang="en-GB" dirty="0"/>
              <a:t>Other Dietary Preferences or Restrictions (Please specify): _________________________</a:t>
            </a:r>
            <a:endParaRPr lang="en-US" dirty="0"/>
          </a:p>
          <a:p>
            <a:pPr marL="285750" indent="-285750">
              <a:lnSpc>
                <a:spcPct val="90000"/>
              </a:lnSpc>
              <a:spcBef>
                <a:spcPts val="1000"/>
              </a:spcBef>
              <a:buFont typeface="Arial"/>
              <a:buChar char="•"/>
            </a:pPr>
            <a:endParaRPr lang="en-US" dirty="0"/>
          </a:p>
          <a:p>
            <a:r>
              <a:rPr lang="en-GB" b="1"/>
              <a:t>Specific Likes and Dislikes:</a:t>
            </a:r>
            <a:endParaRPr lang="en-US"/>
          </a:p>
          <a:p>
            <a:r>
              <a:rPr lang="en-GB" dirty="0"/>
              <a:t>In order to further personalize your meals, please feel free to list any specific foods you particularly enjoy or dislike. This is useful for our chef to understand the preferences. </a:t>
            </a:r>
            <a:endParaRPr lang="en-US" dirty="0"/>
          </a:p>
          <a:p>
            <a:pPr marL="171450" indent="-171450">
              <a:buFont typeface="Arial"/>
              <a:buChar char="•"/>
            </a:pPr>
            <a:r>
              <a:rPr lang="en-GB" b="1" dirty="0"/>
              <a:t>Likes:</a:t>
            </a:r>
            <a:r>
              <a:rPr lang="en-GB" dirty="0"/>
              <a:t> _________________________________________________________________________</a:t>
            </a:r>
            <a:endParaRPr lang="en-US" dirty="0"/>
          </a:p>
          <a:p>
            <a:pPr marL="171450" indent="-171450">
              <a:buFont typeface="Arial"/>
              <a:buChar char="•"/>
            </a:pPr>
            <a:r>
              <a:rPr lang="en-GB" b="1" dirty="0"/>
              <a:t>Dislikes:</a:t>
            </a:r>
            <a:r>
              <a:rPr lang="en-GB" dirty="0"/>
              <a:t> _____________________________________________________________________</a:t>
            </a:r>
            <a:br>
              <a:rPr lang="en-GB" dirty="0"/>
            </a:br>
            <a:r>
              <a:rPr lang="en-GB" dirty="0"/>
              <a:t/>
            </a:r>
            <a:br>
              <a:rPr lang="en-GB" dirty="0"/>
            </a:br>
            <a:r>
              <a:rPr lang="en-GB" dirty="0"/>
              <a:t>Severity of Allergies:</a:t>
            </a:r>
            <a:br>
              <a:rPr lang="en-GB" dirty="0"/>
            </a:br>
            <a:r>
              <a:rPr lang="en-GB" dirty="0"/>
              <a:t/>
            </a:r>
            <a:br>
              <a:rPr lang="en-GB" dirty="0"/>
            </a:br>
            <a:r>
              <a:rPr lang="en-GB" dirty="0"/>
              <a:t>If you have any allergies, please indicate the severity:</a:t>
            </a:r>
            <a:endParaRPr lang="en-US" dirty="0"/>
          </a:p>
          <a:p>
            <a:pPr marL="171450" indent="-171450">
              <a:buFont typeface="Arial"/>
              <a:buChar char="•"/>
            </a:pPr>
            <a:r>
              <a:rPr lang="en-GB" dirty="0"/>
              <a:t>Mild (Intolerance or discomfort)</a:t>
            </a:r>
            <a:endParaRPr lang="en-US" dirty="0"/>
          </a:p>
          <a:p>
            <a:pPr marL="171450" indent="-171450">
              <a:buFont typeface="Arial"/>
              <a:buChar char="•"/>
            </a:pPr>
            <a:r>
              <a:rPr lang="en-GB" dirty="0"/>
              <a:t> Severe (Potentially life-threatening anaphylaxis)</a:t>
            </a:r>
            <a:br>
              <a:rPr lang="en-GB" dirty="0"/>
            </a:br>
            <a:r>
              <a:rPr lang="en-GB" dirty="0"/>
              <a:t/>
            </a:r>
            <a:br>
              <a:rPr lang="en-GB" dirty="0"/>
            </a:br>
            <a:r>
              <a:rPr lang="en-GB" dirty="0"/>
              <a:t> Language preferences throughput the tour for any instructions for communicating any issues: </a:t>
            </a:r>
            <a:endParaRPr lang="en-US" dirty="0"/>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B5F409E2-A965-4002-9734-740FFDE8A2CA}" type="slidenum">
              <a:rPr lang="en-US"/>
              <a:pPr/>
              <a:t>9</a:t>
            </a:fld>
            <a:endParaRPr lang="en-US"/>
          </a:p>
        </p:txBody>
      </p:sp>
    </p:spTree>
    <p:extLst>
      <p:ext uri="{BB962C8B-B14F-4D97-AF65-F5344CB8AC3E}">
        <p14:creationId xmlns:p14="http://schemas.microsoft.com/office/powerpoint/2010/main" xmlns="" val="36097158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Incorporating vegetables into meals, snacking on fresh fruits and raw vegetables, choosing seasonal produce, and eating a diverse range of fruits and vegetables. These guidelines are helpful for the tourists travelling to three destinations who are vegan, religious restrictions, diabetic and gluten free. It will help in maintaining a healthy diet for every tourist with different food preferences. </a:t>
            </a:r>
          </a:p>
        </p:txBody>
      </p:sp>
      <p:sp>
        <p:nvSpPr>
          <p:cNvPr id="4" name="Slide Number Placeholder 3"/>
          <p:cNvSpPr>
            <a:spLocks noGrp="1"/>
          </p:cNvSpPr>
          <p:nvPr>
            <p:ph type="sldNum" sz="quarter" idx="5"/>
          </p:nvPr>
        </p:nvSpPr>
        <p:spPr/>
        <p:txBody>
          <a:bodyPr/>
          <a:lstStyle/>
          <a:p>
            <a:fld id="{B5F409E2-A965-4002-9734-740FFDE8A2CA}" type="slidenum">
              <a:rPr/>
              <a:pPr/>
              <a:t>10</a:t>
            </a:fld>
            <a:endParaRPr lang="en-US"/>
          </a:p>
        </p:txBody>
      </p:sp>
    </p:spTree>
    <p:extLst>
      <p:ext uri="{BB962C8B-B14F-4D97-AF65-F5344CB8AC3E}">
        <p14:creationId xmlns:p14="http://schemas.microsoft.com/office/powerpoint/2010/main" xmlns="" val="289655834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These guidelines in this travel will promote ecotourism by lowering the negative impact on the environment to wastage  and consumption of harmful chemical products. </a:t>
            </a:r>
          </a:p>
          <a:p>
            <a:r>
              <a:rPr lang="en-US"/>
              <a:t/>
            </a:r>
            <a:br>
              <a:rPr lang="en-US"/>
            </a:br>
            <a:endParaRPr lang="en-US"/>
          </a:p>
        </p:txBody>
      </p:sp>
      <p:sp>
        <p:nvSpPr>
          <p:cNvPr id="4" name="Slide Number Placeholder 3"/>
          <p:cNvSpPr>
            <a:spLocks noGrp="1"/>
          </p:cNvSpPr>
          <p:nvPr>
            <p:ph type="sldNum" sz="quarter" idx="5"/>
          </p:nvPr>
        </p:nvSpPr>
        <p:spPr/>
        <p:txBody>
          <a:bodyPr/>
          <a:lstStyle/>
          <a:p>
            <a:fld id="{B5F409E2-A965-4002-9734-740FFDE8A2CA}" type="slidenum">
              <a:rPr/>
              <a:pPr/>
              <a:t>11</a:t>
            </a:fld>
            <a:endParaRPr lang="en-US"/>
          </a:p>
        </p:txBody>
      </p:sp>
    </p:spTree>
    <p:extLst>
      <p:ext uri="{BB962C8B-B14F-4D97-AF65-F5344CB8AC3E}">
        <p14:creationId xmlns:p14="http://schemas.microsoft.com/office/powerpoint/2010/main" xmlns="" val="39119330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These guidelines emphasize health and safety measures, hygiene standards, and responsible tourism practices aimed at safeguarding traveller well-being as well as protecting local communities and the environment. According to the World Travel &amp; Tourism Council (WTTC), Rwanda has made visitor health and safety a priority by implementing the WTTC Safe Travels protocols and stamp. This involves enforcing health and safety practices across various tourism sectors, including safaris and cultural sites.</a:t>
            </a:r>
          </a:p>
          <a:p>
            <a:r>
              <a:rPr lang="en-US"/>
              <a:t/>
            </a:r>
            <a:br>
              <a:rPr lang="en-US"/>
            </a:br>
            <a:endParaRPr lang="en-US"/>
          </a:p>
        </p:txBody>
      </p:sp>
      <p:sp>
        <p:nvSpPr>
          <p:cNvPr id="4" name="Slide Number Placeholder 3"/>
          <p:cNvSpPr>
            <a:spLocks noGrp="1"/>
          </p:cNvSpPr>
          <p:nvPr>
            <p:ph type="sldNum" sz="quarter" idx="5"/>
          </p:nvPr>
        </p:nvSpPr>
        <p:spPr/>
        <p:txBody>
          <a:bodyPr/>
          <a:lstStyle/>
          <a:p>
            <a:fld id="{B5F409E2-A965-4002-9734-740FFDE8A2CA}" type="slidenum">
              <a:rPr/>
              <a:pPr/>
              <a:t>12</a:t>
            </a:fld>
            <a:endParaRPr lang="en-US"/>
          </a:p>
        </p:txBody>
      </p:sp>
    </p:spTree>
    <p:extLst>
      <p:ext uri="{BB962C8B-B14F-4D97-AF65-F5344CB8AC3E}">
        <p14:creationId xmlns:p14="http://schemas.microsoft.com/office/powerpoint/2010/main" xmlns="" val="185542892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agency promotes healthy eating habits by providing low-fat, gluten-free options and vegan options. The tourists are provided with healthy as well as tasty food that aligns with the basic goal of ecotourism. The tourists are always welcome to send their feedback so that the agency can improve as per customer needs. </a:t>
            </a:r>
          </a:p>
          <a:p>
            <a:r>
              <a:rPr lang="en-US" dirty="0"/>
              <a:t/>
            </a:r>
            <a:br>
              <a:rPr lang="en-US" dirty="0"/>
            </a:br>
            <a:endParaRPr lang="en-US" dirty="0"/>
          </a:p>
        </p:txBody>
      </p:sp>
      <p:sp>
        <p:nvSpPr>
          <p:cNvPr id="4" name="Slide Number Placeholder 3"/>
          <p:cNvSpPr>
            <a:spLocks noGrp="1"/>
          </p:cNvSpPr>
          <p:nvPr>
            <p:ph type="sldNum" sz="quarter" idx="5"/>
          </p:nvPr>
        </p:nvSpPr>
        <p:spPr/>
        <p:txBody>
          <a:bodyPr/>
          <a:lstStyle/>
          <a:p>
            <a:fld id="{B5F409E2-A965-4002-9734-740FFDE8A2CA}" type="slidenum">
              <a:rPr lang="en-US"/>
              <a:pPr/>
              <a:t>13</a:t>
            </a:fld>
            <a:endParaRPr lang="en-US"/>
          </a:p>
        </p:txBody>
      </p:sp>
    </p:spTree>
    <p:extLst>
      <p:ext uri="{BB962C8B-B14F-4D97-AF65-F5344CB8AC3E}">
        <p14:creationId xmlns:p14="http://schemas.microsoft.com/office/powerpoint/2010/main" xmlns="" val="20124463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pPr/>
              <a:t>5/5/2025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pPr/>
              <a:t>‹#›</a:t>
            </a:fld>
            <a:endParaRPr lang="en-US"/>
          </a:p>
        </p:txBody>
      </p:sp>
    </p:spTree>
    <p:extLst>
      <p:ext uri="{BB962C8B-B14F-4D97-AF65-F5344CB8AC3E}">
        <p14:creationId xmlns:p14="http://schemas.microsoft.com/office/powerpoint/2010/main" xmlns=""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pPr/>
              <a:t>5/5/2025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pPr/>
              <a:t>‹#›</a:t>
            </a:fld>
            <a:endParaRPr lang="en-US"/>
          </a:p>
        </p:txBody>
      </p:sp>
    </p:spTree>
    <p:extLst>
      <p:ext uri="{BB962C8B-B14F-4D97-AF65-F5344CB8AC3E}">
        <p14:creationId xmlns:p14="http://schemas.microsoft.com/office/powerpoint/2010/main" xmlns=""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pPr/>
              <a:t>5/5/2025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pPr/>
              <a:t>‹#›</a:t>
            </a:fld>
            <a:endParaRPr lang="en-US"/>
          </a:p>
        </p:txBody>
      </p:sp>
    </p:spTree>
    <p:extLst>
      <p:ext uri="{BB962C8B-B14F-4D97-AF65-F5344CB8AC3E}">
        <p14:creationId xmlns:p14="http://schemas.microsoft.com/office/powerpoint/2010/main" xmlns=""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6CE7D5-CF57-46EF-B807-FDD0502418D4}" type="datetimeFigureOut">
              <a:rPr lang="en-US" smtClean="0"/>
              <a:pPr/>
              <a:t>5/5/2025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pPr/>
              <a:t>‹#›</a:t>
            </a:fld>
            <a:endParaRPr lang="en-US"/>
          </a:p>
        </p:txBody>
      </p:sp>
    </p:spTree>
    <p:extLst>
      <p:ext uri="{BB962C8B-B14F-4D97-AF65-F5344CB8AC3E}">
        <p14:creationId xmlns:p14="http://schemas.microsoft.com/office/powerpoint/2010/main" xmlns=""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pPr/>
              <a:t>5/5/2025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pPr/>
              <a:t>‹#›</a:t>
            </a:fld>
            <a:endParaRPr lang="en-US"/>
          </a:p>
        </p:txBody>
      </p:sp>
    </p:spTree>
    <p:extLst>
      <p:ext uri="{BB962C8B-B14F-4D97-AF65-F5344CB8AC3E}">
        <p14:creationId xmlns:p14="http://schemas.microsoft.com/office/powerpoint/2010/main" xmlns=""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US" smtClean="0"/>
              <a:pPr/>
              <a:t>5/5/2025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pPr/>
              <a:t>‹#›</a:t>
            </a:fld>
            <a:endParaRPr lang="en-US"/>
          </a:p>
        </p:txBody>
      </p:sp>
    </p:spTree>
    <p:extLst>
      <p:ext uri="{BB962C8B-B14F-4D97-AF65-F5344CB8AC3E}">
        <p14:creationId xmlns:p14="http://schemas.microsoft.com/office/powerpoint/2010/main" xmlns=""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pPr/>
              <a:t>5/5/2025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pPr/>
              <a:t>‹#›</a:t>
            </a:fld>
            <a:endParaRPr lang="en-US"/>
          </a:p>
        </p:txBody>
      </p:sp>
    </p:spTree>
    <p:extLst>
      <p:ext uri="{BB962C8B-B14F-4D97-AF65-F5344CB8AC3E}">
        <p14:creationId xmlns:p14="http://schemas.microsoft.com/office/powerpoint/2010/main" xmlns=""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pPr/>
              <a:t>5/5/2025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pPr/>
              <a:t>‹#›</a:t>
            </a:fld>
            <a:endParaRPr lang="en-US"/>
          </a:p>
        </p:txBody>
      </p:sp>
    </p:spTree>
    <p:extLst>
      <p:ext uri="{BB962C8B-B14F-4D97-AF65-F5344CB8AC3E}">
        <p14:creationId xmlns:p14="http://schemas.microsoft.com/office/powerpoint/2010/main" xmlns=""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pPr/>
              <a:t>5/5/2025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pPr/>
              <a:t>‹#›</a:t>
            </a:fld>
            <a:endParaRPr lang="en-US"/>
          </a:p>
        </p:txBody>
      </p:sp>
    </p:spTree>
    <p:extLst>
      <p:ext uri="{BB962C8B-B14F-4D97-AF65-F5344CB8AC3E}">
        <p14:creationId xmlns:p14="http://schemas.microsoft.com/office/powerpoint/2010/main" xmlns=""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pPr/>
              <a:t>5/5/2025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pPr/>
              <a:t>‹#›</a:t>
            </a:fld>
            <a:endParaRPr lang="en-US"/>
          </a:p>
        </p:txBody>
      </p:sp>
    </p:spTree>
    <p:extLst>
      <p:ext uri="{BB962C8B-B14F-4D97-AF65-F5344CB8AC3E}">
        <p14:creationId xmlns:p14="http://schemas.microsoft.com/office/powerpoint/2010/main" xmlns=""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pPr/>
              <a:t>5/5/2025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pPr/>
              <a:t>‹#›</a:t>
            </a:fld>
            <a:endParaRPr lang="en-US"/>
          </a:p>
        </p:txBody>
      </p:sp>
    </p:spTree>
    <p:extLst>
      <p:ext uri="{BB962C8B-B14F-4D97-AF65-F5344CB8AC3E}">
        <p14:creationId xmlns:p14="http://schemas.microsoft.com/office/powerpoint/2010/main" xmlns=""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US" smtClean="0"/>
              <a:pPr/>
              <a:t>5/5/2025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US" smtClean="0"/>
              <a:pPr/>
              <a:t>‹#›</a:t>
            </a:fld>
            <a:endParaRPr lang="en-US"/>
          </a:p>
        </p:txBody>
      </p:sp>
    </p:spTree>
    <p:extLst>
      <p:ext uri="{BB962C8B-B14F-4D97-AF65-F5344CB8AC3E}">
        <p14:creationId xmlns:p14="http://schemas.microsoft.com/office/powerpoint/2010/main" xmlns=""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5.jpeg"/><Relationship Id="rId7" Type="http://schemas.openxmlformats.org/officeDocument/2006/relationships/diagramColors" Target="../diagrams/colors1.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3.svg"/></Relationships>
</file>

<file path=ppt/slides/_rels/slide14.xml.rels><?xml version="1.0" encoding="UTF-8" standalone="yes"?>
<Relationships xmlns="http://schemas.openxmlformats.org/package/2006/relationships"><Relationship Id="rId8" Type="http://schemas.openxmlformats.org/officeDocument/2006/relationships/hyperlink" Target="https://dugi-doc.udg.edu/bitstream/handle/10256/24384/037437.pdf?sequence=1" TargetMode="External"/><Relationship Id="rId3" Type="http://schemas.openxmlformats.org/officeDocument/2006/relationships/hyperlink" Target="https://www.cdc.gov/diabetes/healthy-eating/diabetes-meal-planning.html" TargetMode="External"/><Relationship Id="rId7" Type="http://schemas.openxmlformats.org/officeDocument/2006/relationships/hyperlink" Target="https://www.sciencedirect.com/science/article/pii/S0261517722000139" TargetMode="External"/><Relationship Id="rId2" Type="http://schemas.openxmlformats.org/officeDocument/2006/relationships/hyperlink" Target="https://www.bbc.co.uk/food/collections/diabetes_recipes" TargetMode="External"/><Relationship Id="rId1" Type="http://schemas.openxmlformats.org/officeDocument/2006/relationships/slideLayout" Target="../slideLayouts/slideLayout2.xml"/><Relationship Id="rId6" Type="http://schemas.openxmlformats.org/officeDocument/2006/relationships/hyperlink" Target="https://www.eatingwell.com/gallery/7918302/diabetes-friendly-dinner-recipes-to-make-forever/" TargetMode="External"/><Relationship Id="rId5" Type="http://schemas.openxmlformats.org/officeDocument/2006/relationships/hyperlink" Target="https://www.diabetes.org.uk/living-with-diabetes/eating/healthy-swaps/healthy-swaps-breakfast" TargetMode="External"/><Relationship Id="rId4" Type="http://schemas.openxmlformats.org/officeDocument/2006/relationships/hyperlink" Target="https://www.contiki.com/six-two/article/scotlands-surprising-vegan-delicacies/" TargetMode="External"/><Relationship Id="rId9" Type="http://schemas.openxmlformats.org/officeDocument/2006/relationships/hyperlink" Target="https://www.researchgate.net/profile/Attila-Mucsi-2/publication/356266045_Tasting_a_new_culture_adjustment_to_a_foreign_culture_through_traditional_local_cuisine/links/671b974fedbc012ea13db60f/Tasting-a-new-culture-adjustment-to-a-foreign-culture-through-traditional-local-cuisine.pdf"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https://www.tasteofhome.com/collection/vegetarian-lunch-ideas/" TargetMode="External"/><Relationship Id="rId7" Type="http://schemas.openxmlformats.org/officeDocument/2006/relationships/hyperlink" Target="https://wttc.org/" TargetMode="External"/><Relationship Id="rId2" Type="http://schemas.openxmlformats.org/officeDocument/2006/relationships/hyperlink" Target="https://www.purition.co.uk/blogs/articles/healthy-vegan-breakfast-ideas?srsltid=AfmBOopeKYLZ0JUhYRF-Jw3jRicEywK3HkpgyO-sOEoVEFx-zXxUEhs4" TargetMode="External"/><Relationship Id="rId1" Type="http://schemas.openxmlformats.org/officeDocument/2006/relationships/slideLayout" Target="../slideLayouts/slideLayout2.xml"/><Relationship Id="rId6" Type="http://schemas.openxmlformats.org/officeDocument/2006/relationships/hyperlink" Target="https://www.who.int/news-room/fact-sheets/detail/healthy-diet" TargetMode="External"/><Relationship Id="rId5" Type="http://schemas.openxmlformats.org/officeDocument/2006/relationships/hyperlink" Target="https://www.visitscotland.org/" TargetMode="External"/><Relationship Id="rId4" Type="http://schemas.openxmlformats.org/officeDocument/2006/relationships/hyperlink" Target="http://www.thegoodfoodguide.co.uk/" TargetMode="External"/></Relationships>
</file>

<file path=ppt/slides/_rels/slide1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xmlns="" id="{6F828D28-8E09-41CC-8229-3070B5467A9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Traditional foods of Europe - European food - Expat Explore Travel">
            <a:extLst>
              <a:ext uri="{FF2B5EF4-FFF2-40B4-BE49-F238E27FC236}">
                <a16:creationId xmlns:a16="http://schemas.microsoft.com/office/drawing/2014/main" xmlns="" id="{30A6B4E7-4A19-6AFC-799D-23B6371AFAC0}"/>
              </a:ext>
            </a:extLst>
          </p:cNvPr>
          <p:cNvPicPr>
            <a:picLocks noChangeAspect="1"/>
          </p:cNvPicPr>
          <p:nvPr/>
        </p:nvPicPr>
        <p:blipFill>
          <a:blip r:embed="rId2"/>
          <a:srcRect t="1910" b="10881"/>
          <a:stretch/>
        </p:blipFill>
        <p:spPr>
          <a:xfrm>
            <a:off x="20" y="-22"/>
            <a:ext cx="12191977" cy="6858022"/>
          </a:xfrm>
          <a:prstGeom prst="rect">
            <a:avLst/>
          </a:prstGeom>
        </p:spPr>
      </p:pic>
      <p:sp>
        <p:nvSpPr>
          <p:cNvPr id="11" name="Rectangle 10">
            <a:extLst>
              <a:ext uri="{FF2B5EF4-FFF2-40B4-BE49-F238E27FC236}">
                <a16:creationId xmlns:a16="http://schemas.microsoft.com/office/drawing/2014/main" xmlns="" id="{D5B012D8-7F27-4758-9AC6-C889B154BD7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16200000">
            <a:off x="-1103377" y="1100316"/>
            <a:ext cx="6858003" cy="4657347"/>
          </a:xfrm>
          <a:prstGeom prst="rect">
            <a:avLst/>
          </a:prstGeom>
          <a:gradFill flip="none" rotWithShape="1">
            <a:gsLst>
              <a:gs pos="48000">
                <a:srgbClr val="000000">
                  <a:alpha val="24000"/>
                </a:srgbClr>
              </a:gs>
              <a:gs pos="85000">
                <a:srgbClr val="000000">
                  <a:alpha val="45000"/>
                </a:srgbClr>
              </a:gs>
              <a:gs pos="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52259" y="2206881"/>
            <a:ext cx="6043735" cy="1927001"/>
          </a:xfrm>
        </p:spPr>
        <p:style>
          <a:lnRef idx="3">
            <a:schemeClr val="lt1"/>
          </a:lnRef>
          <a:fillRef idx="1">
            <a:schemeClr val="accent2"/>
          </a:fillRef>
          <a:effectRef idx="1">
            <a:schemeClr val="accent2"/>
          </a:effectRef>
          <a:fontRef idx="minor">
            <a:schemeClr val="lt1"/>
          </a:fontRef>
        </p:style>
        <p:txBody>
          <a:bodyPr anchor="t">
            <a:normAutofit fontScale="90000"/>
          </a:bodyPr>
          <a:lstStyle/>
          <a:p>
            <a:pPr algn="l"/>
            <a:r>
              <a:rPr lang="en-US" sz="4400" b="1">
                <a:latin typeface="Times New Roman"/>
                <a:cs typeface="Times New Roman"/>
              </a:rPr>
              <a:t>Culturally Adaptive Meal Planning for International Tourists</a:t>
            </a:r>
            <a:endParaRPr lang="en-US" sz="4400"/>
          </a:p>
          <a:p>
            <a:pPr algn="l"/>
            <a:r>
              <a:rPr lang="en-US"/>
              <a:t/>
            </a:r>
            <a:br>
              <a:rPr lang="en-US"/>
            </a:br>
            <a:endParaRPr lang="en-US"/>
          </a:p>
        </p:txBody>
      </p:sp>
      <p:sp>
        <p:nvSpPr>
          <p:cNvPr id="13" name="Rectangle 12">
            <a:extLst>
              <a:ext uri="{FF2B5EF4-FFF2-40B4-BE49-F238E27FC236}">
                <a16:creationId xmlns:a16="http://schemas.microsoft.com/office/drawing/2014/main" xmlns="" id="{4063B759-00FC-46D1-9898-8E8625268FA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5400000">
            <a:off x="7540187" y="2206184"/>
            <a:ext cx="6858003" cy="2445624"/>
          </a:xfrm>
          <a:prstGeom prst="rect">
            <a:avLst/>
          </a:prstGeom>
          <a:gradFill flip="none" rotWithShape="1">
            <a:gsLst>
              <a:gs pos="48000">
                <a:srgbClr val="000000">
                  <a:alpha val="24000"/>
                </a:srgbClr>
              </a:gs>
              <a:gs pos="85000">
                <a:srgbClr val="000000">
                  <a:alpha val="45000"/>
                </a:srgbClr>
              </a:gs>
              <a:gs pos="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xmlns=""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xmlns="" id="{9F79630B-0F0B-446E-A637-38FA8F61D10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xmlns=""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xmlns="" id="{B3437C99-FC8E-4311-B48A-F0C4C329B15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5028" y="-1"/>
            <a:ext cx="12192000" cy="6857999"/>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7BE0C1DE-06BA-4ED7-F1A3-6C86C8484310}"/>
              </a:ext>
            </a:extLst>
          </p:cNvPr>
          <p:cNvSpPr>
            <a:spLocks noGrp="1"/>
          </p:cNvSpPr>
          <p:nvPr>
            <p:ph type="title"/>
          </p:nvPr>
        </p:nvSpPr>
        <p:spPr>
          <a:xfrm>
            <a:off x="705714" y="-123645"/>
            <a:ext cx="3595678" cy="1330839"/>
          </a:xfrm>
        </p:spPr>
        <p:txBody>
          <a:bodyPr>
            <a:normAutofit/>
          </a:bodyPr>
          <a:lstStyle/>
          <a:p>
            <a:r>
              <a:rPr lang="en-US" sz="2400" b="1">
                <a:latin typeface="Times New Roman"/>
                <a:cs typeface="Times New Roman"/>
              </a:rPr>
              <a:t> Introduction </a:t>
            </a:r>
            <a:endParaRPr lang="en-US" sz="2000"/>
          </a:p>
        </p:txBody>
      </p:sp>
      <p:sp>
        <p:nvSpPr>
          <p:cNvPr id="8" name="Content Placeholder 7">
            <a:extLst>
              <a:ext uri="{FF2B5EF4-FFF2-40B4-BE49-F238E27FC236}">
                <a16:creationId xmlns:a16="http://schemas.microsoft.com/office/drawing/2014/main" xmlns="" id="{FEE7E7A8-0CFC-D07F-926F-DD4C31599CBC}"/>
              </a:ext>
            </a:extLst>
          </p:cNvPr>
          <p:cNvSpPr>
            <a:spLocks noGrp="1"/>
          </p:cNvSpPr>
          <p:nvPr>
            <p:ph idx="1"/>
          </p:nvPr>
        </p:nvSpPr>
        <p:spPr>
          <a:xfrm>
            <a:off x="-13153" y="986404"/>
            <a:ext cx="5473493" cy="5504472"/>
          </a:xfrm>
        </p:spPr>
        <p:txBody>
          <a:bodyPr vert="horz" lIns="91440" tIns="45720" rIns="91440" bIns="45720" rtlCol="0" anchor="t">
            <a:noAutofit/>
          </a:bodyPr>
          <a:lstStyle/>
          <a:p>
            <a:pPr>
              <a:lnSpc>
                <a:spcPct val="170000"/>
              </a:lnSpc>
            </a:pPr>
            <a:r>
              <a:rPr lang="en-US" sz="1400">
                <a:latin typeface="Times New Roman"/>
                <a:cs typeface="Times New Roman"/>
              </a:rPr>
              <a:t>A healthy diet is crucial to sustain tourist mobility. In a cross-sectional environment, tourists may face some complex health issues by eating strange local environmental foods in tourist places. </a:t>
            </a:r>
            <a:endParaRPr lang="en-US" sz="1400">
              <a:latin typeface="Aptos" panose="020B0004020202020204"/>
              <a:cs typeface="Times New Roman"/>
            </a:endParaRPr>
          </a:p>
          <a:p>
            <a:pPr>
              <a:lnSpc>
                <a:spcPct val="170000"/>
              </a:lnSpc>
            </a:pPr>
            <a:r>
              <a:rPr lang="en-US" sz="1400">
                <a:latin typeface="Times New Roman"/>
                <a:cs typeface="Times New Roman"/>
              </a:rPr>
              <a:t>Due to this, scientists undergo some research on food consumption by tourists and the complex health issues addressed from the biomedical perspective by involving food nutrition and hygiene (Lin et al. 2022). </a:t>
            </a:r>
            <a:endParaRPr lang="en-US" sz="1400">
              <a:latin typeface="Aptos" panose="020B0004020202020204"/>
              <a:cs typeface="Times New Roman"/>
            </a:endParaRPr>
          </a:p>
          <a:p>
            <a:pPr>
              <a:lnSpc>
                <a:spcPct val="170000"/>
              </a:lnSpc>
            </a:pPr>
            <a:r>
              <a:rPr lang="en-US" sz="1400">
                <a:latin typeface="Times New Roman"/>
                <a:cs typeface="Times New Roman"/>
              </a:rPr>
              <a:t>While travelling, tourists often face new cultures, cultural shocks cause disturbance of both health and mental adjustments experiences under cultural stimuli. Cross-cultural adaptation refers to the process of needful adjustment in the individual's internal changes to be able to function in the host culture (Malota et al. 2023). </a:t>
            </a:r>
            <a:endParaRPr lang="en-US" sz="1400"/>
          </a:p>
        </p:txBody>
      </p:sp>
      <p:pic>
        <p:nvPicPr>
          <p:cNvPr id="4" name="Content Placeholder 3" descr="A balanced diet: what is it and how to achieve it | IGA Supermarkets">
            <a:extLst>
              <a:ext uri="{FF2B5EF4-FFF2-40B4-BE49-F238E27FC236}">
                <a16:creationId xmlns:a16="http://schemas.microsoft.com/office/drawing/2014/main" xmlns="" id="{F4B87364-9AD9-3995-E28F-0ABA6C23DA57}"/>
              </a:ext>
            </a:extLst>
          </p:cNvPr>
          <p:cNvPicPr>
            <a:picLocks noChangeAspect="1"/>
          </p:cNvPicPr>
          <p:nvPr/>
        </p:nvPicPr>
        <p:blipFill>
          <a:blip r:embed="rId3"/>
          <a:srcRect l="12047" r="17975" b="-1"/>
          <a:stretch/>
        </p:blipFill>
        <p:spPr>
          <a:xfrm>
            <a:off x="5465772" y="1"/>
            <a:ext cx="6711851" cy="685799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5" name="TextBox 4">
            <a:extLst>
              <a:ext uri="{FF2B5EF4-FFF2-40B4-BE49-F238E27FC236}">
                <a16:creationId xmlns:a16="http://schemas.microsoft.com/office/drawing/2014/main" xmlns="" id="{AC5A9813-BBB0-DB77-D225-26FFAA438440}"/>
              </a:ext>
            </a:extLst>
          </p:cNvPr>
          <p:cNvSpPr txBox="1"/>
          <p:nvPr/>
        </p:nvSpPr>
        <p:spPr>
          <a:xfrm>
            <a:off x="3930709" y="6477899"/>
            <a:ext cx="4302125" cy="2616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100">
                <a:latin typeface="Times New Roman"/>
                <a:cs typeface="Times New Roman"/>
              </a:rPr>
              <a:t>(Source: iga.com.au, 2025)</a:t>
            </a:r>
          </a:p>
        </p:txBody>
      </p:sp>
    </p:spTree>
    <p:extLst>
      <p:ext uri="{BB962C8B-B14F-4D97-AF65-F5344CB8AC3E}">
        <p14:creationId xmlns:p14="http://schemas.microsoft.com/office/powerpoint/2010/main" xmlns="" val="21521891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xmlns="" id="{79BB35BC-D5C2-4C8B-A22A-A71E6191913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2B630B4E-DE32-DD05-BF9B-C7BE5A0A4276}"/>
              </a:ext>
            </a:extLst>
          </p:cNvPr>
          <p:cNvSpPr>
            <a:spLocks noGrp="1"/>
          </p:cNvSpPr>
          <p:nvPr>
            <p:ph type="title"/>
          </p:nvPr>
        </p:nvSpPr>
        <p:spPr>
          <a:xfrm>
            <a:off x="5032922" y="-411253"/>
            <a:ext cx="7154762" cy="1807305"/>
          </a:xfrm>
        </p:spPr>
        <p:txBody>
          <a:bodyPr>
            <a:normAutofit/>
          </a:bodyPr>
          <a:lstStyle/>
          <a:p>
            <a:r>
              <a:rPr lang="en-US" sz="2400" b="1" dirty="0">
                <a:latin typeface="Times New Roman"/>
                <a:cs typeface="Times New Roman"/>
              </a:rPr>
              <a:t>Culturally adaptive meal plans with full nutritional breakdown in three tourism destinations</a:t>
            </a:r>
            <a:endParaRPr lang="en-US" sz="2400" dirty="0"/>
          </a:p>
        </p:txBody>
      </p:sp>
      <p:pic>
        <p:nvPicPr>
          <p:cNvPr id="4" name="Picture 3" descr="40 Fantastic Vegan Breakfast Recipes - Rainbow Plant Life">
            <a:extLst>
              <a:ext uri="{FF2B5EF4-FFF2-40B4-BE49-F238E27FC236}">
                <a16:creationId xmlns:a16="http://schemas.microsoft.com/office/drawing/2014/main" xmlns="" id="{C3E807D1-5FFB-C8F7-1157-469601B77693}"/>
              </a:ext>
            </a:extLst>
          </p:cNvPr>
          <p:cNvPicPr>
            <a:picLocks noChangeAspect="1"/>
          </p:cNvPicPr>
          <p:nvPr/>
        </p:nvPicPr>
        <p:blipFill>
          <a:blip r:embed="rId3"/>
          <a:srcRect l="24105" r="16361" b="-1"/>
          <a:stretch/>
        </p:blipFill>
        <p:spPr>
          <a:xfrm>
            <a:off x="20" y="10"/>
            <a:ext cx="5555833" cy="68579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p:spPr>
      </p:pic>
      <p:sp>
        <p:nvSpPr>
          <p:cNvPr id="3" name="Content Placeholder 2">
            <a:extLst>
              <a:ext uri="{FF2B5EF4-FFF2-40B4-BE49-F238E27FC236}">
                <a16:creationId xmlns:a16="http://schemas.microsoft.com/office/drawing/2014/main" xmlns="" id="{E5A71319-D299-41D0-7F15-8BF3FADE8BD8}"/>
              </a:ext>
            </a:extLst>
          </p:cNvPr>
          <p:cNvSpPr>
            <a:spLocks noGrp="1"/>
          </p:cNvSpPr>
          <p:nvPr>
            <p:ph idx="1"/>
          </p:nvPr>
        </p:nvSpPr>
        <p:spPr>
          <a:xfrm>
            <a:off x="5147941" y="996204"/>
            <a:ext cx="7039743" cy="5180759"/>
          </a:xfrm>
        </p:spPr>
        <p:txBody>
          <a:bodyPr vert="horz" lIns="91440" tIns="45720" rIns="91440" bIns="45720" rtlCol="0" anchor="t">
            <a:normAutofit lnSpcReduction="10000"/>
          </a:bodyPr>
          <a:lstStyle/>
          <a:p>
            <a:pPr marL="0" indent="0">
              <a:lnSpc>
                <a:spcPct val="150000"/>
              </a:lnSpc>
              <a:buNone/>
            </a:pPr>
            <a:r>
              <a:rPr lang="en-US" sz="1400" dirty="0">
                <a:latin typeface="Times New Roman"/>
                <a:cs typeface="Times New Roman"/>
              </a:rPr>
              <a:t>The culturally adaptive meal plans mainly focus on the tourist dietary needs. The meal plans focus on the type of dietary plans like vegan diets, diabetic diets, gluten free diets and diets based on religious restriction.</a:t>
            </a:r>
            <a:endParaRPr lang="en-US" sz="1400" dirty="0"/>
          </a:p>
          <a:p>
            <a:pPr marL="0" indent="0">
              <a:lnSpc>
                <a:spcPct val="150000"/>
              </a:lnSpc>
              <a:buNone/>
            </a:pPr>
            <a:r>
              <a:rPr lang="en-US" sz="1400" b="1" dirty="0">
                <a:latin typeface="Times New Roman"/>
                <a:cs typeface="Times New Roman"/>
              </a:rPr>
              <a:t>London </a:t>
            </a:r>
            <a:endParaRPr lang="en-US" sz="1400" dirty="0">
              <a:latin typeface="Times New Roman"/>
              <a:cs typeface="Times New Roman"/>
            </a:endParaRPr>
          </a:p>
          <a:p>
            <a:pPr>
              <a:lnSpc>
                <a:spcPct val="150000"/>
              </a:lnSpc>
            </a:pPr>
            <a:r>
              <a:rPr lang="en-US" sz="1400" dirty="0">
                <a:latin typeface="Times New Roman"/>
                <a:cs typeface="Times New Roman"/>
              </a:rPr>
              <a:t>Breakfast:  The travel agency offers various options for vegan meals like, Berry-Kefir smoothie, cinnamon rolls using oats and non-dairy milk, and low-fat plain  Greek yoghurt with halved strawberries (eatingwell.com, 2025). The agency offers many vegetarian meal options for tourists for respective restrictions according to their religion. </a:t>
            </a:r>
          </a:p>
          <a:p>
            <a:pPr>
              <a:lnSpc>
                <a:spcPct val="150000"/>
              </a:lnSpc>
            </a:pPr>
            <a:r>
              <a:rPr lang="en-US" sz="1400" dirty="0">
                <a:latin typeface="Times New Roman"/>
                <a:cs typeface="Times New Roman"/>
              </a:rPr>
              <a:t>For tourists with diabetes, the agency provides low-sugar and gluten-free diets like, multigrain bread, puffed rice and vegetables, salmon with scrambled eggs, whole grain toast with mushrooms and grilled tomatoes (diabetes.org.uk, 2025)</a:t>
            </a:r>
          </a:p>
          <a:p>
            <a:pPr>
              <a:lnSpc>
                <a:spcPct val="150000"/>
              </a:lnSpc>
            </a:pPr>
            <a:r>
              <a:rPr lang="en-US" sz="1400" dirty="0">
                <a:latin typeface="Times New Roman"/>
                <a:cs typeface="Times New Roman"/>
              </a:rPr>
              <a:t>Lunch: For lunch for Vegan tourists, the agency offers options like, green salad and Pita Bread with Hummus, chopped salad with Sriracha- Tofu and peanut dressing, eggs in tomato sauce with spinach and hummus sandwich (tasteofhome.com, 2025). </a:t>
            </a:r>
            <a:r>
              <a:rPr lang="en-US" sz="1100" dirty="0"/>
              <a:t/>
            </a:r>
            <a:br>
              <a:rPr lang="en-US" sz="1100" dirty="0"/>
            </a:br>
            <a:endParaRPr lang="en-US" sz="1100"/>
          </a:p>
        </p:txBody>
      </p:sp>
      <p:sp>
        <p:nvSpPr>
          <p:cNvPr id="7" name="TextBox 6">
            <a:extLst>
              <a:ext uri="{FF2B5EF4-FFF2-40B4-BE49-F238E27FC236}">
                <a16:creationId xmlns:a16="http://schemas.microsoft.com/office/drawing/2014/main" xmlns="" id="{1059046B-CEEA-1EC0-FFF1-0D4B8D2B406F}"/>
              </a:ext>
            </a:extLst>
          </p:cNvPr>
          <p:cNvSpPr txBox="1"/>
          <p:nvPr/>
        </p:nvSpPr>
        <p:spPr>
          <a:xfrm>
            <a:off x="848863" y="6578240"/>
            <a:ext cx="3841750"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dirty="0">
                <a:latin typeface="Times New Roman"/>
                <a:cs typeface="Times New Roman"/>
              </a:rPr>
              <a:t>(Source: Frainbowplantlife.com, 20252)</a:t>
            </a:r>
            <a:endParaRPr lang="en-US"/>
          </a:p>
        </p:txBody>
      </p:sp>
    </p:spTree>
    <p:extLst>
      <p:ext uri="{BB962C8B-B14F-4D97-AF65-F5344CB8AC3E}">
        <p14:creationId xmlns:p14="http://schemas.microsoft.com/office/powerpoint/2010/main" xmlns="" val="19019136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xmlns="" id="{D009D6D5-DAC2-4A8B-A17A-E206B9012D0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23674C9D-394E-00D8-F14C-4974D3B3279E}"/>
              </a:ext>
            </a:extLst>
          </p:cNvPr>
          <p:cNvSpPr>
            <a:spLocks noGrp="1"/>
          </p:cNvSpPr>
          <p:nvPr>
            <p:ph type="title"/>
          </p:nvPr>
        </p:nvSpPr>
        <p:spPr>
          <a:xfrm>
            <a:off x="560011" y="-336399"/>
            <a:ext cx="5880268" cy="1807305"/>
          </a:xfrm>
        </p:spPr>
        <p:txBody>
          <a:bodyPr>
            <a:normAutofit/>
          </a:bodyPr>
          <a:lstStyle/>
          <a:p>
            <a:r>
              <a:rPr lang="en-US" sz="2400" b="1" dirty="0">
                <a:latin typeface="Times New Roman"/>
                <a:cs typeface="Times New Roman"/>
              </a:rPr>
              <a:t>CONTD.</a:t>
            </a:r>
          </a:p>
        </p:txBody>
      </p:sp>
      <p:sp>
        <p:nvSpPr>
          <p:cNvPr id="3" name="Content Placeholder 2">
            <a:extLst>
              <a:ext uri="{FF2B5EF4-FFF2-40B4-BE49-F238E27FC236}">
                <a16:creationId xmlns:a16="http://schemas.microsoft.com/office/drawing/2014/main" xmlns="" id="{E29C445D-8247-1060-1ABC-8979668D891F}"/>
              </a:ext>
            </a:extLst>
          </p:cNvPr>
          <p:cNvSpPr>
            <a:spLocks noGrp="1"/>
          </p:cNvSpPr>
          <p:nvPr>
            <p:ph idx="1"/>
          </p:nvPr>
        </p:nvSpPr>
        <p:spPr>
          <a:xfrm>
            <a:off x="560010" y="1123774"/>
            <a:ext cx="5671906" cy="5065284"/>
          </a:xfrm>
        </p:spPr>
        <p:txBody>
          <a:bodyPr vert="horz" lIns="91440" tIns="45720" rIns="91440" bIns="45720" rtlCol="0" anchor="t">
            <a:normAutofit lnSpcReduction="10000"/>
          </a:bodyPr>
          <a:lstStyle/>
          <a:p>
            <a:pPr marL="0" indent="0">
              <a:buNone/>
            </a:pPr>
            <a:r>
              <a:rPr lang="en-US" sz="1300" b="1" dirty="0">
                <a:latin typeface="Times New Roman"/>
                <a:cs typeface="Times New Roman"/>
              </a:rPr>
              <a:t>Edinburgh</a:t>
            </a:r>
            <a:endParaRPr lang="en-US" sz="1300" dirty="0">
              <a:latin typeface="Times New Roman"/>
              <a:cs typeface="Times New Roman"/>
            </a:endParaRPr>
          </a:p>
          <a:p>
            <a:pPr>
              <a:lnSpc>
                <a:spcPct val="150000"/>
              </a:lnSpc>
            </a:pPr>
            <a:r>
              <a:rPr lang="en-US" sz="1400" b="1" dirty="0">
                <a:latin typeface="Times New Roman"/>
                <a:cs typeface="Times New Roman"/>
              </a:rPr>
              <a:t>Breakfast: </a:t>
            </a:r>
            <a:r>
              <a:rPr lang="en-US" sz="1400" dirty="0">
                <a:latin typeface="Times New Roman"/>
                <a:cs typeface="Times New Roman"/>
              </a:rPr>
              <a:t>For tourists who prefer gluten-free products, in Edinburgh, the agency will provide  Bread Meats Bread, a Canadian-style burger piece that has adapted gluten-free products. </a:t>
            </a:r>
          </a:p>
          <a:p>
            <a:pPr>
              <a:lnSpc>
                <a:spcPct val="150000"/>
              </a:lnSpc>
            </a:pPr>
            <a:r>
              <a:rPr lang="en-US" sz="1400" dirty="0">
                <a:latin typeface="Times New Roman"/>
                <a:cs typeface="Times New Roman"/>
              </a:rPr>
              <a:t>For vegan </a:t>
            </a:r>
            <a:r>
              <a:rPr lang="en-US" sz="1400" err="1">
                <a:latin typeface="Times New Roman"/>
                <a:cs typeface="Times New Roman"/>
              </a:rPr>
              <a:t>travellers</a:t>
            </a:r>
            <a:r>
              <a:rPr lang="en-US" sz="1400" dirty="0">
                <a:latin typeface="Times New Roman"/>
                <a:cs typeface="Times New Roman"/>
              </a:rPr>
              <a:t>, the agency can provide the famous rumble thumbs made with rooted vegetables and mashed potatoes served with a healthy fulfilling soup (contiki.com, 2025).</a:t>
            </a:r>
            <a:endParaRPr lang="en-US" sz="1400" dirty="0"/>
          </a:p>
          <a:p>
            <a:pPr>
              <a:lnSpc>
                <a:spcPct val="150000"/>
              </a:lnSpc>
            </a:pPr>
            <a:r>
              <a:rPr lang="en-US" sz="1400" dirty="0">
                <a:latin typeface="Times New Roman"/>
                <a:cs typeface="Times New Roman"/>
              </a:rPr>
              <a:t> For diabetic patients, the agency will provide a balanced whole grain sandwich or brown bread to avoid any sugar hike in the early morning. It is important to provide well-balanced food in the morning for diabetic </a:t>
            </a:r>
            <a:r>
              <a:rPr lang="en-US" sz="1400" err="1">
                <a:latin typeface="Times New Roman"/>
                <a:cs typeface="Times New Roman"/>
              </a:rPr>
              <a:t>travellers</a:t>
            </a:r>
            <a:r>
              <a:rPr lang="en-US" sz="1400" dirty="0">
                <a:latin typeface="Times New Roman"/>
                <a:cs typeface="Times New Roman"/>
              </a:rPr>
              <a:t>.   </a:t>
            </a:r>
            <a:endParaRPr lang="en-US" sz="1400" dirty="0"/>
          </a:p>
          <a:p>
            <a:pPr>
              <a:lnSpc>
                <a:spcPct val="150000"/>
              </a:lnSpc>
            </a:pPr>
            <a:r>
              <a:rPr lang="en-US" sz="1400" b="1" dirty="0">
                <a:latin typeface="Times New Roman"/>
                <a:cs typeface="Times New Roman"/>
              </a:rPr>
              <a:t>Lunch:</a:t>
            </a:r>
            <a:r>
              <a:rPr lang="en-US" sz="1400" dirty="0">
                <a:latin typeface="Times New Roman"/>
                <a:cs typeface="Times New Roman"/>
              </a:rPr>
              <a:t> </a:t>
            </a:r>
            <a:r>
              <a:rPr lang="en-US" sz="1400" err="1">
                <a:latin typeface="Times New Roman"/>
                <a:cs typeface="Times New Roman"/>
              </a:rPr>
              <a:t>travellers</a:t>
            </a:r>
            <a:r>
              <a:rPr lang="en-US" sz="1400" dirty="0">
                <a:latin typeface="Times New Roman"/>
                <a:cs typeface="Times New Roman"/>
              </a:rPr>
              <a:t> who prefer gluten-free products can have options like pizza and Gluten-free hand-ripped noodles made up of a gluten-free base, loaded with green veggies and customized seafood on top,   (thegoodfoodguide.co.uk, 2025). </a:t>
            </a:r>
            <a:endParaRPr lang="en-US" sz="1400" dirty="0"/>
          </a:p>
        </p:txBody>
      </p:sp>
      <p:pic>
        <p:nvPicPr>
          <p:cNvPr id="4" name="Picture 3" descr="10 Quick and Healthy Breakfast Ideas That Aren't Porridge">
            <a:extLst>
              <a:ext uri="{FF2B5EF4-FFF2-40B4-BE49-F238E27FC236}">
                <a16:creationId xmlns:a16="http://schemas.microsoft.com/office/drawing/2014/main" xmlns="" id="{A73F6F35-2365-B360-B787-0119157AC214}"/>
              </a:ext>
            </a:extLst>
          </p:cNvPr>
          <p:cNvPicPr>
            <a:picLocks noChangeAspect="1"/>
          </p:cNvPicPr>
          <p:nvPr/>
        </p:nvPicPr>
        <p:blipFill>
          <a:blip r:embed="rId3"/>
          <a:srcRect l="17619" r="24343" b="-1"/>
          <a:stretch/>
        </p:blipFill>
        <p:spPr>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
        <p:nvSpPr>
          <p:cNvPr id="6" name="TextBox 5">
            <a:extLst>
              <a:ext uri="{FF2B5EF4-FFF2-40B4-BE49-F238E27FC236}">
                <a16:creationId xmlns:a16="http://schemas.microsoft.com/office/drawing/2014/main" xmlns="" id="{C81F8CD1-4B04-7BC7-8C9C-F0A0769DA6CF}"/>
              </a:ext>
            </a:extLst>
          </p:cNvPr>
          <p:cNvSpPr txBox="1"/>
          <p:nvPr/>
        </p:nvSpPr>
        <p:spPr>
          <a:xfrm>
            <a:off x="3714749" y="6191249"/>
            <a:ext cx="2968625" cy="2616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100" dirty="0">
                <a:latin typeface="Times New Roman"/>
                <a:cs typeface="Times New Roman"/>
              </a:rPr>
              <a:t>(Source: Mykidstime.com, 2025)</a:t>
            </a:r>
            <a:endParaRPr lang="en-US" sz="1100" dirty="0"/>
          </a:p>
        </p:txBody>
      </p:sp>
    </p:spTree>
    <p:extLst>
      <p:ext uri="{BB962C8B-B14F-4D97-AF65-F5344CB8AC3E}">
        <p14:creationId xmlns:p14="http://schemas.microsoft.com/office/powerpoint/2010/main" xmlns="" val="25432600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xmlns="" id="{030B665A-0A04-1260-4804-C43236200D45}"/>
              </a:ext>
            </a:extLst>
          </p:cNvPr>
          <p:cNvPicPr>
            <a:picLocks noChangeAspect="1"/>
          </p:cNvPicPr>
          <p:nvPr/>
        </p:nvPicPr>
        <p:blipFill>
          <a:blip r:embed="rId3">
            <a:duotone>
              <a:schemeClr val="bg2">
                <a:shade val="45000"/>
                <a:satMod val="135000"/>
              </a:schemeClr>
              <a:prstClr val="white"/>
            </a:duotone>
          </a:blip>
          <a:srcRect t="32854" r="9085" b="479"/>
          <a:stretch/>
        </p:blipFill>
        <p:spPr>
          <a:xfrm>
            <a:off x="20" y="10"/>
            <a:ext cx="12191980" cy="6857990"/>
          </a:xfrm>
          <a:prstGeom prst="rect">
            <a:avLst/>
          </a:prstGeom>
        </p:spPr>
      </p:pic>
      <p:sp>
        <p:nvSpPr>
          <p:cNvPr id="10" name="Rectangle 9">
            <a:extLst>
              <a:ext uri="{FF2B5EF4-FFF2-40B4-BE49-F238E27FC236}">
                <a16:creationId xmlns:a16="http://schemas.microsoft.com/office/drawing/2014/main" xmlns="" id="{B50AB553-2A96-4A92-96F2-93548E09695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EAF0A6C0-F53A-5AFD-237F-3154F784CFD5}"/>
              </a:ext>
            </a:extLst>
          </p:cNvPr>
          <p:cNvSpPr>
            <a:spLocks noGrp="1"/>
          </p:cNvSpPr>
          <p:nvPr>
            <p:ph type="title"/>
          </p:nvPr>
        </p:nvSpPr>
        <p:spPr>
          <a:xfrm>
            <a:off x="838200" y="365125"/>
            <a:ext cx="10515600" cy="1325563"/>
          </a:xfrm>
        </p:spPr>
        <p:txBody>
          <a:bodyPr>
            <a:normAutofit/>
          </a:bodyPr>
          <a:lstStyle/>
          <a:p>
            <a:r>
              <a:rPr lang="en-US" b="1">
                <a:latin typeface="Times New Roman"/>
                <a:cs typeface="Times New Roman"/>
              </a:rPr>
              <a:t>CONTD.</a:t>
            </a:r>
          </a:p>
        </p:txBody>
      </p:sp>
      <p:graphicFrame>
        <p:nvGraphicFramePr>
          <p:cNvPr id="5" name="Content Placeholder 2">
            <a:extLst>
              <a:ext uri="{FF2B5EF4-FFF2-40B4-BE49-F238E27FC236}">
                <a16:creationId xmlns:a16="http://schemas.microsoft.com/office/drawing/2014/main" xmlns="" id="{AC7FEDA6-7A96-EFED-3130-2D8421D3AD39}"/>
              </a:ext>
            </a:extLst>
          </p:cNvPr>
          <p:cNvGraphicFramePr>
            <a:graphicFrameLocks noGrp="1"/>
          </p:cNvGraphicFramePr>
          <p:nvPr>
            <p:ph idx="1"/>
            <p:extLst>
              <p:ext uri="{D42A27DB-BD31-4B8C-83A1-F6EECF244321}">
                <p14:modId xmlns:p14="http://schemas.microsoft.com/office/powerpoint/2010/main" xmlns="" val="87273157"/>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xmlns="" val="3852719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useBgFill="1">
        <p:nvSpPr>
          <p:cNvPr id="29" name="Rectangle 28">
            <a:extLst>
              <a:ext uri="{FF2B5EF4-FFF2-40B4-BE49-F238E27FC236}">
                <a16:creationId xmlns:a16="http://schemas.microsoft.com/office/drawing/2014/main" xmlns="" id="{4F7EBAE4-9945-4473-9E34-B2C66EA0F03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xmlns="" id="{3E9DA3EE-E5B4-07A6-C30C-1C4F96097D00}"/>
              </a:ext>
            </a:extLst>
          </p:cNvPr>
          <p:cNvSpPr>
            <a:spLocks noGrp="1"/>
          </p:cNvSpPr>
          <p:nvPr>
            <p:ph type="title"/>
          </p:nvPr>
        </p:nvSpPr>
        <p:spPr>
          <a:xfrm>
            <a:off x="708804" y="-411252"/>
            <a:ext cx="5393361" cy="1325563"/>
          </a:xfrm>
        </p:spPr>
        <p:txBody>
          <a:bodyPr>
            <a:normAutofit/>
          </a:bodyPr>
          <a:lstStyle/>
          <a:p>
            <a:r>
              <a:rPr lang="en-US" sz="2400" b="1" dirty="0">
                <a:latin typeface="Times New Roman"/>
                <a:cs typeface="Times New Roman"/>
              </a:rPr>
              <a:t>CONTD.</a:t>
            </a:r>
          </a:p>
        </p:txBody>
      </p:sp>
      <p:sp>
        <p:nvSpPr>
          <p:cNvPr id="3" name="Content Placeholder 2">
            <a:extLst>
              <a:ext uri="{FF2B5EF4-FFF2-40B4-BE49-F238E27FC236}">
                <a16:creationId xmlns:a16="http://schemas.microsoft.com/office/drawing/2014/main" xmlns="" id="{2022CE50-52F2-D9EC-5A4F-E281CBA9CE63}"/>
              </a:ext>
            </a:extLst>
          </p:cNvPr>
          <p:cNvSpPr>
            <a:spLocks noGrp="1"/>
          </p:cNvSpPr>
          <p:nvPr>
            <p:ph idx="1"/>
          </p:nvPr>
        </p:nvSpPr>
        <p:spPr>
          <a:xfrm>
            <a:off x="4313" y="560419"/>
            <a:ext cx="7377435" cy="5616544"/>
          </a:xfrm>
        </p:spPr>
        <p:txBody>
          <a:bodyPr vert="horz" lIns="91440" tIns="45720" rIns="91440" bIns="45720" rtlCol="0" anchor="t">
            <a:normAutofit/>
          </a:bodyPr>
          <a:lstStyle/>
          <a:p>
            <a:pPr marL="0" indent="0">
              <a:buNone/>
            </a:pPr>
            <a:r>
              <a:rPr lang="en-US" sz="1300" b="1" dirty="0">
                <a:latin typeface="Times New Roman"/>
                <a:cs typeface="Times New Roman"/>
              </a:rPr>
              <a:t>Lake District</a:t>
            </a:r>
            <a:endParaRPr lang="en-US" sz="1300" dirty="0"/>
          </a:p>
          <a:p>
            <a:pPr>
              <a:lnSpc>
                <a:spcPct val="170000"/>
              </a:lnSpc>
            </a:pPr>
            <a:r>
              <a:rPr lang="en-US" sz="1400" dirty="0">
                <a:latin typeface="Times New Roman"/>
                <a:cs typeface="Times New Roman"/>
              </a:rPr>
              <a:t>Breakfast: For the tourists who are visiting the Lake District, the agency provides all of them with proper vegan, diabetic and dietary options that are restricted in respective religions.</a:t>
            </a:r>
            <a:endParaRPr lang="en-US" sz="1400" dirty="0">
              <a:latin typeface="Aptos" panose="020B0004020202020204"/>
              <a:cs typeface="Times New Roman"/>
            </a:endParaRPr>
          </a:p>
          <a:p>
            <a:pPr>
              <a:lnSpc>
                <a:spcPct val="170000"/>
              </a:lnSpc>
            </a:pPr>
            <a:r>
              <a:rPr lang="en-US" sz="1400" dirty="0">
                <a:latin typeface="Times New Roman"/>
                <a:cs typeface="Times New Roman"/>
              </a:rPr>
              <a:t> The agency includes vegan options like vegan cereals, chia seed pudding, porridge, vegan protein pancakes, tofu scramble, tofu </a:t>
            </a:r>
            <a:r>
              <a:rPr lang="en-US" sz="1400" err="1">
                <a:latin typeface="Times New Roman"/>
                <a:cs typeface="Times New Roman"/>
              </a:rPr>
              <a:t>omelette</a:t>
            </a:r>
            <a:r>
              <a:rPr lang="en-US" sz="1400" dirty="0">
                <a:latin typeface="Times New Roman"/>
                <a:cs typeface="Times New Roman"/>
              </a:rPr>
              <a:t> and healthy vegan fry up (purition.co.uk, 2025). </a:t>
            </a:r>
          </a:p>
          <a:p>
            <a:pPr>
              <a:lnSpc>
                <a:spcPct val="170000"/>
              </a:lnSpc>
            </a:pPr>
            <a:r>
              <a:rPr lang="en-US" sz="1400" dirty="0">
                <a:latin typeface="Times New Roman"/>
                <a:cs typeface="Times New Roman"/>
              </a:rPr>
              <a:t>The vegetarian options include hash browns, baked beans, peanut butter banana shakes, rosemary and rye muffins. The agency provides diabetic tourists with </a:t>
            </a:r>
            <a:r>
              <a:rPr lang="en-US" sz="1400" err="1">
                <a:latin typeface="Times New Roman"/>
                <a:cs typeface="Times New Roman"/>
              </a:rPr>
              <a:t>wholemeal</a:t>
            </a:r>
            <a:r>
              <a:rPr lang="en-US" sz="1400" dirty="0">
                <a:latin typeface="Times New Roman"/>
                <a:cs typeface="Times New Roman"/>
              </a:rPr>
              <a:t> toast and eggs, quinoa breakfast bowls, and fruity French toast. The agency provides pulses, grains, fish or meat for tourists who want gluten-free options as well. The agency provides the vegan tourists of the Lake District with vegan burritos, falafel, salads and vegan pizza.</a:t>
            </a:r>
            <a:endParaRPr lang="en-US" sz="1400" dirty="0">
              <a:latin typeface="Aptos" panose="020B0004020202020204"/>
              <a:cs typeface="Times New Roman"/>
            </a:endParaRPr>
          </a:p>
          <a:p>
            <a:pPr>
              <a:lnSpc>
                <a:spcPct val="170000"/>
              </a:lnSpc>
            </a:pPr>
            <a:r>
              <a:rPr lang="en-US" sz="1400" dirty="0">
                <a:latin typeface="Times New Roman"/>
                <a:cs typeface="Times New Roman"/>
              </a:rPr>
              <a:t>The vegan tourists of Lake District get dinner options like, salt pepper tofu, butter bean curry, stuffed pumpkin, vegan lentil stew and sweet potato cottage pie. The diabetic meals provided by the agency include crispy salmon salad, </a:t>
            </a:r>
            <a:r>
              <a:rPr lang="en-US" sz="1400" err="1">
                <a:latin typeface="Times New Roman"/>
                <a:cs typeface="Times New Roman"/>
              </a:rPr>
              <a:t>mexican</a:t>
            </a:r>
            <a:r>
              <a:rPr lang="en-US" sz="1400" dirty="0">
                <a:latin typeface="Times New Roman"/>
                <a:cs typeface="Times New Roman"/>
              </a:rPr>
              <a:t> bean stew, simple roast chicken with sweet potato, healthy chicken curry, berry yoghurt, creamy mushroom curry (bbc.co.uk, 2025)</a:t>
            </a:r>
            <a:endParaRPr lang="en-US" sz="1400" dirty="0"/>
          </a:p>
        </p:txBody>
      </p:sp>
      <p:pic>
        <p:nvPicPr>
          <p:cNvPr id="5" name="Picture 4" descr="How Eating Breakfast is a Game-Changer if You Have Diabetes - Let's change  diabetes together">
            <a:extLst>
              <a:ext uri="{FF2B5EF4-FFF2-40B4-BE49-F238E27FC236}">
                <a16:creationId xmlns:a16="http://schemas.microsoft.com/office/drawing/2014/main" xmlns="" id="{9CAE02D3-B957-3EAE-4855-0674621A7458}"/>
              </a:ext>
            </a:extLst>
          </p:cNvPr>
          <p:cNvPicPr>
            <a:picLocks noChangeAspect="1"/>
          </p:cNvPicPr>
          <p:nvPr/>
        </p:nvPicPr>
        <p:blipFill>
          <a:blip r:embed="rId3"/>
          <a:srcRect l="25315" r="16436" b="1"/>
          <a:stretch/>
        </p:blipFill>
        <p:spPr>
          <a:xfrm>
            <a:off x="7381335" y="672250"/>
            <a:ext cx="4345861" cy="5122238"/>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p:spPr>
      </p:pic>
      <p:sp>
        <p:nvSpPr>
          <p:cNvPr id="30" name="!!Arc">
            <a:extLst>
              <a:ext uri="{FF2B5EF4-FFF2-40B4-BE49-F238E27FC236}">
                <a16:creationId xmlns:a16="http://schemas.microsoft.com/office/drawing/2014/main" xmlns="" id="{70BEB1E7-2F88-40BC-B73D-42E5B6F80BF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21189197" flipV="1">
            <a:off x="6261882" y="687822"/>
            <a:ext cx="5471147" cy="5471147"/>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1" name="!!Oval">
            <a:extLst>
              <a:ext uri="{FF2B5EF4-FFF2-40B4-BE49-F238E27FC236}">
                <a16:creationId xmlns:a16="http://schemas.microsoft.com/office/drawing/2014/main" xmlns="" id="{A7B99495-F43F-4D80-A44F-2CB4764EB90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0248561" y="921125"/>
            <a:ext cx="791021" cy="769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xmlns="" id="{A8533F4C-48E7-7454-A628-2133DC07F57E}"/>
              </a:ext>
            </a:extLst>
          </p:cNvPr>
          <p:cNvSpPr txBox="1"/>
          <p:nvPr/>
        </p:nvSpPr>
        <p:spPr>
          <a:xfrm>
            <a:off x="8109130" y="6183762"/>
            <a:ext cx="2396226"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dirty="0">
                <a:latin typeface="Times New Roman"/>
                <a:cs typeface="Times New Roman"/>
              </a:rPr>
              <a:t>(Source: Iowadiabetes.com, 2025)</a:t>
            </a:r>
            <a:endParaRPr lang="en-US" dirty="0"/>
          </a:p>
        </p:txBody>
      </p:sp>
    </p:spTree>
    <p:extLst>
      <p:ext uri="{BB962C8B-B14F-4D97-AF65-F5344CB8AC3E}">
        <p14:creationId xmlns:p14="http://schemas.microsoft.com/office/powerpoint/2010/main" xmlns="" val="20568058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xmlns="" id="{04812C46-200A-4DEB-A05E-3ED6C68C238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descr="The Role of Tourism in Advancing Food Sustainability in ASEAN through  Circular Practices › | SWITCH-Asia">
            <a:extLst>
              <a:ext uri="{FF2B5EF4-FFF2-40B4-BE49-F238E27FC236}">
                <a16:creationId xmlns:a16="http://schemas.microsoft.com/office/drawing/2014/main" xmlns="" id="{3891AE58-5C33-45F5-32C5-1C3C6DC4A7B4}"/>
              </a:ext>
            </a:extLst>
          </p:cNvPr>
          <p:cNvPicPr>
            <a:picLocks noChangeAspect="1"/>
          </p:cNvPicPr>
          <p:nvPr/>
        </p:nvPicPr>
        <p:blipFill>
          <a:blip r:embed="rId3"/>
          <a:srcRect l="18620" r="3480" b="1"/>
          <a:stretch/>
        </p:blipFill>
        <p:spPr>
          <a:xfrm>
            <a:off x="2910545" y="10"/>
            <a:ext cx="9669642" cy="6857990"/>
          </a:xfrm>
          <a:prstGeom prst="rect">
            <a:avLst/>
          </a:prstGeom>
        </p:spPr>
      </p:pic>
      <p:sp>
        <p:nvSpPr>
          <p:cNvPr id="13" name="Rectangle 12">
            <a:extLst>
              <a:ext uri="{FF2B5EF4-FFF2-40B4-BE49-F238E27FC236}">
                <a16:creationId xmlns:a16="http://schemas.microsoft.com/office/drawing/2014/main" xmlns="" id="{D1EA859B-E555-4109-94F3-6700E046E00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xmlns="" id="{F4740313-D71C-E82F-E1E1-0B0D1EC77089}"/>
              </a:ext>
            </a:extLst>
          </p:cNvPr>
          <p:cNvSpPr>
            <a:spLocks noGrp="1"/>
          </p:cNvSpPr>
          <p:nvPr>
            <p:ph type="title"/>
          </p:nvPr>
        </p:nvSpPr>
        <p:spPr>
          <a:xfrm>
            <a:off x="4314" y="-411252"/>
            <a:ext cx="4656075" cy="1899912"/>
          </a:xfrm>
        </p:spPr>
        <p:txBody>
          <a:bodyPr>
            <a:normAutofit/>
          </a:bodyPr>
          <a:lstStyle/>
          <a:p>
            <a:r>
              <a:rPr lang="en-US" sz="2400" b="1" dirty="0">
                <a:latin typeface="Times New Roman"/>
                <a:cs typeface="Times New Roman"/>
              </a:rPr>
              <a:t>Specific challenges faced by tourists</a:t>
            </a:r>
            <a:endParaRPr lang="en-US" sz="2400" dirty="0"/>
          </a:p>
        </p:txBody>
      </p:sp>
      <p:sp>
        <p:nvSpPr>
          <p:cNvPr id="8" name="Content Placeholder 7">
            <a:extLst>
              <a:ext uri="{FF2B5EF4-FFF2-40B4-BE49-F238E27FC236}">
                <a16:creationId xmlns:a16="http://schemas.microsoft.com/office/drawing/2014/main" xmlns="" id="{6DEAE6C4-8C28-7EE9-DEA3-3BEEAE1134D4}"/>
              </a:ext>
            </a:extLst>
          </p:cNvPr>
          <p:cNvSpPr>
            <a:spLocks noGrp="1"/>
          </p:cNvSpPr>
          <p:nvPr>
            <p:ph idx="1"/>
          </p:nvPr>
        </p:nvSpPr>
        <p:spPr>
          <a:xfrm>
            <a:off x="119333" y="1341522"/>
            <a:ext cx="4541056" cy="4835441"/>
          </a:xfrm>
        </p:spPr>
        <p:txBody>
          <a:bodyPr vert="horz" lIns="91440" tIns="45720" rIns="91440" bIns="45720" rtlCol="0" anchor="t">
            <a:normAutofit fontScale="92500"/>
          </a:bodyPr>
          <a:lstStyle/>
          <a:p>
            <a:pPr>
              <a:lnSpc>
                <a:spcPct val="160000"/>
              </a:lnSpc>
            </a:pPr>
            <a:r>
              <a:rPr lang="en-US" sz="1400" dirty="0">
                <a:solidFill>
                  <a:srgbClr val="0E101A"/>
                </a:solidFill>
                <a:latin typeface="Times New Roman"/>
                <a:cs typeface="Times New Roman"/>
              </a:rPr>
              <a:t>During travelling, travellers often face some specific challenges which often cause many complex health issues and travelling complexity. </a:t>
            </a:r>
            <a:endParaRPr lang="en-US" sz="1400">
              <a:solidFill>
                <a:srgbClr val="000000"/>
              </a:solidFill>
              <a:latin typeface="Times New Roman"/>
              <a:cs typeface="Times New Roman"/>
            </a:endParaRPr>
          </a:p>
          <a:p>
            <a:pPr>
              <a:lnSpc>
                <a:spcPct val="160000"/>
              </a:lnSpc>
            </a:pPr>
            <a:r>
              <a:rPr lang="en-US" sz="1400" dirty="0">
                <a:solidFill>
                  <a:srgbClr val="0E101A"/>
                </a:solidFill>
                <a:latin typeface="Times New Roman"/>
                <a:cs typeface="Times New Roman"/>
              </a:rPr>
              <a:t>Indeed the term ‘cultural shock’ is described in the tourist context to describe the disturbance of emotion or anxiety experienced by the tourists visiting a foreign destination encountering specific cultural differences (Garrod et al. 2022). </a:t>
            </a:r>
            <a:endParaRPr lang="en-US" sz="1400">
              <a:solidFill>
                <a:srgbClr val="000000"/>
              </a:solidFill>
              <a:latin typeface="Times New Roman"/>
              <a:cs typeface="Times New Roman"/>
            </a:endParaRPr>
          </a:p>
          <a:p>
            <a:pPr>
              <a:lnSpc>
                <a:spcPct val="160000"/>
              </a:lnSpc>
            </a:pPr>
            <a:r>
              <a:rPr lang="en-US" sz="1400" dirty="0">
                <a:solidFill>
                  <a:srgbClr val="0E101A"/>
                </a:solidFill>
                <a:latin typeface="Times New Roman"/>
                <a:cs typeface="Times New Roman"/>
              </a:rPr>
              <a:t>In the UK, destinations such as London, Edinburgh, and Lake Districts have multicultural cuisines which may be not vegan, diabetic, or not approved by the religious norms. </a:t>
            </a:r>
            <a:endParaRPr lang="en-US" sz="2000" dirty="0"/>
          </a:p>
          <a:p>
            <a:pPr marL="0" indent="0">
              <a:buNone/>
            </a:pPr>
            <a:r>
              <a:rPr lang="en-US" dirty="0"/>
              <a:t/>
            </a:r>
            <a:br>
              <a:rPr lang="en-US" dirty="0"/>
            </a:br>
            <a:endParaRPr lang="en-US" dirty="0"/>
          </a:p>
        </p:txBody>
      </p:sp>
      <p:sp>
        <p:nvSpPr>
          <p:cNvPr id="5" name="TextBox 4">
            <a:extLst>
              <a:ext uri="{FF2B5EF4-FFF2-40B4-BE49-F238E27FC236}">
                <a16:creationId xmlns:a16="http://schemas.microsoft.com/office/drawing/2014/main" xmlns="" id="{3EB8B917-C4FB-F3D2-A932-66971372178B}"/>
              </a:ext>
            </a:extLst>
          </p:cNvPr>
          <p:cNvSpPr txBox="1"/>
          <p:nvPr/>
        </p:nvSpPr>
        <p:spPr>
          <a:xfrm>
            <a:off x="5175249" y="6080125"/>
            <a:ext cx="2428875"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dirty="0">
                <a:latin typeface="Times New Roman"/>
                <a:cs typeface="Times New Roman"/>
              </a:rPr>
              <a:t>(switch-asia.eu, 2025)</a:t>
            </a:r>
            <a:endParaRPr lang="en-US" dirty="0"/>
          </a:p>
        </p:txBody>
      </p:sp>
    </p:spTree>
    <p:extLst>
      <p:ext uri="{BB962C8B-B14F-4D97-AF65-F5344CB8AC3E}">
        <p14:creationId xmlns:p14="http://schemas.microsoft.com/office/powerpoint/2010/main" xmlns="" val="20945865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xmlns="" id="{04812C46-200A-4DEB-A05E-3ED6C68C238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descr="Unlock Amazing Guest Experiences: Hotel-Attraction Partnerships Powered by  AI | by Manos Karagiannis | Hotel Tech | Medium">
            <a:extLst>
              <a:ext uri="{FF2B5EF4-FFF2-40B4-BE49-F238E27FC236}">
                <a16:creationId xmlns:a16="http://schemas.microsoft.com/office/drawing/2014/main" xmlns="" id="{39411758-AF3E-EA0B-B666-0CD70FF231F9}"/>
              </a:ext>
            </a:extLst>
          </p:cNvPr>
          <p:cNvPicPr>
            <a:picLocks noChangeAspect="1"/>
          </p:cNvPicPr>
          <p:nvPr/>
        </p:nvPicPr>
        <p:blipFill>
          <a:blip r:embed="rId3"/>
          <a:srcRect l="541" r="18738" b="1"/>
          <a:stretch/>
        </p:blipFill>
        <p:spPr>
          <a:xfrm>
            <a:off x="1" y="10"/>
            <a:ext cx="9669642" cy="6857990"/>
          </a:xfrm>
          <a:prstGeom prst="rect">
            <a:avLst/>
          </a:prstGeom>
        </p:spPr>
      </p:pic>
      <p:sp>
        <p:nvSpPr>
          <p:cNvPr id="20" name="Rectangle 19">
            <a:extLst>
              <a:ext uri="{FF2B5EF4-FFF2-40B4-BE49-F238E27FC236}">
                <a16:creationId xmlns:a16="http://schemas.microsoft.com/office/drawing/2014/main" xmlns="" id="{D1EA859B-E555-4109-94F3-6700E046E00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xmlns="" id="{9770A95F-983E-717C-D3E2-71CF1E119F5A}"/>
              </a:ext>
            </a:extLst>
          </p:cNvPr>
          <p:cNvSpPr>
            <a:spLocks noGrp="1"/>
          </p:cNvSpPr>
          <p:nvPr>
            <p:ph type="title"/>
          </p:nvPr>
        </p:nvSpPr>
        <p:spPr>
          <a:xfrm>
            <a:off x="8365497" y="-195592"/>
            <a:ext cx="3822189" cy="1899912"/>
          </a:xfrm>
        </p:spPr>
        <p:txBody>
          <a:bodyPr>
            <a:normAutofit/>
          </a:bodyPr>
          <a:lstStyle/>
          <a:p>
            <a:r>
              <a:rPr lang="en-US" sz="2400" b="1" dirty="0">
                <a:latin typeface="Times New Roman"/>
                <a:cs typeface="Times New Roman"/>
              </a:rPr>
              <a:t>Guidelines for local hospitality partners</a:t>
            </a:r>
            <a:endParaRPr lang="en-US" sz="2400" dirty="0"/>
          </a:p>
        </p:txBody>
      </p:sp>
      <p:sp>
        <p:nvSpPr>
          <p:cNvPr id="8" name="Content Placeholder 7">
            <a:extLst>
              <a:ext uri="{FF2B5EF4-FFF2-40B4-BE49-F238E27FC236}">
                <a16:creationId xmlns:a16="http://schemas.microsoft.com/office/drawing/2014/main" xmlns="" id="{7D2EF1A7-3FA9-8BFA-357F-85145BE48410}"/>
              </a:ext>
            </a:extLst>
          </p:cNvPr>
          <p:cNvSpPr>
            <a:spLocks noGrp="1"/>
          </p:cNvSpPr>
          <p:nvPr>
            <p:ph idx="1"/>
          </p:nvPr>
        </p:nvSpPr>
        <p:spPr>
          <a:xfrm>
            <a:off x="7531610" y="2434201"/>
            <a:ext cx="4469170" cy="3742762"/>
          </a:xfrm>
        </p:spPr>
        <p:txBody>
          <a:bodyPr vert="horz" lIns="91440" tIns="45720" rIns="91440" bIns="45720" rtlCol="0" anchor="t">
            <a:noAutofit/>
          </a:bodyPr>
          <a:lstStyle/>
          <a:p>
            <a:pPr>
              <a:lnSpc>
                <a:spcPct val="150000"/>
              </a:lnSpc>
            </a:pPr>
            <a:r>
              <a:rPr lang="en-US" sz="1400" dirty="0">
                <a:latin typeface="Times New Roman"/>
                <a:cs typeface="Times New Roman"/>
              </a:rPr>
              <a:t>In London, the 10 and 5 rule will be helpful for local partners to build good relationships with them. Reciprocal benefits will be offered in order to build mutually beneficial partnerships. </a:t>
            </a:r>
            <a:endParaRPr lang="en-US" sz="1400" dirty="0"/>
          </a:p>
          <a:p>
            <a:pPr>
              <a:lnSpc>
                <a:spcPct val="150000"/>
              </a:lnSpc>
            </a:pPr>
            <a:r>
              <a:rPr lang="en-US" sz="1400" dirty="0">
                <a:latin typeface="Times New Roman"/>
                <a:cs typeface="Times New Roman"/>
              </a:rPr>
              <a:t>Corporate hospitality should be modest and demonstrate good value for taxpayer money. It must align with the project's budget and be suitable for the type of hospitality provided by VisitScotland.</a:t>
            </a:r>
          </a:p>
          <a:p>
            <a:pPr>
              <a:lnSpc>
                <a:spcPct val="150000"/>
              </a:lnSpc>
            </a:pPr>
            <a:r>
              <a:rPr lang="en-US" sz="1400" dirty="0">
                <a:latin typeface="Times New Roman"/>
                <a:cs typeface="Times New Roman"/>
              </a:rPr>
              <a:t> Employees should never make or be seen to make facilitation payments meaning payments to third parties to speed up a business transaction, as these are illegal (visitscotland.org, 2025)</a:t>
            </a:r>
            <a:endParaRPr lang="en-US" sz="1400" dirty="0"/>
          </a:p>
        </p:txBody>
      </p:sp>
      <p:sp>
        <p:nvSpPr>
          <p:cNvPr id="5" name="TextBox 4">
            <a:extLst>
              <a:ext uri="{FF2B5EF4-FFF2-40B4-BE49-F238E27FC236}">
                <a16:creationId xmlns:a16="http://schemas.microsoft.com/office/drawing/2014/main" xmlns="" id="{202E14D9-D8A3-522B-9537-784D9A6DEF04}"/>
              </a:ext>
            </a:extLst>
          </p:cNvPr>
          <p:cNvSpPr txBox="1"/>
          <p:nvPr/>
        </p:nvSpPr>
        <p:spPr>
          <a:xfrm>
            <a:off x="5746749" y="6381750"/>
            <a:ext cx="1730375"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dirty="0">
                <a:latin typeface="Times New Roman"/>
                <a:cs typeface="Times New Roman"/>
              </a:rPr>
              <a:t>(source: Medium.com, 2025)</a:t>
            </a:r>
            <a:endParaRPr lang="en-US" dirty="0"/>
          </a:p>
        </p:txBody>
      </p:sp>
    </p:spTree>
    <p:extLst>
      <p:ext uri="{BB962C8B-B14F-4D97-AF65-F5344CB8AC3E}">
        <p14:creationId xmlns:p14="http://schemas.microsoft.com/office/powerpoint/2010/main" xmlns="" val="23852365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xmlns="" id="{BACC6370-2D7E-4714-9D71-7542949D7D5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xmlns=""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xmlns="" id="{256B2C21-A230-48C0-8DF1-C46611373C4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xmlns="" id="{3847E18C-932D-4C95-AABA-FEC7C9499AD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xmlns="" id="{3150CB11-0C61-439E-910F-5787759E72A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xmlns="" id="{43F8A58B-5155-44CE-A5FF-7647B47D0A7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xmlns="" id="{443F2ACA-E6D6-4028-82DD-F03C262D5DE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BB819928-C6F4-F0F2-1C8F-E9210BA3B940}"/>
              </a:ext>
            </a:extLst>
          </p:cNvPr>
          <p:cNvSpPr>
            <a:spLocks noGrp="1"/>
          </p:cNvSpPr>
          <p:nvPr>
            <p:ph type="title"/>
          </p:nvPr>
        </p:nvSpPr>
        <p:spPr>
          <a:xfrm>
            <a:off x="586478" y="1683756"/>
            <a:ext cx="3115265" cy="2396359"/>
          </a:xfrm>
        </p:spPr>
        <p:txBody>
          <a:bodyPr anchor="b">
            <a:normAutofit/>
          </a:bodyPr>
          <a:lstStyle/>
          <a:p>
            <a:pPr algn="r"/>
            <a:r>
              <a:rPr lang="en-US" sz="2400" b="1" dirty="0">
                <a:solidFill>
                  <a:srgbClr val="FFFFFF"/>
                </a:solidFill>
                <a:latin typeface="Times New Roman"/>
                <a:cs typeface="Times New Roman"/>
              </a:rPr>
              <a:t>COMMUNICATION TEMPLATE</a:t>
            </a:r>
          </a:p>
        </p:txBody>
      </p:sp>
      <p:graphicFrame>
        <p:nvGraphicFramePr>
          <p:cNvPr id="5" name="Content Placeholder 2">
            <a:extLst>
              <a:ext uri="{FF2B5EF4-FFF2-40B4-BE49-F238E27FC236}">
                <a16:creationId xmlns:a16="http://schemas.microsoft.com/office/drawing/2014/main" xmlns="" id="{1BC288B0-E5B1-CCE7-39EE-0D5562A07421}"/>
              </a:ext>
            </a:extLst>
          </p:cNvPr>
          <p:cNvGraphicFramePr>
            <a:graphicFrameLocks noGrp="1"/>
          </p:cNvGraphicFramePr>
          <p:nvPr>
            <p:ph idx="1"/>
            <p:extLst>
              <p:ext uri="{D42A27DB-BD31-4B8C-83A1-F6EECF244321}">
                <p14:modId xmlns:p14="http://schemas.microsoft.com/office/powerpoint/2010/main" xmlns="" val="3833288465"/>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xmlns="" val="10096995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2">
            <a:lumMod val="40000"/>
            <a:lumOff val="60000"/>
          </a:schemeClr>
        </a:solidFill>
        <a:effectLst/>
      </p:bgPr>
    </p:bg>
    <p:spTree>
      <p:nvGrpSpPr>
        <p:cNvPr id="1" name=""/>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xmlns="" id="{D009D6D5-DAC2-4A8B-A17A-E206B9012D0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F7B264B0-7A89-D571-637A-C4F25DFCC489}"/>
              </a:ext>
            </a:extLst>
          </p:cNvPr>
          <p:cNvSpPr>
            <a:spLocks noGrp="1"/>
          </p:cNvSpPr>
          <p:nvPr>
            <p:ph type="title"/>
          </p:nvPr>
        </p:nvSpPr>
        <p:spPr>
          <a:xfrm>
            <a:off x="622541" y="-94951"/>
            <a:ext cx="5251316" cy="1807305"/>
          </a:xfrm>
        </p:spPr>
        <p:txBody>
          <a:bodyPr>
            <a:normAutofit/>
          </a:bodyPr>
          <a:lstStyle/>
          <a:p>
            <a:r>
              <a:rPr lang="en-US" sz="2400" b="1">
                <a:latin typeface="Times New Roman"/>
                <a:cs typeface="Times New Roman"/>
              </a:rPr>
              <a:t>Dietary guidelines by WHO</a:t>
            </a:r>
            <a:endParaRPr lang="en-US" sz="2400"/>
          </a:p>
        </p:txBody>
      </p:sp>
      <p:sp>
        <p:nvSpPr>
          <p:cNvPr id="8" name="Content Placeholder 7">
            <a:extLst>
              <a:ext uri="{FF2B5EF4-FFF2-40B4-BE49-F238E27FC236}">
                <a16:creationId xmlns:a16="http://schemas.microsoft.com/office/drawing/2014/main" xmlns="" id="{CE8C1B0C-D4CE-DEEB-A1A8-BBA63E2D1385}"/>
              </a:ext>
            </a:extLst>
          </p:cNvPr>
          <p:cNvSpPr>
            <a:spLocks noGrp="1"/>
          </p:cNvSpPr>
          <p:nvPr>
            <p:ph idx="1"/>
          </p:nvPr>
        </p:nvSpPr>
        <p:spPr>
          <a:xfrm>
            <a:off x="622540" y="1341260"/>
            <a:ext cx="5252224" cy="4835703"/>
          </a:xfrm>
        </p:spPr>
        <p:txBody>
          <a:bodyPr vert="horz" lIns="91440" tIns="45720" rIns="91440" bIns="45720" rtlCol="0" anchor="t">
            <a:normAutofit/>
          </a:bodyPr>
          <a:lstStyle/>
          <a:p>
            <a:pPr>
              <a:lnSpc>
                <a:spcPct val="150000"/>
              </a:lnSpc>
            </a:pPr>
            <a:r>
              <a:rPr lang="en-US" sz="1400">
                <a:latin typeface="Times New Roman"/>
                <a:cs typeface="Times New Roman"/>
              </a:rPr>
              <a:t>Consume a variety of foods, including fruits, vegetables, legumes (such as lentils and beans), nuts, and whole grains (like unprocessed maize, millet, oats, wheat, and brown rice). </a:t>
            </a:r>
            <a:endParaRPr lang="en-US" sz="1400">
              <a:latin typeface="Aptos" panose="020B0004020202020204"/>
              <a:cs typeface="Times New Roman"/>
            </a:endParaRPr>
          </a:p>
          <a:p>
            <a:pPr>
              <a:lnSpc>
                <a:spcPct val="150000"/>
              </a:lnSpc>
            </a:pPr>
            <a:r>
              <a:rPr lang="en-US" sz="1400">
                <a:latin typeface="Times New Roman"/>
                <a:cs typeface="Times New Roman"/>
              </a:rPr>
              <a:t>Aim for at least 400 grams (approximately five servings) of fruits and vegetables daily, not including starchy options like potatoes, sweet potatoes, cassava, and other roots. </a:t>
            </a:r>
            <a:endParaRPr lang="en-US" sz="1400">
              <a:latin typeface="Aptos" panose="020B0004020202020204"/>
              <a:cs typeface="Times New Roman"/>
            </a:endParaRPr>
          </a:p>
          <a:p>
            <a:pPr>
              <a:lnSpc>
                <a:spcPct val="150000"/>
              </a:lnSpc>
            </a:pPr>
            <a:r>
              <a:rPr lang="en-US" sz="1400">
                <a:latin typeface="Times New Roman"/>
                <a:cs typeface="Times New Roman"/>
              </a:rPr>
              <a:t>Limit free sugars to below 10% of your total energy intake, which translates to about 50 grams (or around 12 teaspoons) for someone of healthy weight consuming about 2,000 calories per day; ideally, this should be less than 5% for better health benefits (who.int, 2025)</a:t>
            </a:r>
            <a:endParaRPr lang="en-US" sz="1400"/>
          </a:p>
        </p:txBody>
      </p:sp>
      <p:pic>
        <p:nvPicPr>
          <p:cNvPr id="4" name="Content Placeholder 3" descr="2015-2020 Federal Dietary Guidelines • Health Blog • Community Care  Physicians">
            <a:extLst>
              <a:ext uri="{FF2B5EF4-FFF2-40B4-BE49-F238E27FC236}">
                <a16:creationId xmlns:a16="http://schemas.microsoft.com/office/drawing/2014/main" xmlns="" id="{036152EF-6DD1-A2B5-291C-FA788B55F337}"/>
              </a:ext>
            </a:extLst>
          </p:cNvPr>
          <p:cNvPicPr>
            <a:picLocks noChangeAspect="1"/>
          </p:cNvPicPr>
          <p:nvPr/>
        </p:nvPicPr>
        <p:blipFill>
          <a:blip r:embed="rId3"/>
          <a:srcRect l="23839" r="19864" b="1"/>
          <a:stretch/>
        </p:blipFill>
        <p:spPr>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
        <p:nvSpPr>
          <p:cNvPr id="5" name="TextBox 4">
            <a:extLst>
              <a:ext uri="{FF2B5EF4-FFF2-40B4-BE49-F238E27FC236}">
                <a16:creationId xmlns:a16="http://schemas.microsoft.com/office/drawing/2014/main" xmlns="" id="{575CD696-3600-7F47-2066-61B6EA5E5795}"/>
              </a:ext>
            </a:extLst>
          </p:cNvPr>
          <p:cNvSpPr txBox="1"/>
          <p:nvPr/>
        </p:nvSpPr>
        <p:spPr>
          <a:xfrm>
            <a:off x="9671169" y="5592193"/>
            <a:ext cx="2196142" cy="126188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
            </a:r>
            <a:br>
              <a:rPr lang="en-US"/>
            </a:br>
            <a:endParaRPr lang="en-US" sz="1100">
              <a:latin typeface="Times New Roman"/>
              <a:cs typeface="Times New Roman"/>
            </a:endParaRPr>
          </a:p>
          <a:p>
            <a:r>
              <a:rPr lang="en-US" sz="1100">
                <a:latin typeface="Times New Roman"/>
                <a:cs typeface="Times New Roman"/>
              </a:rPr>
              <a:t>(Communitycare.com, 2025)</a:t>
            </a:r>
            <a:endParaRPr lang="en-US" sz="1100"/>
          </a:p>
          <a:p>
            <a:r>
              <a:rPr lang="en-US"/>
              <a:t/>
            </a:r>
            <a:br>
              <a:rPr lang="en-US"/>
            </a:br>
            <a:endParaRPr lang="en-US"/>
          </a:p>
        </p:txBody>
      </p:sp>
    </p:spTree>
    <p:extLst>
      <p:ext uri="{BB962C8B-B14F-4D97-AF65-F5344CB8AC3E}">
        <p14:creationId xmlns:p14="http://schemas.microsoft.com/office/powerpoint/2010/main" xmlns="" val="16783015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xmlns="" id="{04812C46-200A-4DEB-A05E-3ED6C68C238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descr="Food Based Dietary Guidelines – Ministry of Health &amp; Wellness, Jamaica">
            <a:extLst>
              <a:ext uri="{FF2B5EF4-FFF2-40B4-BE49-F238E27FC236}">
                <a16:creationId xmlns:a16="http://schemas.microsoft.com/office/drawing/2014/main" xmlns="" id="{DC9C4A52-D03E-5EBB-71CD-E5855C44EA6E}"/>
              </a:ext>
            </a:extLst>
          </p:cNvPr>
          <p:cNvPicPr>
            <a:picLocks noChangeAspect="1"/>
          </p:cNvPicPr>
          <p:nvPr/>
        </p:nvPicPr>
        <p:blipFill>
          <a:blip r:embed="rId3"/>
          <a:srcRect b="5436"/>
          <a:stretch/>
        </p:blipFill>
        <p:spPr>
          <a:xfrm>
            <a:off x="1" y="10"/>
            <a:ext cx="9669642" cy="6857990"/>
          </a:xfrm>
          <a:prstGeom prst="rect">
            <a:avLst/>
          </a:prstGeom>
        </p:spPr>
      </p:pic>
      <p:sp>
        <p:nvSpPr>
          <p:cNvPr id="22" name="Rectangle 21">
            <a:extLst>
              <a:ext uri="{FF2B5EF4-FFF2-40B4-BE49-F238E27FC236}">
                <a16:creationId xmlns:a16="http://schemas.microsoft.com/office/drawing/2014/main" xmlns="" id="{D1EA859B-E555-4109-94F3-6700E046E00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D08D5DA1-A601-6777-A7AF-E79EBCF8A75C}"/>
              </a:ext>
            </a:extLst>
          </p:cNvPr>
          <p:cNvSpPr>
            <a:spLocks noGrp="1"/>
          </p:cNvSpPr>
          <p:nvPr>
            <p:ph type="title"/>
          </p:nvPr>
        </p:nvSpPr>
        <p:spPr>
          <a:xfrm>
            <a:off x="7977308" y="5691"/>
            <a:ext cx="3822189" cy="1899912"/>
          </a:xfrm>
        </p:spPr>
        <p:txBody>
          <a:bodyPr>
            <a:normAutofit/>
          </a:bodyPr>
          <a:lstStyle/>
          <a:p>
            <a:r>
              <a:rPr lang="en-US" sz="4000" b="1">
                <a:latin typeface="Times New Roman"/>
                <a:cs typeface="Times New Roman"/>
              </a:rPr>
              <a:t>CONTD.</a:t>
            </a:r>
          </a:p>
        </p:txBody>
      </p:sp>
      <p:sp>
        <p:nvSpPr>
          <p:cNvPr id="15" name="Content Placeholder 7">
            <a:extLst>
              <a:ext uri="{FF2B5EF4-FFF2-40B4-BE49-F238E27FC236}">
                <a16:creationId xmlns:a16="http://schemas.microsoft.com/office/drawing/2014/main" xmlns="" id="{3581D61B-76CD-7F5D-19A3-5621CC80791D}"/>
              </a:ext>
            </a:extLst>
          </p:cNvPr>
          <p:cNvSpPr>
            <a:spLocks noGrp="1"/>
          </p:cNvSpPr>
          <p:nvPr>
            <p:ph idx="1"/>
          </p:nvPr>
        </p:nvSpPr>
        <p:spPr>
          <a:xfrm>
            <a:off x="7531610" y="2434201"/>
            <a:ext cx="3822189" cy="3742762"/>
          </a:xfrm>
        </p:spPr>
        <p:txBody>
          <a:bodyPr vert="horz" lIns="91440" tIns="45720" rIns="91440" bIns="45720" rtlCol="0" anchor="t">
            <a:normAutofit/>
          </a:bodyPr>
          <a:lstStyle/>
          <a:p>
            <a:pPr>
              <a:lnSpc>
                <a:spcPct val="150000"/>
              </a:lnSpc>
            </a:pPr>
            <a:r>
              <a:rPr lang="en-US" sz="1400">
                <a:latin typeface="Times New Roman"/>
                <a:cs typeface="Times New Roman"/>
              </a:rPr>
              <a:t>Dr. Walter Willett, Professor of Epidemiology and Nutrition, criticized the new WHO recommendation to limit total fat intake to 30% of calories, labeling the supporting meta-analysis deeply flawed. </a:t>
            </a:r>
            <a:endParaRPr lang="en-US" sz="1400"/>
          </a:p>
          <a:p>
            <a:pPr marL="0" indent="0">
              <a:buNone/>
            </a:pPr>
            <a:r>
              <a:rPr lang="en-US" sz="2000"/>
              <a:t/>
            </a:r>
            <a:br>
              <a:rPr lang="en-US" sz="2000"/>
            </a:br>
            <a:endParaRPr lang="en-US" sz="2000"/>
          </a:p>
        </p:txBody>
      </p:sp>
      <p:sp>
        <p:nvSpPr>
          <p:cNvPr id="5" name="TextBox 4">
            <a:extLst>
              <a:ext uri="{FF2B5EF4-FFF2-40B4-BE49-F238E27FC236}">
                <a16:creationId xmlns:a16="http://schemas.microsoft.com/office/drawing/2014/main" xmlns="" id="{FBD44565-6E2B-A7BA-DC9F-F381AD69C4BB}"/>
              </a:ext>
            </a:extLst>
          </p:cNvPr>
          <p:cNvSpPr txBox="1"/>
          <p:nvPr/>
        </p:nvSpPr>
        <p:spPr>
          <a:xfrm>
            <a:off x="317499" y="6302375"/>
            <a:ext cx="1571625" cy="43088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100">
                <a:latin typeface="Times New Roman"/>
                <a:cs typeface="Times New Roman"/>
              </a:rPr>
              <a:t>(Source: moh.gov.jm, 2025)</a:t>
            </a:r>
            <a:endParaRPr lang="en-US" sz="1100"/>
          </a:p>
        </p:txBody>
      </p:sp>
    </p:spTree>
    <p:extLst>
      <p:ext uri="{BB962C8B-B14F-4D97-AF65-F5344CB8AC3E}">
        <p14:creationId xmlns:p14="http://schemas.microsoft.com/office/powerpoint/2010/main" xmlns="" val="14618037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xmlns="" id="{2EB492CD-616E-47F8-933B-5E2D952A059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3" name="Arc 12">
            <a:extLst>
              <a:ext uri="{FF2B5EF4-FFF2-40B4-BE49-F238E27FC236}">
                <a16:creationId xmlns:a16="http://schemas.microsoft.com/office/drawing/2014/main" xmlns="" id="{59383CF9-23B5-4335-9B21-1791C4CF1C7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xmlns="" id="{9750C176-3C0C-F6D9-A5E0-5C6FE7C85A33}"/>
              </a:ext>
            </a:extLst>
          </p:cNvPr>
          <p:cNvSpPr>
            <a:spLocks noGrp="1"/>
          </p:cNvSpPr>
          <p:nvPr>
            <p:ph type="title"/>
          </p:nvPr>
        </p:nvSpPr>
        <p:spPr>
          <a:xfrm>
            <a:off x="5894962" y="479493"/>
            <a:ext cx="5458838" cy="1325563"/>
          </a:xfrm>
        </p:spPr>
        <p:txBody>
          <a:bodyPr>
            <a:normAutofit/>
          </a:bodyPr>
          <a:lstStyle/>
          <a:p>
            <a:r>
              <a:rPr lang="en-US" sz="2400" b="1" dirty="0">
                <a:latin typeface="Times New Roman"/>
                <a:cs typeface="Times New Roman"/>
              </a:rPr>
              <a:t> Real Life examples from global tourism chain</a:t>
            </a:r>
            <a:endParaRPr lang="en-US" sz="2400" dirty="0"/>
          </a:p>
        </p:txBody>
      </p:sp>
      <p:sp>
        <p:nvSpPr>
          <p:cNvPr id="15" name="Freeform: Shape 14">
            <a:extLst>
              <a:ext uri="{FF2B5EF4-FFF2-40B4-BE49-F238E27FC236}">
                <a16:creationId xmlns:a16="http://schemas.microsoft.com/office/drawing/2014/main" xmlns="" id="{0007FE00-9498-4706-B255-6437B0252C0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Content Placeholder 3" descr="Food safety">
            <a:extLst>
              <a:ext uri="{FF2B5EF4-FFF2-40B4-BE49-F238E27FC236}">
                <a16:creationId xmlns:a16="http://schemas.microsoft.com/office/drawing/2014/main" xmlns="" id="{68CA1BA5-232C-469C-90EF-57986AC3E704}"/>
              </a:ext>
            </a:extLst>
          </p:cNvPr>
          <p:cNvPicPr>
            <a:picLocks noChangeAspect="1"/>
          </p:cNvPicPr>
          <p:nvPr/>
        </p:nvPicPr>
        <p:blipFill>
          <a:blip r:embed="rId3"/>
          <a:stretch>
            <a:fillRect/>
          </a:stretch>
        </p:blipFill>
        <p:spPr>
          <a:xfrm>
            <a:off x="1087642" y="511293"/>
            <a:ext cx="4008461" cy="5665670"/>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8" name="Content Placeholder 7">
            <a:extLst>
              <a:ext uri="{FF2B5EF4-FFF2-40B4-BE49-F238E27FC236}">
                <a16:creationId xmlns:a16="http://schemas.microsoft.com/office/drawing/2014/main" xmlns="" id="{1DAC07E6-A77B-36A9-E8E4-7DFB817CA251}"/>
              </a:ext>
            </a:extLst>
          </p:cNvPr>
          <p:cNvSpPr>
            <a:spLocks noGrp="1"/>
          </p:cNvSpPr>
          <p:nvPr>
            <p:ph idx="1"/>
          </p:nvPr>
        </p:nvSpPr>
        <p:spPr>
          <a:xfrm>
            <a:off x="5779944" y="1984443"/>
            <a:ext cx="5573856" cy="4192520"/>
          </a:xfrm>
        </p:spPr>
        <p:txBody>
          <a:bodyPr vert="horz" lIns="91440" tIns="45720" rIns="91440" bIns="45720" rtlCol="0" anchor="t">
            <a:normAutofit/>
          </a:bodyPr>
          <a:lstStyle/>
          <a:p>
            <a:pPr>
              <a:lnSpc>
                <a:spcPct val="150000"/>
              </a:lnSpc>
            </a:pPr>
            <a:r>
              <a:rPr lang="en-US" sz="1400">
                <a:latin typeface="Times New Roman"/>
                <a:cs typeface="Times New Roman"/>
              </a:rPr>
              <a:t>Numerous international tourism organizations and destinations have adopted WHO guidelines, particularly in light of the COVID-19 pandemic and other health emergencies. </a:t>
            </a:r>
            <a:endParaRPr lang="en-US">
              <a:latin typeface="Aptos" panose="020B0004020202020204"/>
              <a:cs typeface="Times New Roman"/>
            </a:endParaRPr>
          </a:p>
          <a:p>
            <a:pPr>
              <a:lnSpc>
                <a:spcPct val="150000"/>
              </a:lnSpc>
            </a:pPr>
            <a:r>
              <a:rPr lang="en-US" sz="1400">
                <a:latin typeface="Times New Roman"/>
                <a:cs typeface="Times New Roman"/>
              </a:rPr>
              <a:t>For instance, Rwanda has embraced the WTTC Safe Travels global protocols, while the UNWTO has collaborated with WHO to create universal guidelines for reviving tourism. </a:t>
            </a:r>
            <a:endParaRPr lang="en-US">
              <a:latin typeface="Aptos" panose="020B0004020202020204"/>
              <a:cs typeface="Times New Roman"/>
            </a:endParaRPr>
          </a:p>
          <a:p>
            <a:pPr>
              <a:lnSpc>
                <a:spcPct val="150000"/>
              </a:lnSpc>
            </a:pPr>
            <a:endParaRPr lang="en-US" sz="1400">
              <a:latin typeface="Times New Roman"/>
              <a:cs typeface="Times New Roman"/>
            </a:endParaRPr>
          </a:p>
          <a:p>
            <a:pPr marL="0" indent="0">
              <a:buNone/>
            </a:pPr>
            <a:endParaRPr lang="en-US"/>
          </a:p>
        </p:txBody>
      </p:sp>
      <p:sp>
        <p:nvSpPr>
          <p:cNvPr id="5" name="TextBox 4">
            <a:extLst>
              <a:ext uri="{FF2B5EF4-FFF2-40B4-BE49-F238E27FC236}">
                <a16:creationId xmlns:a16="http://schemas.microsoft.com/office/drawing/2014/main" xmlns="" id="{16F5C238-D92E-DD3E-BFFA-3F6F68A21A52}"/>
              </a:ext>
            </a:extLst>
          </p:cNvPr>
          <p:cNvSpPr txBox="1"/>
          <p:nvPr/>
        </p:nvSpPr>
        <p:spPr>
          <a:xfrm>
            <a:off x="2635249" y="6397624"/>
            <a:ext cx="2238375"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a:latin typeface="Times New Roman"/>
                <a:cs typeface="Times New Roman"/>
              </a:rPr>
              <a:t>(</a:t>
            </a:r>
            <a:r>
              <a:rPr lang="en-US" sz="1200" err="1">
                <a:latin typeface="Times New Roman"/>
                <a:cs typeface="Times New Roman"/>
              </a:rPr>
              <a:t>Source:Who.int</a:t>
            </a:r>
            <a:r>
              <a:rPr lang="en-US" sz="1200">
                <a:latin typeface="Times New Roman"/>
                <a:cs typeface="Times New Roman"/>
              </a:rPr>
              <a:t>, 2025)</a:t>
            </a:r>
            <a:endParaRPr lang="en-US"/>
          </a:p>
        </p:txBody>
      </p:sp>
    </p:spTree>
    <p:extLst>
      <p:ext uri="{BB962C8B-B14F-4D97-AF65-F5344CB8AC3E}">
        <p14:creationId xmlns:p14="http://schemas.microsoft.com/office/powerpoint/2010/main" xmlns="" val="34671548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Graphic 6" descr="Gavel">
            <a:extLst>
              <a:ext uri="{FF2B5EF4-FFF2-40B4-BE49-F238E27FC236}">
                <a16:creationId xmlns:a16="http://schemas.microsoft.com/office/drawing/2014/main" xmlns="" id="{B2EABA43-80F1-4F21-CC74-C887B2D3404A}"/>
              </a:ext>
            </a:extLst>
          </p:cNvPr>
          <p:cNvPicPr>
            <a:picLocks noChangeAspect="1"/>
          </p:cNvPicPr>
          <p:nvPr/>
        </p:nvPicPr>
        <p:blipFill>
          <a:blip r:embed="rId3">
            <a:extLst>
              <a:ext uri="{28A0092B-C50C-407E-A947-70E740481C1C}">
                <a14:useLocalDpi xmlns:a14="http://schemas.microsoft.com/office/drawing/2010/main" xmlns="" val="0"/>
              </a:ext>
              <a:ext uri="{96DAC541-7B7A-43D3-8B79-37D633B846F1}">
                <asvg:svgBlip xmlns:asvg="http://schemas.microsoft.com/office/drawing/2016/SVG/main" xmlns="" r:embed="rId4"/>
              </a:ext>
            </a:extLst>
          </a:blip>
          <a:stretch>
            <a:fillRect/>
          </a:stretch>
        </p:blipFill>
        <p:spPr>
          <a:xfrm>
            <a:off x="633999" y="1577491"/>
            <a:ext cx="3684191" cy="3684191"/>
          </a:xfrm>
          <a:prstGeom prst="rect">
            <a:avLst/>
          </a:prstGeom>
        </p:spPr>
      </p:pic>
      <p:sp>
        <p:nvSpPr>
          <p:cNvPr id="22" name="Rectangle 21">
            <a:extLst>
              <a:ext uri="{FF2B5EF4-FFF2-40B4-BE49-F238E27FC236}">
                <a16:creationId xmlns:a16="http://schemas.microsoft.com/office/drawing/2014/main" xmlns="" id="{732BBDD8-8D49-4D88-8935-FBC3DCA3336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635314" y="2"/>
            <a:ext cx="7556686" cy="6857998"/>
          </a:xfrm>
          <a:prstGeom prst="rect">
            <a:avLst/>
          </a:prstGeom>
          <a:solidFill>
            <a:schemeClr val="tx1">
              <a:lumMod val="50000"/>
              <a:lumOff val="50000"/>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457200"/>
            <a:endParaRPr lang="en-US">
              <a:solidFill>
                <a:srgbClr val="FFFFFF"/>
              </a:solidFill>
              <a:latin typeface="Calibri" panose="020F0502020204030204"/>
            </a:endParaRPr>
          </a:p>
        </p:txBody>
      </p:sp>
      <p:sp>
        <p:nvSpPr>
          <p:cNvPr id="2" name="Title 1">
            <a:extLst>
              <a:ext uri="{FF2B5EF4-FFF2-40B4-BE49-F238E27FC236}">
                <a16:creationId xmlns:a16="http://schemas.microsoft.com/office/drawing/2014/main" xmlns="" id="{F3B40221-FB62-C979-97EF-6EC1041EA61E}"/>
              </a:ext>
            </a:extLst>
          </p:cNvPr>
          <p:cNvSpPr>
            <a:spLocks noGrp="1"/>
          </p:cNvSpPr>
          <p:nvPr>
            <p:ph type="title"/>
          </p:nvPr>
        </p:nvSpPr>
        <p:spPr>
          <a:xfrm>
            <a:off x="5278781" y="620720"/>
            <a:ext cx="6157545" cy="5523515"/>
          </a:xfrm>
        </p:spPr>
        <p:txBody>
          <a:bodyPr vert="horz" lIns="91440" tIns="45720" rIns="91440" bIns="45720" rtlCol="0" anchor="ctr">
            <a:normAutofit/>
          </a:bodyPr>
          <a:lstStyle/>
          <a:p>
            <a:pPr>
              <a:lnSpc>
                <a:spcPct val="150000"/>
              </a:lnSpc>
            </a:pPr>
            <a:r>
              <a:rPr lang="en-US" sz="2400" b="1" kern="1200" dirty="0">
                <a:latin typeface="Times New Roman"/>
                <a:cs typeface="Times New Roman"/>
              </a:rPr>
              <a:t>Conclusion</a:t>
            </a:r>
            <a:r>
              <a:rPr lang="en-US" sz="2900" kern="1200" dirty="0">
                <a:latin typeface="Times New Roman"/>
              </a:rPr>
              <a:t/>
            </a:r>
            <a:br>
              <a:rPr lang="en-US" sz="2900" kern="1200" dirty="0">
                <a:latin typeface="Times New Roman"/>
              </a:rPr>
            </a:br>
            <a:r>
              <a:rPr lang="en-US" sz="2900" kern="1200" dirty="0">
                <a:latin typeface="Times New Roman"/>
              </a:rPr>
              <a:t/>
            </a:r>
            <a:br>
              <a:rPr lang="en-US" sz="2900" kern="1200" dirty="0">
                <a:latin typeface="Times New Roman"/>
              </a:rPr>
            </a:br>
            <a:r>
              <a:rPr lang="en-US" sz="1400" kern="1200" dirty="0">
                <a:latin typeface="Times New Roman"/>
                <a:cs typeface="Times New Roman"/>
              </a:rPr>
              <a:t>As a nutrition and food service consultant of an eco-tourism agency, it is suggested to follow a healthy dietary plan. </a:t>
            </a:r>
            <a:r>
              <a:rPr lang="en-US" sz="1400" dirty="0">
                <a:latin typeface="Times New Roman"/>
              </a:rPr>
              <a:t/>
            </a:r>
            <a:br>
              <a:rPr lang="en-US" sz="1400" dirty="0">
                <a:latin typeface="Times New Roman"/>
              </a:rPr>
            </a:br>
            <a:r>
              <a:rPr lang="en-US" sz="1400" kern="1200" dirty="0">
                <a:latin typeface="Times New Roman"/>
                <a:cs typeface="Times New Roman"/>
              </a:rPr>
              <a:t>Consuming healthy food that is locally sourced is nutritious and makes the tour of the tourists overall healthy. </a:t>
            </a:r>
            <a:r>
              <a:rPr lang="en-US" sz="1400" kern="1200" dirty="0">
                <a:latin typeface="Times New Roman"/>
              </a:rPr>
              <a:t/>
            </a:r>
            <a:br>
              <a:rPr lang="en-US" sz="1400" kern="1200" dirty="0">
                <a:latin typeface="Times New Roman"/>
              </a:rPr>
            </a:br>
            <a:r>
              <a:rPr lang="en-US" sz="1400" kern="1200" dirty="0">
                <a:latin typeface="Times New Roman"/>
                <a:cs typeface="Times New Roman"/>
              </a:rPr>
              <a:t>The tourists can explore nature with their good health.  For tourists who support eco-tourism, vegan and vegetarian meals are provided. </a:t>
            </a:r>
            <a:endParaRPr lang="en-US"/>
          </a:p>
        </p:txBody>
      </p:sp>
    </p:spTree>
    <p:extLst>
      <p:ext uri="{BB962C8B-B14F-4D97-AF65-F5344CB8AC3E}">
        <p14:creationId xmlns:p14="http://schemas.microsoft.com/office/powerpoint/2010/main" xmlns="" val="37142378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2">
            <a:lumMod val="40000"/>
            <a:lumOff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365FE6F-A979-6805-1C7B-39410B7C3962}"/>
              </a:ext>
            </a:extLst>
          </p:cNvPr>
          <p:cNvSpPr>
            <a:spLocks noGrp="1"/>
          </p:cNvSpPr>
          <p:nvPr>
            <p:ph type="title"/>
          </p:nvPr>
        </p:nvSpPr>
        <p:spPr>
          <a:xfrm>
            <a:off x="560010" y="-445256"/>
            <a:ext cx="10515600" cy="1325563"/>
          </a:xfrm>
        </p:spPr>
        <p:txBody>
          <a:bodyPr>
            <a:normAutofit/>
          </a:bodyPr>
          <a:lstStyle/>
          <a:p>
            <a:pPr algn="ctr"/>
            <a:r>
              <a:rPr lang="en-US" sz="2400" b="1" dirty="0">
                <a:latin typeface="Times New Roman"/>
                <a:cs typeface="Times New Roman"/>
              </a:rPr>
              <a:t>References </a:t>
            </a:r>
            <a:endParaRPr lang="en-US"/>
          </a:p>
        </p:txBody>
      </p:sp>
      <p:sp>
        <p:nvSpPr>
          <p:cNvPr id="3" name="Content Placeholder 2">
            <a:extLst>
              <a:ext uri="{FF2B5EF4-FFF2-40B4-BE49-F238E27FC236}">
                <a16:creationId xmlns:a16="http://schemas.microsoft.com/office/drawing/2014/main" xmlns="" id="{DAFAA7E6-4360-254D-6AB2-20F4C4CD2146}"/>
              </a:ext>
            </a:extLst>
          </p:cNvPr>
          <p:cNvSpPr>
            <a:spLocks noGrp="1"/>
          </p:cNvSpPr>
          <p:nvPr>
            <p:ph idx="1"/>
          </p:nvPr>
        </p:nvSpPr>
        <p:spPr>
          <a:xfrm>
            <a:off x="185058" y="555625"/>
            <a:ext cx="11882361" cy="5621338"/>
          </a:xfrm>
        </p:spPr>
        <p:txBody>
          <a:bodyPr vert="horz" lIns="91440" tIns="45720" rIns="91440" bIns="45720" rtlCol="0" anchor="t">
            <a:noAutofit/>
          </a:bodyPr>
          <a:lstStyle/>
          <a:p>
            <a:pPr>
              <a:lnSpc>
                <a:spcPct val="150000"/>
              </a:lnSpc>
            </a:pPr>
            <a:r>
              <a:rPr lang="en-GB" sz="1400" dirty="0">
                <a:latin typeface="Times New Roman"/>
                <a:cs typeface="Times New Roman"/>
              </a:rPr>
              <a:t>bbc.co.uk “Diabetic dinner for lake district tourists” Retrieved from: </a:t>
            </a:r>
            <a:r>
              <a:rPr lang="en-GB" sz="1400" dirty="0">
                <a:solidFill>
                  <a:srgbClr val="1155CC"/>
                </a:solidFill>
                <a:latin typeface="Times New Roman"/>
                <a:cs typeface="Times New Roman"/>
                <a:hlinkClick r:id="rId2"/>
              </a:rPr>
              <a:t>www.bbc.co.uk</a:t>
            </a:r>
            <a:r>
              <a:rPr lang="en-GB" sz="1400" dirty="0">
                <a:ea typeface="+mn-lt"/>
                <a:cs typeface="+mn-lt"/>
              </a:rPr>
              <a:t> </a:t>
            </a:r>
            <a:r>
              <a:rPr lang="en-GB" sz="1400" dirty="0">
                <a:latin typeface="Times New Roman"/>
                <a:cs typeface="Times New Roman"/>
              </a:rPr>
              <a:t>[Accessed on: 3 May 2025]</a:t>
            </a:r>
            <a:endParaRPr lang="en-US" sz="1400" dirty="0"/>
          </a:p>
          <a:p>
            <a:pPr>
              <a:lnSpc>
                <a:spcPct val="150000"/>
              </a:lnSpc>
            </a:pPr>
            <a:r>
              <a:rPr lang="en-GB" sz="1400" dirty="0">
                <a:latin typeface="Times New Roman"/>
                <a:cs typeface="Times New Roman"/>
              </a:rPr>
              <a:t>cdc.gov “Diabetic meal plan for Edinburgh tourist.” Retrieved from: </a:t>
            </a:r>
            <a:r>
              <a:rPr lang="en-GB" sz="1400" dirty="0">
                <a:solidFill>
                  <a:srgbClr val="1155CC"/>
                </a:solidFill>
                <a:latin typeface="Times New Roman"/>
                <a:cs typeface="Times New Roman"/>
                <a:hlinkClick r:id="rId3"/>
              </a:rPr>
              <a:t>www.cdc.gov</a:t>
            </a:r>
            <a:r>
              <a:rPr lang="en-GB" sz="1400" dirty="0">
                <a:latin typeface="Times New Roman"/>
                <a:cs typeface="Times New Roman"/>
              </a:rPr>
              <a:t> [Accessed on: 3 May 2025]</a:t>
            </a:r>
            <a:endParaRPr lang="en-US" sz="1400"/>
          </a:p>
          <a:p>
            <a:pPr>
              <a:lnSpc>
                <a:spcPct val="150000"/>
              </a:lnSpc>
            </a:pPr>
            <a:r>
              <a:rPr lang="en-GB" sz="1400" dirty="0">
                <a:latin typeface="Times New Roman"/>
                <a:cs typeface="Times New Roman"/>
              </a:rPr>
              <a:t>contiki.com “Diet plan for vegan tourists” Retrieved from:: </a:t>
            </a:r>
            <a:r>
              <a:rPr lang="en-GB" sz="1400" dirty="0">
                <a:solidFill>
                  <a:srgbClr val="1155CC"/>
                </a:solidFill>
                <a:latin typeface="Times New Roman"/>
                <a:cs typeface="Times New Roman"/>
                <a:hlinkClick r:id="rId4"/>
              </a:rPr>
              <a:t>www.contiki.com</a:t>
            </a:r>
            <a:r>
              <a:rPr lang="en-GB" sz="1400" dirty="0">
                <a:latin typeface="Times New Roman"/>
                <a:cs typeface="Times New Roman"/>
              </a:rPr>
              <a:t> [Accessed on: 3 May 2025]</a:t>
            </a:r>
            <a:endParaRPr lang="en-US" sz="1400"/>
          </a:p>
          <a:p>
            <a:pPr>
              <a:lnSpc>
                <a:spcPct val="150000"/>
              </a:lnSpc>
            </a:pPr>
            <a:r>
              <a:rPr lang="en-GB" sz="1400" dirty="0">
                <a:latin typeface="Times New Roman"/>
                <a:cs typeface="Times New Roman"/>
              </a:rPr>
              <a:t>diabetes.org.uk “diabetic breakfast ideas for tourists” Retrieved from: </a:t>
            </a:r>
            <a:r>
              <a:rPr lang="en-GB" sz="1400" dirty="0">
                <a:solidFill>
                  <a:srgbClr val="1155CC"/>
                </a:solidFill>
                <a:latin typeface="Times New Roman"/>
                <a:cs typeface="Times New Roman"/>
                <a:hlinkClick r:id="rId5"/>
              </a:rPr>
              <a:t>www.diabetes.org.uk</a:t>
            </a:r>
            <a:r>
              <a:rPr lang="en-GB" sz="1400" dirty="0">
                <a:latin typeface="Times New Roman"/>
                <a:cs typeface="Times New Roman"/>
              </a:rPr>
              <a:t> [Accessed on: 3 May 2025]</a:t>
            </a:r>
            <a:endParaRPr lang="en-US" sz="1400"/>
          </a:p>
          <a:p>
            <a:pPr>
              <a:lnSpc>
                <a:spcPct val="150000"/>
              </a:lnSpc>
            </a:pPr>
            <a:r>
              <a:rPr lang="en-GB" sz="1400" dirty="0">
                <a:latin typeface="Times New Roman"/>
                <a:cs typeface="Times New Roman"/>
              </a:rPr>
              <a:t>eatingwell.com “dinner for diabetic tourists of London” Retrieved from:</a:t>
            </a:r>
            <a:r>
              <a:rPr lang="en-GB" sz="1400" dirty="0">
                <a:solidFill>
                  <a:srgbClr val="000000"/>
                </a:solidFill>
                <a:latin typeface="Times New Roman"/>
                <a:cs typeface="Times New Roman"/>
              </a:rPr>
              <a:t> </a:t>
            </a:r>
            <a:r>
              <a:rPr lang="en-GB" sz="1400" dirty="0">
                <a:solidFill>
                  <a:srgbClr val="1155CC"/>
                </a:solidFill>
                <a:latin typeface="Times New Roman"/>
                <a:cs typeface="Times New Roman"/>
                <a:hlinkClick r:id="rId6"/>
              </a:rPr>
              <a:t>www.eatingwell.com</a:t>
            </a:r>
            <a:r>
              <a:rPr lang="en-GB" sz="1400" dirty="0">
                <a:ea typeface="+mn-lt"/>
                <a:cs typeface="+mn-lt"/>
              </a:rPr>
              <a:t> </a:t>
            </a:r>
            <a:r>
              <a:rPr lang="en-GB" sz="1400" dirty="0">
                <a:latin typeface="Times New Roman"/>
                <a:cs typeface="Times New Roman"/>
              </a:rPr>
              <a:t>[Accessed on: 3 May 2025]</a:t>
            </a:r>
            <a:endParaRPr lang="en-US" sz="1400"/>
          </a:p>
          <a:p>
            <a:pPr>
              <a:lnSpc>
                <a:spcPct val="150000"/>
              </a:lnSpc>
            </a:pPr>
            <a:r>
              <a:rPr lang="en-GB" sz="1400" dirty="0">
                <a:solidFill>
                  <a:srgbClr val="222222"/>
                </a:solidFill>
                <a:latin typeface="Times New Roman"/>
                <a:cs typeface="Times New Roman"/>
              </a:rPr>
              <a:t>Garrod, B., &amp; Nicholls, S. (2022). British tourists’ adjustment to cultural expectations in Muslim-majority countries. </a:t>
            </a:r>
            <a:r>
              <a:rPr lang="en-GB" sz="1400" i="1" dirty="0">
                <a:solidFill>
                  <a:srgbClr val="222222"/>
                </a:solidFill>
                <a:latin typeface="Times New Roman"/>
                <a:cs typeface="Times New Roman"/>
              </a:rPr>
              <a:t>Tourism Management</a:t>
            </a:r>
            <a:r>
              <a:rPr lang="en-GB" sz="1400" dirty="0">
                <a:solidFill>
                  <a:srgbClr val="222222"/>
                </a:solidFill>
                <a:latin typeface="Times New Roman"/>
                <a:cs typeface="Times New Roman"/>
              </a:rPr>
              <a:t>, </a:t>
            </a:r>
            <a:r>
              <a:rPr lang="en-GB" sz="1400" i="1" dirty="0">
                <a:solidFill>
                  <a:srgbClr val="222222"/>
                </a:solidFill>
                <a:latin typeface="Times New Roman"/>
                <a:cs typeface="Times New Roman"/>
              </a:rPr>
              <a:t>91</a:t>
            </a:r>
            <a:r>
              <a:rPr lang="en-GB" sz="1400" dirty="0">
                <a:solidFill>
                  <a:srgbClr val="222222"/>
                </a:solidFill>
                <a:latin typeface="Times New Roman"/>
                <a:cs typeface="Times New Roman"/>
              </a:rPr>
              <a:t>, 104500. Retrieved from: </a:t>
            </a:r>
            <a:r>
              <a:rPr lang="en-GB" sz="1400" dirty="0">
                <a:solidFill>
                  <a:srgbClr val="222222"/>
                </a:solidFill>
                <a:latin typeface="Times New Roman"/>
                <a:cs typeface="Times New Roman"/>
                <a:hlinkClick r:id="rId7"/>
              </a:rPr>
              <a:t>https://www.sciencedirect.com/science/article/pii/S0261517722000139</a:t>
            </a:r>
            <a:r>
              <a:rPr lang="en-GB" sz="1400" dirty="0">
                <a:solidFill>
                  <a:srgbClr val="222222"/>
                </a:solidFill>
                <a:latin typeface="Times New Roman"/>
                <a:cs typeface="Times New Roman"/>
              </a:rPr>
              <a:t> </a:t>
            </a:r>
            <a:endParaRPr lang="en-US" sz="1400"/>
          </a:p>
          <a:p>
            <a:pPr>
              <a:lnSpc>
                <a:spcPct val="150000"/>
              </a:lnSpc>
            </a:pPr>
            <a:r>
              <a:rPr lang="en-GB" sz="1400" dirty="0">
                <a:solidFill>
                  <a:srgbClr val="222222"/>
                </a:solidFill>
                <a:latin typeface="Times New Roman"/>
                <a:cs typeface="Times New Roman"/>
              </a:rPr>
              <a:t>Lin, J., Cui, Q., Xu, H., &amp; Guia, J. (2022). Health and local food consumption in cross-cultural tourism mobility: An assemblage approach. </a:t>
            </a:r>
            <a:r>
              <a:rPr lang="en-GB" sz="1400" i="1" dirty="0">
                <a:solidFill>
                  <a:srgbClr val="222222"/>
                </a:solidFill>
                <a:latin typeface="Times New Roman"/>
                <a:cs typeface="Times New Roman"/>
              </a:rPr>
              <a:t>Tourism Geographies</a:t>
            </a:r>
            <a:r>
              <a:rPr lang="en-GB" sz="1400" dirty="0">
                <a:solidFill>
                  <a:srgbClr val="222222"/>
                </a:solidFill>
                <a:latin typeface="Times New Roman"/>
                <a:cs typeface="Times New Roman"/>
              </a:rPr>
              <a:t>, </a:t>
            </a:r>
            <a:r>
              <a:rPr lang="en-GB" sz="1400" i="1" dirty="0">
                <a:solidFill>
                  <a:srgbClr val="222222"/>
                </a:solidFill>
                <a:latin typeface="Times New Roman"/>
                <a:cs typeface="Times New Roman"/>
              </a:rPr>
              <a:t>24</a:t>
            </a:r>
            <a:r>
              <a:rPr lang="en-GB" sz="1400" dirty="0">
                <a:solidFill>
                  <a:srgbClr val="222222"/>
                </a:solidFill>
                <a:latin typeface="Times New Roman"/>
                <a:cs typeface="Times New Roman"/>
              </a:rPr>
              <a:t>(6-7), 1103-1122.,. Retrieved from: </a:t>
            </a:r>
            <a:r>
              <a:rPr lang="en-GB" sz="1400" dirty="0">
                <a:solidFill>
                  <a:srgbClr val="222222"/>
                </a:solidFill>
                <a:latin typeface="Times New Roman"/>
                <a:cs typeface="Times New Roman"/>
                <a:hlinkClick r:id="rId8"/>
              </a:rPr>
              <a:t>https://dugi-doc.udg.edu/bitstream/handle/10256/24384/037437.pdf?sequence=1</a:t>
            </a:r>
            <a:endParaRPr lang="en-US" sz="1400"/>
          </a:p>
          <a:p>
            <a:pPr>
              <a:lnSpc>
                <a:spcPct val="150000"/>
              </a:lnSpc>
            </a:pPr>
            <a:r>
              <a:rPr lang="en-GB" sz="1400" dirty="0">
                <a:solidFill>
                  <a:srgbClr val="222222"/>
                </a:solidFill>
                <a:latin typeface="Times New Roman"/>
                <a:cs typeface="Times New Roman"/>
              </a:rPr>
              <a:t>Malota, E., &amp; Mucsi, A. (2023). Tasting a new culture: adjustment to a foreign culture through traditional local cuisine. </a:t>
            </a:r>
            <a:r>
              <a:rPr lang="en-GB" sz="1400" i="1" dirty="0">
                <a:solidFill>
                  <a:srgbClr val="222222"/>
                </a:solidFill>
                <a:latin typeface="Times New Roman"/>
                <a:cs typeface="Times New Roman"/>
              </a:rPr>
              <a:t>Food, Culture &amp; Society</a:t>
            </a:r>
            <a:r>
              <a:rPr lang="en-GB" sz="1400" dirty="0">
                <a:solidFill>
                  <a:srgbClr val="222222"/>
                </a:solidFill>
                <a:latin typeface="Times New Roman"/>
                <a:cs typeface="Times New Roman"/>
              </a:rPr>
              <a:t>, </a:t>
            </a:r>
            <a:r>
              <a:rPr lang="en-GB" sz="1400" i="1" dirty="0">
                <a:solidFill>
                  <a:srgbClr val="222222"/>
                </a:solidFill>
                <a:latin typeface="Times New Roman"/>
                <a:cs typeface="Times New Roman"/>
              </a:rPr>
              <a:t>26</a:t>
            </a:r>
            <a:r>
              <a:rPr lang="en-GB" sz="1400" dirty="0">
                <a:solidFill>
                  <a:srgbClr val="222222"/>
                </a:solidFill>
                <a:latin typeface="Times New Roman"/>
                <a:cs typeface="Times New Roman"/>
              </a:rPr>
              <a:t>(1), 209-229. Retrieved from: </a:t>
            </a:r>
            <a:r>
              <a:rPr lang="en-GB" sz="1400" dirty="0">
                <a:solidFill>
                  <a:srgbClr val="222222"/>
                </a:solidFill>
                <a:latin typeface="Times New Roman"/>
                <a:cs typeface="Times New Roman"/>
                <a:hlinkClick r:id="rId9"/>
              </a:rPr>
              <a:t>https://www.researchgate.net/profile/Attila-Mucsi-2/publication/356266045_Tasting_a_new_culture_adjustment_to_a_foreign_culture_through_traditional_local_cuisine/links/671b974fedbc012ea13db60f/Tasting-a-new-culture-adjustment-to-a-foreign-culture-through-traditional-local-cuisine.pdf</a:t>
            </a:r>
            <a:endParaRPr lang="en-US" sz="1400"/>
          </a:p>
        </p:txBody>
      </p:sp>
    </p:spTree>
    <p:extLst>
      <p:ext uri="{BB962C8B-B14F-4D97-AF65-F5344CB8AC3E}">
        <p14:creationId xmlns:p14="http://schemas.microsoft.com/office/powerpoint/2010/main" xmlns="" val="20651924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F9DC568-5E5C-35D0-56D8-8476D3006A59}"/>
              </a:ext>
            </a:extLst>
          </p:cNvPr>
          <p:cNvSpPr>
            <a:spLocks noGrp="1"/>
          </p:cNvSpPr>
          <p:nvPr>
            <p:ph type="title"/>
          </p:nvPr>
        </p:nvSpPr>
        <p:spPr>
          <a:xfrm>
            <a:off x="838200" y="5691"/>
            <a:ext cx="10515600" cy="1325563"/>
          </a:xfrm>
        </p:spPr>
        <p:txBody>
          <a:bodyPr>
            <a:normAutofit/>
          </a:bodyPr>
          <a:lstStyle/>
          <a:p>
            <a:r>
              <a:rPr lang="en-US" sz="2400" b="1" dirty="0">
                <a:latin typeface="Times New Roman"/>
                <a:cs typeface="Times New Roman"/>
              </a:rPr>
              <a:t>CONTD.</a:t>
            </a:r>
          </a:p>
        </p:txBody>
      </p:sp>
      <p:sp>
        <p:nvSpPr>
          <p:cNvPr id="3" name="Content Placeholder 2">
            <a:extLst>
              <a:ext uri="{FF2B5EF4-FFF2-40B4-BE49-F238E27FC236}">
                <a16:creationId xmlns:a16="http://schemas.microsoft.com/office/drawing/2014/main" xmlns="" id="{7504724B-84C6-50FF-84FF-FBEFA675500C}"/>
              </a:ext>
            </a:extLst>
          </p:cNvPr>
          <p:cNvSpPr>
            <a:spLocks noGrp="1"/>
          </p:cNvSpPr>
          <p:nvPr>
            <p:ph idx="1"/>
          </p:nvPr>
        </p:nvSpPr>
        <p:spPr>
          <a:xfrm>
            <a:off x="838200" y="1135513"/>
            <a:ext cx="9264770" cy="5041450"/>
          </a:xfrm>
        </p:spPr>
        <p:txBody>
          <a:bodyPr vert="horz" lIns="91440" tIns="45720" rIns="91440" bIns="45720" rtlCol="0" anchor="t">
            <a:normAutofit/>
          </a:bodyPr>
          <a:lstStyle/>
          <a:p>
            <a:pPr>
              <a:lnSpc>
                <a:spcPct val="150000"/>
              </a:lnSpc>
            </a:pPr>
            <a:r>
              <a:rPr lang="en-GB" sz="1400" dirty="0">
                <a:latin typeface="Times New Roman"/>
                <a:cs typeface="Times New Roman"/>
              </a:rPr>
              <a:t>purition.co.uk “vegan breakfast for lake district tourist” Retrieved From: </a:t>
            </a:r>
            <a:r>
              <a:rPr lang="en-GB" sz="1400" dirty="0">
                <a:latin typeface="Times New Roman"/>
                <a:cs typeface="Times New Roman"/>
                <a:hlinkClick r:id="rId2"/>
              </a:rPr>
              <a:t>www.purition.co.uk</a:t>
            </a:r>
            <a:r>
              <a:rPr lang="en-GB" sz="1400" dirty="0">
                <a:latin typeface="Times New Roman"/>
                <a:cs typeface="Times New Roman"/>
              </a:rPr>
              <a:t> [Accessed on: 3 May 2025]</a:t>
            </a:r>
            <a:endParaRPr lang="en-US" sz="1400">
              <a:latin typeface="Times New Roman"/>
              <a:cs typeface="Times New Roman"/>
            </a:endParaRPr>
          </a:p>
          <a:p>
            <a:pPr>
              <a:lnSpc>
                <a:spcPct val="150000"/>
              </a:lnSpc>
            </a:pPr>
            <a:r>
              <a:rPr lang="en-GB" sz="1400" dirty="0">
                <a:latin typeface="Times New Roman"/>
                <a:cs typeface="Times New Roman"/>
              </a:rPr>
              <a:t>tasteofhome.com “vegetarian lunch ideas” Retrieved from: </a:t>
            </a:r>
            <a:r>
              <a:rPr lang="en-GB" sz="1400" dirty="0">
                <a:latin typeface="Times New Roman"/>
                <a:cs typeface="Times New Roman"/>
                <a:hlinkClick r:id="rId3"/>
              </a:rPr>
              <a:t>www.tasteofhome.com</a:t>
            </a:r>
            <a:r>
              <a:rPr lang="en-GB" sz="1400" dirty="0">
                <a:latin typeface="Times New Roman"/>
                <a:cs typeface="Times New Roman"/>
              </a:rPr>
              <a:t>[Accessed on: 3 May 2025]</a:t>
            </a:r>
            <a:endParaRPr lang="en-US" sz="1400">
              <a:latin typeface="Times New Roman"/>
              <a:cs typeface="Times New Roman"/>
            </a:endParaRPr>
          </a:p>
          <a:p>
            <a:pPr>
              <a:lnSpc>
                <a:spcPct val="150000"/>
              </a:lnSpc>
            </a:pPr>
            <a:r>
              <a:rPr lang="en-GB" sz="1400" dirty="0">
                <a:latin typeface="Times New Roman"/>
                <a:cs typeface="Times New Roman"/>
              </a:rPr>
              <a:t>thegoodfoodguide.co “Diet plan for gluten-free tourist.” Retrieved from: </a:t>
            </a:r>
            <a:r>
              <a:rPr lang="en-GB" sz="1400" dirty="0">
                <a:latin typeface="Times New Roman"/>
                <a:cs typeface="Times New Roman"/>
                <a:hlinkClick r:id="rId4"/>
              </a:rPr>
              <a:t>www.thegoodfoodguide.co.uk</a:t>
            </a:r>
            <a:r>
              <a:rPr lang="en-GB" sz="1400" dirty="0">
                <a:latin typeface="Times New Roman"/>
                <a:cs typeface="Times New Roman"/>
              </a:rPr>
              <a:t>   [Accessed on: 3 May 2025]</a:t>
            </a:r>
            <a:endParaRPr lang="en-US" sz="1400">
              <a:latin typeface="Times New Roman"/>
              <a:cs typeface="Times New Roman"/>
            </a:endParaRPr>
          </a:p>
          <a:p>
            <a:pPr>
              <a:lnSpc>
                <a:spcPct val="150000"/>
              </a:lnSpc>
            </a:pPr>
            <a:r>
              <a:rPr lang="en-GB" sz="1400" dirty="0">
                <a:solidFill>
                  <a:srgbClr val="222222"/>
                </a:solidFill>
                <a:latin typeface="Times New Roman"/>
                <a:cs typeface="Times New Roman"/>
              </a:rPr>
              <a:t>visitscotland.org</a:t>
            </a:r>
            <a:r>
              <a:rPr lang="en-GB" sz="1400" dirty="0">
                <a:latin typeface="Times New Roman"/>
                <a:cs typeface="Times New Roman"/>
              </a:rPr>
              <a:t> “Hospitality guidelines” Retrieved From: </a:t>
            </a:r>
            <a:r>
              <a:rPr lang="en-GB" sz="1400" dirty="0">
                <a:latin typeface="Times New Roman"/>
                <a:cs typeface="Times New Roman"/>
                <a:hlinkClick r:id="rId5"/>
              </a:rPr>
              <a:t>www.visitscotland.org</a:t>
            </a:r>
            <a:r>
              <a:rPr lang="en-GB" sz="1400" dirty="0">
                <a:latin typeface="Times New Roman"/>
                <a:cs typeface="Times New Roman"/>
              </a:rPr>
              <a:t> [Accessed on: 3 May 2025]</a:t>
            </a:r>
            <a:endParaRPr lang="en-US" sz="1400" dirty="0">
              <a:latin typeface="Times New Roman"/>
              <a:cs typeface="Times New Roman"/>
            </a:endParaRPr>
          </a:p>
          <a:p>
            <a:pPr>
              <a:lnSpc>
                <a:spcPct val="150000"/>
              </a:lnSpc>
            </a:pPr>
            <a:r>
              <a:rPr lang="en-GB" sz="1400" dirty="0">
                <a:solidFill>
                  <a:srgbClr val="222222"/>
                </a:solidFill>
                <a:latin typeface="Times New Roman"/>
                <a:cs typeface="Times New Roman"/>
              </a:rPr>
              <a:t>who.int “healthy-diet</a:t>
            </a:r>
            <a:r>
              <a:rPr lang="en-GB" sz="1400" dirty="0">
                <a:latin typeface="Times New Roman"/>
                <a:cs typeface="Times New Roman"/>
              </a:rPr>
              <a:t>” Retrieved From: </a:t>
            </a:r>
            <a:r>
              <a:rPr lang="en-GB" sz="1400" dirty="0">
                <a:latin typeface="Times New Roman"/>
                <a:cs typeface="Times New Roman"/>
                <a:hlinkClick r:id="rId6"/>
              </a:rPr>
              <a:t>www.who.int</a:t>
            </a:r>
            <a:r>
              <a:rPr lang="en-GB" sz="1400" dirty="0">
                <a:latin typeface="Times New Roman"/>
                <a:cs typeface="Times New Roman"/>
              </a:rPr>
              <a:t> [Accessed on: 3 May 2025]</a:t>
            </a:r>
            <a:endParaRPr lang="en-US" sz="1400" dirty="0">
              <a:latin typeface="Times New Roman"/>
              <a:cs typeface="Times New Roman"/>
            </a:endParaRPr>
          </a:p>
          <a:p>
            <a:pPr>
              <a:lnSpc>
                <a:spcPct val="150000"/>
              </a:lnSpc>
            </a:pPr>
            <a:r>
              <a:rPr lang="en-GB" sz="1400" dirty="0">
                <a:latin typeface="Times New Roman"/>
                <a:cs typeface="Times New Roman"/>
              </a:rPr>
              <a:t>wttc.org “global-protocols for safe travel” Retrieved From: </a:t>
            </a:r>
            <a:r>
              <a:rPr lang="en-GB" sz="1400" dirty="0">
                <a:latin typeface="Times New Roman"/>
                <a:cs typeface="Times New Roman"/>
                <a:hlinkClick r:id="rId7"/>
              </a:rPr>
              <a:t>wttc.org</a:t>
            </a:r>
            <a:r>
              <a:rPr lang="en-GB" sz="1400" dirty="0">
                <a:latin typeface="Times New Roman"/>
                <a:cs typeface="Times New Roman"/>
              </a:rPr>
              <a:t>  [Accessed on: 3 May 2025]</a:t>
            </a:r>
          </a:p>
        </p:txBody>
      </p:sp>
    </p:spTree>
    <p:extLst>
      <p:ext uri="{BB962C8B-B14F-4D97-AF65-F5344CB8AC3E}">
        <p14:creationId xmlns:p14="http://schemas.microsoft.com/office/powerpoint/2010/main" xmlns="" val="22297460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1" name="Rectangle 30">
            <a:extLst>
              <a:ext uri="{FF2B5EF4-FFF2-40B4-BE49-F238E27FC236}">
                <a16:creationId xmlns:a16="http://schemas.microsoft.com/office/drawing/2014/main" xmlns="" id="{5D9FC6AC-4A12-4825-8ABE-0732B8EF4D1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descr="Thank You Wallpapers Mobile - Wallpaper Cave">
            <a:extLst>
              <a:ext uri="{FF2B5EF4-FFF2-40B4-BE49-F238E27FC236}">
                <a16:creationId xmlns:a16="http://schemas.microsoft.com/office/drawing/2014/main" xmlns="" id="{2CC31A15-BA08-57FF-FC1B-FAB0FC06C807}"/>
              </a:ext>
            </a:extLst>
          </p:cNvPr>
          <p:cNvPicPr>
            <a:picLocks noChangeAspect="1"/>
          </p:cNvPicPr>
          <p:nvPr/>
        </p:nvPicPr>
        <p:blipFill>
          <a:blip r:embed="rId2"/>
          <a:srcRect t="7502" r="1" b="1"/>
          <a:stretch/>
        </p:blipFill>
        <p:spPr>
          <a:xfrm>
            <a:off x="1" y="10"/>
            <a:ext cx="11862683" cy="6857990"/>
          </a:xfrm>
          <a:custGeom>
            <a:avLst/>
            <a:gdLst/>
            <a:ahLst/>
            <a:cxnLst/>
            <a:rect l="l" t="t" r="r" b="b"/>
            <a:pathLst>
              <a:path w="11862683" h="6858000">
                <a:moveTo>
                  <a:pt x="0" y="0"/>
                </a:moveTo>
                <a:lnTo>
                  <a:pt x="4038600" y="0"/>
                </a:lnTo>
                <a:lnTo>
                  <a:pt x="4114800" y="0"/>
                </a:lnTo>
                <a:lnTo>
                  <a:pt x="4282294" y="0"/>
                </a:lnTo>
                <a:lnTo>
                  <a:pt x="6139260" y="0"/>
                </a:lnTo>
                <a:lnTo>
                  <a:pt x="6362810" y="0"/>
                </a:lnTo>
                <a:lnTo>
                  <a:pt x="7272221" y="0"/>
                </a:lnTo>
                <a:lnTo>
                  <a:pt x="10815342" y="0"/>
                </a:lnTo>
                <a:cubicBezTo>
                  <a:pt x="10709672" y="35571"/>
                  <a:pt x="10607020" y="78255"/>
                  <a:pt x="10501350" y="110269"/>
                </a:cubicBezTo>
                <a:cubicBezTo>
                  <a:pt x="10516447" y="145839"/>
                  <a:pt x="10531542" y="138725"/>
                  <a:pt x="10546639" y="135168"/>
                </a:cubicBezTo>
                <a:cubicBezTo>
                  <a:pt x="10637212" y="120941"/>
                  <a:pt x="10730806" y="110269"/>
                  <a:pt x="10818360" y="71141"/>
                </a:cubicBezTo>
                <a:cubicBezTo>
                  <a:pt x="10839496" y="64027"/>
                  <a:pt x="10863648" y="64027"/>
                  <a:pt x="10872705" y="88927"/>
                </a:cubicBezTo>
                <a:cubicBezTo>
                  <a:pt x="10887801" y="124497"/>
                  <a:pt x="10866668" y="145839"/>
                  <a:pt x="10845532" y="163625"/>
                </a:cubicBezTo>
                <a:cubicBezTo>
                  <a:pt x="10809304" y="195638"/>
                  <a:pt x="10767036" y="188525"/>
                  <a:pt x="10727787" y="192082"/>
                </a:cubicBezTo>
                <a:cubicBezTo>
                  <a:pt x="10619098" y="209867"/>
                  <a:pt x="10567772" y="259665"/>
                  <a:pt x="10543619" y="373491"/>
                </a:cubicBezTo>
                <a:cubicBezTo>
                  <a:pt x="10637212" y="327250"/>
                  <a:pt x="10730806" y="384162"/>
                  <a:pt x="10821380" y="352148"/>
                </a:cubicBezTo>
                <a:cubicBezTo>
                  <a:pt x="10845532" y="345034"/>
                  <a:pt x="10881763" y="355706"/>
                  <a:pt x="10869686" y="394834"/>
                </a:cubicBezTo>
                <a:cubicBezTo>
                  <a:pt x="10857610" y="430405"/>
                  <a:pt x="10818360" y="458860"/>
                  <a:pt x="10887801" y="451747"/>
                </a:cubicBezTo>
                <a:cubicBezTo>
                  <a:pt x="10939127" y="448189"/>
                  <a:pt x="10954222" y="405504"/>
                  <a:pt x="10969318" y="359262"/>
                </a:cubicBezTo>
                <a:cubicBezTo>
                  <a:pt x="10981394" y="334364"/>
                  <a:pt x="11014605" y="320135"/>
                  <a:pt x="11038758" y="334364"/>
                </a:cubicBezTo>
                <a:cubicBezTo>
                  <a:pt x="11068949" y="348592"/>
                  <a:pt x="11059892" y="387720"/>
                  <a:pt x="11059892" y="416176"/>
                </a:cubicBezTo>
                <a:cubicBezTo>
                  <a:pt x="11062912" y="469532"/>
                  <a:pt x="11038758" y="494431"/>
                  <a:pt x="10996491" y="505101"/>
                </a:cubicBezTo>
                <a:cubicBezTo>
                  <a:pt x="10945164" y="519330"/>
                  <a:pt x="10893840" y="537116"/>
                  <a:pt x="10827418" y="558458"/>
                </a:cubicBezTo>
                <a:cubicBezTo>
                  <a:pt x="10899878" y="594028"/>
                  <a:pt x="10954222" y="586915"/>
                  <a:pt x="11008566" y="558458"/>
                </a:cubicBezTo>
                <a:cubicBezTo>
                  <a:pt x="11074988" y="526444"/>
                  <a:pt x="11162542" y="483759"/>
                  <a:pt x="11216886" y="522887"/>
                </a:cubicBezTo>
                <a:cubicBezTo>
                  <a:pt x="11298403" y="579800"/>
                  <a:pt x="11364824" y="544229"/>
                  <a:pt x="11437284" y="533558"/>
                </a:cubicBezTo>
                <a:cubicBezTo>
                  <a:pt x="11588242" y="512216"/>
                  <a:pt x="11494648" y="480203"/>
                  <a:pt x="11645605" y="462417"/>
                </a:cubicBezTo>
                <a:cubicBezTo>
                  <a:pt x="11705988" y="455303"/>
                  <a:pt x="11769390" y="426847"/>
                  <a:pt x="11856944" y="465975"/>
                </a:cubicBezTo>
                <a:cubicBezTo>
                  <a:pt x="11461437" y="672284"/>
                  <a:pt x="11274250" y="658055"/>
                  <a:pt x="10921012" y="910606"/>
                </a:cubicBezTo>
                <a:cubicBezTo>
                  <a:pt x="10936107" y="935506"/>
                  <a:pt x="10951202" y="924835"/>
                  <a:pt x="10966299" y="921277"/>
                </a:cubicBezTo>
                <a:cubicBezTo>
                  <a:pt x="10990452" y="917720"/>
                  <a:pt x="11020644" y="903491"/>
                  <a:pt x="11026682" y="949734"/>
                </a:cubicBezTo>
                <a:cubicBezTo>
                  <a:pt x="11029702" y="985305"/>
                  <a:pt x="11011585" y="1003089"/>
                  <a:pt x="10981394" y="1006647"/>
                </a:cubicBezTo>
                <a:cubicBezTo>
                  <a:pt x="10893840" y="1020875"/>
                  <a:pt x="10815342" y="1070674"/>
                  <a:pt x="10736844" y="1113358"/>
                </a:cubicBezTo>
                <a:cubicBezTo>
                  <a:pt x="10700615" y="1131144"/>
                  <a:pt x="10661366" y="1156043"/>
                  <a:pt x="10676462" y="1220069"/>
                </a:cubicBezTo>
                <a:cubicBezTo>
                  <a:pt x="10706652" y="1237855"/>
                  <a:pt x="10727787" y="1212955"/>
                  <a:pt x="10751940" y="1209399"/>
                </a:cubicBezTo>
                <a:cubicBezTo>
                  <a:pt x="10776093" y="1205842"/>
                  <a:pt x="10833457" y="1220069"/>
                  <a:pt x="10818360" y="1230741"/>
                </a:cubicBezTo>
                <a:cubicBezTo>
                  <a:pt x="10748920" y="1269868"/>
                  <a:pt x="10875724" y="1365909"/>
                  <a:pt x="10791190" y="1365909"/>
                </a:cubicBezTo>
                <a:cubicBezTo>
                  <a:pt x="10652309" y="1365909"/>
                  <a:pt x="10576830" y="1536647"/>
                  <a:pt x="10443988" y="1540204"/>
                </a:cubicBezTo>
                <a:cubicBezTo>
                  <a:pt x="10422854" y="1540204"/>
                  <a:pt x="10413797" y="1572219"/>
                  <a:pt x="10413797" y="1597117"/>
                </a:cubicBezTo>
                <a:cubicBezTo>
                  <a:pt x="10413797" y="1629132"/>
                  <a:pt x="10434930" y="1632688"/>
                  <a:pt x="10456064" y="1636245"/>
                </a:cubicBezTo>
                <a:cubicBezTo>
                  <a:pt x="10489275" y="1639802"/>
                  <a:pt x="10525504" y="1597117"/>
                  <a:pt x="10567772" y="1657587"/>
                </a:cubicBezTo>
                <a:cubicBezTo>
                  <a:pt x="10489275" y="1693158"/>
                  <a:pt x="10407758" y="1728729"/>
                  <a:pt x="10410777" y="1849668"/>
                </a:cubicBezTo>
                <a:cubicBezTo>
                  <a:pt x="10410777" y="1881683"/>
                  <a:pt x="10377566" y="1895910"/>
                  <a:pt x="10353413" y="1903025"/>
                </a:cubicBezTo>
                <a:cubicBezTo>
                  <a:pt x="10311146" y="1917252"/>
                  <a:pt x="10277935" y="1938595"/>
                  <a:pt x="10253782" y="1984836"/>
                </a:cubicBezTo>
                <a:cubicBezTo>
                  <a:pt x="10253782" y="1995507"/>
                  <a:pt x="10253782" y="2002622"/>
                  <a:pt x="10253782" y="2013292"/>
                </a:cubicBezTo>
                <a:cubicBezTo>
                  <a:pt x="10259820" y="2123562"/>
                  <a:pt x="10320202" y="2120004"/>
                  <a:pt x="10386624" y="2102219"/>
                </a:cubicBezTo>
                <a:cubicBezTo>
                  <a:pt x="10465122" y="2080877"/>
                  <a:pt x="10543619" y="2038192"/>
                  <a:pt x="10628156" y="2077320"/>
                </a:cubicBezTo>
                <a:cubicBezTo>
                  <a:pt x="10510408" y="2130676"/>
                  <a:pt x="10380586" y="2134233"/>
                  <a:pt x="10271896" y="2208931"/>
                </a:cubicBezTo>
                <a:cubicBezTo>
                  <a:pt x="10676462" y="2223159"/>
                  <a:pt x="11032720" y="1984836"/>
                  <a:pt x="11425208" y="1892353"/>
                </a:cubicBezTo>
                <a:cubicBezTo>
                  <a:pt x="11413131" y="1952823"/>
                  <a:pt x="11379920" y="1967051"/>
                  <a:pt x="11352748" y="1974165"/>
                </a:cubicBezTo>
                <a:cubicBezTo>
                  <a:pt x="11207830" y="2020407"/>
                  <a:pt x="11081026" y="2112891"/>
                  <a:pt x="10948184" y="2191146"/>
                </a:cubicBezTo>
                <a:cubicBezTo>
                  <a:pt x="10893840" y="2223159"/>
                  <a:pt x="10854590" y="2258731"/>
                  <a:pt x="10833457" y="2326314"/>
                </a:cubicBezTo>
                <a:cubicBezTo>
                  <a:pt x="10815342" y="2390340"/>
                  <a:pt x="10779112" y="2418796"/>
                  <a:pt x="10712690" y="2401012"/>
                </a:cubicBezTo>
                <a:cubicBezTo>
                  <a:pt x="10658346" y="2386784"/>
                  <a:pt x="10600982" y="2393898"/>
                  <a:pt x="10543619" y="2401012"/>
                </a:cubicBezTo>
                <a:cubicBezTo>
                  <a:pt x="10480218" y="2408126"/>
                  <a:pt x="10407758" y="2479267"/>
                  <a:pt x="10422854" y="2518395"/>
                </a:cubicBezTo>
                <a:cubicBezTo>
                  <a:pt x="10453044" y="2582422"/>
                  <a:pt x="10504370" y="2550408"/>
                  <a:pt x="10546639" y="2543294"/>
                </a:cubicBezTo>
                <a:cubicBezTo>
                  <a:pt x="10597964" y="2536181"/>
                  <a:pt x="10691556" y="2518395"/>
                  <a:pt x="10691556" y="2525509"/>
                </a:cubicBezTo>
                <a:cubicBezTo>
                  <a:pt x="10724768" y="2685576"/>
                  <a:pt x="10800246" y="2564636"/>
                  <a:pt x="10854590" y="2564636"/>
                </a:cubicBezTo>
                <a:cubicBezTo>
                  <a:pt x="10905916" y="2564636"/>
                  <a:pt x="10957241" y="2546851"/>
                  <a:pt x="11005548" y="2532623"/>
                </a:cubicBezTo>
                <a:cubicBezTo>
                  <a:pt x="11068949" y="2514837"/>
                  <a:pt x="11126312" y="2546851"/>
                  <a:pt x="11186696" y="2553965"/>
                </a:cubicBezTo>
                <a:cubicBezTo>
                  <a:pt x="11241040" y="2561080"/>
                  <a:pt x="11210850" y="2653563"/>
                  <a:pt x="11244060" y="2692689"/>
                </a:cubicBezTo>
                <a:cubicBezTo>
                  <a:pt x="11250097" y="2703362"/>
                  <a:pt x="11256136" y="2703362"/>
                  <a:pt x="11262174" y="2703362"/>
                </a:cubicBezTo>
                <a:cubicBezTo>
                  <a:pt x="11280289" y="2980812"/>
                  <a:pt x="11597299" y="2913227"/>
                  <a:pt x="11597299" y="2923898"/>
                </a:cubicBezTo>
                <a:cubicBezTo>
                  <a:pt x="11624471" y="2941684"/>
                  <a:pt x="11657682" y="2899000"/>
                  <a:pt x="11690892" y="2941684"/>
                </a:cubicBezTo>
                <a:cubicBezTo>
                  <a:pt x="11548993" y="3137322"/>
                  <a:pt x="11331614" y="3183563"/>
                  <a:pt x="11138390" y="3329402"/>
                </a:cubicBezTo>
                <a:cubicBezTo>
                  <a:pt x="11298403" y="3379202"/>
                  <a:pt x="11391998" y="3208463"/>
                  <a:pt x="11509744" y="3229805"/>
                </a:cubicBezTo>
                <a:cubicBezTo>
                  <a:pt x="11567107" y="3283162"/>
                  <a:pt x="11395016" y="3368530"/>
                  <a:pt x="11561068" y="3393429"/>
                </a:cubicBezTo>
                <a:cubicBezTo>
                  <a:pt x="11488610" y="3439672"/>
                  <a:pt x="11437284" y="3485914"/>
                  <a:pt x="11385959" y="3539269"/>
                </a:cubicBezTo>
                <a:cubicBezTo>
                  <a:pt x="11298403" y="3635309"/>
                  <a:pt x="11280289" y="3699337"/>
                  <a:pt x="11322556" y="3827390"/>
                </a:cubicBezTo>
                <a:cubicBezTo>
                  <a:pt x="11349730" y="3912759"/>
                  <a:pt x="11388978" y="3991015"/>
                  <a:pt x="11352748" y="4090612"/>
                </a:cubicBezTo>
                <a:cubicBezTo>
                  <a:pt x="11328595" y="4158196"/>
                  <a:pt x="11337653" y="4204438"/>
                  <a:pt x="11428226" y="4172424"/>
                </a:cubicBezTo>
                <a:cubicBezTo>
                  <a:pt x="11524840" y="4140411"/>
                  <a:pt x="11561068" y="4200882"/>
                  <a:pt x="11536915" y="4321821"/>
                </a:cubicBezTo>
                <a:cubicBezTo>
                  <a:pt x="11521821" y="4400076"/>
                  <a:pt x="11536915" y="4424975"/>
                  <a:pt x="11603338" y="4414305"/>
                </a:cubicBezTo>
                <a:cubicBezTo>
                  <a:pt x="11675796" y="4403633"/>
                  <a:pt x="11745236" y="4353835"/>
                  <a:pt x="11835811" y="4378734"/>
                </a:cubicBezTo>
                <a:cubicBezTo>
                  <a:pt x="11763352" y="4521016"/>
                  <a:pt x="11609374" y="4478331"/>
                  <a:pt x="11524840" y="4613499"/>
                </a:cubicBezTo>
                <a:cubicBezTo>
                  <a:pt x="11624471" y="4613499"/>
                  <a:pt x="11702969" y="4613499"/>
                  <a:pt x="11775427" y="4585042"/>
                </a:cubicBezTo>
                <a:cubicBezTo>
                  <a:pt x="11805619" y="4574373"/>
                  <a:pt x="11838830" y="4560144"/>
                  <a:pt x="11856944" y="4602828"/>
                </a:cubicBezTo>
                <a:cubicBezTo>
                  <a:pt x="11878080" y="4652628"/>
                  <a:pt x="11835811" y="4670412"/>
                  <a:pt x="11811658" y="4677526"/>
                </a:cubicBezTo>
                <a:cubicBezTo>
                  <a:pt x="11742216" y="4702425"/>
                  <a:pt x="11687874" y="4759339"/>
                  <a:pt x="11627490" y="4805580"/>
                </a:cubicBezTo>
                <a:cubicBezTo>
                  <a:pt x="11497668" y="4905177"/>
                  <a:pt x="11355767" y="4990547"/>
                  <a:pt x="11247078" y="5154171"/>
                </a:cubicBezTo>
                <a:cubicBezTo>
                  <a:pt x="11382940" y="5111487"/>
                  <a:pt x="11485590" y="5011889"/>
                  <a:pt x="11615414" y="4994104"/>
                </a:cubicBezTo>
                <a:cubicBezTo>
                  <a:pt x="11503704" y="5143500"/>
                  <a:pt x="11361806" y="5243097"/>
                  <a:pt x="11228964" y="5353367"/>
                </a:cubicBezTo>
                <a:cubicBezTo>
                  <a:pt x="11189714" y="5385379"/>
                  <a:pt x="11150466" y="5406721"/>
                  <a:pt x="11144428" y="5474306"/>
                </a:cubicBezTo>
                <a:cubicBezTo>
                  <a:pt x="11126312" y="5605917"/>
                  <a:pt x="11078008" y="5712629"/>
                  <a:pt x="10969318" y="5769542"/>
                </a:cubicBezTo>
                <a:cubicBezTo>
                  <a:pt x="10969318" y="5769542"/>
                  <a:pt x="10975356" y="5790884"/>
                  <a:pt x="10978374" y="5801555"/>
                </a:cubicBezTo>
                <a:cubicBezTo>
                  <a:pt x="11044797" y="5805112"/>
                  <a:pt x="11096122" y="5726858"/>
                  <a:pt x="11177639" y="5755314"/>
                </a:cubicBezTo>
                <a:cubicBezTo>
                  <a:pt x="11096122" y="5862025"/>
                  <a:pt x="11029702" y="5954508"/>
                  <a:pt x="10917992" y="6004307"/>
                </a:cubicBezTo>
                <a:cubicBezTo>
                  <a:pt x="10827418" y="6043434"/>
                  <a:pt x="10715710" y="6068335"/>
                  <a:pt x="10649289" y="6196388"/>
                </a:cubicBezTo>
                <a:cubicBezTo>
                  <a:pt x="10724768" y="6221287"/>
                  <a:pt x="10782132" y="6189274"/>
                  <a:pt x="10839496" y="6167932"/>
                </a:cubicBezTo>
                <a:cubicBezTo>
                  <a:pt x="10927050" y="6132361"/>
                  <a:pt x="11014605" y="6093234"/>
                  <a:pt x="11102160" y="6057663"/>
                </a:cubicBezTo>
                <a:cubicBezTo>
                  <a:pt x="11135372" y="6043434"/>
                  <a:pt x="11171600" y="6036320"/>
                  <a:pt x="11192734" y="6100347"/>
                </a:cubicBezTo>
                <a:cubicBezTo>
                  <a:pt x="11081026" y="6114575"/>
                  <a:pt x="11014605" y="6199945"/>
                  <a:pt x="10945164" y="6281757"/>
                </a:cubicBezTo>
                <a:cubicBezTo>
                  <a:pt x="10905916" y="6327999"/>
                  <a:pt x="10872705" y="6388469"/>
                  <a:pt x="10803265" y="6367127"/>
                </a:cubicBezTo>
                <a:cubicBezTo>
                  <a:pt x="10767036" y="6356456"/>
                  <a:pt x="10742882" y="6388469"/>
                  <a:pt x="10745901" y="6431153"/>
                </a:cubicBezTo>
                <a:cubicBezTo>
                  <a:pt x="10760998" y="6580550"/>
                  <a:pt x="10673442" y="6630349"/>
                  <a:pt x="10582868" y="6658805"/>
                </a:cubicBezTo>
                <a:cubicBezTo>
                  <a:pt x="10450026" y="6701489"/>
                  <a:pt x="10332280" y="6786859"/>
                  <a:pt x="10208496" y="6858000"/>
                </a:cubicBezTo>
                <a:lnTo>
                  <a:pt x="7272221" y="6858000"/>
                </a:lnTo>
                <a:lnTo>
                  <a:pt x="6362810" y="6858000"/>
                </a:lnTo>
                <a:lnTo>
                  <a:pt x="6139260" y="6858000"/>
                </a:lnTo>
                <a:lnTo>
                  <a:pt x="4282294" y="6858000"/>
                </a:lnTo>
                <a:lnTo>
                  <a:pt x="4114800" y="6858000"/>
                </a:lnTo>
                <a:lnTo>
                  <a:pt x="4038600" y="6858000"/>
                </a:lnTo>
                <a:lnTo>
                  <a:pt x="0" y="6858000"/>
                </a:lnTo>
                <a:close/>
              </a:path>
            </a:pathLst>
          </a:custGeom>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xmlns="" val="62747635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xmlns=""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1579</Words>
  <PresentationFormat>Custom</PresentationFormat>
  <Paragraphs>135</Paragraphs>
  <Slides>16</Slides>
  <Notes>12</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office theme</vt:lpstr>
      <vt:lpstr>Culturally Adaptive Meal Planning for International Tourists  </vt:lpstr>
      <vt:lpstr> Introduction </vt:lpstr>
      <vt:lpstr>Culturally adaptive meal plans with full nutritional breakdown in three tourism destinations</vt:lpstr>
      <vt:lpstr>CONTD.</vt:lpstr>
      <vt:lpstr>CONTD.</vt:lpstr>
      <vt:lpstr>CONTD.</vt:lpstr>
      <vt:lpstr>Specific challenges faced by tourists</vt:lpstr>
      <vt:lpstr>Guidelines for local hospitality partners</vt:lpstr>
      <vt:lpstr>COMMUNICATION TEMPLATE</vt:lpstr>
      <vt:lpstr>Dietary guidelines by WHO</vt:lpstr>
      <vt:lpstr>CONTD.</vt:lpstr>
      <vt:lpstr> Real Life examples from global tourism chain</vt:lpstr>
      <vt:lpstr>Conclusion  As a nutrition and food service consultant of an eco-tourism agency, it is suggested to follow a healthy dietary plan.  Consuming healthy food that is locally sourced is nutritious and makes the tour of the tourists overall healthy.  The tourists can explore nature with their good health.  For tourists who support eco-tourism, vegan and vegetarian meals are provided. </vt:lpstr>
      <vt:lpstr>References </vt:lpstr>
      <vt:lpstr>CONTD.</vt:lpstr>
      <vt:lpstr>Slide 16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Culturally Adaptive Meal Planning for International Tourists  </dc:title>
  <dc:creator>THIND</dc:creator>
  <cp:lastModifiedBy>THIND</cp:lastModifiedBy>
  <cp:revision>1</cp:revision>
  <dcterms:created xsi:type="dcterms:W3CDTF">2025-05-03T09:19:30Z</dcterms:created>
  <dcterms:modified xsi:type="dcterms:W3CDTF">2025-05-05T20:05:04Z</dcterms:modified>
</cp:coreProperties>
</file>