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56" r:id="rId5"/>
    <p:sldId id="257" r:id="rId6"/>
    <p:sldId id="268" r:id="rId7"/>
    <p:sldId id="270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4" r:id="rId18"/>
    <p:sldId id="285" r:id="rId19"/>
    <p:sldId id="283" r:id="rId20"/>
    <p:sldId id="269" r:id="rId21"/>
  </p:sldIdLst>
  <p:sldSz cx="12198350" cy="6858000"/>
  <p:notesSz cx="6858000" cy="9144000"/>
  <p:embeddedFontLst>
    <p:embeddedFont>
      <p:font typeface="Georgia" pitchFamily="18" charset="0"/>
      <p:regular r:id="rId24"/>
      <p:bold r:id="rId25"/>
      <p:italic r:id="rId26"/>
      <p:boldItalic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Minion"/>
      <p:regular r:id="rId32"/>
      <p:bold r:id="rId33"/>
      <p:italic r:id="rId34"/>
      <p:boldItalic r:id="rId35"/>
    </p:embeddedFont>
  </p:embeddedFontLst>
  <p:custDataLst>
    <p:tags r:id="rId3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41" d="100"/>
          <a:sy n="41" d="100"/>
        </p:scale>
        <p:origin x="-102" y="-77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11.fntdata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4-9-2025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4-9-2025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4-9-2025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xmlns="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xmlns="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xmlns="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1260597"/>
            <a:ext cx="11430006" cy="1656184"/>
          </a:xfrm>
        </p:spPr>
        <p:txBody>
          <a:bodyPr/>
          <a:lstStyle/>
          <a:p>
            <a:r>
              <a:rPr lang="en-US" sz="4600" dirty="0" smtClean="0"/>
              <a:t>Introduction to Consumer </a:t>
            </a:r>
            <a:r>
              <a:rPr lang="en-US" sz="4600" dirty="0" err="1" smtClean="0"/>
              <a:t>Behaviour</a:t>
            </a:r>
            <a:r>
              <a:rPr lang="en-US" sz="4600" dirty="0" smtClean="0"/>
              <a:t>: Understanding Why People Buy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nl-NL" dirty="0" smtClean="0"/>
              <a:t/>
            </a:r>
            <a:br>
              <a:rPr lang="nl-NL" dirty="0" smtClean="0"/>
            </a:br>
            <a:r>
              <a:rPr lang="en-GB" sz="2000" dirty="0" smtClean="0"/>
              <a:t>European Institute of Innovation, Entrepreneurship and Technology</a:t>
            </a:r>
            <a:br>
              <a:rPr lang="en-GB" sz="2000" dirty="0" smtClean="0"/>
            </a:br>
            <a:r>
              <a:rPr lang="it-IT" sz="1600" dirty="0" smtClean="0"/>
              <a:t>Lessingstraße 79, 13158 Berlin, Germany</a:t>
            </a:r>
            <a:br>
              <a:rPr lang="it-IT" sz="1600" dirty="0" smtClean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xmlns="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xmlns="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27011" y="404664"/>
            <a:ext cx="11266675" cy="595444"/>
          </a:xfrm>
        </p:spPr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1" y="1124744"/>
            <a:ext cx="11052364" cy="4795836"/>
          </a:xfrm>
        </p:spPr>
        <p:txBody>
          <a:bodyPr>
            <a:noAutofit/>
          </a:bodyPr>
          <a:lstStyle/>
          <a:p>
            <a:pPr marL="180975" indent="-180975">
              <a:lnSpc>
                <a:spcPct val="110000"/>
              </a:lnSpc>
              <a:spcBef>
                <a:spcPts val="300"/>
              </a:spcBef>
              <a:spcAft>
                <a:spcPts val="600"/>
              </a:spcAft>
              <a:buNone/>
            </a:pPr>
            <a:r>
              <a:rPr lang="en-US" sz="2100" dirty="0" smtClean="0"/>
              <a:t>   Introduction </a:t>
            </a:r>
            <a:r>
              <a:rPr lang="en-US" sz="2100" dirty="0" smtClean="0"/>
              <a:t>to Consumer </a:t>
            </a:r>
            <a:r>
              <a:rPr lang="en-US" sz="2100" dirty="0" err="1" smtClean="0"/>
              <a:t>Behaviour</a:t>
            </a:r>
            <a:r>
              <a:rPr lang="en-US" sz="2100" dirty="0" smtClean="0"/>
              <a:t/>
            </a:r>
            <a:br>
              <a:rPr lang="en-US" sz="2100" dirty="0" smtClean="0"/>
            </a:br>
            <a:r>
              <a:rPr lang="en-US" sz="2100" dirty="0" smtClean="0"/>
              <a:t>Importance of Studying Consumer </a:t>
            </a:r>
            <a:r>
              <a:rPr lang="en-US" sz="2100" dirty="0" err="1" smtClean="0"/>
              <a:t>Behaviour</a:t>
            </a:r>
            <a:r>
              <a:rPr lang="en-US" sz="2100" dirty="0" smtClean="0"/>
              <a:t/>
            </a:r>
            <a:br>
              <a:rPr lang="en-US" sz="2100" dirty="0" smtClean="0"/>
            </a:br>
            <a:r>
              <a:rPr lang="en-US" sz="2100" dirty="0" smtClean="0"/>
              <a:t>Consumer Decision-Making Process (Overview)</a:t>
            </a:r>
            <a:br>
              <a:rPr lang="en-US" sz="2100" dirty="0" smtClean="0"/>
            </a:br>
            <a:r>
              <a:rPr lang="en-US" sz="2100" dirty="0" smtClean="0"/>
              <a:t>Step 1 – Need Recognition (Case: </a:t>
            </a:r>
            <a:r>
              <a:rPr lang="en-US" sz="2100" dirty="0" err="1" smtClean="0"/>
              <a:t>Maggi</a:t>
            </a:r>
            <a:r>
              <a:rPr lang="en-US" sz="2100" dirty="0" smtClean="0"/>
              <a:t>, 1983 &amp; 2015 Ban)</a:t>
            </a:r>
            <a:br>
              <a:rPr lang="en-US" sz="2100" dirty="0" smtClean="0"/>
            </a:br>
            <a:r>
              <a:rPr lang="en-US" sz="2100" dirty="0" smtClean="0"/>
              <a:t>Step 2 – Information Search (Case: </a:t>
            </a:r>
            <a:r>
              <a:rPr lang="en-US" sz="2100" dirty="0" err="1" smtClean="0"/>
              <a:t>TripAdvisor</a:t>
            </a:r>
            <a:r>
              <a:rPr lang="en-US" sz="2100" dirty="0" smtClean="0"/>
              <a:t>, 2000)</a:t>
            </a:r>
            <a:br>
              <a:rPr lang="en-US" sz="2100" dirty="0" smtClean="0"/>
            </a:br>
            <a:r>
              <a:rPr lang="en-US" sz="2100" dirty="0" smtClean="0"/>
              <a:t>Step 3 – Evaluation of Alternatives (Case: Smartphone Market, 2010s)</a:t>
            </a:r>
            <a:br>
              <a:rPr lang="en-US" sz="2100" dirty="0" smtClean="0"/>
            </a:br>
            <a:r>
              <a:rPr lang="en-US" sz="2100" dirty="0" smtClean="0"/>
              <a:t>Step 4 – Purchase Decision (Case: </a:t>
            </a:r>
            <a:r>
              <a:rPr lang="en-US" sz="2100" dirty="0" err="1" smtClean="0"/>
              <a:t>Flipkart</a:t>
            </a:r>
            <a:r>
              <a:rPr lang="en-US" sz="2100" dirty="0" smtClean="0"/>
              <a:t> Big Billion Days, 2014)</a:t>
            </a:r>
            <a:br>
              <a:rPr lang="en-US" sz="2100" dirty="0" smtClean="0"/>
            </a:br>
            <a:r>
              <a:rPr lang="en-US" sz="2100" dirty="0" smtClean="0"/>
              <a:t>Step 5 – Post-Purchase </a:t>
            </a:r>
            <a:r>
              <a:rPr lang="en-US" sz="2100" dirty="0" err="1" smtClean="0"/>
              <a:t>Behaviour</a:t>
            </a:r>
            <a:r>
              <a:rPr lang="en-US" sz="2100" dirty="0" smtClean="0"/>
              <a:t> (Case: </a:t>
            </a:r>
            <a:r>
              <a:rPr lang="en-US" sz="2100" dirty="0" err="1" smtClean="0"/>
              <a:t>Zappos</a:t>
            </a:r>
            <a:r>
              <a:rPr lang="en-US" sz="2100" dirty="0" smtClean="0"/>
              <a:t>, 1999–2009)</a:t>
            </a:r>
            <a:br>
              <a:rPr lang="en-US" sz="2100" dirty="0" smtClean="0"/>
            </a:br>
            <a:r>
              <a:rPr lang="en-US" sz="2100" dirty="0" smtClean="0"/>
              <a:t>Factors Influencing Consumer </a:t>
            </a:r>
            <a:r>
              <a:rPr lang="en-US" sz="2100" dirty="0" err="1" smtClean="0"/>
              <a:t>Behaviour</a:t>
            </a:r>
            <a:r>
              <a:rPr lang="en-US" sz="2100" dirty="0" smtClean="0"/>
              <a:t> (Overview)</a:t>
            </a:r>
            <a:br>
              <a:rPr lang="en-US" sz="2100" dirty="0" smtClean="0"/>
            </a:br>
            <a:r>
              <a:rPr lang="en-US" sz="2100" dirty="0" smtClean="0"/>
              <a:t>Cultural Factors (Case: Starbucks in China, 1999)</a:t>
            </a:r>
            <a:br>
              <a:rPr lang="en-US" sz="2100" dirty="0" smtClean="0"/>
            </a:br>
            <a:r>
              <a:rPr lang="en-US" sz="2100" dirty="0" smtClean="0"/>
              <a:t>Social Factors (Case: Nike &amp; Air Jordan, 1980s)</a:t>
            </a:r>
            <a:br>
              <a:rPr lang="en-US" sz="2100" dirty="0" smtClean="0"/>
            </a:br>
            <a:r>
              <a:rPr lang="en-US" sz="2100" dirty="0" smtClean="0"/>
              <a:t>Personal Factors (Case: Mercedes-Benz </a:t>
            </a:r>
            <a:r>
              <a:rPr lang="en-US" sz="2100" dirty="0" err="1" smtClean="0"/>
              <a:t>vs</a:t>
            </a:r>
            <a:r>
              <a:rPr lang="en-US" sz="2100" dirty="0" smtClean="0"/>
              <a:t> Tata </a:t>
            </a:r>
            <a:r>
              <a:rPr lang="en-US" sz="2100" dirty="0" err="1" smtClean="0"/>
              <a:t>Nano</a:t>
            </a:r>
            <a:r>
              <a:rPr lang="en-US" sz="2100" dirty="0" smtClean="0"/>
              <a:t>, 2009)</a:t>
            </a:r>
            <a:br>
              <a:rPr lang="en-US" sz="2100" dirty="0" smtClean="0"/>
            </a:br>
            <a:r>
              <a:rPr lang="en-US" sz="2100" dirty="0" smtClean="0"/>
              <a:t>Psychological Factors (Case: Apple </a:t>
            </a:r>
            <a:r>
              <a:rPr lang="en-US" sz="2100" dirty="0" err="1" smtClean="0"/>
              <a:t>iPhone</a:t>
            </a:r>
            <a:r>
              <a:rPr lang="en-US" sz="2100" dirty="0" smtClean="0"/>
              <a:t>, since 2007)</a:t>
            </a:r>
            <a:br>
              <a:rPr lang="en-US" sz="2100" dirty="0" smtClean="0"/>
            </a:br>
            <a:r>
              <a:rPr lang="en-US" sz="2100" dirty="0" smtClean="0"/>
              <a:t>Conclusion &amp; Key Takeaways</a:t>
            </a:r>
            <a:endParaRPr lang="en-IN" sz="2100" kern="100" dirty="0">
              <a:cs typeface="Times New Roman" panose="02020603050405020304" pitchFamily="18" charset="0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392548"/>
            <a:ext cx="11389024" cy="432048"/>
          </a:xfrm>
        </p:spPr>
        <p:txBody>
          <a:bodyPr/>
          <a:lstStyle/>
          <a:p>
            <a:r>
              <a:rPr lang="en-US" dirty="0" smtClean="0"/>
              <a:t>Introduction to Consumer </a:t>
            </a:r>
            <a:r>
              <a:rPr lang="en-US" dirty="0" err="1" smtClean="0"/>
              <a:t>Behaviour</a:t>
            </a:r>
            <a:endParaRPr lang="en-US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195239" cy="4795836"/>
          </a:xfrm>
        </p:spPr>
        <p:txBody>
          <a:bodyPr>
            <a:noAutofit/>
          </a:bodyPr>
          <a:lstStyle/>
          <a:p>
            <a:r>
              <a:rPr lang="en-US" sz="2900" dirty="0" smtClean="0"/>
              <a:t>Study of how and why people buy, use, and dispose of products</a:t>
            </a:r>
          </a:p>
          <a:p>
            <a:r>
              <a:rPr lang="en-US" sz="2900" dirty="0" smtClean="0"/>
              <a:t>Focus on decisions, emotions, and buying </a:t>
            </a:r>
            <a:r>
              <a:rPr lang="en-US" sz="2900" dirty="0" err="1" smtClean="0"/>
              <a:t>behaviour</a:t>
            </a:r>
            <a:endParaRPr lang="en-US" sz="2900" dirty="0" smtClean="0"/>
          </a:p>
          <a:p>
            <a:pPr>
              <a:buNone/>
            </a:pPr>
            <a:r>
              <a:rPr lang="en-US" sz="2900" dirty="0" smtClean="0"/>
              <a:t/>
            </a:r>
            <a:br>
              <a:rPr lang="en-US" sz="2900" dirty="0" smtClean="0"/>
            </a:br>
            <a:r>
              <a:rPr lang="en-US" sz="2900" b="1" dirty="0" smtClean="0"/>
              <a:t>Case Study (Coca-Cola vs. Pepsi)</a:t>
            </a:r>
            <a:endParaRPr lang="en-US" sz="2900" dirty="0" smtClean="0"/>
          </a:p>
          <a:p>
            <a:r>
              <a:rPr lang="en-US" sz="2900" dirty="0" smtClean="0"/>
              <a:t>This rivalry started in the </a:t>
            </a:r>
            <a:r>
              <a:rPr lang="en-US" sz="2900" b="1" dirty="0" smtClean="0"/>
              <a:t>1970s–1980s</a:t>
            </a:r>
            <a:r>
              <a:rPr lang="en-US" sz="2900" dirty="0" smtClean="0"/>
              <a:t>, known as the “Cola Wars.”</a:t>
            </a:r>
          </a:p>
          <a:p>
            <a:r>
              <a:rPr lang="en-US" sz="2900" dirty="0" smtClean="0"/>
              <a:t>Coca-Cola launched “New Coke” in 1985, but loyal customers protested and demanded the old formula back.</a:t>
            </a:r>
          </a:p>
          <a:p>
            <a:r>
              <a:rPr lang="en-US" sz="2900" dirty="0" smtClean="0"/>
              <a:t>Pepsi gained temporary popularity, but Coca-Cola bounced back due to </a:t>
            </a:r>
            <a:r>
              <a:rPr lang="en-US" sz="2900" b="1" dirty="0" smtClean="0"/>
              <a:t>consumer loyalty and emotions</a:t>
            </a:r>
            <a:r>
              <a:rPr lang="en-US" sz="2900" dirty="0" smtClean="0"/>
              <a:t>.</a:t>
            </a:r>
            <a:endParaRPr lang="en-US" sz="29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3" y="404664"/>
            <a:ext cx="11338114" cy="595444"/>
          </a:xfrm>
        </p:spPr>
        <p:txBody>
          <a:bodyPr/>
          <a:lstStyle/>
          <a:p>
            <a:r>
              <a:rPr lang="en-US" sz="3800" dirty="0" smtClean="0"/>
              <a:t>Importance of Studying Consumer </a:t>
            </a:r>
            <a:r>
              <a:rPr lang="en-US" sz="3800" dirty="0" err="1" smtClean="0"/>
              <a:t>Behaviour</a:t>
            </a:r>
            <a:endParaRPr lang="en-US" sz="380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1F6FCDF6-3DC5-4201-B67A-06357789FE7A}"/>
              </a:ext>
            </a:extLst>
          </p:cNvPr>
          <p:cNvSpPr txBox="1">
            <a:spLocks/>
          </p:cNvSpPr>
          <p:nvPr/>
        </p:nvSpPr>
        <p:spPr>
          <a:xfrm>
            <a:off x="554559" y="1214422"/>
            <a:ext cx="10973904" cy="47863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/>
              <a:t>Helps businesses design products that meet customer needs</a:t>
            </a:r>
          </a:p>
          <a:p>
            <a:r>
              <a:rPr lang="en-US" sz="2600" dirty="0" smtClean="0"/>
              <a:t>Predicts future trends and improves marketing strategies</a:t>
            </a:r>
            <a:br>
              <a:rPr lang="en-US" sz="2600" dirty="0" smtClean="0"/>
            </a:br>
            <a:endParaRPr lang="en-US" sz="2600" dirty="0" smtClean="0"/>
          </a:p>
          <a:p>
            <a:pPr>
              <a:buNone/>
            </a:pPr>
            <a:r>
              <a:rPr lang="en-US" sz="2600" b="1" dirty="0" smtClean="0"/>
              <a:t>Case </a:t>
            </a:r>
            <a:r>
              <a:rPr lang="en-US" sz="2600" b="1" dirty="0" smtClean="0"/>
              <a:t>Study (Amazon)</a:t>
            </a:r>
            <a:endParaRPr lang="en-US" sz="2600" dirty="0" smtClean="0"/>
          </a:p>
          <a:p>
            <a:r>
              <a:rPr lang="en-US" sz="2600" dirty="0" smtClean="0"/>
              <a:t>Founded in </a:t>
            </a:r>
            <a:r>
              <a:rPr lang="en-US" sz="2600" b="1" dirty="0" smtClean="0"/>
              <a:t>1994 by Jeff </a:t>
            </a:r>
            <a:r>
              <a:rPr lang="en-US" sz="2600" b="1" dirty="0" err="1" smtClean="0"/>
              <a:t>Bezos</a:t>
            </a:r>
            <a:r>
              <a:rPr lang="en-US" sz="2600" dirty="0" smtClean="0"/>
              <a:t>, Amazon began as an online bookstore.</a:t>
            </a:r>
          </a:p>
          <a:p>
            <a:r>
              <a:rPr lang="en-US" sz="2600" dirty="0" smtClean="0"/>
              <a:t>By the 2000s, it started </a:t>
            </a:r>
            <a:r>
              <a:rPr lang="en-US" sz="2600" b="1" dirty="0" smtClean="0"/>
              <a:t>tracking browsing and purchase history</a:t>
            </a:r>
            <a:r>
              <a:rPr lang="en-US" sz="2600" dirty="0" smtClean="0"/>
              <a:t> to suggest items.</a:t>
            </a:r>
          </a:p>
          <a:p>
            <a:r>
              <a:rPr lang="en-US" sz="2600" dirty="0" smtClean="0"/>
              <a:t>Example: If you search for shoes, Amazon shows socks or shoe polish.</a:t>
            </a:r>
          </a:p>
          <a:p>
            <a:r>
              <a:rPr lang="en-US" sz="2600" dirty="0" smtClean="0"/>
              <a:t>Today, </a:t>
            </a:r>
            <a:r>
              <a:rPr lang="en-US" sz="2600" b="1" dirty="0" smtClean="0"/>
              <a:t>35% of Amazon’s sales come from recommendations</a:t>
            </a:r>
            <a:r>
              <a:rPr lang="en-US" sz="2600" dirty="0" smtClean="0"/>
              <a:t>, showing the value of consumer insights.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xmlns="" val="75288461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04C039B-3E11-4BE7-59D6-7AB4F1A30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909EC16C-ADF1-20FC-8743-C01658BD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57978"/>
            <a:ext cx="11389024" cy="432048"/>
          </a:xfrm>
        </p:spPr>
        <p:txBody>
          <a:bodyPr/>
          <a:lstStyle/>
          <a:p>
            <a:r>
              <a:rPr lang="en-US" sz="3600" dirty="0" smtClean="0"/>
              <a:t>Consumer Decision-Making Process (Overview)</a:t>
            </a:r>
            <a:endParaRPr lang="en-US" sz="3600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730E1CB1-2CF5-6110-2E9B-962125DC4E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0A5D6A57-3786-C1AE-80A8-EA0BE98F10A5}"/>
              </a:ext>
            </a:extLst>
          </p:cNvPr>
          <p:cNvSpPr txBox="1">
            <a:spLocks/>
          </p:cNvSpPr>
          <p:nvPr/>
        </p:nvSpPr>
        <p:spPr>
          <a:xfrm>
            <a:off x="404662" y="1428736"/>
            <a:ext cx="11338115" cy="421029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500" b="1" dirty="0" smtClean="0"/>
              <a:t>5 steps:</a:t>
            </a:r>
            <a:r>
              <a:rPr lang="en-US" sz="2500" dirty="0" smtClean="0"/>
              <a:t> Need recognition, Information search, Evaluation, Purchase, Post-purchase</a:t>
            </a:r>
            <a:br>
              <a:rPr lang="en-US" sz="2500" dirty="0" smtClean="0"/>
            </a:br>
            <a:endParaRPr lang="en-US" sz="2500" dirty="0" smtClean="0"/>
          </a:p>
          <a:p>
            <a:pPr>
              <a:buNone/>
            </a:pPr>
            <a:r>
              <a:rPr lang="en-US" sz="2500" b="1" dirty="0" smtClean="0"/>
              <a:t>Case </a:t>
            </a:r>
            <a:r>
              <a:rPr lang="en-US" sz="2500" b="1" dirty="0" smtClean="0"/>
              <a:t>Study (Netflix)</a:t>
            </a:r>
            <a:endParaRPr lang="en-US" sz="2500" dirty="0" smtClean="0"/>
          </a:p>
          <a:p>
            <a:r>
              <a:rPr lang="en-US" sz="2500" dirty="0" smtClean="0"/>
              <a:t>Netflix began with DVD rentals in </a:t>
            </a:r>
            <a:r>
              <a:rPr lang="en-US" sz="2500" b="1" dirty="0" smtClean="0"/>
              <a:t>1997</a:t>
            </a:r>
            <a:r>
              <a:rPr lang="en-US" sz="2500" dirty="0" smtClean="0"/>
              <a:t>, but by 2007, it shifted to streaming.</a:t>
            </a:r>
          </a:p>
          <a:p>
            <a:r>
              <a:rPr lang="en-US" sz="2500" dirty="0" smtClean="0"/>
              <a:t>It studied consumer </a:t>
            </a:r>
            <a:r>
              <a:rPr lang="en-US" sz="2500" dirty="0" err="1" smtClean="0"/>
              <a:t>behaviour</a:t>
            </a:r>
            <a:r>
              <a:rPr lang="en-US" sz="2500" dirty="0" smtClean="0"/>
              <a:t> and realized people struggled to </a:t>
            </a:r>
            <a:r>
              <a:rPr lang="en-US" sz="2500" b="1" dirty="0" smtClean="0"/>
              <a:t>choose from thousands of options</a:t>
            </a:r>
            <a:r>
              <a:rPr lang="en-US" sz="2500" dirty="0" smtClean="0"/>
              <a:t>.</a:t>
            </a:r>
          </a:p>
          <a:p>
            <a:r>
              <a:rPr lang="en-US" sz="2500" dirty="0" smtClean="0"/>
              <a:t>In 2010, Netflix introduced </a:t>
            </a:r>
            <a:r>
              <a:rPr lang="en-US" sz="2500" b="1" dirty="0" smtClean="0"/>
              <a:t>personalized recommendations</a:t>
            </a:r>
            <a:r>
              <a:rPr lang="en-US" sz="2500" dirty="0" smtClean="0"/>
              <a:t> using algorithms.</a:t>
            </a:r>
          </a:p>
          <a:p>
            <a:r>
              <a:rPr lang="en-US" sz="2500" dirty="0" smtClean="0"/>
              <a:t>Today, 80% of what people watch comes from these suggestions.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xmlns="" val="23806312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65A44D-FC03-4B46-0F98-3E4F30ACE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700" y="505372"/>
            <a:ext cx="11389024" cy="432048"/>
          </a:xfrm>
        </p:spPr>
        <p:txBody>
          <a:bodyPr/>
          <a:lstStyle/>
          <a:p>
            <a:r>
              <a:rPr lang="en-US" dirty="0" smtClean="0"/>
              <a:t>Step 1 – Need Recognition</a:t>
            </a:r>
            <a:endParaRPr lang="en-IN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FF74442-B00D-B0C2-790B-0C243E18F4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11755" y="1340768"/>
            <a:ext cx="11331022" cy="4795836"/>
          </a:xfrm>
        </p:spPr>
        <p:txBody>
          <a:bodyPr>
            <a:normAutofit/>
          </a:bodyPr>
          <a:lstStyle/>
          <a:p>
            <a:r>
              <a:rPr lang="en-US" sz="2700" dirty="0" smtClean="0"/>
              <a:t>Process begins when a consumer realizes a gap (problem vs. solution)</a:t>
            </a:r>
            <a:br>
              <a:rPr lang="en-US" sz="2700" dirty="0" smtClean="0"/>
            </a:br>
            <a:endParaRPr lang="en-US" sz="2700" dirty="0" smtClean="0"/>
          </a:p>
          <a:p>
            <a:pPr>
              <a:buNone/>
            </a:pPr>
            <a:r>
              <a:rPr lang="en-US" sz="2700" b="1" dirty="0" smtClean="0"/>
              <a:t>Case </a:t>
            </a:r>
            <a:r>
              <a:rPr lang="en-US" sz="2700" b="1" dirty="0" smtClean="0"/>
              <a:t>Study (</a:t>
            </a:r>
            <a:r>
              <a:rPr lang="en-US" sz="2700" b="1" dirty="0" err="1" smtClean="0"/>
              <a:t>Maggi</a:t>
            </a:r>
            <a:r>
              <a:rPr lang="en-US" sz="2700" b="1" dirty="0" smtClean="0"/>
              <a:t> in India)</a:t>
            </a:r>
            <a:endParaRPr lang="en-US" sz="2700" dirty="0" smtClean="0"/>
          </a:p>
          <a:p>
            <a:r>
              <a:rPr lang="en-US" sz="2700" dirty="0" err="1" smtClean="0"/>
              <a:t>Maggi</a:t>
            </a:r>
            <a:r>
              <a:rPr lang="en-US" sz="2700" dirty="0" smtClean="0"/>
              <a:t> was launched in </a:t>
            </a:r>
            <a:r>
              <a:rPr lang="en-US" sz="2700" b="1" dirty="0" smtClean="0"/>
              <a:t>1983 by Nestlé</a:t>
            </a:r>
            <a:r>
              <a:rPr lang="en-US" sz="2700" dirty="0" smtClean="0"/>
              <a:t> in India.</a:t>
            </a:r>
          </a:p>
          <a:p>
            <a:r>
              <a:rPr lang="en-US" sz="2700" dirty="0" smtClean="0"/>
              <a:t>It positioned itself as a </a:t>
            </a:r>
            <a:r>
              <a:rPr lang="en-US" sz="2700" b="1" dirty="0" smtClean="0"/>
              <a:t>2-minute snack</a:t>
            </a:r>
            <a:r>
              <a:rPr lang="en-US" sz="2700" dirty="0" smtClean="0"/>
              <a:t>, creating a new “need” for quick hunger relief.</a:t>
            </a:r>
          </a:p>
          <a:p>
            <a:r>
              <a:rPr lang="en-US" sz="2700" dirty="0" smtClean="0"/>
              <a:t>Students and working parents adopted it widely.</a:t>
            </a:r>
          </a:p>
          <a:p>
            <a:r>
              <a:rPr lang="en-US" sz="2700" dirty="0" smtClean="0"/>
              <a:t>Even during the </a:t>
            </a:r>
            <a:r>
              <a:rPr lang="en-US" sz="2700" b="1" dirty="0" smtClean="0"/>
              <a:t>2015 ban due to safety concerns</a:t>
            </a:r>
            <a:r>
              <a:rPr lang="en-US" sz="2700" dirty="0" smtClean="0"/>
              <a:t>, demand bounced back after </a:t>
            </a:r>
            <a:r>
              <a:rPr lang="en-US" sz="2700" dirty="0" err="1" smtClean="0"/>
              <a:t>relaunch</a:t>
            </a:r>
            <a:r>
              <a:rPr lang="en-US" sz="2700" dirty="0" smtClean="0"/>
              <a:t> because consumers felt </a:t>
            </a:r>
            <a:r>
              <a:rPr lang="en-US" sz="2700" dirty="0" err="1" smtClean="0"/>
              <a:t>Maggi</a:t>
            </a:r>
            <a:r>
              <a:rPr lang="en-US" sz="2700" dirty="0" smtClean="0"/>
              <a:t> had become an </a:t>
            </a:r>
            <a:r>
              <a:rPr lang="en-US" sz="2700" b="1" dirty="0" smtClean="0"/>
              <a:t>emotional need</a:t>
            </a:r>
            <a:r>
              <a:rPr lang="en-US" sz="2700" dirty="0" smtClean="0"/>
              <a:t>.</a:t>
            </a:r>
            <a:endParaRPr lang="en-US" sz="27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7295663-89D7-F318-E616-7060E73552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5598848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8DCADD0-2AB3-D128-D3EA-0CBFD47CE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89D35AAC-0F56-0EAF-26CD-9A075CE82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134" y="642918"/>
            <a:ext cx="11389024" cy="622967"/>
          </a:xfrm>
        </p:spPr>
        <p:txBody>
          <a:bodyPr/>
          <a:lstStyle/>
          <a:p>
            <a:r>
              <a:rPr lang="en-US" dirty="0" smtClean="0"/>
              <a:t>Step 2 – Information Search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FE104FD1-79D9-8412-C4D9-F632C351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59FBACA9-0B1F-DB99-476C-B004818D6E51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11266677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700" dirty="0" smtClean="0"/>
              <a:t>Consumers look for product options through ads, reviews, and online research</a:t>
            </a:r>
            <a:br>
              <a:rPr lang="en-US" sz="2700" dirty="0" smtClean="0"/>
            </a:br>
            <a:endParaRPr lang="en-US" sz="2700" dirty="0" smtClean="0"/>
          </a:p>
          <a:p>
            <a:pPr>
              <a:buNone/>
            </a:pPr>
            <a:r>
              <a:rPr lang="en-US" sz="2700" b="1" dirty="0" smtClean="0"/>
              <a:t>Case Study (</a:t>
            </a:r>
            <a:r>
              <a:rPr lang="en-US" sz="2700" b="1" dirty="0" err="1" smtClean="0"/>
              <a:t>TripAdvisor</a:t>
            </a:r>
            <a:r>
              <a:rPr lang="en-US" sz="2700" b="1" dirty="0" smtClean="0"/>
              <a:t>)</a:t>
            </a:r>
            <a:endParaRPr lang="en-US" sz="2700" dirty="0" smtClean="0"/>
          </a:p>
          <a:p>
            <a:r>
              <a:rPr lang="en-US" sz="2700" dirty="0" smtClean="0"/>
              <a:t>Founded in </a:t>
            </a:r>
            <a:r>
              <a:rPr lang="en-US" sz="2700" b="1" dirty="0" smtClean="0"/>
              <a:t>2000</a:t>
            </a:r>
            <a:r>
              <a:rPr lang="en-US" sz="2700" dirty="0" smtClean="0"/>
              <a:t>, </a:t>
            </a:r>
            <a:r>
              <a:rPr lang="en-US" sz="2700" dirty="0" err="1" smtClean="0"/>
              <a:t>TripAdvisor</a:t>
            </a:r>
            <a:r>
              <a:rPr lang="en-US" sz="2700" dirty="0" smtClean="0"/>
              <a:t> changed how travelers picked hotels.</a:t>
            </a:r>
          </a:p>
          <a:p>
            <a:r>
              <a:rPr lang="en-US" sz="2700" dirty="0" smtClean="0"/>
              <a:t>Earlier, people relied only on </a:t>
            </a:r>
            <a:r>
              <a:rPr lang="en-US" sz="2700" b="1" dirty="0" smtClean="0"/>
              <a:t>agents or brochures</a:t>
            </a:r>
            <a:r>
              <a:rPr lang="en-US" sz="2700" dirty="0" smtClean="0"/>
              <a:t>.</a:t>
            </a:r>
          </a:p>
          <a:p>
            <a:r>
              <a:rPr lang="en-US" sz="2700" dirty="0" err="1" smtClean="0"/>
              <a:t>TripAdvisor</a:t>
            </a:r>
            <a:r>
              <a:rPr lang="en-US" sz="2700" dirty="0" smtClean="0"/>
              <a:t> gave consumers </a:t>
            </a:r>
            <a:r>
              <a:rPr lang="en-US" sz="2700" b="1" dirty="0" smtClean="0"/>
              <a:t>millions of real reviews</a:t>
            </a:r>
            <a:r>
              <a:rPr lang="en-US" sz="2700" dirty="0" smtClean="0"/>
              <a:t> from travelers.</a:t>
            </a:r>
          </a:p>
          <a:p>
            <a:r>
              <a:rPr lang="en-US" sz="2700" dirty="0" smtClean="0"/>
              <a:t>Today, over </a:t>
            </a:r>
            <a:r>
              <a:rPr lang="en-US" sz="2700" b="1" dirty="0" smtClean="0"/>
              <a:t>400 million monthly users</a:t>
            </a:r>
            <a:r>
              <a:rPr lang="en-US" sz="2700" dirty="0" smtClean="0"/>
              <a:t> check it before booking trips.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xmlns="" val="301210364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6E5FD86-996D-1920-9AD1-57DA67DE5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6045865-8527-E3A1-BAF2-487A7DADB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860" y="357166"/>
            <a:ext cx="11389024" cy="724613"/>
          </a:xfrm>
        </p:spPr>
        <p:txBody>
          <a:bodyPr/>
          <a:lstStyle/>
          <a:p>
            <a:r>
              <a:rPr lang="en-US" dirty="0" smtClean="0"/>
              <a:t>Step 3 – Evaluation of Alternatives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E93D9FBB-5FC0-2467-E72C-BAF0FD96B6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122BDD09-AB3F-0FC2-4260-891F45A3EF95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11266677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/>
              <a:t>Consumers compare features, price, quality before buying</a:t>
            </a:r>
            <a:br>
              <a:rPr lang="en-US" sz="2600" dirty="0" smtClean="0"/>
            </a:br>
            <a:endParaRPr lang="en-US" sz="2600" dirty="0" smtClean="0"/>
          </a:p>
          <a:p>
            <a:pPr>
              <a:buNone/>
            </a:pPr>
            <a:r>
              <a:rPr lang="en-US" sz="2600" b="1" dirty="0" smtClean="0"/>
              <a:t>Case </a:t>
            </a:r>
            <a:r>
              <a:rPr lang="en-US" sz="2600" b="1" dirty="0" smtClean="0"/>
              <a:t>Study (Smartphone Market)</a:t>
            </a:r>
            <a:endParaRPr lang="en-US" sz="2600" dirty="0" smtClean="0"/>
          </a:p>
          <a:p>
            <a:r>
              <a:rPr lang="en-US" sz="2600" dirty="0" smtClean="0"/>
              <a:t>In the </a:t>
            </a:r>
            <a:r>
              <a:rPr lang="en-US" sz="2600" b="1" dirty="0" smtClean="0"/>
              <a:t>2010s</a:t>
            </a:r>
            <a:r>
              <a:rPr lang="en-US" sz="2600" dirty="0" smtClean="0"/>
              <a:t>, Apple, Samsung, and </a:t>
            </a:r>
            <a:r>
              <a:rPr lang="en-US" sz="2600" dirty="0" err="1" smtClean="0"/>
              <a:t>OnePlus</a:t>
            </a:r>
            <a:r>
              <a:rPr lang="en-US" sz="2600" dirty="0" smtClean="0"/>
              <a:t> became top choices.</a:t>
            </a:r>
          </a:p>
          <a:p>
            <a:r>
              <a:rPr lang="en-US" sz="2600" dirty="0" smtClean="0"/>
              <a:t>Apple focused on premium design, Samsung on innovation, and </a:t>
            </a:r>
            <a:r>
              <a:rPr lang="en-US" sz="2600" dirty="0" err="1" smtClean="0"/>
              <a:t>OnePlus</a:t>
            </a:r>
            <a:r>
              <a:rPr lang="en-US" sz="2600" dirty="0" smtClean="0"/>
              <a:t> on affordability.</a:t>
            </a:r>
          </a:p>
          <a:p>
            <a:r>
              <a:rPr lang="en-US" sz="2600" dirty="0" smtClean="0"/>
              <a:t>Consumers now read reviews, compare features, and even visit stores before deciding.</a:t>
            </a:r>
          </a:p>
          <a:p>
            <a:r>
              <a:rPr lang="en-US" sz="2600" dirty="0" smtClean="0"/>
              <a:t>This shows evaluation is a </a:t>
            </a:r>
            <a:r>
              <a:rPr lang="en-US" sz="2600" b="1" dirty="0" smtClean="0"/>
              <a:t>critical step in buying decisions</a:t>
            </a:r>
            <a:r>
              <a:rPr lang="en-US" sz="2600" dirty="0" smtClean="0"/>
              <a:t>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xmlns="" val="160980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A9E8D7D-3EB3-8D40-7DC2-1F620408B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1E46D4C9-75BF-D28D-2016-A32588E34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011" y="500042"/>
            <a:ext cx="10768320" cy="643956"/>
          </a:xfrm>
        </p:spPr>
        <p:txBody>
          <a:bodyPr/>
          <a:lstStyle/>
          <a:p>
            <a:r>
              <a:rPr lang="en-US" dirty="0" smtClean="0"/>
              <a:t>Step 4 – Purchase Decision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B4008D21-8357-D47A-C823-E969BDD89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B43EB95A-3392-9B9D-C95C-8B00D237B9A5}"/>
              </a:ext>
            </a:extLst>
          </p:cNvPr>
          <p:cNvSpPr txBox="1">
            <a:spLocks/>
          </p:cNvSpPr>
          <p:nvPr/>
        </p:nvSpPr>
        <p:spPr>
          <a:xfrm>
            <a:off x="404662" y="1444875"/>
            <a:ext cx="11338115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/>
              <a:t>Final choice depends on trust, brand reputation, and convenience</a:t>
            </a:r>
            <a:br>
              <a:rPr lang="en-US" sz="2600" dirty="0" smtClean="0"/>
            </a:br>
            <a:endParaRPr lang="en-US" sz="2600" dirty="0" smtClean="0"/>
          </a:p>
          <a:p>
            <a:pPr>
              <a:buNone/>
            </a:pPr>
            <a:r>
              <a:rPr lang="en-US" sz="2600" b="1" dirty="0" smtClean="0"/>
              <a:t>Case </a:t>
            </a:r>
            <a:r>
              <a:rPr lang="en-US" sz="2600" b="1" dirty="0" smtClean="0"/>
              <a:t>Study (</a:t>
            </a:r>
            <a:r>
              <a:rPr lang="en-US" sz="2600" b="1" dirty="0" err="1" smtClean="0"/>
              <a:t>Flipkart’s</a:t>
            </a:r>
            <a:r>
              <a:rPr lang="en-US" sz="2600" b="1" dirty="0" smtClean="0"/>
              <a:t> Big Billion Days)</a:t>
            </a:r>
            <a:endParaRPr lang="en-US" sz="2600" dirty="0" smtClean="0"/>
          </a:p>
          <a:p>
            <a:r>
              <a:rPr lang="en-US" sz="2600" dirty="0" smtClean="0"/>
              <a:t>Started in </a:t>
            </a:r>
            <a:r>
              <a:rPr lang="en-US" sz="2600" b="1" dirty="0" smtClean="0"/>
              <a:t>2014 in India</a:t>
            </a:r>
            <a:r>
              <a:rPr lang="en-US" sz="2600" dirty="0" smtClean="0"/>
              <a:t>, inspired by Amazon’s “Black Friday.”</a:t>
            </a:r>
          </a:p>
          <a:p>
            <a:r>
              <a:rPr lang="en-US" sz="2600" dirty="0" err="1" smtClean="0"/>
              <a:t>Flipkart</a:t>
            </a:r>
            <a:r>
              <a:rPr lang="en-US" sz="2600" dirty="0" smtClean="0"/>
              <a:t> created </a:t>
            </a:r>
            <a:r>
              <a:rPr lang="en-US" sz="2600" b="1" dirty="0" smtClean="0"/>
              <a:t>urgency</a:t>
            </a:r>
            <a:r>
              <a:rPr lang="en-US" sz="2600" dirty="0" smtClean="0"/>
              <a:t> with limited-time discounts.</a:t>
            </a:r>
          </a:p>
          <a:p>
            <a:r>
              <a:rPr lang="en-US" sz="2600" dirty="0" smtClean="0"/>
              <a:t>Millions of Indians made purchase decisions quickly due to “fear of missing out.”</a:t>
            </a:r>
          </a:p>
          <a:p>
            <a:r>
              <a:rPr lang="en-US" sz="2600" dirty="0" smtClean="0"/>
              <a:t>In 2022, </a:t>
            </a:r>
            <a:r>
              <a:rPr lang="en-US" sz="2600" dirty="0" err="1" smtClean="0"/>
              <a:t>Flipkart</a:t>
            </a:r>
            <a:r>
              <a:rPr lang="en-US" sz="2600" dirty="0" smtClean="0"/>
              <a:t> recorded </a:t>
            </a:r>
            <a:r>
              <a:rPr lang="en-US" sz="2600" b="1" dirty="0" smtClean="0"/>
              <a:t>1.6 billion visits</a:t>
            </a:r>
            <a:r>
              <a:rPr lang="en-US" sz="2600" dirty="0" smtClean="0"/>
              <a:t> during the sale week.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xmlns="" val="2644924122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787F9C5-0001-7650-F05F-4969770B9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D1CB8DC1-32D8-84F0-FF29-B8AC1D044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573" y="500042"/>
            <a:ext cx="11389024" cy="616893"/>
          </a:xfrm>
        </p:spPr>
        <p:txBody>
          <a:bodyPr/>
          <a:lstStyle/>
          <a:p>
            <a:r>
              <a:rPr lang="en-US" dirty="0" smtClean="0"/>
              <a:t>Step 5 – Post-Purchase </a:t>
            </a:r>
            <a:r>
              <a:rPr lang="en-US" dirty="0" err="1" smtClean="0"/>
              <a:t>Behaviour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F1C4C499-C3D3-D07D-8AA8-2A7B43F323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386E4169-9565-AC8F-5CA8-32BB62A111A2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11266677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700" dirty="0" smtClean="0"/>
              <a:t>Customers reflect on satisfaction after purchase</a:t>
            </a:r>
            <a:br>
              <a:rPr lang="en-US" sz="2700" dirty="0" smtClean="0"/>
            </a:br>
            <a:endParaRPr lang="en-US" sz="2700" dirty="0" smtClean="0"/>
          </a:p>
          <a:p>
            <a:pPr>
              <a:buNone/>
            </a:pPr>
            <a:r>
              <a:rPr lang="en-US" sz="2700" b="1" dirty="0" smtClean="0"/>
              <a:t>Case </a:t>
            </a:r>
            <a:r>
              <a:rPr lang="en-US" sz="2700" b="1" dirty="0" smtClean="0"/>
              <a:t>Study (</a:t>
            </a:r>
            <a:r>
              <a:rPr lang="en-US" sz="2700" b="1" dirty="0" err="1" smtClean="0"/>
              <a:t>Zappos</a:t>
            </a:r>
            <a:r>
              <a:rPr lang="en-US" sz="2700" b="1" dirty="0" smtClean="0"/>
              <a:t>, USA)</a:t>
            </a:r>
            <a:endParaRPr lang="en-US" sz="2700" dirty="0" smtClean="0"/>
          </a:p>
          <a:p>
            <a:r>
              <a:rPr lang="en-US" sz="2700" dirty="0" smtClean="0"/>
              <a:t>Founded in </a:t>
            </a:r>
            <a:r>
              <a:rPr lang="en-US" sz="2700" b="1" dirty="0" smtClean="0"/>
              <a:t>1999</a:t>
            </a:r>
            <a:r>
              <a:rPr lang="en-US" sz="2700" dirty="0" smtClean="0"/>
              <a:t>, </a:t>
            </a:r>
            <a:r>
              <a:rPr lang="en-US" sz="2700" dirty="0" err="1" smtClean="0"/>
              <a:t>Zappos</a:t>
            </a:r>
            <a:r>
              <a:rPr lang="en-US" sz="2700" dirty="0" smtClean="0"/>
              <a:t> grew famous for </a:t>
            </a:r>
            <a:r>
              <a:rPr lang="en-US" sz="2700" b="1" dirty="0" smtClean="0"/>
              <a:t>free 365-day returns</a:t>
            </a:r>
            <a:r>
              <a:rPr lang="en-US" sz="2700" dirty="0" smtClean="0"/>
              <a:t>.</a:t>
            </a:r>
          </a:p>
          <a:p>
            <a:r>
              <a:rPr lang="en-US" sz="2700" dirty="0" smtClean="0"/>
              <a:t>Customers could buy shoes, try them, and return if unhappy.</a:t>
            </a:r>
          </a:p>
          <a:p>
            <a:r>
              <a:rPr lang="en-US" sz="2700" dirty="0" smtClean="0"/>
              <a:t>This reduced buyer regret and built strong loyalty.</a:t>
            </a:r>
          </a:p>
          <a:p>
            <a:r>
              <a:rPr lang="en-US" sz="2700" dirty="0" smtClean="0"/>
              <a:t>Amazon later bought </a:t>
            </a:r>
            <a:r>
              <a:rPr lang="en-US" sz="2700" dirty="0" err="1" smtClean="0"/>
              <a:t>Zappos</a:t>
            </a:r>
            <a:r>
              <a:rPr lang="en-US" sz="2700" dirty="0" smtClean="0"/>
              <a:t> in </a:t>
            </a:r>
            <a:r>
              <a:rPr lang="en-US" sz="2700" b="1" dirty="0" smtClean="0"/>
              <a:t>2009</a:t>
            </a:r>
            <a:r>
              <a:rPr lang="en-US" sz="2700" dirty="0" smtClean="0"/>
              <a:t>, keeping its customer-first approach.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xmlns="" val="4211096156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F29BD36-0E92-8FB1-5C2C-46362AFDEE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E42A06BD-4347-1E3A-8503-D69B042B4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76672"/>
            <a:ext cx="11389024" cy="666312"/>
          </a:xfrm>
        </p:spPr>
        <p:txBody>
          <a:bodyPr/>
          <a:lstStyle/>
          <a:p>
            <a:r>
              <a:rPr lang="en-US" dirty="0" smtClean="0"/>
              <a:t>Factors Influencing Consumer </a:t>
            </a:r>
            <a:r>
              <a:rPr lang="en-US" dirty="0" err="1" smtClean="0"/>
              <a:t>Behaviour</a:t>
            </a:r>
            <a:r>
              <a:rPr lang="en-US" dirty="0" smtClean="0"/>
              <a:t> (Overview)</a:t>
            </a:r>
            <a:endParaRPr lang="en-IN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E6BC77F-7842-1C34-D535-CFCE03CEC25B}"/>
              </a:ext>
            </a:extLst>
          </p:cNvPr>
          <p:cNvSpPr txBox="1"/>
          <p:nvPr/>
        </p:nvSpPr>
        <p:spPr>
          <a:xfrm>
            <a:off x="404662" y="1571612"/>
            <a:ext cx="11052363" cy="4233652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3100" dirty="0" smtClean="0"/>
              <a:t>Cultural, Social, Personal, Psychological factors</a:t>
            </a:r>
            <a:br>
              <a:rPr lang="en-US" sz="3100" dirty="0" smtClean="0"/>
            </a:br>
            <a:endParaRPr lang="en-US" sz="3100" dirty="0" smtClean="0"/>
          </a:p>
          <a:p>
            <a:r>
              <a:rPr lang="en-US" sz="3100" b="1" dirty="0" smtClean="0"/>
              <a:t>Case </a:t>
            </a:r>
            <a:r>
              <a:rPr lang="en-US" sz="3100" b="1" dirty="0" smtClean="0"/>
              <a:t>Study (McDonald’s)</a:t>
            </a:r>
            <a:endParaRPr lang="en-US" sz="3100" dirty="0" smtClean="0"/>
          </a:p>
          <a:p>
            <a:r>
              <a:rPr lang="en-US" sz="3100" dirty="0" smtClean="0"/>
              <a:t>Founded in the US, but when McDonald’s entered </a:t>
            </a:r>
            <a:r>
              <a:rPr lang="en-US" sz="3100" b="1" dirty="0" smtClean="0"/>
              <a:t>India in 1996</a:t>
            </a:r>
            <a:r>
              <a:rPr lang="en-US" sz="3100" dirty="0" smtClean="0"/>
              <a:t>, beef burgers failed.</a:t>
            </a:r>
          </a:p>
          <a:p>
            <a:r>
              <a:rPr lang="en-US" sz="3100" dirty="0" smtClean="0"/>
              <a:t>They adapted with </a:t>
            </a:r>
            <a:r>
              <a:rPr lang="en-US" sz="3100" b="1" dirty="0" err="1" smtClean="0"/>
              <a:t>McAloo</a:t>
            </a:r>
            <a:r>
              <a:rPr lang="en-US" sz="3100" b="1" dirty="0" smtClean="0"/>
              <a:t> </a:t>
            </a:r>
            <a:r>
              <a:rPr lang="en-US" sz="3100" b="1" dirty="0" err="1" smtClean="0"/>
              <a:t>Tikki</a:t>
            </a:r>
            <a:r>
              <a:rPr lang="en-US" sz="3100" dirty="0" smtClean="0"/>
              <a:t> and vegetarian options.</a:t>
            </a:r>
          </a:p>
          <a:p>
            <a:r>
              <a:rPr lang="en-US" sz="3100" dirty="0" smtClean="0"/>
              <a:t>This cultural understanding made McDonald’s successful in India.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xmlns="" val="344453014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19D33E2-66CA-1784-A7F1-AE6362980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4762D74-CFE6-A4E5-C3F7-4C7023FB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887" y="571480"/>
            <a:ext cx="10897040" cy="689471"/>
          </a:xfrm>
        </p:spPr>
        <p:txBody>
          <a:bodyPr/>
          <a:lstStyle/>
          <a:p>
            <a:r>
              <a:rPr lang="en-US" dirty="0" smtClean="0"/>
              <a:t>Cultural Factors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67C977CA-12AE-2A26-2F59-6BE12F9ECC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3C1FDC86-4C76-52E5-C788-FFACC9F3BCCE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4B3BF47-A266-9906-7C0A-0E1A08FA46E5}"/>
              </a:ext>
            </a:extLst>
          </p:cNvPr>
          <p:cNvSpPr txBox="1"/>
          <p:nvPr/>
        </p:nvSpPr>
        <p:spPr>
          <a:xfrm>
            <a:off x="536734" y="1556792"/>
            <a:ext cx="10991729" cy="4032448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2870" dirty="0" smtClean="0"/>
              <a:t>Culture shapes traditions, values, and preferences</a:t>
            </a:r>
            <a:br>
              <a:rPr lang="en-US" sz="2870" dirty="0" smtClean="0"/>
            </a:br>
            <a:endParaRPr lang="en-US" sz="2870" dirty="0" smtClean="0"/>
          </a:p>
          <a:p>
            <a:r>
              <a:rPr lang="en-US" sz="2870" b="1" dirty="0" smtClean="0"/>
              <a:t>Case </a:t>
            </a:r>
            <a:r>
              <a:rPr lang="en-US" sz="2870" b="1" dirty="0" smtClean="0"/>
              <a:t>Study (Starbucks in China)</a:t>
            </a:r>
            <a:endParaRPr lang="en-US" sz="2870" dirty="0" smtClean="0"/>
          </a:p>
          <a:p>
            <a:pPr>
              <a:buFont typeface="Arial" pitchFamily="34" charset="0"/>
              <a:buChar char="•"/>
            </a:pPr>
            <a:r>
              <a:rPr lang="en-US" sz="2870" dirty="0" smtClean="0"/>
              <a:t>Starbucks entered China in </a:t>
            </a:r>
            <a:r>
              <a:rPr lang="en-US" sz="2870" b="1" dirty="0" smtClean="0"/>
              <a:t>1999</a:t>
            </a:r>
            <a:r>
              <a:rPr lang="en-US" sz="287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2870" dirty="0" smtClean="0"/>
              <a:t>At first, coffee was not popular because </a:t>
            </a:r>
            <a:r>
              <a:rPr lang="en-US" sz="2870" b="1" dirty="0" smtClean="0"/>
              <a:t>tea culture dominated</a:t>
            </a:r>
            <a:r>
              <a:rPr lang="en-US" sz="287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2870" dirty="0" smtClean="0"/>
              <a:t>Starbucks adapted by adding </a:t>
            </a:r>
            <a:r>
              <a:rPr lang="en-US" sz="2870" b="1" dirty="0" smtClean="0"/>
              <a:t>green tea lattes and local flavors</a:t>
            </a:r>
            <a:r>
              <a:rPr lang="en-US" sz="287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2870" dirty="0" smtClean="0"/>
              <a:t>Today, China is Starbucks’ </a:t>
            </a:r>
            <a:r>
              <a:rPr lang="en-US" sz="2870" b="1" dirty="0" smtClean="0"/>
              <a:t>second-largest market</a:t>
            </a:r>
            <a:r>
              <a:rPr lang="en-US" sz="2870" dirty="0" smtClean="0"/>
              <a:t> after the US.</a:t>
            </a:r>
            <a:endParaRPr lang="en-US" sz="2870" dirty="0"/>
          </a:p>
        </p:txBody>
      </p:sp>
    </p:spTree>
    <p:extLst>
      <p:ext uri="{BB962C8B-B14F-4D97-AF65-F5344CB8AC3E}">
        <p14:creationId xmlns:p14="http://schemas.microsoft.com/office/powerpoint/2010/main" xmlns="" val="164280468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399758"/>
            <a:ext cx="11389024" cy="743225"/>
          </a:xfrm>
        </p:spPr>
        <p:txBody>
          <a:bodyPr/>
          <a:lstStyle/>
          <a:p>
            <a:r>
              <a:rPr lang="en-US" dirty="0" smtClean="0"/>
              <a:t>Social Factors</a:t>
            </a:r>
            <a:endParaRPr lang="en-US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C2CCDA-32D7-E648-9B2B-058D0EC8EE1E}"/>
              </a:ext>
            </a:extLst>
          </p:cNvPr>
          <p:cNvSpPr txBox="1"/>
          <p:nvPr/>
        </p:nvSpPr>
        <p:spPr>
          <a:xfrm>
            <a:off x="404661" y="1556792"/>
            <a:ext cx="11266677" cy="4624130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3200" dirty="0" smtClean="0"/>
              <a:t>Family, friends, and social networks influence buying</a:t>
            </a:r>
            <a:br>
              <a:rPr lang="en-US" sz="3200" dirty="0" smtClean="0"/>
            </a:br>
            <a:endParaRPr lang="en-US" sz="3200" dirty="0" smtClean="0"/>
          </a:p>
          <a:p>
            <a:r>
              <a:rPr lang="en-US" sz="3200" b="1" dirty="0" smtClean="0"/>
              <a:t>Case </a:t>
            </a:r>
            <a:r>
              <a:rPr lang="en-US" sz="3200" b="1" dirty="0" smtClean="0"/>
              <a:t>Study (Nike)</a:t>
            </a:r>
            <a:endParaRPr lang="en-US" sz="3200" dirty="0" smtClean="0"/>
          </a:p>
          <a:p>
            <a:r>
              <a:rPr lang="en-US" sz="3200" dirty="0" smtClean="0"/>
              <a:t>In the </a:t>
            </a:r>
            <a:r>
              <a:rPr lang="en-US" sz="3200" b="1" dirty="0" smtClean="0"/>
              <a:t>1980s</a:t>
            </a:r>
            <a:r>
              <a:rPr lang="en-US" sz="3200" dirty="0" smtClean="0"/>
              <a:t>, Nike signed basketball star </a:t>
            </a:r>
            <a:r>
              <a:rPr lang="en-US" sz="3200" b="1" dirty="0" smtClean="0"/>
              <a:t>Michael Jordan</a:t>
            </a:r>
            <a:r>
              <a:rPr lang="en-US" sz="3200" dirty="0" smtClean="0"/>
              <a:t>.</a:t>
            </a:r>
          </a:p>
          <a:p>
            <a:r>
              <a:rPr lang="en-US" sz="3200" dirty="0" smtClean="0"/>
              <a:t>The “Air Jordan” shoe line turned into a global trend.</a:t>
            </a:r>
          </a:p>
          <a:p>
            <a:r>
              <a:rPr lang="en-US" sz="3200" dirty="0" smtClean="0"/>
              <a:t>Even today, peer pressure and social media hype make Nike shoes a </a:t>
            </a:r>
            <a:r>
              <a:rPr lang="en-US" sz="3200" b="1" dirty="0" smtClean="0"/>
              <a:t>status symbol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69185812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399758"/>
            <a:ext cx="11389024" cy="743225"/>
          </a:xfrm>
        </p:spPr>
        <p:txBody>
          <a:bodyPr/>
          <a:lstStyle/>
          <a:p>
            <a:r>
              <a:rPr lang="en-US" dirty="0" smtClean="0"/>
              <a:t>Personal Factors</a:t>
            </a:r>
            <a:endParaRPr lang="en-US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C2CCDA-32D7-E648-9B2B-058D0EC8EE1E}"/>
              </a:ext>
            </a:extLst>
          </p:cNvPr>
          <p:cNvSpPr txBox="1"/>
          <p:nvPr/>
        </p:nvSpPr>
        <p:spPr>
          <a:xfrm>
            <a:off x="404661" y="1556792"/>
            <a:ext cx="11195239" cy="4624130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3200" dirty="0" smtClean="0"/>
              <a:t>Choices depend on age, income, lifestyle, and occupation</a:t>
            </a:r>
            <a:br>
              <a:rPr lang="en-US" sz="3200" dirty="0" smtClean="0"/>
            </a:br>
            <a:endParaRPr lang="en-US" sz="3200" dirty="0" smtClean="0"/>
          </a:p>
          <a:p>
            <a:r>
              <a:rPr lang="en-US" sz="3200" b="1" dirty="0" smtClean="0"/>
              <a:t>Case </a:t>
            </a:r>
            <a:r>
              <a:rPr lang="en-US" sz="3200" b="1" dirty="0" smtClean="0"/>
              <a:t>Study (Mercedes-Benz vs. Tata </a:t>
            </a:r>
            <a:r>
              <a:rPr lang="en-US" sz="3200" b="1" dirty="0" err="1" smtClean="0"/>
              <a:t>Nano</a:t>
            </a:r>
            <a:r>
              <a:rPr lang="en-US" sz="3200" b="1" dirty="0" smtClean="0"/>
              <a:t>)</a:t>
            </a:r>
            <a:endParaRPr lang="en-US" sz="3200" dirty="0" smtClean="0"/>
          </a:p>
          <a:p>
            <a:r>
              <a:rPr lang="en-US" sz="3200" dirty="0" smtClean="0"/>
              <a:t>Mercedes-Benz → targets wealthy professionals with luxury cars.</a:t>
            </a:r>
          </a:p>
          <a:p>
            <a:r>
              <a:rPr lang="en-US" sz="3200" dirty="0" smtClean="0"/>
              <a:t>Tata </a:t>
            </a:r>
            <a:r>
              <a:rPr lang="en-US" sz="3200" dirty="0" err="1" smtClean="0"/>
              <a:t>Nano</a:t>
            </a:r>
            <a:r>
              <a:rPr lang="en-US" sz="3200" dirty="0" smtClean="0"/>
              <a:t> launched in </a:t>
            </a:r>
            <a:r>
              <a:rPr lang="en-US" sz="3200" b="1" dirty="0" smtClean="0"/>
              <a:t>2009</a:t>
            </a:r>
            <a:r>
              <a:rPr lang="en-US" sz="3200" dirty="0" smtClean="0"/>
              <a:t> as the “world’s cheapest car” at ₹1 </a:t>
            </a:r>
            <a:r>
              <a:rPr lang="en-US" sz="3200" dirty="0" err="1" smtClean="0"/>
              <a:t>lakh</a:t>
            </a:r>
            <a:r>
              <a:rPr lang="en-US" sz="3200" dirty="0" smtClean="0"/>
              <a:t>, targeting middle-class families.</a:t>
            </a:r>
          </a:p>
          <a:p>
            <a:r>
              <a:rPr lang="en-US" sz="3200" dirty="0" smtClean="0"/>
              <a:t>Both show how </a:t>
            </a:r>
            <a:r>
              <a:rPr lang="en-US" sz="3200" b="1" dirty="0" smtClean="0"/>
              <a:t>income levels affect buying choices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691858123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5B9FD09-B056-D268-00F6-F2716A8A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DB0D443-05DD-0BA6-0174-2A1DCFD61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399758"/>
            <a:ext cx="11389024" cy="743225"/>
          </a:xfrm>
        </p:spPr>
        <p:txBody>
          <a:bodyPr/>
          <a:lstStyle/>
          <a:p>
            <a:r>
              <a:rPr lang="en-US" dirty="0" smtClean="0"/>
              <a:t>Psychological Factors</a:t>
            </a:r>
            <a:endParaRPr lang="en-US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462F951E-0C60-6F74-DAF7-E4D3BF9B6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9DE81A96-CE90-17BF-6AE9-B6F06E7797C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C2CCDA-32D7-E648-9B2B-058D0EC8EE1E}"/>
              </a:ext>
            </a:extLst>
          </p:cNvPr>
          <p:cNvSpPr txBox="1"/>
          <p:nvPr/>
        </p:nvSpPr>
        <p:spPr>
          <a:xfrm>
            <a:off x="404661" y="1556792"/>
            <a:ext cx="11338115" cy="4624130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3000" dirty="0" smtClean="0"/>
              <a:t>Motivation, perception, and attitudes shape buying</a:t>
            </a:r>
            <a:br>
              <a:rPr lang="en-US" sz="3000" dirty="0" smtClean="0"/>
            </a:br>
            <a:endParaRPr lang="en-US" sz="3000" dirty="0" smtClean="0"/>
          </a:p>
          <a:p>
            <a:r>
              <a:rPr lang="en-US" sz="3000" b="1" dirty="0" smtClean="0"/>
              <a:t>Case </a:t>
            </a:r>
            <a:r>
              <a:rPr lang="en-US" sz="3000" b="1" dirty="0" smtClean="0"/>
              <a:t>Study (Apple)</a:t>
            </a:r>
            <a:endParaRPr lang="en-US" sz="3000" dirty="0" smtClean="0"/>
          </a:p>
          <a:p>
            <a:r>
              <a:rPr lang="en-US" sz="3000" dirty="0" smtClean="0"/>
              <a:t>Since </a:t>
            </a:r>
            <a:r>
              <a:rPr lang="en-US" sz="3000" b="1" dirty="0" smtClean="0"/>
              <a:t>2007 (</a:t>
            </a:r>
            <a:r>
              <a:rPr lang="en-US" sz="3000" b="1" dirty="0" err="1" smtClean="0"/>
              <a:t>iPhone</a:t>
            </a:r>
            <a:r>
              <a:rPr lang="en-US" sz="3000" b="1" dirty="0" smtClean="0"/>
              <a:t> launch)</a:t>
            </a:r>
            <a:r>
              <a:rPr lang="en-US" sz="3000" dirty="0" smtClean="0"/>
              <a:t>, Apple has marketed </a:t>
            </a:r>
            <a:r>
              <a:rPr lang="en-US" sz="3000" dirty="0" err="1" smtClean="0"/>
              <a:t>iPhones</a:t>
            </a:r>
            <a:r>
              <a:rPr lang="en-US" sz="3000" dirty="0" smtClean="0"/>
              <a:t> as a </a:t>
            </a:r>
            <a:r>
              <a:rPr lang="en-US" sz="3000" b="1" dirty="0" smtClean="0"/>
              <a:t>status symbol</a:t>
            </a:r>
            <a:r>
              <a:rPr lang="en-US" sz="3000" dirty="0" smtClean="0"/>
              <a:t>.</a:t>
            </a:r>
          </a:p>
          <a:p>
            <a:r>
              <a:rPr lang="en-US" sz="3000" dirty="0" smtClean="0"/>
              <a:t>Buyers don’t just purchase for features—they buy for </a:t>
            </a:r>
            <a:r>
              <a:rPr lang="en-US" sz="3000" b="1" dirty="0" smtClean="0"/>
              <a:t>prestige and identity</a:t>
            </a:r>
            <a:r>
              <a:rPr lang="en-US" sz="3000" dirty="0" smtClean="0"/>
              <a:t>.</a:t>
            </a:r>
          </a:p>
          <a:p>
            <a:r>
              <a:rPr lang="en-US" sz="3000" dirty="0" smtClean="0"/>
              <a:t>This psychological pull keeps Apple users loyal even with higher prices.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xmlns="" val="2691858123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309630C-26DE-3CC0-9726-BE1FB0061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xmlns="" id="{2715F57F-B25C-CE79-241F-274F5441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449" y="507502"/>
            <a:ext cx="11279122" cy="635482"/>
          </a:xfrm>
        </p:spPr>
        <p:txBody>
          <a:bodyPr/>
          <a:lstStyle/>
          <a:p>
            <a:r>
              <a:rPr lang="en-IN" dirty="0"/>
              <a:t>Conclusion</a:t>
            </a:r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xmlns="" id="{FFE4B598-03B2-2157-B694-48754118F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9" name="Slide Text">
            <a:extLst>
              <a:ext uri="{FF2B5EF4-FFF2-40B4-BE49-F238E27FC236}">
                <a16:creationId xmlns:a16="http://schemas.microsoft.com/office/drawing/2014/main" xmlns="" id="{8B66B6FD-BD1F-4022-D77A-5174DDE8447F}"/>
              </a:ext>
            </a:extLst>
          </p:cNvPr>
          <p:cNvSpPr txBox="1">
            <a:spLocks/>
          </p:cNvSpPr>
          <p:nvPr/>
        </p:nvSpPr>
        <p:spPr>
          <a:xfrm>
            <a:off x="404662" y="1772816"/>
            <a:ext cx="5478489" cy="39682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US" sz="2000" kern="100" dirty="0"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0BD193D-5953-377C-77F3-9BDB01F61D31}"/>
              </a:ext>
            </a:extLst>
          </p:cNvPr>
          <p:cNvSpPr txBox="1"/>
          <p:nvPr/>
        </p:nvSpPr>
        <p:spPr>
          <a:xfrm>
            <a:off x="626567" y="1340768"/>
            <a:ext cx="6401302" cy="4400297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US" sz="2300" dirty="0" smtClean="0"/>
              <a:t>Consumer </a:t>
            </a:r>
            <a:r>
              <a:rPr lang="en-US" sz="2300" dirty="0" err="1" smtClean="0"/>
              <a:t>behaviour</a:t>
            </a:r>
            <a:r>
              <a:rPr lang="en-US" sz="2300" dirty="0" smtClean="0"/>
              <a:t> explains </a:t>
            </a:r>
            <a:r>
              <a:rPr lang="en-US" sz="2300" b="1" dirty="0" smtClean="0"/>
              <a:t>why people buy</a:t>
            </a:r>
            <a:endParaRPr lang="en-US" sz="2300" dirty="0" smtClean="0"/>
          </a:p>
          <a:p>
            <a:pPr>
              <a:buFont typeface="Arial" pitchFamily="34" charset="0"/>
              <a:buChar char="•"/>
            </a:pPr>
            <a:r>
              <a:rPr lang="en-US" sz="2300" dirty="0" smtClean="0"/>
              <a:t>The 5-step process = Need, Search, Evaluation, Purchase, Post-Purchase</a:t>
            </a:r>
          </a:p>
          <a:p>
            <a:pPr>
              <a:buFont typeface="Arial" pitchFamily="34" charset="0"/>
              <a:buChar char="•"/>
            </a:pPr>
            <a:r>
              <a:rPr lang="en-US" sz="2300" dirty="0" smtClean="0"/>
              <a:t>Influences: cultural, social, personal, psychological</a:t>
            </a:r>
          </a:p>
          <a:p>
            <a:pPr>
              <a:buFont typeface="Arial" pitchFamily="34" charset="0"/>
              <a:buChar char="•"/>
            </a:pPr>
            <a:r>
              <a:rPr lang="en-US" sz="2300" dirty="0" smtClean="0"/>
              <a:t>Case Studies: Coca-Cola, Amazon, Netflix, </a:t>
            </a:r>
            <a:r>
              <a:rPr lang="en-US" sz="2300" dirty="0" err="1" smtClean="0"/>
              <a:t>Maggi</a:t>
            </a:r>
            <a:r>
              <a:rPr lang="en-US" sz="2300" dirty="0" smtClean="0"/>
              <a:t>, </a:t>
            </a:r>
            <a:r>
              <a:rPr lang="en-US" sz="2300" dirty="0" err="1" smtClean="0"/>
              <a:t>TripAdvisor</a:t>
            </a:r>
            <a:r>
              <a:rPr lang="en-US" sz="2300" dirty="0" smtClean="0"/>
              <a:t>, </a:t>
            </a:r>
            <a:r>
              <a:rPr lang="en-US" sz="2300" dirty="0" err="1" smtClean="0"/>
              <a:t>Flipkart</a:t>
            </a:r>
            <a:r>
              <a:rPr lang="en-US" sz="2300" dirty="0" smtClean="0"/>
              <a:t>, </a:t>
            </a:r>
            <a:r>
              <a:rPr lang="en-US" sz="2300" dirty="0" err="1" smtClean="0"/>
              <a:t>Zappos</a:t>
            </a:r>
            <a:r>
              <a:rPr lang="en-US" sz="2300" dirty="0" smtClean="0"/>
              <a:t>, McDonald’s, Starbucks, Nike, Mercedes-Benz, Tata </a:t>
            </a:r>
            <a:r>
              <a:rPr lang="en-US" sz="2300" dirty="0" err="1" smtClean="0"/>
              <a:t>Nano</a:t>
            </a:r>
            <a:r>
              <a:rPr lang="en-US" sz="2300" dirty="0" smtClean="0"/>
              <a:t>, Apple</a:t>
            </a:r>
          </a:p>
          <a:p>
            <a:pPr>
              <a:buFont typeface="Arial" pitchFamily="34" charset="0"/>
              <a:buChar char="•"/>
            </a:pPr>
            <a:r>
              <a:rPr lang="en-US" sz="2300" dirty="0" smtClean="0"/>
              <a:t>Successful companies adapt to </a:t>
            </a:r>
            <a:r>
              <a:rPr lang="en-US" sz="2300" b="1" dirty="0" smtClean="0"/>
              <a:t>changing consumer needs and </a:t>
            </a:r>
            <a:r>
              <a:rPr lang="en-US" sz="2300" b="1" dirty="0" err="1" smtClean="0"/>
              <a:t>behaviour</a:t>
            </a:r>
            <a:endParaRPr lang="en-US" sz="2300" dirty="0"/>
          </a:p>
        </p:txBody>
      </p:sp>
      <p:pic>
        <p:nvPicPr>
          <p:cNvPr id="5" name="Picture 2" descr="Conclusion Images - Free Download on ...">
            <a:extLst>
              <a:ext uri="{FF2B5EF4-FFF2-40B4-BE49-F238E27FC236}">
                <a16:creationId xmlns:a16="http://schemas.microsoft.com/office/drawing/2014/main" xmlns="" id="{FE9A0C33-B5D5-4B0B-4F02-15A6F1A8C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5125" y="1785926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2610886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xmlns="" id="{0CF4AE47-0636-A619-0388-D4892A106F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xmlns="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xmlns="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182</TotalTime>
  <Words>361</Words>
  <Application>Microsoft Office PowerPoint</Application>
  <PresentationFormat>Custom</PresentationFormat>
  <Paragraphs>133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Georgia</vt:lpstr>
      <vt:lpstr>Times New Roman</vt:lpstr>
      <vt:lpstr>Calibri</vt:lpstr>
      <vt:lpstr>Minion</vt:lpstr>
      <vt:lpstr>Corporate template-set Universiteit Leiden</vt:lpstr>
      <vt:lpstr>Introduction to Consumer Behaviour: Understanding Why People Buy  European Institute of Innovation, Entrepreneurship and Technology Lessingstraße 79, 13158 Berlin, Germany </vt:lpstr>
      <vt:lpstr>Index</vt:lpstr>
      <vt:lpstr>Introduction to Consumer Behaviour</vt:lpstr>
      <vt:lpstr>Importance of Studying Consumer Behaviour</vt:lpstr>
      <vt:lpstr>Consumer Decision-Making Process (Overview)</vt:lpstr>
      <vt:lpstr>Step 1 – Need Recognition</vt:lpstr>
      <vt:lpstr>Step 2 – Information Search</vt:lpstr>
      <vt:lpstr>Step 3 – Evaluation of Alternatives</vt:lpstr>
      <vt:lpstr>Step 4 – Purchase Decision</vt:lpstr>
      <vt:lpstr>Step 5 – Post-Purchase Behaviour</vt:lpstr>
      <vt:lpstr>Factors Influencing Consumer Behaviour (Overview)</vt:lpstr>
      <vt:lpstr>Cultural Factors</vt:lpstr>
      <vt:lpstr>Social Factors</vt:lpstr>
      <vt:lpstr>Personal Factors</vt:lpstr>
      <vt:lpstr>Psychological Factors</vt:lpstr>
      <vt:lpstr>Conclusion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197</cp:revision>
  <dcterms:created xsi:type="dcterms:W3CDTF">2023-10-18T00:40:52Z</dcterms:created>
  <dcterms:modified xsi:type="dcterms:W3CDTF">2025-09-04T14:55:32Z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