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9" r:id="rId18"/>
  </p:sldIdLst>
  <p:sldSz cx="12198350" cy="6858000"/>
  <p:notesSz cx="6858000" cy="9144000"/>
  <p:embeddedFontLs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Minion" panose="020B0604020202020204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74" d="100"/>
          <a:sy n="74" d="100"/>
        </p:scale>
        <p:origin x="994" y="28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Market Share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94F-45C9-AFFF-79C951D2584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94F-45C9-AFFF-79C951D2584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94F-45C9-AFFF-79C951D2584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94F-45C9-AFFF-79C951D2584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94F-45C9-AFFF-79C951D2584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694F-45C9-AFFF-79C951D2584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Marriott</c:v>
                </c:pt>
                <c:pt idx="1">
                  <c:v>Hilton</c:v>
                </c:pt>
                <c:pt idx="2">
                  <c:v>IHG</c:v>
                </c:pt>
                <c:pt idx="3">
                  <c:v>Wyndham</c:v>
                </c:pt>
                <c:pt idx="4">
                  <c:v>Airbnb</c:v>
                </c:pt>
                <c:pt idx="5">
                  <c:v>Others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0.15</c:v>
                </c:pt>
                <c:pt idx="1">
                  <c:v>0.12</c:v>
                </c:pt>
                <c:pt idx="2">
                  <c:v>0.1</c:v>
                </c:pt>
                <c:pt idx="3">
                  <c:v>0.08</c:v>
                </c:pt>
                <c:pt idx="4">
                  <c:v>0.2</c:v>
                </c:pt>
                <c:pt idx="5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94F-45C9-AFFF-79C951D2584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Customer Retention Rates with vs. without CRM</a:t>
            </a:r>
            <a:endParaRPr lang="en-IN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I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Retention Rate with CRM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Brand A</c:v>
                </c:pt>
                <c:pt idx="1">
                  <c:v>Brand B</c:v>
                </c:pt>
                <c:pt idx="2">
                  <c:v>Brand C</c:v>
                </c:pt>
                <c:pt idx="3">
                  <c:v>Brand D</c:v>
                </c:pt>
                <c:pt idx="4">
                  <c:v>Brand 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78</c:v>
                </c:pt>
                <c:pt idx="1">
                  <c:v>85</c:v>
                </c:pt>
                <c:pt idx="2">
                  <c:v>80</c:v>
                </c:pt>
                <c:pt idx="3">
                  <c:v>82</c:v>
                </c:pt>
                <c:pt idx="4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88-4F45-890C-0CAE5A140E7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Retention Rate without CRM (%)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Brand A</c:v>
                </c:pt>
                <c:pt idx="1">
                  <c:v>Brand B</c:v>
                </c:pt>
                <c:pt idx="2">
                  <c:v>Brand C</c:v>
                </c:pt>
                <c:pt idx="3">
                  <c:v>Brand D</c:v>
                </c:pt>
                <c:pt idx="4">
                  <c:v>Brand E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60</c:v>
                </c:pt>
                <c:pt idx="2">
                  <c:v>58</c:v>
                </c:pt>
                <c:pt idx="3">
                  <c:v>62</c:v>
                </c:pt>
                <c:pt idx="4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988-4F45-890C-0CAE5A140E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9995599"/>
        <c:axId val="1499994159"/>
      </c:barChart>
      <c:catAx>
        <c:axId val="14999955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99994159"/>
        <c:crosses val="autoZero"/>
        <c:auto val="1"/>
        <c:lblAlgn val="ctr"/>
        <c:lblOffset val="100"/>
        <c:noMultiLvlLbl val="0"/>
      </c:catAx>
      <c:valAx>
        <c:axId val="14999941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999955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dirty="0"/>
              <a:t>digital marketing channel</a:t>
            </a:r>
            <a:r>
              <a:rPr lang="en-US" dirty="0"/>
              <a:t>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E90-436A-A110-1E81B2902E2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E90-436A-A110-1E81B2902E2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E90-436A-A110-1E81B2902E2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E90-436A-A110-1E81B2902E2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E90-436A-A110-1E81B2902E2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Social Media </c:v>
                </c:pt>
                <c:pt idx="1">
                  <c:v>Paid Ads </c:v>
                </c:pt>
                <c:pt idx="2">
                  <c:v>SEO</c:v>
                </c:pt>
                <c:pt idx="3">
                  <c:v>Email Marketing </c:v>
                </c:pt>
                <c:pt idx="4">
                  <c:v>Content Marketing 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25</c:v>
                </c:pt>
                <c:pt idx="2">
                  <c:v>15</c:v>
                </c:pt>
                <c:pt idx="3">
                  <c:v>20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97-40AD-A14C-51A4045FDF09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31-1-2025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31-1-2025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31-1-2025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Hospitality Service Marketing Introduction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68146" y="1102835"/>
            <a:ext cx="6667133" cy="4414397"/>
          </a:xfrm>
        </p:spPr>
        <p:txBody>
          <a:bodyPr>
            <a:normAutofit fontScale="77500" lnSpcReduction="20000"/>
          </a:bodyPr>
          <a:lstStyle/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 Introduction to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Overview of the Hospitality Industry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Key Characteristics of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Customer Relationship Management (CRM)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Service Marketing Mix (7 Ps)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Digital Marketing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Emerging Trends in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Case Study: Successful Marketing Campaigns in Hospitality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Challenges in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Future of Hospitality Marketing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Conclusion</a:t>
            </a:r>
          </a:p>
          <a:p>
            <a:pPr marL="361950" indent="-361950">
              <a:lnSpc>
                <a:spcPct val="70000"/>
              </a:lnSpc>
              <a:spcBef>
                <a:spcPts val="8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IN" sz="2500" dirty="0"/>
              <a:t>Q&amp;A</a:t>
            </a:r>
          </a:p>
        </p:txBody>
      </p:sp>
      <p:pic>
        <p:nvPicPr>
          <p:cNvPr id="11" name="Picture Placeholder 10" descr="A person walking with a graph&#10;&#10;Description automatically generated">
            <a:extLst>
              <a:ext uri="{FF2B5EF4-FFF2-40B4-BE49-F238E27FC236}">
                <a16:creationId xmlns:a16="http://schemas.microsoft.com/office/drawing/2014/main" id="{B9C54D6F-7A0F-4D40-073C-41D5F8B066B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0" r="2" b="493"/>
          <a:stretch/>
        </p:blipFill>
        <p:spPr>
          <a:xfrm>
            <a:off x="6819255" y="1252538"/>
            <a:ext cx="4974283" cy="4795837"/>
          </a:xfrm>
          <a:noFill/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Introduction to Hospitality Marketing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Definition: </a:t>
            </a:r>
            <a:r>
              <a:rPr lang="en-US" sz="2600" kern="100" dirty="0">
                <a:cs typeface="Times New Roman" panose="02020603050405020304" pitchFamily="18" charset="0"/>
              </a:rPr>
              <a:t>Marketing specifically focused on services within the hospitality industry, including hotels, restaurants, and tourism.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Importance: </a:t>
            </a:r>
            <a:r>
              <a:rPr lang="en-US" sz="2600" kern="100" dirty="0">
                <a:cs typeface="Times New Roman" panose="02020603050405020304" pitchFamily="18" charset="0"/>
              </a:rPr>
              <a:t>Customer experience is central to success in the hospitality industry.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Objective: </a:t>
            </a:r>
            <a:r>
              <a:rPr lang="en-US" sz="2600" kern="100" dirty="0">
                <a:cs typeface="Times New Roman" panose="02020603050405020304" pitchFamily="18" charset="0"/>
              </a:rPr>
              <a:t>Understand marketing tools and strategies unique to hospitality.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Industry Relevance: </a:t>
            </a:r>
            <a:r>
              <a:rPr lang="en-US" sz="2600" kern="100" dirty="0">
                <a:cs typeface="Times New Roman" panose="02020603050405020304" pitchFamily="18" charset="0"/>
              </a:rPr>
              <a:t>High competition and rapid changes make marketing essential for growth.</a:t>
            </a:r>
          </a:p>
          <a:p>
            <a:pPr lvl="2"/>
            <a:r>
              <a:rPr lang="en-IN" sz="1800" b="1" dirty="0"/>
              <a:t>Reference:</a:t>
            </a:r>
            <a:r>
              <a:rPr lang="en-IN" sz="1800" dirty="0"/>
              <a:t> </a:t>
            </a:r>
          </a:p>
          <a:p>
            <a:pPr lvl="2" fontAlgn="base">
              <a:lnSpc>
                <a:spcPct val="100000"/>
              </a:lnSpc>
            </a:pPr>
            <a:r>
              <a:rPr lang="en-IN" i="1" dirty="0"/>
              <a:t>Introduction to Hospitality Industry </a:t>
            </a:r>
            <a:r>
              <a:rPr lang="en-US" sz="1800" dirty="0"/>
              <a:t>| </a:t>
            </a:r>
            <a:r>
              <a:rPr lang="en-US" sz="1800" i="1" dirty="0"/>
              <a:t>[You tube]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53FBC-B4EC-3CBB-A1B3-E37AD70D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Hospitality Industry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82DB11-C1F6-6C83-1542-F4B84B03E0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558609" cy="4795836"/>
          </a:xfrm>
        </p:spPr>
        <p:txBody>
          <a:bodyPr>
            <a:normAutofit fontScale="925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Major Segments: </a:t>
            </a:r>
            <a:r>
              <a:rPr lang="en-US" sz="2600" kern="100" dirty="0">
                <a:cs typeface="Times New Roman" panose="02020603050405020304" pitchFamily="18" charset="0"/>
              </a:rPr>
              <a:t>Hotels, restaurants, tourism, event planning, and travel services.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Economic Impact: </a:t>
            </a:r>
            <a:r>
              <a:rPr lang="en-US" sz="2600" kern="100" dirty="0">
                <a:cs typeface="Times New Roman" panose="02020603050405020304" pitchFamily="18" charset="0"/>
              </a:rPr>
              <a:t>Hospitality is a significant global industry, contributing to economies worldwide.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Technology Influence: </a:t>
            </a:r>
            <a:r>
              <a:rPr lang="en-US" sz="2600" kern="100" dirty="0">
                <a:cs typeface="Times New Roman" panose="02020603050405020304" pitchFamily="18" charset="0"/>
              </a:rPr>
              <a:t>Digital transformation is reshaping customer interactions and operational efficiencies.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Key Players: </a:t>
            </a:r>
            <a:r>
              <a:rPr lang="en-US" sz="2600" kern="100" dirty="0">
                <a:cs typeface="Times New Roman" panose="02020603050405020304" pitchFamily="18" charset="0"/>
              </a:rPr>
              <a:t>Hilton, Marriott, Airbnb, and Expedia as industry leaders.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E9363-9C85-050B-5B30-96B9E3D4BE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956D3BA-072D-1768-B4B3-D378CD471E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4995680"/>
              </p:ext>
            </p:extLst>
          </p:nvPr>
        </p:nvGraphicFramePr>
        <p:xfrm>
          <a:off x="6927975" y="1569572"/>
          <a:ext cx="4680520" cy="3718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174122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35C60-873B-DD59-2970-9E2E551FD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2175233" cy="432048"/>
          </a:xfrm>
        </p:spPr>
        <p:txBody>
          <a:bodyPr/>
          <a:lstStyle/>
          <a:p>
            <a:r>
              <a:rPr lang="en-US" dirty="0"/>
              <a:t>Key Characteristics of Hospitality Marketing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0C6C-8F4D-B00B-3711-EF52886EB9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A4D2609-DCF2-C915-DC7D-883EC18D39B9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584095" y="1594809"/>
            <a:ext cx="9942985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Intangibility: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Services are intangible, relying on customer experiences rather than physical products.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Perishability: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Hotel rooms or reservations that go unsold cannot be stored for later sale.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Inseparability: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Production and consumption happen simultaneously, requiring high service quality.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Variability: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Service quality can vary due to human involvement, requiring consistency in service delivery.</a:t>
            </a:r>
          </a:p>
        </p:txBody>
      </p:sp>
    </p:spTree>
    <p:extLst>
      <p:ext uri="{BB962C8B-B14F-4D97-AF65-F5344CB8AC3E}">
        <p14:creationId xmlns:p14="http://schemas.microsoft.com/office/powerpoint/2010/main" val="232723343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E14EB-8019-1B99-CE34-37F66DD58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793689" cy="432048"/>
          </a:xfrm>
        </p:spPr>
        <p:txBody>
          <a:bodyPr/>
          <a:lstStyle/>
          <a:p>
            <a:r>
              <a:rPr lang="en-US" dirty="0"/>
              <a:t>Customer Relationship Management (CRM)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B9834F-A644-1B7F-6A4E-F07C563FF4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1314B77-0E16-08C2-CEC6-B62E349FB8D9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66527" y="1484784"/>
            <a:ext cx="6198569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Customer Retention: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CRM strategies improve customer loyalty, increasing repeat bookings.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Techniques: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Loyalty programs, personalized communication, and feedback collection.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CRM Software: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Systems like Salesforce, Zoho, and HubSpot streamline guest relationship management.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000" b="1" kern="100" dirty="0">
                <a:cs typeface="Times New Roman" panose="02020603050405020304" pitchFamily="18" charset="0"/>
              </a:rPr>
              <a:t>Case Example: </a:t>
            </a:r>
            <a:r>
              <a:rPr lang="en-US" altLang="en-US" sz="2000" kern="100" dirty="0">
                <a:cs typeface="Times New Roman" panose="02020603050405020304" pitchFamily="18" charset="0"/>
              </a:rPr>
              <a:t>Marriott’s Bonvoy program offers personalized rewards to retain customers. 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4AD4304-BCD7-B437-1163-B5349BDF0E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1632914"/>
              </p:ext>
            </p:extLst>
          </p:nvPr>
        </p:nvGraphicFramePr>
        <p:xfrm>
          <a:off x="6675239" y="836712"/>
          <a:ext cx="5400600" cy="5303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0128303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2C976-213F-2CBD-B227-F499C655D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Service Marketing Mix (7 Ps)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9825B-8F23-E6FA-09C0-82B4688F8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D9CC550-950F-CA3B-45F8-6ACDA0D4F9F3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26566" y="1268760"/>
            <a:ext cx="11001201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Product: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Core offerings include rooms, dining, event services, and unique experiences.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Price: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Includes dynamic pricing, discounts, and premium packages tailored to guests.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Promotion: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Use of social media, influencer marketing, and loyalty programs to engage customers.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Physical Evidence</a:t>
            </a:r>
            <a:r>
              <a:rPr lang="en-US" altLang="en-US" sz="2600" kern="100" dirty="0">
                <a:cs typeface="Times New Roman" panose="02020603050405020304" pitchFamily="18" charset="0"/>
              </a:rPr>
              <a:t>: The ambiance, cleanliness, and branding contribute to the guest’s experience. </a:t>
            </a:r>
          </a:p>
        </p:txBody>
      </p:sp>
    </p:spTree>
    <p:extLst>
      <p:ext uri="{BB962C8B-B14F-4D97-AF65-F5344CB8AC3E}">
        <p14:creationId xmlns:p14="http://schemas.microsoft.com/office/powerpoint/2010/main" val="420761979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DEEA2-5C7A-356F-3CBD-DAF35F123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Digital Marketing in Hospitality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6CFFE0-B746-ACA6-B53E-8E6E4DE52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Website &amp; SEO: </a:t>
            </a:r>
            <a:r>
              <a:rPr lang="en-US" sz="2600" kern="100" dirty="0">
                <a:cs typeface="Times New Roman" panose="02020603050405020304" pitchFamily="18" charset="0"/>
              </a:rPr>
              <a:t>An optimized website helps attract direct bookings and improves online visibility.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Social Media: </a:t>
            </a:r>
            <a:r>
              <a:rPr lang="en-US" sz="2600" kern="100" dirty="0">
                <a:cs typeface="Times New Roman" panose="02020603050405020304" pitchFamily="18" charset="0"/>
              </a:rPr>
              <a:t>Platforms like Instagram and Facebook showcase brand experiences and engage customers.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Online Reviews: </a:t>
            </a:r>
            <a:r>
              <a:rPr lang="en-US" sz="2600" kern="100" dirty="0">
                <a:cs typeface="Times New Roman" panose="02020603050405020304" pitchFamily="18" charset="0"/>
              </a:rPr>
              <a:t>Managing platforms like TripAdvisor to influence customer decision-making.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600" b="1" kern="100" dirty="0">
                <a:cs typeface="Times New Roman" panose="02020603050405020304" pitchFamily="18" charset="0"/>
              </a:rPr>
              <a:t>Mobile Marketing: </a:t>
            </a:r>
            <a:r>
              <a:rPr lang="en-US" sz="2600" kern="100" dirty="0">
                <a:cs typeface="Times New Roman" panose="02020603050405020304" pitchFamily="18" charset="0"/>
              </a:rPr>
              <a:t>Geolocation and mobile apps provide offers tailored to location and timing.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A3C54-A43A-BC51-214A-F6711907B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5744022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1F50F-093F-64BC-AC2B-311F261A5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Trends in Hospitality Marketing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55436C-639A-F4F1-48DE-E768B9362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4DEE5A9-9A02-FC63-A61D-DF4C24E3022B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66527" y="1268760"/>
            <a:ext cx="11389024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Sustainability: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Customers favor eco-friendly brands, making sustainability a competitive advantage.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Personalization with AI: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AI-powered recommendations enhance guest experience and satisfaction.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Experiential Marketing: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Unique, immersive experiences that create memorable stays.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Virtual and Augmented Reality: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Virtual tours allow guests to experience facilities before booking. </a:t>
            </a:r>
          </a:p>
        </p:txBody>
      </p:sp>
    </p:spTree>
    <p:extLst>
      <p:ext uri="{BB962C8B-B14F-4D97-AF65-F5344CB8AC3E}">
        <p14:creationId xmlns:p14="http://schemas.microsoft.com/office/powerpoint/2010/main" val="429482585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B4587-53B9-8DFA-BD90-B86F883F6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2175233" cy="432048"/>
          </a:xfrm>
        </p:spPr>
        <p:txBody>
          <a:bodyPr/>
          <a:lstStyle/>
          <a:p>
            <a:r>
              <a:rPr lang="en-US" dirty="0"/>
              <a:t>Case Study: Successful Marketing Campaigns in Hospitality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3CBC9-FF13-E775-0D0C-506F9C3CAF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9CAB4C5-B6EF-E46D-F53E-1CF3001E0FE1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78402" y="1412776"/>
            <a:ext cx="11599169" cy="4857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Airbnb’s “Belong Anywhere”: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Promotes unique, experience-based stays for travelers.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Marriott’s “Travel Brilliantly”: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 campaign focused on modernizing the travel experience.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Hilton’s Mobile App: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Enhances convenience with mobile check-in, room selection, and keyless entry.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Lessons Learned: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Customer-centered and digital-first campaigns resonate most effectively.</a:t>
            </a:r>
          </a:p>
          <a:p>
            <a:pPr lvl="2"/>
            <a:r>
              <a:rPr lang="en-IN" sz="1600" b="1" dirty="0"/>
              <a:t>Reference: </a:t>
            </a:r>
          </a:p>
          <a:p>
            <a:pPr lvl="2" fontAlgn="base">
              <a:lnSpc>
                <a:spcPct val="100000"/>
              </a:lnSpc>
            </a:pPr>
            <a:r>
              <a:rPr lang="en-US" altLang="en-US" sz="1600" kern="100" dirty="0">
                <a:cs typeface="Times New Roman" panose="02020603050405020304" pitchFamily="18" charset="0"/>
              </a:rPr>
              <a:t>"Case Studies in Hospitality Marketing". </a:t>
            </a:r>
          </a:p>
        </p:txBody>
      </p:sp>
    </p:spTree>
    <p:extLst>
      <p:ext uri="{BB962C8B-B14F-4D97-AF65-F5344CB8AC3E}">
        <p14:creationId xmlns:p14="http://schemas.microsoft.com/office/powerpoint/2010/main" val="278729767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42FCC-43E1-0724-138E-6B5B2956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Challenges in Hospitality Marketing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2CD1E4-D7A8-4F05-CB3A-A55973894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E17721A-A5D3-FECA-4E86-34585A772214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78402" y="1609776"/>
            <a:ext cx="11599169" cy="402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Changing Consumer Expectations: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Adapting to demand for unique, personalized experiences.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High Competition: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Facing intense competition from local and global brands.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Managing Online Reviews: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Reputation management on platforms like TripAdvisor and Google.</a:t>
            </a:r>
          </a:p>
          <a:p>
            <a:pPr marR="0" lvl="0" fontAlgn="base">
              <a:lnSpc>
                <a:spcPct val="107000"/>
              </a:lnSpc>
              <a:spcAft>
                <a:spcPts val="800"/>
              </a:spcAft>
              <a:buSzTx/>
              <a:buFont typeface="Wingdings" panose="05000000000000000000" pitchFamily="2" charset="2"/>
              <a:buChar char="q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Economic Sensitivity: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Vulnerable to economic downturns, affecting bookings and revenue.</a:t>
            </a:r>
          </a:p>
        </p:txBody>
      </p:sp>
    </p:spTree>
    <p:extLst>
      <p:ext uri="{BB962C8B-B14F-4D97-AF65-F5344CB8AC3E}">
        <p14:creationId xmlns:p14="http://schemas.microsoft.com/office/powerpoint/2010/main" val="421578830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EF9C2-D185-4B38-4E8F-30BC3C725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Future of Hospitality Marketing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86EDAD-8EF9-CBD6-2AB9-0E0190A4A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1B335C8-DD95-CEEE-2D42-50BCBF642180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122511" y="1321563"/>
            <a:ext cx="7155493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AI and Big Data: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Enabling targeted marketing, dynamic pricing, and personalized experiences.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Focus on Sustainability: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Eco-friendly practices as a core value for brands.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Health and Safety Focus: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Emphasizing hygiene and safety post-pandemic for guest reassurance.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Technological Advancements:</a:t>
            </a:r>
            <a:r>
              <a:rPr lang="en-US" altLang="en-US" sz="2600" kern="100" dirty="0">
                <a:cs typeface="Times New Roman" panose="02020603050405020304" pitchFamily="18" charset="0"/>
              </a:rPr>
              <a:t> Using tech like smart rooms and automation for enhanced experiences.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169E9F7D-A3DF-8383-5397-75BFDAEDBD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0053755"/>
              </p:ext>
            </p:extLst>
          </p:nvPr>
        </p:nvGraphicFramePr>
        <p:xfrm>
          <a:off x="6747246" y="1438125"/>
          <a:ext cx="4896545" cy="4151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395735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FFAA8-A166-862E-EB08-CB5CBAB4A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Conclusion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F2B8F4-6FD2-BB86-A55D-AD05CFB71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5665437D-0854-36E4-72EB-419FBA1CD12D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514633"/>
            <a:ext cx="11089232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Key Takeaways: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Summarize 7 Ps, digital marketing strategies, CRM, and future trends.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Importance of Adaptability: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The hospitality industry must evolve to meet changing demands.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Role of Technology: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Increasing role of tech in enhancing customer experience and personalization.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600" b="1" kern="100" dirty="0">
                <a:cs typeface="Times New Roman" panose="02020603050405020304" pitchFamily="18" charset="0"/>
              </a:rPr>
              <a:t>Final Thought: </a:t>
            </a:r>
            <a:r>
              <a:rPr lang="en-US" altLang="en-US" sz="2600" kern="100" dirty="0">
                <a:cs typeface="Times New Roman" panose="02020603050405020304" pitchFamily="18" charset="0"/>
              </a:rPr>
              <a:t>A customer-centric approach is key to long-term success in hospitality marketing.</a:t>
            </a:r>
          </a:p>
        </p:txBody>
      </p:sp>
    </p:spTree>
    <p:extLst>
      <p:ext uri="{BB962C8B-B14F-4D97-AF65-F5344CB8AC3E}">
        <p14:creationId xmlns:p14="http://schemas.microsoft.com/office/powerpoint/2010/main" val="71813604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884</Words>
  <Application>Microsoft Office PowerPoint</Application>
  <PresentationFormat>Benutzerdefiniert</PresentationFormat>
  <Paragraphs>104</Paragraphs>
  <Slides>14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21" baseType="lpstr">
      <vt:lpstr>Wingdings</vt:lpstr>
      <vt:lpstr>Times New Roman</vt:lpstr>
      <vt:lpstr>Arial</vt:lpstr>
      <vt:lpstr>Minion</vt:lpstr>
      <vt:lpstr>Georgia</vt:lpstr>
      <vt:lpstr>Calibri</vt:lpstr>
      <vt:lpstr>Corporate template-set Universiteit Leiden</vt:lpstr>
      <vt:lpstr>Hospitality Service Marketing Introduction  European Institute of Innovation, Entrepreneurship and Technology Lessingstraße 79, 13158 Berlin, Germany </vt:lpstr>
      <vt:lpstr>Index</vt:lpstr>
      <vt:lpstr>Introduction to Hospitality Marketing</vt:lpstr>
      <vt:lpstr>Overview of the Hospitality Industry</vt:lpstr>
      <vt:lpstr>Key Characteristics of Hospitality Marketing</vt:lpstr>
      <vt:lpstr>Customer Relationship Management (CRM) in Hospitality</vt:lpstr>
      <vt:lpstr>Service Marketing Mix (7 Ps) in Hospitality</vt:lpstr>
      <vt:lpstr>Digital Marketing in Hospitality</vt:lpstr>
      <vt:lpstr>Emerging Trends in Hospitality Marketing</vt:lpstr>
      <vt:lpstr>Case Study: Successful Marketing Campaigns in Hospitality</vt:lpstr>
      <vt:lpstr>Challenges in Hospitality Marketing</vt:lpstr>
      <vt:lpstr>Future of Hospitality Marketing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196</cp:revision>
  <dcterms:created xsi:type="dcterms:W3CDTF">2023-10-18T00:40:52Z</dcterms:created>
  <dcterms:modified xsi:type="dcterms:W3CDTF">2025-01-31T06:58:36Z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