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notesMasterIdLst>
    <p:notesMasterId r:id="rId11"/>
  </p:notesMasterIdLst>
  <p:sldSz cx="14630400" cy="8229600"/>
  <p:notesSz cx="8229600" cy="14630400"/>
  <p:embeddedFontLst>
    <p:embeddedFont>
      <p:font typeface="Saira Medium"/>
      <p:regular r:id="rId16"/>
    </p:embeddedFont>
    <p:embeddedFont>
      <p:font typeface="Saira Medium"/>
      <p:regular r:id="rId17"/>
    </p:embeddedFont>
    <p:embeddedFont>
      <p:font typeface="Saira Medium"/>
      <p:regular r:id="rId18"/>
    </p:embeddedFont>
    <p:embeddedFont>
      <p:font typeface="Saira Medium"/>
      <p:regular r:id="rId19"/>
    </p:embeddedFont>
    <p:embeddedFont>
      <p:font typeface="Roboto"/>
      <p:regular r:id="rId20"/>
    </p:embeddedFont>
    <p:embeddedFont>
      <p:font typeface="Roboto"/>
      <p:regular r:id="rId21"/>
    </p:embeddedFont>
    <p:embeddedFont>
      <p:font typeface="Roboto"/>
      <p:regular r:id="rId22"/>
    </p:embeddedFont>
    <p:embeddedFont>
      <p:font typeface="Roboto"/>
      <p:regular r:id="rId23"/>
    </p:embeddedFont>
  </p:embeddedFon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notesMaster" Target="notesMasters/notesMaster1.xml"/><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6" Type="http://schemas.openxmlformats.org/officeDocument/2006/relationships/font" Target="fonts/font1.fntdata"/><Relationship Id="rId17" Type="http://schemas.openxmlformats.org/officeDocument/2006/relationships/font" Target="fonts/font2.fntdata"/><Relationship Id="rId18" Type="http://schemas.openxmlformats.org/officeDocument/2006/relationships/font" Target="fonts/font3.fntdata"/><Relationship Id="rId19" Type="http://schemas.openxmlformats.org/officeDocument/2006/relationships/font" Target="fonts/font4.fntdata"/><Relationship Id="rId20" Type="http://schemas.openxmlformats.org/officeDocument/2006/relationships/font" Target="fonts/font5.fntdata"/><Relationship Id="rId21" Type="http://schemas.openxmlformats.org/officeDocument/2006/relationships/font" Target="fonts/font6.fntdata"/><Relationship Id="rId22" Type="http://schemas.openxmlformats.org/officeDocument/2006/relationships/font" Target="fonts/font7.fntdata"/><Relationship Id="rId23" Type="http://schemas.openxmlformats.org/officeDocument/2006/relationships/font" Target="fonts/font8.fntdata"/></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2-1.png"/><Relationship Id="rId2" Type="http://schemas.openxmlformats.org/officeDocument/2006/relationships/image" Target="../media/image-1002-2.png"/><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3-1.png"/><Relationship Id="rId2" Type="http://schemas.openxmlformats.org/officeDocument/2006/relationships/image" Target="../media/image-1003-2.png"/><Relationship Id="rId4"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4-1.png"/><Relationship Id="rId2" Type="http://schemas.openxmlformats.org/officeDocument/2006/relationships/image" Target="../media/image-1004-2.png"/><Relationship Id="rId4"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5-1.png"/><Relationship Id="rId2" Type="http://schemas.openxmlformats.org/officeDocument/2006/relationships/image" Target="../media/image-1005-2.png"/><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6-1.png"/><Relationship Id="rId2" Type="http://schemas.openxmlformats.org/officeDocument/2006/relationships/image" Target="../media/image-1006-2.png"/><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7-1.png"/><Relationship Id="rId2" Type="http://schemas.openxmlformats.org/officeDocument/2006/relationships/image" Target="../media/image-1007-2.png"/><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1" Type="http://schemas.openxmlformats.org/officeDocument/2006/relationships/image" Target="../media/image-1008-1.png"/><Relationship Id="rId2" Type="http://schemas.openxmlformats.org/officeDocument/2006/relationships/image" Target="../media/image-1008-2.png"/><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9-1.png"/><Relationship Id="rId3"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10-1.png"/><Relationship Id="rId3"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30303">
              <a:alpha val="7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30303">
              <a:alpha val="7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C8337">
              <a:alpha val="7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30303">
              <a:alpha val="7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30303">
              <a:alpha val="7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30303">
              <a:alpha val="7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30303">
              <a:alpha val="75000"/>
            </a:srgbClr>
          </a:solidFill>
          <a:ln/>
        </p:spPr>
      </p:sp>
      <p:pic>
        <p:nvPicPr>
          <p:cNvPr id="4" name="Image 1" descr="preencoded.png">
            <a:hlinkClick r:id="rId3" tooltip=""/>
          </p:cNvPr>
          <p:cNvPicPr>
            <a:picLocks noChangeAspect="1"/>
          </p:cNvPicPr>
          <p:nvPr/>
        </p:nvPicPr>
        <p:blipFill>
          <a:blip r:embed="rId2"/>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C8337"/>
          </a:solidFill>
          <a:ln/>
        </p:spPr>
      </p:sp>
      <p:sp>
        <p:nvSpPr>
          <p:cNvPr id="3" name="Shape 1"/>
          <p:cNvSpPr/>
          <p:nvPr/>
        </p:nvSpPr>
        <p:spPr>
          <a:xfrm>
            <a:off x="0" y="0"/>
            <a:ext cx="14630400" cy="8229600"/>
          </a:xfrm>
          <a:prstGeom prst="rect">
            <a:avLst/>
          </a:prstGeom>
          <a:solidFill>
            <a:srgbClr val="030303">
              <a:alpha val="75000"/>
            </a:srgbClr>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C8337"/>
          </a:solidFill>
          <a:ln/>
        </p:spPr>
      </p:sp>
      <p:sp>
        <p:nvSpPr>
          <p:cNvPr id="3" name="Shape 1"/>
          <p:cNvSpPr/>
          <p:nvPr/>
        </p:nvSpPr>
        <p:spPr>
          <a:xfrm>
            <a:off x="0" y="0"/>
            <a:ext cx="14630400" cy="8229600"/>
          </a:xfrm>
          <a:prstGeom prst="rect">
            <a:avLst/>
          </a:prstGeom>
          <a:solidFill>
            <a:srgbClr val="030303">
              <a:alpha val="75000"/>
            </a:srgbClr>
          </a:solidFill>
          <a:ln/>
        </p:spPr>
      </p:sp>
      <p:pic>
        <p:nvPicPr>
          <p:cNvPr id="4" name="Image 0" descr="preencoded.png">
            <a:hlinkClick r:id="rId2" tooltip=""/>
          </p:cNvPr>
          <p:cNvPicPr>
            <a:picLocks noChangeAspect="1"/>
          </p:cNvPicPr>
          <p:nvPr/>
        </p:nvPicPr>
        <p:blipFill>
          <a:blip r:embed="rId1"/>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3.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5.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7.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793790" y="1818203"/>
            <a:ext cx="8067437" cy="978218"/>
          </a:xfrm>
          <a:prstGeom prst="rect">
            <a:avLst/>
          </a:prstGeom>
          <a:noFill/>
          <a:ln/>
        </p:spPr>
        <p:txBody>
          <a:bodyPr wrap="none" lIns="0" tIns="0" rIns="0" bIns="0" rtlCol="0" anchor="t"/>
          <a:lstStyle/>
          <a:p>
            <a:pPr algn="l" indent="0" marL="0">
              <a:lnSpc>
                <a:spcPts val="7700"/>
              </a:lnSpc>
              <a:buNone/>
            </a:pPr>
            <a:r>
              <a:rPr lang="en-US" sz="6150" dirty="0">
                <a:solidFill>
                  <a:srgbClr val="FFFFFF"/>
                </a:solidFill>
                <a:latin typeface="Saira Medium" pitchFamily="34" charset="0"/>
                <a:ea typeface="Saira Medium" pitchFamily="34" charset="-122"/>
                <a:cs typeface="Saira Medium" pitchFamily="34" charset="-120"/>
              </a:rPr>
              <a:t>NAME : PUSHPENDER</a:t>
            </a:r>
            <a:endParaRPr lang="en-US" sz="6150" dirty="0"/>
          </a:p>
        </p:txBody>
      </p:sp>
      <p:sp>
        <p:nvSpPr>
          <p:cNvPr id="3" name="Text 1"/>
          <p:cNvSpPr/>
          <p:nvPr/>
        </p:nvSpPr>
        <p:spPr>
          <a:xfrm>
            <a:off x="793790" y="3136583"/>
            <a:ext cx="11457146" cy="978218"/>
          </a:xfrm>
          <a:prstGeom prst="rect">
            <a:avLst/>
          </a:prstGeom>
          <a:noFill/>
          <a:ln/>
        </p:spPr>
        <p:txBody>
          <a:bodyPr wrap="none" lIns="0" tIns="0" rIns="0" bIns="0" rtlCol="0" anchor="t"/>
          <a:lstStyle/>
          <a:p>
            <a:pPr algn="l" indent="0" marL="0">
              <a:lnSpc>
                <a:spcPts val="7700"/>
              </a:lnSpc>
              <a:buNone/>
            </a:pPr>
            <a:r>
              <a:rPr lang="en-US" sz="6150" dirty="0">
                <a:solidFill>
                  <a:srgbClr val="FFFFFF"/>
                </a:solidFill>
                <a:latin typeface="Saira Medium" pitchFamily="34" charset="0"/>
                <a:ea typeface="Saira Medium" pitchFamily="34" charset="-122"/>
                <a:cs typeface="Saira Medium" pitchFamily="34" charset="-120"/>
              </a:rPr>
              <a:t>USERNAME : PUSHPENDER100</a:t>
            </a:r>
            <a:endParaRPr lang="en-US" sz="6150" dirty="0"/>
          </a:p>
        </p:txBody>
      </p:sp>
      <p:sp>
        <p:nvSpPr>
          <p:cNvPr id="4" name="Text 2"/>
          <p:cNvSpPr/>
          <p:nvPr/>
        </p:nvSpPr>
        <p:spPr>
          <a:xfrm>
            <a:off x="793790" y="4454962"/>
            <a:ext cx="13042821" cy="1956435"/>
          </a:xfrm>
          <a:prstGeom prst="rect">
            <a:avLst/>
          </a:prstGeom>
          <a:noFill/>
          <a:ln/>
        </p:spPr>
        <p:txBody>
          <a:bodyPr wrap="square" lIns="0" tIns="0" rIns="0" bIns="0" rtlCol="0" anchor="t"/>
          <a:lstStyle/>
          <a:p>
            <a:pPr algn="l" indent="0" marL="0">
              <a:lnSpc>
                <a:spcPts val="7700"/>
              </a:lnSpc>
              <a:buNone/>
            </a:pPr>
            <a:r>
              <a:rPr lang="en-US" sz="6150" dirty="0">
                <a:solidFill>
                  <a:srgbClr val="FFFFFF"/>
                </a:solidFill>
                <a:latin typeface="Saira Medium" pitchFamily="34" charset="0"/>
                <a:ea typeface="Saira Medium" pitchFamily="34" charset="-122"/>
                <a:cs typeface="Saira Medium" pitchFamily="34" charset="-120"/>
              </a:rPr>
              <a:t>TOPIC : HEALTH THREATS IN TOURISM COURSE</a:t>
            </a:r>
            <a:endParaRPr lang="en-US" sz="61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00" y="0"/>
            <a:ext cx="5486400" cy="8229600"/>
          </a:xfrm>
          <a:prstGeom prst="rect">
            <a:avLst/>
          </a:prstGeom>
        </p:spPr>
      </p:pic>
      <p:sp>
        <p:nvSpPr>
          <p:cNvPr id="3" name="Text 0"/>
          <p:cNvSpPr/>
          <p:nvPr/>
        </p:nvSpPr>
        <p:spPr>
          <a:xfrm>
            <a:off x="793790" y="939403"/>
            <a:ext cx="7556421" cy="2126337"/>
          </a:xfrm>
          <a:prstGeom prst="rect">
            <a:avLst/>
          </a:prstGeom>
          <a:noFill/>
          <a:ln/>
        </p:spPr>
        <p:txBody>
          <a:bodyPr wrap="square" lIns="0" tIns="0" rIns="0" bIns="0" rtlCol="0" anchor="t"/>
          <a:lstStyle/>
          <a:p>
            <a:pPr algn="l" indent="0" marL="0">
              <a:lnSpc>
                <a:spcPts val="5550"/>
              </a:lnSpc>
              <a:buNone/>
            </a:pPr>
            <a:r>
              <a:rPr lang="en-US" sz="4450" dirty="0">
                <a:solidFill>
                  <a:srgbClr val="FFFFFF"/>
                </a:solidFill>
                <a:latin typeface="Saira Medium" pitchFamily="34" charset="0"/>
                <a:ea typeface="Saira Medium" pitchFamily="34" charset="-122"/>
                <a:cs typeface="Saira Medium" pitchFamily="34" charset="-120"/>
              </a:rPr>
              <a:t>Introduction: A Journey Through Ancient Bathing Cultures</a:t>
            </a:r>
            <a:endParaRPr lang="en-US" sz="4450" dirty="0"/>
          </a:p>
        </p:txBody>
      </p:sp>
      <p:sp>
        <p:nvSpPr>
          <p:cNvPr id="4" name="Text 1"/>
          <p:cNvSpPr/>
          <p:nvPr/>
        </p:nvSpPr>
        <p:spPr>
          <a:xfrm>
            <a:off x="793790" y="3405902"/>
            <a:ext cx="7556421" cy="1814513"/>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Bathing has been a vital aspect of human civilization for millennia, transcending basic cleanliness to embody health, social connection, and spiritual renewal. Civilizations such as the Romans, Greeks, Ottomans, and Egyptians played pioneering roles in shaping the development and prevalence of bathing culture and spa traditions.</a:t>
            </a:r>
            <a:endParaRPr lang="en-US" sz="1750" dirty="0"/>
          </a:p>
        </p:txBody>
      </p:sp>
      <p:sp>
        <p:nvSpPr>
          <p:cNvPr id="5" name="Text 2"/>
          <p:cNvSpPr/>
          <p:nvPr/>
        </p:nvSpPr>
        <p:spPr>
          <a:xfrm>
            <a:off x="793790" y="5475565"/>
            <a:ext cx="7556421" cy="1814513"/>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This webpage explores how these ancient societies influenced spa culture through architecture, social customs, and hygiene philosophies. We will also compare motivations for bathing in European and Egyptian contexts and examine how baths served as dynamic public spaces for social interaction.</a:t>
            </a:r>
            <a:endParaRPr lang="en-US" sz="17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93790" y="1832610"/>
            <a:ext cx="12521684" cy="708779"/>
          </a:xfrm>
          <a:prstGeom prst="rect">
            <a:avLst/>
          </a:prstGeom>
          <a:noFill/>
          <a:ln/>
        </p:spPr>
        <p:txBody>
          <a:bodyPr wrap="none" lIns="0" tIns="0" rIns="0" bIns="0" rtlCol="0" anchor="t"/>
          <a:lstStyle/>
          <a:p>
            <a:pPr algn="l" indent="0" marL="0">
              <a:lnSpc>
                <a:spcPts val="5550"/>
              </a:lnSpc>
              <a:buNone/>
            </a:pPr>
            <a:r>
              <a:rPr lang="en-US" sz="4450" dirty="0">
                <a:solidFill>
                  <a:srgbClr val="000000"/>
                </a:solidFill>
                <a:latin typeface="Saira Medium" pitchFamily="34" charset="0"/>
                <a:ea typeface="Saira Medium" pitchFamily="34" charset="-122"/>
                <a:cs typeface="Saira Medium" pitchFamily="34" charset="-120"/>
              </a:rPr>
              <a:t>The Greeks: Foundations of Health and Hygiene</a:t>
            </a:r>
            <a:endParaRPr lang="en-US" sz="4450" dirty="0"/>
          </a:p>
        </p:txBody>
      </p:sp>
      <p:sp>
        <p:nvSpPr>
          <p:cNvPr id="3" name="Text 1"/>
          <p:cNvSpPr/>
          <p:nvPr/>
        </p:nvSpPr>
        <p:spPr>
          <a:xfrm>
            <a:off x="793790" y="3085624"/>
            <a:ext cx="6244709" cy="1451610"/>
          </a:xfrm>
          <a:prstGeom prst="rect">
            <a:avLst/>
          </a:prstGeom>
          <a:noFill/>
          <a:ln/>
        </p:spPr>
        <p:txBody>
          <a:bodyPr wrap="square" lIns="0" tIns="0" rIns="0" bIns="0" rtlCol="0" anchor="t"/>
          <a:lstStyle/>
          <a:p>
            <a:pPr algn="l" indent="0" marL="0">
              <a:lnSpc>
                <a:spcPts val="2850"/>
              </a:lnSpc>
              <a:buNone/>
            </a:pPr>
            <a:r>
              <a:rPr lang="en-US" sz="1750" dirty="0">
                <a:solidFill>
                  <a:srgbClr val="000000"/>
                </a:solidFill>
                <a:latin typeface="Roboto" pitchFamily="34" charset="0"/>
                <a:ea typeface="Roboto" pitchFamily="34" charset="-122"/>
                <a:cs typeface="Roboto" pitchFamily="34" charset="-120"/>
              </a:rPr>
              <a:t>The Greeks pioneered bathing rituals centered on personal hygiene and health, integrating baths within gymnasia like those at Olympia. This combination of exercise and cleansing underscored a holistic approach to well-being.</a:t>
            </a:r>
            <a:endParaRPr lang="en-US" sz="1750" dirty="0"/>
          </a:p>
        </p:txBody>
      </p:sp>
      <p:sp>
        <p:nvSpPr>
          <p:cNvPr id="4" name="Text 2"/>
          <p:cNvSpPr/>
          <p:nvPr/>
        </p:nvSpPr>
        <p:spPr>
          <a:xfrm>
            <a:off x="793790" y="4741307"/>
            <a:ext cx="6244709" cy="1451610"/>
          </a:xfrm>
          <a:prstGeom prst="rect">
            <a:avLst/>
          </a:prstGeom>
          <a:noFill/>
          <a:ln/>
        </p:spPr>
        <p:txBody>
          <a:bodyPr wrap="square" lIns="0" tIns="0" rIns="0" bIns="0" rtlCol="0" anchor="t"/>
          <a:lstStyle/>
          <a:p>
            <a:pPr algn="l" indent="0" marL="0">
              <a:lnSpc>
                <a:spcPts val="2850"/>
              </a:lnSpc>
              <a:buNone/>
            </a:pPr>
            <a:r>
              <a:rPr lang="en-US" sz="1750" dirty="0">
                <a:solidFill>
                  <a:srgbClr val="000000"/>
                </a:solidFill>
                <a:latin typeface="Roboto" pitchFamily="34" charset="0"/>
                <a:ea typeface="Roboto" pitchFamily="34" charset="-122"/>
                <a:cs typeface="Roboto" pitchFamily="34" charset="-120"/>
              </a:rPr>
              <a:t>Hippocratic medicine further linked bathing to physical health, promoting purification through water. Bathing technologies evolved with the development of advanced drainage and heating systems, supporting daily hygiene practices.</a:t>
            </a:r>
            <a:endParaRPr lang="en-US" sz="1750" dirty="0"/>
          </a:p>
        </p:txBody>
      </p:sp>
      <p:sp>
        <p:nvSpPr>
          <p:cNvPr id="5" name="Text 3"/>
          <p:cNvSpPr/>
          <p:nvPr/>
        </p:nvSpPr>
        <p:spPr>
          <a:xfrm>
            <a:off x="7599521" y="3085624"/>
            <a:ext cx="6244709" cy="1814513"/>
          </a:xfrm>
          <a:prstGeom prst="rect">
            <a:avLst/>
          </a:prstGeom>
          <a:noFill/>
          <a:ln/>
        </p:spPr>
        <p:txBody>
          <a:bodyPr wrap="square" lIns="0" tIns="0" rIns="0" bIns="0" rtlCol="0" anchor="t"/>
          <a:lstStyle/>
          <a:p>
            <a:pPr algn="l" indent="0" marL="0">
              <a:lnSpc>
                <a:spcPts val="2850"/>
              </a:lnSpc>
              <a:buNone/>
            </a:pPr>
            <a:r>
              <a:rPr lang="en-US" sz="1750" dirty="0">
                <a:solidFill>
                  <a:srgbClr val="000000"/>
                </a:solidFill>
                <a:latin typeface="Roboto" pitchFamily="34" charset="0"/>
                <a:ea typeface="Roboto" pitchFamily="34" charset="-122"/>
                <a:cs typeface="Roboto" pitchFamily="34" charset="-120"/>
              </a:rPr>
              <a:t>The Greek emphasis on cleanliness was both practical and philosophical, reflecting ideals of balance and harmony in body and mind. Bathing was primarily private or small-scale, contrasting with the grand public bath complexes that later flourished.</a:t>
            </a:r>
            <a:endParaRPr lang="en-US" sz="1750" dirty="0"/>
          </a:p>
        </p:txBody>
      </p:sp>
      <p:sp>
        <p:nvSpPr>
          <p:cNvPr id="6" name="Text 4"/>
          <p:cNvSpPr/>
          <p:nvPr/>
        </p:nvSpPr>
        <p:spPr>
          <a:xfrm>
            <a:off x="7599521" y="5104209"/>
            <a:ext cx="6244709" cy="725805"/>
          </a:xfrm>
          <a:prstGeom prst="rect">
            <a:avLst/>
          </a:prstGeom>
          <a:noFill/>
          <a:ln/>
        </p:spPr>
        <p:txBody>
          <a:bodyPr wrap="square" lIns="0" tIns="0" rIns="0" bIns="0" rtlCol="0" anchor="t"/>
          <a:lstStyle/>
          <a:p>
            <a:pPr algn="l" indent="0" marL="0">
              <a:lnSpc>
                <a:spcPts val="2850"/>
              </a:lnSpc>
              <a:buNone/>
            </a:pPr>
            <a:r>
              <a:rPr lang="en-US" sz="1750" dirty="0">
                <a:solidFill>
                  <a:srgbClr val="000000"/>
                </a:solidFill>
                <a:latin typeface="Roboto" pitchFamily="34" charset="0"/>
                <a:ea typeface="Roboto" pitchFamily="34" charset="-122"/>
                <a:cs typeface="Roboto" pitchFamily="34" charset="-120"/>
              </a:rPr>
              <a:t>Their innovations set the stage for sophisticated bathing cultures in successive civilizations.</a:t>
            </a:r>
            <a:endParaRPr lang="en-US" sz="1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00" y="0"/>
            <a:ext cx="5486400" cy="8230195"/>
          </a:xfrm>
          <a:prstGeom prst="rect">
            <a:avLst/>
          </a:prstGeom>
        </p:spPr>
      </p:pic>
      <p:sp>
        <p:nvSpPr>
          <p:cNvPr id="3" name="Text 0"/>
          <p:cNvSpPr/>
          <p:nvPr/>
        </p:nvSpPr>
        <p:spPr>
          <a:xfrm>
            <a:off x="684848" y="538043"/>
            <a:ext cx="7774305" cy="1223010"/>
          </a:xfrm>
          <a:prstGeom prst="rect">
            <a:avLst/>
          </a:prstGeom>
          <a:noFill/>
          <a:ln/>
        </p:spPr>
        <p:txBody>
          <a:bodyPr wrap="square" lIns="0" tIns="0" rIns="0" bIns="0" rtlCol="0" anchor="t"/>
          <a:lstStyle/>
          <a:p>
            <a:pPr algn="l" indent="0" marL="0">
              <a:lnSpc>
                <a:spcPts val="4800"/>
              </a:lnSpc>
              <a:buNone/>
            </a:pPr>
            <a:r>
              <a:rPr lang="en-US" sz="3850" dirty="0">
                <a:solidFill>
                  <a:srgbClr val="FFFFFF"/>
                </a:solidFill>
                <a:latin typeface="Saira Medium" pitchFamily="34" charset="0"/>
                <a:ea typeface="Saira Medium" pitchFamily="34" charset="-122"/>
                <a:cs typeface="Saira Medium" pitchFamily="34" charset="-120"/>
              </a:rPr>
              <a:t>Roman Baths: Engineering Marvels and Social Hubs</a:t>
            </a:r>
            <a:endParaRPr lang="en-US" sz="3850" dirty="0"/>
          </a:p>
        </p:txBody>
      </p:sp>
      <p:sp>
        <p:nvSpPr>
          <p:cNvPr id="4" name="Shape 1"/>
          <p:cNvSpPr/>
          <p:nvPr/>
        </p:nvSpPr>
        <p:spPr>
          <a:xfrm>
            <a:off x="684848" y="2054543"/>
            <a:ext cx="440174" cy="440174"/>
          </a:xfrm>
          <a:prstGeom prst="roundRect">
            <a:avLst>
              <a:gd name="adj" fmla="val 40009"/>
            </a:avLst>
          </a:prstGeom>
          <a:solidFill>
            <a:srgbClr val="030303"/>
          </a:solidFill>
          <a:ln w="22860">
            <a:solidFill>
              <a:srgbClr val="FC8337"/>
            </a:solidFill>
            <a:prstDash val="solid"/>
          </a:ln>
        </p:spPr>
      </p:sp>
      <p:sp>
        <p:nvSpPr>
          <p:cNvPr id="5" name="Text 2"/>
          <p:cNvSpPr/>
          <p:nvPr/>
        </p:nvSpPr>
        <p:spPr>
          <a:xfrm>
            <a:off x="1320641" y="2121694"/>
            <a:ext cx="2560558" cy="305633"/>
          </a:xfrm>
          <a:prstGeom prst="rect">
            <a:avLst/>
          </a:prstGeom>
          <a:noFill/>
          <a:ln/>
        </p:spPr>
        <p:txBody>
          <a:bodyPr wrap="none" lIns="0" tIns="0" rIns="0" bIns="0" rtlCol="0" anchor="t"/>
          <a:lstStyle/>
          <a:p>
            <a:pPr algn="l" indent="0" marL="0">
              <a:lnSpc>
                <a:spcPts val="2400"/>
              </a:lnSpc>
              <a:buNone/>
            </a:pPr>
            <a:r>
              <a:rPr lang="en-US" sz="1900" dirty="0">
                <a:solidFill>
                  <a:srgbClr val="E5E0DF"/>
                </a:solidFill>
                <a:latin typeface="Saira Medium" pitchFamily="34" charset="0"/>
                <a:ea typeface="Saira Medium" pitchFamily="34" charset="-122"/>
                <a:cs typeface="Saira Medium" pitchFamily="34" charset="-120"/>
              </a:rPr>
              <a:t>Advanced Architecture</a:t>
            </a:r>
            <a:endParaRPr lang="en-US" sz="1900" dirty="0"/>
          </a:p>
        </p:txBody>
      </p:sp>
      <p:sp>
        <p:nvSpPr>
          <p:cNvPr id="6" name="Text 3"/>
          <p:cNvSpPr/>
          <p:nvPr/>
        </p:nvSpPr>
        <p:spPr>
          <a:xfrm>
            <a:off x="1320641" y="2544723"/>
            <a:ext cx="7138511" cy="625793"/>
          </a:xfrm>
          <a:prstGeom prst="rect">
            <a:avLst/>
          </a:prstGeom>
          <a:noFill/>
          <a:ln/>
        </p:spPr>
        <p:txBody>
          <a:bodyPr wrap="square" lIns="0" tIns="0" rIns="0" bIns="0" rtlCol="0" anchor="t"/>
          <a:lstStyle/>
          <a:p>
            <a:pPr algn="l" indent="0" marL="0">
              <a:lnSpc>
                <a:spcPts val="2450"/>
              </a:lnSpc>
              <a:buNone/>
            </a:pPr>
            <a:r>
              <a:rPr lang="en-US" sz="1500" dirty="0">
                <a:solidFill>
                  <a:srgbClr val="E5E0DF"/>
                </a:solidFill>
                <a:latin typeface="Roboto" pitchFamily="34" charset="0"/>
                <a:ea typeface="Roboto" pitchFamily="34" charset="-122"/>
                <a:cs typeface="Roboto" pitchFamily="34" charset="-120"/>
              </a:rPr>
              <a:t>Romans engineered hypocaust heating systems and designed specialized rooms like caldarium, tepidarium, and frigidarium for varied bathing experiences.</a:t>
            </a:r>
            <a:endParaRPr lang="en-US" sz="1500" dirty="0"/>
          </a:p>
        </p:txBody>
      </p:sp>
      <p:sp>
        <p:nvSpPr>
          <p:cNvPr id="7" name="Shape 4"/>
          <p:cNvSpPr/>
          <p:nvPr/>
        </p:nvSpPr>
        <p:spPr>
          <a:xfrm>
            <a:off x="684848" y="3561755"/>
            <a:ext cx="440174" cy="440174"/>
          </a:xfrm>
          <a:prstGeom prst="roundRect">
            <a:avLst>
              <a:gd name="adj" fmla="val 40009"/>
            </a:avLst>
          </a:prstGeom>
          <a:solidFill>
            <a:srgbClr val="030303"/>
          </a:solidFill>
          <a:ln w="22860">
            <a:solidFill>
              <a:srgbClr val="FC8337"/>
            </a:solidFill>
            <a:prstDash val="solid"/>
          </a:ln>
        </p:spPr>
      </p:sp>
      <p:sp>
        <p:nvSpPr>
          <p:cNvPr id="8" name="Text 5"/>
          <p:cNvSpPr/>
          <p:nvPr/>
        </p:nvSpPr>
        <p:spPr>
          <a:xfrm>
            <a:off x="1320641" y="3628906"/>
            <a:ext cx="2445901" cy="305633"/>
          </a:xfrm>
          <a:prstGeom prst="rect">
            <a:avLst/>
          </a:prstGeom>
          <a:noFill/>
          <a:ln/>
        </p:spPr>
        <p:txBody>
          <a:bodyPr wrap="none" lIns="0" tIns="0" rIns="0" bIns="0" rtlCol="0" anchor="t"/>
          <a:lstStyle/>
          <a:p>
            <a:pPr algn="l" indent="0" marL="0">
              <a:lnSpc>
                <a:spcPts val="2400"/>
              </a:lnSpc>
              <a:buNone/>
            </a:pPr>
            <a:r>
              <a:rPr lang="en-US" sz="1900" dirty="0">
                <a:solidFill>
                  <a:srgbClr val="E5E0DF"/>
                </a:solidFill>
                <a:latin typeface="Saira Medium" pitchFamily="34" charset="0"/>
                <a:ea typeface="Saira Medium" pitchFamily="34" charset="-122"/>
                <a:cs typeface="Saira Medium" pitchFamily="34" charset="-120"/>
              </a:rPr>
              <a:t>Public Magnificence</a:t>
            </a:r>
            <a:endParaRPr lang="en-US" sz="1900" dirty="0"/>
          </a:p>
        </p:txBody>
      </p:sp>
      <p:sp>
        <p:nvSpPr>
          <p:cNvPr id="9" name="Text 6"/>
          <p:cNvSpPr/>
          <p:nvPr/>
        </p:nvSpPr>
        <p:spPr>
          <a:xfrm>
            <a:off x="1320641" y="4051935"/>
            <a:ext cx="7138511" cy="625793"/>
          </a:xfrm>
          <a:prstGeom prst="rect">
            <a:avLst/>
          </a:prstGeom>
          <a:noFill/>
          <a:ln/>
        </p:spPr>
        <p:txBody>
          <a:bodyPr wrap="square" lIns="0" tIns="0" rIns="0" bIns="0" rtlCol="0" anchor="t"/>
          <a:lstStyle/>
          <a:p>
            <a:pPr algn="l" indent="0" marL="0">
              <a:lnSpc>
                <a:spcPts val="2450"/>
              </a:lnSpc>
              <a:buNone/>
            </a:pPr>
            <a:r>
              <a:rPr lang="en-US" sz="1500" dirty="0">
                <a:solidFill>
                  <a:srgbClr val="E5E0DF"/>
                </a:solidFill>
                <a:latin typeface="Roboto" pitchFamily="34" charset="0"/>
                <a:ea typeface="Roboto" pitchFamily="34" charset="-122"/>
                <a:cs typeface="Roboto" pitchFamily="34" charset="-120"/>
              </a:rPr>
              <a:t>Massive bath complexes like the Baths of Caracalla served thousands daily, showcasing Roman wealth and engineering prowess.</a:t>
            </a:r>
            <a:endParaRPr lang="en-US" sz="1500" dirty="0"/>
          </a:p>
        </p:txBody>
      </p:sp>
      <p:sp>
        <p:nvSpPr>
          <p:cNvPr id="10" name="Shape 7"/>
          <p:cNvSpPr/>
          <p:nvPr/>
        </p:nvSpPr>
        <p:spPr>
          <a:xfrm>
            <a:off x="684848" y="5068967"/>
            <a:ext cx="440174" cy="440174"/>
          </a:xfrm>
          <a:prstGeom prst="roundRect">
            <a:avLst>
              <a:gd name="adj" fmla="val 40009"/>
            </a:avLst>
          </a:prstGeom>
          <a:solidFill>
            <a:srgbClr val="030303"/>
          </a:solidFill>
          <a:ln w="22860">
            <a:solidFill>
              <a:srgbClr val="FC8337"/>
            </a:solidFill>
            <a:prstDash val="solid"/>
          </a:ln>
        </p:spPr>
      </p:sp>
      <p:sp>
        <p:nvSpPr>
          <p:cNvPr id="11" name="Text 8"/>
          <p:cNvSpPr/>
          <p:nvPr/>
        </p:nvSpPr>
        <p:spPr>
          <a:xfrm>
            <a:off x="1320641" y="5136118"/>
            <a:ext cx="2445901" cy="305633"/>
          </a:xfrm>
          <a:prstGeom prst="rect">
            <a:avLst/>
          </a:prstGeom>
          <a:noFill/>
          <a:ln/>
        </p:spPr>
        <p:txBody>
          <a:bodyPr wrap="none" lIns="0" tIns="0" rIns="0" bIns="0" rtlCol="0" anchor="t"/>
          <a:lstStyle/>
          <a:p>
            <a:pPr algn="l" indent="0" marL="0">
              <a:lnSpc>
                <a:spcPts val="2400"/>
              </a:lnSpc>
              <a:buNone/>
            </a:pPr>
            <a:r>
              <a:rPr lang="en-US" sz="1900" dirty="0">
                <a:solidFill>
                  <a:srgbClr val="E5E0DF"/>
                </a:solidFill>
                <a:latin typeface="Saira Medium" pitchFamily="34" charset="0"/>
                <a:ea typeface="Saira Medium" pitchFamily="34" charset="-122"/>
                <a:cs typeface="Saira Medium" pitchFamily="34" charset="-120"/>
              </a:rPr>
              <a:t>Social Daily Ritual</a:t>
            </a:r>
            <a:endParaRPr lang="en-US" sz="1900" dirty="0"/>
          </a:p>
        </p:txBody>
      </p:sp>
      <p:sp>
        <p:nvSpPr>
          <p:cNvPr id="12" name="Text 9"/>
          <p:cNvSpPr/>
          <p:nvPr/>
        </p:nvSpPr>
        <p:spPr>
          <a:xfrm>
            <a:off x="1320641" y="5559147"/>
            <a:ext cx="7138511" cy="625793"/>
          </a:xfrm>
          <a:prstGeom prst="rect">
            <a:avLst/>
          </a:prstGeom>
          <a:noFill/>
          <a:ln/>
        </p:spPr>
        <p:txBody>
          <a:bodyPr wrap="square" lIns="0" tIns="0" rIns="0" bIns="0" rtlCol="0" anchor="t"/>
          <a:lstStyle/>
          <a:p>
            <a:pPr algn="l" indent="0" marL="0">
              <a:lnSpc>
                <a:spcPts val="2450"/>
              </a:lnSpc>
              <a:buNone/>
            </a:pPr>
            <a:r>
              <a:rPr lang="en-US" sz="1500" dirty="0">
                <a:solidFill>
                  <a:srgbClr val="E5E0DF"/>
                </a:solidFill>
                <a:latin typeface="Roboto" pitchFamily="34" charset="0"/>
                <a:ea typeface="Roboto" pitchFamily="34" charset="-122"/>
                <a:cs typeface="Roboto" pitchFamily="34" charset="-120"/>
              </a:rPr>
              <a:t>Baths were central to daily life, offering spaces for men and women (at different times) to relax, socialize, and exercise.</a:t>
            </a:r>
            <a:endParaRPr lang="en-US" sz="1500" dirty="0"/>
          </a:p>
        </p:txBody>
      </p:sp>
      <p:sp>
        <p:nvSpPr>
          <p:cNvPr id="13" name="Shape 10"/>
          <p:cNvSpPr/>
          <p:nvPr/>
        </p:nvSpPr>
        <p:spPr>
          <a:xfrm>
            <a:off x="684848" y="6576179"/>
            <a:ext cx="440174" cy="440174"/>
          </a:xfrm>
          <a:prstGeom prst="roundRect">
            <a:avLst>
              <a:gd name="adj" fmla="val 40009"/>
            </a:avLst>
          </a:prstGeom>
          <a:solidFill>
            <a:srgbClr val="030303"/>
          </a:solidFill>
          <a:ln w="22860">
            <a:solidFill>
              <a:srgbClr val="FC8337"/>
            </a:solidFill>
            <a:prstDash val="solid"/>
          </a:ln>
        </p:spPr>
      </p:sp>
      <p:sp>
        <p:nvSpPr>
          <p:cNvPr id="14" name="Text 11"/>
          <p:cNvSpPr/>
          <p:nvPr/>
        </p:nvSpPr>
        <p:spPr>
          <a:xfrm>
            <a:off x="1320641" y="6643330"/>
            <a:ext cx="2515553" cy="305633"/>
          </a:xfrm>
          <a:prstGeom prst="rect">
            <a:avLst/>
          </a:prstGeom>
          <a:noFill/>
          <a:ln/>
        </p:spPr>
        <p:txBody>
          <a:bodyPr wrap="none" lIns="0" tIns="0" rIns="0" bIns="0" rtlCol="0" anchor="t"/>
          <a:lstStyle/>
          <a:p>
            <a:pPr algn="l" indent="0" marL="0">
              <a:lnSpc>
                <a:spcPts val="2400"/>
              </a:lnSpc>
              <a:buNone/>
            </a:pPr>
            <a:r>
              <a:rPr lang="en-US" sz="1900" dirty="0">
                <a:solidFill>
                  <a:srgbClr val="E5E0DF"/>
                </a:solidFill>
                <a:latin typeface="Saira Medium" pitchFamily="34" charset="0"/>
                <a:ea typeface="Saira Medium" pitchFamily="34" charset="-122"/>
                <a:cs typeface="Saira Medium" pitchFamily="34" charset="-120"/>
              </a:rPr>
              <a:t>Reliable Water Supply</a:t>
            </a:r>
            <a:endParaRPr lang="en-US" sz="1900" dirty="0"/>
          </a:p>
        </p:txBody>
      </p:sp>
      <p:sp>
        <p:nvSpPr>
          <p:cNvPr id="15" name="Text 12"/>
          <p:cNvSpPr/>
          <p:nvPr/>
        </p:nvSpPr>
        <p:spPr>
          <a:xfrm>
            <a:off x="1320641" y="7066359"/>
            <a:ext cx="7138511" cy="625793"/>
          </a:xfrm>
          <a:prstGeom prst="rect">
            <a:avLst/>
          </a:prstGeom>
          <a:noFill/>
          <a:ln/>
        </p:spPr>
        <p:txBody>
          <a:bodyPr wrap="square" lIns="0" tIns="0" rIns="0" bIns="0" rtlCol="0" anchor="t"/>
          <a:lstStyle/>
          <a:p>
            <a:pPr algn="l" indent="0" marL="0">
              <a:lnSpc>
                <a:spcPts val="2450"/>
              </a:lnSpc>
              <a:buNone/>
            </a:pPr>
            <a:r>
              <a:rPr lang="en-US" sz="1500" dirty="0">
                <a:solidFill>
                  <a:srgbClr val="E5E0DF"/>
                </a:solidFill>
                <a:latin typeface="Roboto" pitchFamily="34" charset="0"/>
                <a:ea typeface="Roboto" pitchFamily="34" charset="-122"/>
                <a:cs typeface="Roboto" pitchFamily="34" charset="-120"/>
              </a:rPr>
              <a:t>Innovations like aqueducts ensured the consistent flow of fresh water to baths, essential for their extensive use.</a:t>
            </a:r>
            <a:endParaRPr lang="en-US" sz="15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1841063"/>
            <a:ext cx="13042821" cy="1417558"/>
          </a:xfrm>
          <a:prstGeom prst="rect">
            <a:avLst/>
          </a:prstGeom>
          <a:noFill/>
          <a:ln/>
        </p:spPr>
        <p:txBody>
          <a:bodyPr wrap="square" lIns="0" tIns="0" rIns="0" bIns="0" rtlCol="0" anchor="t"/>
          <a:lstStyle/>
          <a:p>
            <a:pPr algn="l" indent="0" marL="0">
              <a:lnSpc>
                <a:spcPts val="5550"/>
              </a:lnSpc>
              <a:buNone/>
            </a:pPr>
            <a:r>
              <a:rPr lang="en-US" sz="4450" dirty="0">
                <a:solidFill>
                  <a:srgbClr val="FFFFFF"/>
                </a:solidFill>
                <a:latin typeface="Saira Medium" pitchFamily="34" charset="0"/>
                <a:ea typeface="Saira Medium" pitchFamily="34" charset="-122"/>
                <a:cs typeface="Saira Medium" pitchFamily="34" charset="-120"/>
              </a:rPr>
              <a:t>Ottoman Bathhouses: A Synthesis of Tradition and Culture</a:t>
            </a:r>
            <a:endParaRPr lang="en-US" sz="4450" dirty="0"/>
          </a:p>
        </p:txBody>
      </p:sp>
      <p:sp>
        <p:nvSpPr>
          <p:cNvPr id="3" name="Text 1"/>
          <p:cNvSpPr/>
          <p:nvPr/>
        </p:nvSpPr>
        <p:spPr>
          <a:xfrm>
            <a:off x="793790" y="3802856"/>
            <a:ext cx="6244709" cy="1088708"/>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Ottoman hamams drew inspiration from Roman and Byzantine traditions but added unique cultural rituals emphasizing cleansing and spiritual renewal.</a:t>
            </a:r>
            <a:endParaRPr lang="en-US" sz="1750" dirty="0"/>
          </a:p>
        </p:txBody>
      </p:sp>
      <p:sp>
        <p:nvSpPr>
          <p:cNvPr id="4" name="Text 2"/>
          <p:cNvSpPr/>
          <p:nvPr/>
        </p:nvSpPr>
        <p:spPr>
          <a:xfrm>
            <a:off x="793790" y="5095637"/>
            <a:ext cx="6244709" cy="1088708"/>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The architecture featured central domes, marble surfaces, and private cubicles, creating a luxurious and intimate environment.</a:t>
            </a:r>
            <a:endParaRPr lang="en-US" sz="1750" dirty="0"/>
          </a:p>
        </p:txBody>
      </p:sp>
      <p:sp>
        <p:nvSpPr>
          <p:cNvPr id="5" name="Text 3"/>
          <p:cNvSpPr/>
          <p:nvPr/>
        </p:nvSpPr>
        <p:spPr>
          <a:xfrm>
            <a:off x="7599521" y="3802856"/>
            <a:ext cx="6244709" cy="1088708"/>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Hamams were integral to Ottoman social life, serving as places for communal bathing, relaxation, celebrations, and even matchmaking among women.</a:t>
            </a:r>
            <a:endParaRPr lang="en-US" sz="1750" dirty="0"/>
          </a:p>
        </p:txBody>
      </p:sp>
      <p:sp>
        <p:nvSpPr>
          <p:cNvPr id="6" name="Text 4"/>
          <p:cNvSpPr/>
          <p:nvPr/>
        </p:nvSpPr>
        <p:spPr>
          <a:xfrm>
            <a:off x="7599521" y="5095637"/>
            <a:ext cx="6244709" cy="725805"/>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These bathhouses were more than hygiene centers—they were vibrant hubs of communal interaction and tradition.</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5486400" cy="8231267"/>
          </a:xfrm>
          <a:prstGeom prst="rect">
            <a:avLst/>
          </a:prstGeom>
        </p:spPr>
      </p:pic>
      <p:sp>
        <p:nvSpPr>
          <p:cNvPr id="3" name="Text 0"/>
          <p:cNvSpPr/>
          <p:nvPr/>
        </p:nvSpPr>
        <p:spPr>
          <a:xfrm>
            <a:off x="6198275" y="559356"/>
            <a:ext cx="7720251" cy="1271111"/>
          </a:xfrm>
          <a:prstGeom prst="rect">
            <a:avLst/>
          </a:prstGeom>
          <a:noFill/>
          <a:ln/>
        </p:spPr>
        <p:txBody>
          <a:bodyPr wrap="square" lIns="0" tIns="0" rIns="0" bIns="0" rtlCol="0" anchor="t"/>
          <a:lstStyle/>
          <a:p>
            <a:pPr algn="l" indent="0" marL="0">
              <a:lnSpc>
                <a:spcPts val="5000"/>
              </a:lnSpc>
              <a:buNone/>
            </a:pPr>
            <a:r>
              <a:rPr lang="en-US" sz="4000" dirty="0">
                <a:solidFill>
                  <a:srgbClr val="FFFFFF"/>
                </a:solidFill>
                <a:latin typeface="Saira Medium" pitchFamily="34" charset="0"/>
                <a:ea typeface="Saira Medium" pitchFamily="34" charset="-122"/>
                <a:cs typeface="Saira Medium" pitchFamily="34" charset="-120"/>
              </a:rPr>
              <a:t>Ancient Egypt: Ritual Purity and Rejuvenation</a:t>
            </a:r>
            <a:endParaRPr lang="en-US" sz="4000" dirty="0"/>
          </a:p>
        </p:txBody>
      </p:sp>
      <p:sp>
        <p:nvSpPr>
          <p:cNvPr id="4" name="Shape 1"/>
          <p:cNvSpPr/>
          <p:nvPr/>
        </p:nvSpPr>
        <p:spPr>
          <a:xfrm>
            <a:off x="6198275" y="2135505"/>
            <a:ext cx="457676" cy="457676"/>
          </a:xfrm>
          <a:prstGeom prst="roundRect">
            <a:avLst>
              <a:gd name="adj" fmla="val 40001"/>
            </a:avLst>
          </a:prstGeom>
          <a:solidFill>
            <a:srgbClr val="030303"/>
          </a:solidFill>
          <a:ln w="22860">
            <a:solidFill>
              <a:srgbClr val="FC8337"/>
            </a:solidFill>
            <a:prstDash val="solid"/>
          </a:ln>
        </p:spPr>
      </p:sp>
      <p:sp>
        <p:nvSpPr>
          <p:cNvPr id="5" name="Text 2"/>
          <p:cNvSpPr/>
          <p:nvPr/>
        </p:nvSpPr>
        <p:spPr>
          <a:xfrm>
            <a:off x="6859310" y="2205395"/>
            <a:ext cx="2542699" cy="317897"/>
          </a:xfrm>
          <a:prstGeom prst="rect">
            <a:avLst/>
          </a:prstGeom>
          <a:noFill/>
          <a:ln/>
        </p:spPr>
        <p:txBody>
          <a:bodyPr wrap="none" lIns="0" tIns="0" rIns="0" bIns="0" rtlCol="0" anchor="t"/>
          <a:lstStyle/>
          <a:p>
            <a:pPr algn="l" indent="0" marL="0">
              <a:lnSpc>
                <a:spcPts val="2500"/>
              </a:lnSpc>
              <a:buNone/>
            </a:pPr>
            <a:r>
              <a:rPr lang="en-US" sz="2000" dirty="0">
                <a:solidFill>
                  <a:srgbClr val="E5E0DF"/>
                </a:solidFill>
                <a:latin typeface="Saira Medium" pitchFamily="34" charset="0"/>
                <a:ea typeface="Saira Medium" pitchFamily="34" charset="-122"/>
                <a:cs typeface="Saira Medium" pitchFamily="34" charset="-120"/>
              </a:rPr>
              <a:t>Ritual Purity</a:t>
            </a:r>
            <a:endParaRPr lang="en-US" sz="2000" dirty="0"/>
          </a:p>
        </p:txBody>
      </p:sp>
      <p:sp>
        <p:nvSpPr>
          <p:cNvPr id="6" name="Text 3"/>
          <p:cNvSpPr/>
          <p:nvPr/>
        </p:nvSpPr>
        <p:spPr>
          <a:xfrm>
            <a:off x="6859310" y="2645331"/>
            <a:ext cx="7059216" cy="650558"/>
          </a:xfrm>
          <a:prstGeom prst="rect">
            <a:avLst/>
          </a:prstGeom>
          <a:noFill/>
          <a:ln/>
        </p:spPr>
        <p:txBody>
          <a:bodyPr wrap="square" lIns="0" tIns="0" rIns="0" bIns="0" rtlCol="0" anchor="t"/>
          <a:lstStyle/>
          <a:p>
            <a:pPr algn="l" indent="0" marL="0">
              <a:lnSpc>
                <a:spcPts val="2550"/>
              </a:lnSpc>
              <a:buNone/>
            </a:pPr>
            <a:r>
              <a:rPr lang="en-US" sz="1600" dirty="0">
                <a:solidFill>
                  <a:srgbClr val="E5E0DF"/>
                </a:solidFill>
                <a:latin typeface="Roboto" pitchFamily="34" charset="0"/>
                <a:ea typeface="Roboto" pitchFamily="34" charset="-122"/>
                <a:cs typeface="Roboto" pitchFamily="34" charset="-120"/>
              </a:rPr>
              <a:t>Bathing in ancient Egypt was closely tied to religious ceremonies, symbolizing spiritual cleanliness and rebirth.</a:t>
            </a:r>
            <a:endParaRPr lang="en-US" sz="1600" dirty="0"/>
          </a:p>
        </p:txBody>
      </p:sp>
      <p:sp>
        <p:nvSpPr>
          <p:cNvPr id="7" name="Shape 4"/>
          <p:cNvSpPr/>
          <p:nvPr/>
        </p:nvSpPr>
        <p:spPr>
          <a:xfrm>
            <a:off x="6198275" y="3702606"/>
            <a:ext cx="457676" cy="457676"/>
          </a:xfrm>
          <a:prstGeom prst="roundRect">
            <a:avLst>
              <a:gd name="adj" fmla="val 40001"/>
            </a:avLst>
          </a:prstGeom>
          <a:solidFill>
            <a:srgbClr val="030303"/>
          </a:solidFill>
          <a:ln w="22860">
            <a:solidFill>
              <a:srgbClr val="FC8337"/>
            </a:solidFill>
            <a:prstDash val="solid"/>
          </a:ln>
        </p:spPr>
      </p:sp>
      <p:sp>
        <p:nvSpPr>
          <p:cNvPr id="8" name="Text 5"/>
          <p:cNvSpPr/>
          <p:nvPr/>
        </p:nvSpPr>
        <p:spPr>
          <a:xfrm>
            <a:off x="6859310" y="3772495"/>
            <a:ext cx="2542699" cy="317897"/>
          </a:xfrm>
          <a:prstGeom prst="rect">
            <a:avLst/>
          </a:prstGeom>
          <a:noFill/>
          <a:ln/>
        </p:spPr>
        <p:txBody>
          <a:bodyPr wrap="none" lIns="0" tIns="0" rIns="0" bIns="0" rtlCol="0" anchor="t"/>
          <a:lstStyle/>
          <a:p>
            <a:pPr algn="l" indent="0" marL="0">
              <a:lnSpc>
                <a:spcPts val="2500"/>
              </a:lnSpc>
              <a:buNone/>
            </a:pPr>
            <a:r>
              <a:rPr lang="en-US" sz="2000" dirty="0">
                <a:solidFill>
                  <a:srgbClr val="E5E0DF"/>
                </a:solidFill>
                <a:latin typeface="Saira Medium" pitchFamily="34" charset="0"/>
                <a:ea typeface="Saira Medium" pitchFamily="34" charset="-122"/>
                <a:cs typeface="Saira Medium" pitchFamily="34" charset="-120"/>
              </a:rPr>
              <a:t>Temple Baths</a:t>
            </a:r>
            <a:endParaRPr lang="en-US" sz="2000" dirty="0"/>
          </a:p>
        </p:txBody>
      </p:sp>
      <p:sp>
        <p:nvSpPr>
          <p:cNvPr id="9" name="Text 6"/>
          <p:cNvSpPr/>
          <p:nvPr/>
        </p:nvSpPr>
        <p:spPr>
          <a:xfrm>
            <a:off x="6859310" y="4212431"/>
            <a:ext cx="7059216" cy="325279"/>
          </a:xfrm>
          <a:prstGeom prst="rect">
            <a:avLst/>
          </a:prstGeom>
          <a:noFill/>
          <a:ln/>
        </p:spPr>
        <p:txBody>
          <a:bodyPr wrap="none" lIns="0" tIns="0" rIns="0" bIns="0" rtlCol="0" anchor="t"/>
          <a:lstStyle/>
          <a:p>
            <a:pPr algn="l" indent="0" marL="0">
              <a:lnSpc>
                <a:spcPts val="2550"/>
              </a:lnSpc>
              <a:buNone/>
            </a:pPr>
            <a:r>
              <a:rPr lang="en-US" sz="1600" dirty="0">
                <a:solidFill>
                  <a:srgbClr val="E5E0DF"/>
                </a:solidFill>
                <a:latin typeface="Roboto" pitchFamily="34" charset="0"/>
                <a:ea typeface="Roboto" pitchFamily="34" charset="-122"/>
                <a:cs typeface="Roboto" pitchFamily="34" charset="-120"/>
              </a:rPr>
              <a:t>Many baths were located near temples and used during sacred rituals.</a:t>
            </a:r>
            <a:endParaRPr lang="en-US" sz="1600" dirty="0"/>
          </a:p>
        </p:txBody>
      </p:sp>
      <p:sp>
        <p:nvSpPr>
          <p:cNvPr id="10" name="Shape 7"/>
          <p:cNvSpPr/>
          <p:nvPr/>
        </p:nvSpPr>
        <p:spPr>
          <a:xfrm>
            <a:off x="6198275" y="4944428"/>
            <a:ext cx="457676" cy="457676"/>
          </a:xfrm>
          <a:prstGeom prst="roundRect">
            <a:avLst>
              <a:gd name="adj" fmla="val 40001"/>
            </a:avLst>
          </a:prstGeom>
          <a:solidFill>
            <a:srgbClr val="030303"/>
          </a:solidFill>
          <a:ln w="22860">
            <a:solidFill>
              <a:srgbClr val="FC8337"/>
            </a:solidFill>
            <a:prstDash val="solid"/>
          </a:ln>
        </p:spPr>
      </p:sp>
      <p:sp>
        <p:nvSpPr>
          <p:cNvPr id="11" name="Text 8"/>
          <p:cNvSpPr/>
          <p:nvPr/>
        </p:nvSpPr>
        <p:spPr>
          <a:xfrm>
            <a:off x="6859310" y="5014317"/>
            <a:ext cx="2542699" cy="317897"/>
          </a:xfrm>
          <a:prstGeom prst="rect">
            <a:avLst/>
          </a:prstGeom>
          <a:noFill/>
          <a:ln/>
        </p:spPr>
        <p:txBody>
          <a:bodyPr wrap="none" lIns="0" tIns="0" rIns="0" bIns="0" rtlCol="0" anchor="t"/>
          <a:lstStyle/>
          <a:p>
            <a:pPr algn="l" indent="0" marL="0">
              <a:lnSpc>
                <a:spcPts val="2500"/>
              </a:lnSpc>
              <a:buNone/>
            </a:pPr>
            <a:r>
              <a:rPr lang="en-US" sz="2000" dirty="0">
                <a:solidFill>
                  <a:srgbClr val="E5E0DF"/>
                </a:solidFill>
                <a:latin typeface="Saira Medium" pitchFamily="34" charset="0"/>
                <a:ea typeface="Saira Medium" pitchFamily="34" charset="-122"/>
                <a:cs typeface="Saira Medium" pitchFamily="34" charset="-120"/>
              </a:rPr>
              <a:t>Natural Elements</a:t>
            </a:r>
            <a:endParaRPr lang="en-US" sz="2000" dirty="0"/>
          </a:p>
        </p:txBody>
      </p:sp>
      <p:sp>
        <p:nvSpPr>
          <p:cNvPr id="12" name="Text 9"/>
          <p:cNvSpPr/>
          <p:nvPr/>
        </p:nvSpPr>
        <p:spPr>
          <a:xfrm>
            <a:off x="6859310" y="5454253"/>
            <a:ext cx="7059216" cy="650558"/>
          </a:xfrm>
          <a:prstGeom prst="rect">
            <a:avLst/>
          </a:prstGeom>
          <a:noFill/>
          <a:ln/>
        </p:spPr>
        <p:txBody>
          <a:bodyPr wrap="square" lIns="0" tIns="0" rIns="0" bIns="0" rtlCol="0" anchor="t"/>
          <a:lstStyle/>
          <a:p>
            <a:pPr algn="l" indent="0" marL="0">
              <a:lnSpc>
                <a:spcPts val="2550"/>
              </a:lnSpc>
              <a:buNone/>
            </a:pPr>
            <a:r>
              <a:rPr lang="en-US" sz="1600" dirty="0">
                <a:solidFill>
                  <a:srgbClr val="E5E0DF"/>
                </a:solidFill>
                <a:latin typeface="Roboto" pitchFamily="34" charset="0"/>
                <a:ea typeface="Roboto" pitchFamily="34" charset="-122"/>
                <a:cs typeface="Roboto" pitchFamily="34" charset="-120"/>
              </a:rPr>
              <a:t>Use of essential oils, minerals, and scented substances enhanced rejuvenation and health benefits.</a:t>
            </a:r>
            <a:endParaRPr lang="en-US" sz="1600" dirty="0"/>
          </a:p>
        </p:txBody>
      </p:sp>
      <p:sp>
        <p:nvSpPr>
          <p:cNvPr id="13" name="Shape 10"/>
          <p:cNvSpPr/>
          <p:nvPr/>
        </p:nvSpPr>
        <p:spPr>
          <a:xfrm>
            <a:off x="6198275" y="6511528"/>
            <a:ext cx="457676" cy="457676"/>
          </a:xfrm>
          <a:prstGeom prst="roundRect">
            <a:avLst>
              <a:gd name="adj" fmla="val 40001"/>
            </a:avLst>
          </a:prstGeom>
          <a:solidFill>
            <a:srgbClr val="030303"/>
          </a:solidFill>
          <a:ln w="22860">
            <a:solidFill>
              <a:srgbClr val="FC8337"/>
            </a:solidFill>
            <a:prstDash val="solid"/>
          </a:ln>
        </p:spPr>
      </p:sp>
      <p:sp>
        <p:nvSpPr>
          <p:cNvPr id="14" name="Text 11"/>
          <p:cNvSpPr/>
          <p:nvPr/>
        </p:nvSpPr>
        <p:spPr>
          <a:xfrm>
            <a:off x="6859310" y="6581418"/>
            <a:ext cx="2542699" cy="317897"/>
          </a:xfrm>
          <a:prstGeom prst="rect">
            <a:avLst/>
          </a:prstGeom>
          <a:noFill/>
          <a:ln/>
        </p:spPr>
        <p:txBody>
          <a:bodyPr wrap="none" lIns="0" tIns="0" rIns="0" bIns="0" rtlCol="0" anchor="t"/>
          <a:lstStyle/>
          <a:p>
            <a:pPr algn="l" indent="0" marL="0">
              <a:lnSpc>
                <a:spcPts val="2500"/>
              </a:lnSpc>
              <a:buNone/>
            </a:pPr>
            <a:r>
              <a:rPr lang="en-US" sz="2000" dirty="0">
                <a:solidFill>
                  <a:srgbClr val="E5E0DF"/>
                </a:solidFill>
                <a:latin typeface="Saira Medium" pitchFamily="34" charset="0"/>
                <a:ea typeface="Saira Medium" pitchFamily="34" charset="-122"/>
                <a:cs typeface="Saira Medium" pitchFamily="34" charset="-120"/>
              </a:rPr>
              <a:t>Pharaoh's Rituals</a:t>
            </a:r>
            <a:endParaRPr lang="en-US" sz="2000" dirty="0"/>
          </a:p>
        </p:txBody>
      </p:sp>
      <p:sp>
        <p:nvSpPr>
          <p:cNvPr id="15" name="Text 12"/>
          <p:cNvSpPr/>
          <p:nvPr/>
        </p:nvSpPr>
        <p:spPr>
          <a:xfrm>
            <a:off x="6859310" y="7021354"/>
            <a:ext cx="7059216" cy="650558"/>
          </a:xfrm>
          <a:prstGeom prst="rect">
            <a:avLst/>
          </a:prstGeom>
          <a:noFill/>
          <a:ln/>
        </p:spPr>
        <p:txBody>
          <a:bodyPr wrap="square" lIns="0" tIns="0" rIns="0" bIns="0" rtlCol="0" anchor="t"/>
          <a:lstStyle/>
          <a:p>
            <a:pPr algn="l" indent="0" marL="0">
              <a:lnSpc>
                <a:spcPts val="2550"/>
              </a:lnSpc>
              <a:buNone/>
            </a:pPr>
            <a:r>
              <a:rPr lang="en-US" sz="1600" dirty="0">
                <a:solidFill>
                  <a:srgbClr val="E5E0DF"/>
                </a:solidFill>
                <a:latin typeface="Roboto" pitchFamily="34" charset="0"/>
                <a:ea typeface="Roboto" pitchFamily="34" charset="-122"/>
                <a:cs typeface="Roboto" pitchFamily="34" charset="-120"/>
              </a:rPr>
              <a:t>Royal bathing ceremonies highlighted luxury and divine connection, setting cultural benchmarks.</a:t>
            </a:r>
            <a:endParaRPr lang="en-US"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2256473"/>
            <a:ext cx="10620613" cy="708779"/>
          </a:xfrm>
          <a:prstGeom prst="rect">
            <a:avLst/>
          </a:prstGeom>
          <a:noFill/>
          <a:ln/>
        </p:spPr>
        <p:txBody>
          <a:bodyPr wrap="none" lIns="0" tIns="0" rIns="0" bIns="0" rtlCol="0" anchor="t"/>
          <a:lstStyle/>
          <a:p>
            <a:pPr algn="l" indent="0" marL="0">
              <a:lnSpc>
                <a:spcPts val="5550"/>
              </a:lnSpc>
              <a:buNone/>
            </a:pPr>
            <a:r>
              <a:rPr lang="en-US" sz="4450" dirty="0">
                <a:solidFill>
                  <a:srgbClr val="FFFFFF"/>
                </a:solidFill>
                <a:latin typeface="Saira Medium" pitchFamily="34" charset="0"/>
                <a:ea typeface="Saira Medium" pitchFamily="34" charset="-122"/>
                <a:cs typeface="Saira Medium" pitchFamily="34" charset="-120"/>
              </a:rPr>
              <a:t>Motivations Compared: Europe vs. Egypt</a:t>
            </a:r>
            <a:endParaRPr lang="en-US" sz="4450" dirty="0"/>
          </a:p>
        </p:txBody>
      </p:sp>
      <p:sp>
        <p:nvSpPr>
          <p:cNvPr id="3" name="Text 1"/>
          <p:cNvSpPr/>
          <p:nvPr/>
        </p:nvSpPr>
        <p:spPr>
          <a:xfrm>
            <a:off x="793790" y="3532227"/>
            <a:ext cx="3481864" cy="354330"/>
          </a:xfrm>
          <a:prstGeom prst="rect">
            <a:avLst/>
          </a:prstGeom>
          <a:noFill/>
          <a:ln/>
        </p:spPr>
        <p:txBody>
          <a:bodyPr wrap="none" lIns="0" tIns="0" rIns="0" bIns="0" rtlCol="0" anchor="t"/>
          <a:lstStyle/>
          <a:p>
            <a:pPr algn="l" indent="0" marL="0">
              <a:lnSpc>
                <a:spcPts val="2750"/>
              </a:lnSpc>
              <a:buNone/>
            </a:pPr>
            <a:r>
              <a:rPr lang="en-US" sz="2200" dirty="0">
                <a:solidFill>
                  <a:srgbClr val="FFFFFF"/>
                </a:solidFill>
                <a:latin typeface="Saira Medium" pitchFamily="34" charset="0"/>
                <a:ea typeface="Saira Medium" pitchFamily="34" charset="-122"/>
                <a:cs typeface="Saira Medium" pitchFamily="34" charset="-120"/>
              </a:rPr>
              <a:t>European Bathing Motives</a:t>
            </a:r>
            <a:endParaRPr lang="en-US" sz="2200" dirty="0"/>
          </a:p>
        </p:txBody>
      </p:sp>
      <p:sp>
        <p:nvSpPr>
          <p:cNvPr id="4" name="Text 2"/>
          <p:cNvSpPr/>
          <p:nvPr/>
        </p:nvSpPr>
        <p:spPr>
          <a:xfrm>
            <a:off x="793790" y="4113371"/>
            <a:ext cx="6244709" cy="725805"/>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Centered on hygiene, social interaction, and relaxation. Public baths encouraged community gatherings and leisure.</a:t>
            </a:r>
            <a:endParaRPr lang="en-US" sz="1750" dirty="0"/>
          </a:p>
        </p:txBody>
      </p:sp>
      <p:sp>
        <p:nvSpPr>
          <p:cNvPr id="5" name="Text 3"/>
          <p:cNvSpPr/>
          <p:nvPr/>
        </p:nvSpPr>
        <p:spPr>
          <a:xfrm>
            <a:off x="793790" y="5043249"/>
            <a:ext cx="6244709" cy="725805"/>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Architectural designs favored large public access, supporting daily social rituals and physical wellness.</a:t>
            </a:r>
            <a:endParaRPr lang="en-US" sz="1750" dirty="0"/>
          </a:p>
        </p:txBody>
      </p:sp>
      <p:sp>
        <p:nvSpPr>
          <p:cNvPr id="6" name="Text 4"/>
          <p:cNvSpPr/>
          <p:nvPr/>
        </p:nvSpPr>
        <p:spPr>
          <a:xfrm>
            <a:off x="7599521" y="3532227"/>
            <a:ext cx="3400187" cy="354330"/>
          </a:xfrm>
          <a:prstGeom prst="rect">
            <a:avLst/>
          </a:prstGeom>
          <a:noFill/>
          <a:ln/>
        </p:spPr>
        <p:txBody>
          <a:bodyPr wrap="none" lIns="0" tIns="0" rIns="0" bIns="0" rtlCol="0" anchor="t"/>
          <a:lstStyle/>
          <a:p>
            <a:pPr algn="l" indent="0" marL="0">
              <a:lnSpc>
                <a:spcPts val="2750"/>
              </a:lnSpc>
              <a:buNone/>
            </a:pPr>
            <a:r>
              <a:rPr lang="en-US" sz="2200" dirty="0">
                <a:solidFill>
                  <a:srgbClr val="FFFFFF"/>
                </a:solidFill>
                <a:latin typeface="Saira Medium" pitchFamily="34" charset="0"/>
                <a:ea typeface="Saira Medium" pitchFamily="34" charset="-122"/>
                <a:cs typeface="Saira Medium" pitchFamily="34" charset="-120"/>
              </a:rPr>
              <a:t>Egyptian Bathing Motives</a:t>
            </a:r>
            <a:endParaRPr lang="en-US" sz="2200" dirty="0"/>
          </a:p>
        </p:txBody>
      </p:sp>
      <p:sp>
        <p:nvSpPr>
          <p:cNvPr id="7" name="Text 5"/>
          <p:cNvSpPr/>
          <p:nvPr/>
        </p:nvSpPr>
        <p:spPr>
          <a:xfrm>
            <a:off x="7599521" y="4113371"/>
            <a:ext cx="6244709" cy="725805"/>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Focused on ritual purity, religious observance, and spiritual rejuvenation. Baths were often private or temple-associated.</a:t>
            </a:r>
            <a:endParaRPr lang="en-US" sz="1750" dirty="0"/>
          </a:p>
        </p:txBody>
      </p:sp>
      <p:sp>
        <p:nvSpPr>
          <p:cNvPr id="8" name="Text 6"/>
          <p:cNvSpPr/>
          <p:nvPr/>
        </p:nvSpPr>
        <p:spPr>
          <a:xfrm>
            <a:off x="7599521" y="5043249"/>
            <a:ext cx="6244709" cy="725805"/>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Structural designs reflected sacredness and symbolic importance rather than public access.</a:t>
            </a:r>
            <a:endParaRPr lang="en-US" sz="1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1443871"/>
            <a:ext cx="9615368" cy="708779"/>
          </a:xfrm>
          <a:prstGeom prst="rect">
            <a:avLst/>
          </a:prstGeom>
          <a:noFill/>
          <a:ln/>
        </p:spPr>
        <p:txBody>
          <a:bodyPr wrap="none" lIns="0" tIns="0" rIns="0" bIns="0" rtlCol="0" anchor="t"/>
          <a:lstStyle/>
          <a:p>
            <a:pPr algn="l" indent="0" marL="0">
              <a:lnSpc>
                <a:spcPts val="5550"/>
              </a:lnSpc>
              <a:buNone/>
            </a:pPr>
            <a:r>
              <a:rPr lang="en-US" sz="4450" dirty="0">
                <a:solidFill>
                  <a:srgbClr val="FFFFFF"/>
                </a:solidFill>
                <a:latin typeface="Saira Medium" pitchFamily="34" charset="0"/>
                <a:ea typeface="Saira Medium" pitchFamily="34" charset="-122"/>
                <a:cs typeface="Saira Medium" pitchFamily="34" charset="-120"/>
              </a:rPr>
              <a:t>Baths as Social Spaces: Case Studies</a:t>
            </a:r>
            <a:endParaRPr lang="en-US" sz="4450" dirty="0"/>
          </a:p>
        </p:txBody>
      </p:sp>
      <p:sp>
        <p:nvSpPr>
          <p:cNvPr id="3" name="Shape 1"/>
          <p:cNvSpPr/>
          <p:nvPr/>
        </p:nvSpPr>
        <p:spPr>
          <a:xfrm>
            <a:off x="793790" y="2606278"/>
            <a:ext cx="6408063" cy="1794867"/>
          </a:xfrm>
          <a:prstGeom prst="roundRect">
            <a:avLst>
              <a:gd name="adj" fmla="val 11374"/>
            </a:avLst>
          </a:prstGeom>
          <a:solidFill>
            <a:srgbClr val="030303"/>
          </a:solidFill>
          <a:ln w="22860">
            <a:solidFill>
              <a:srgbClr val="FC8337"/>
            </a:solidFill>
            <a:prstDash val="solid"/>
          </a:ln>
        </p:spPr>
      </p:sp>
      <p:sp>
        <p:nvSpPr>
          <p:cNvPr id="4" name="Text 2"/>
          <p:cNvSpPr/>
          <p:nvPr/>
        </p:nvSpPr>
        <p:spPr>
          <a:xfrm>
            <a:off x="1043464" y="2855952"/>
            <a:ext cx="2835235" cy="354330"/>
          </a:xfrm>
          <a:prstGeom prst="rect">
            <a:avLst/>
          </a:prstGeom>
          <a:noFill/>
          <a:ln/>
        </p:spPr>
        <p:txBody>
          <a:bodyPr wrap="none" lIns="0" tIns="0" rIns="0" bIns="0" rtlCol="0" anchor="t"/>
          <a:lstStyle/>
          <a:p>
            <a:pPr algn="l" indent="0" marL="0">
              <a:lnSpc>
                <a:spcPts val="2750"/>
              </a:lnSpc>
              <a:buNone/>
            </a:pPr>
            <a:r>
              <a:rPr lang="en-US" sz="2200" dirty="0">
                <a:solidFill>
                  <a:srgbClr val="E5E0DF"/>
                </a:solidFill>
                <a:latin typeface="Saira Medium" pitchFamily="34" charset="0"/>
                <a:ea typeface="Saira Medium" pitchFamily="34" charset="-122"/>
                <a:cs typeface="Saira Medium" pitchFamily="34" charset="-120"/>
              </a:rPr>
              <a:t>Roman Baths</a:t>
            </a:r>
            <a:endParaRPr lang="en-US" sz="2200" dirty="0"/>
          </a:p>
        </p:txBody>
      </p:sp>
      <p:sp>
        <p:nvSpPr>
          <p:cNvPr id="5" name="Text 3"/>
          <p:cNvSpPr/>
          <p:nvPr/>
        </p:nvSpPr>
        <p:spPr>
          <a:xfrm>
            <a:off x="1043464" y="3346371"/>
            <a:ext cx="5908715" cy="362903"/>
          </a:xfrm>
          <a:prstGeom prst="rect">
            <a:avLst/>
          </a:prstGeom>
          <a:noFill/>
          <a:ln/>
        </p:spPr>
        <p:txBody>
          <a:bodyPr wrap="non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Centers for business deals and political discussions</a:t>
            </a:r>
            <a:endParaRPr lang="en-US" sz="1750" dirty="0"/>
          </a:p>
        </p:txBody>
      </p:sp>
      <p:sp>
        <p:nvSpPr>
          <p:cNvPr id="6" name="Text 4"/>
          <p:cNvSpPr/>
          <p:nvPr/>
        </p:nvSpPr>
        <p:spPr>
          <a:xfrm>
            <a:off x="1043464" y="3788569"/>
            <a:ext cx="5908715" cy="362903"/>
          </a:xfrm>
          <a:prstGeom prst="rect">
            <a:avLst/>
          </a:prstGeom>
          <a:noFill/>
          <a:ln/>
        </p:spPr>
        <p:txBody>
          <a:bodyPr wrap="non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Popular for casual gossip and networking</a:t>
            </a:r>
            <a:endParaRPr lang="en-US" sz="1750" dirty="0"/>
          </a:p>
        </p:txBody>
      </p:sp>
      <p:sp>
        <p:nvSpPr>
          <p:cNvPr id="7" name="Shape 5"/>
          <p:cNvSpPr/>
          <p:nvPr/>
        </p:nvSpPr>
        <p:spPr>
          <a:xfrm>
            <a:off x="7428667" y="2606278"/>
            <a:ext cx="6408063" cy="1794867"/>
          </a:xfrm>
          <a:prstGeom prst="roundRect">
            <a:avLst>
              <a:gd name="adj" fmla="val 11374"/>
            </a:avLst>
          </a:prstGeom>
          <a:solidFill>
            <a:srgbClr val="030303"/>
          </a:solidFill>
          <a:ln w="22860">
            <a:solidFill>
              <a:srgbClr val="FC8337"/>
            </a:solidFill>
            <a:prstDash val="solid"/>
          </a:ln>
        </p:spPr>
      </p:sp>
      <p:sp>
        <p:nvSpPr>
          <p:cNvPr id="8" name="Text 6"/>
          <p:cNvSpPr/>
          <p:nvPr/>
        </p:nvSpPr>
        <p:spPr>
          <a:xfrm>
            <a:off x="7678341" y="2855952"/>
            <a:ext cx="2835235" cy="354330"/>
          </a:xfrm>
          <a:prstGeom prst="rect">
            <a:avLst/>
          </a:prstGeom>
          <a:noFill/>
          <a:ln/>
        </p:spPr>
        <p:txBody>
          <a:bodyPr wrap="none" lIns="0" tIns="0" rIns="0" bIns="0" rtlCol="0" anchor="t"/>
          <a:lstStyle/>
          <a:p>
            <a:pPr algn="l" indent="0" marL="0">
              <a:lnSpc>
                <a:spcPts val="2750"/>
              </a:lnSpc>
              <a:buNone/>
            </a:pPr>
            <a:r>
              <a:rPr lang="en-US" sz="2200" dirty="0">
                <a:solidFill>
                  <a:srgbClr val="E5E0DF"/>
                </a:solidFill>
                <a:latin typeface="Saira Medium" pitchFamily="34" charset="0"/>
                <a:ea typeface="Saira Medium" pitchFamily="34" charset="-122"/>
                <a:cs typeface="Saira Medium" pitchFamily="34" charset="-120"/>
              </a:rPr>
              <a:t>Ottoman Hamams</a:t>
            </a:r>
            <a:endParaRPr lang="en-US" sz="2200" dirty="0"/>
          </a:p>
        </p:txBody>
      </p:sp>
      <p:sp>
        <p:nvSpPr>
          <p:cNvPr id="9" name="Text 7"/>
          <p:cNvSpPr/>
          <p:nvPr/>
        </p:nvSpPr>
        <p:spPr>
          <a:xfrm>
            <a:off x="7678341" y="3346371"/>
            <a:ext cx="5908715" cy="362903"/>
          </a:xfrm>
          <a:prstGeom prst="rect">
            <a:avLst/>
          </a:prstGeom>
          <a:noFill/>
          <a:ln/>
        </p:spPr>
        <p:txBody>
          <a:bodyPr wrap="non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Women's social gatherings and celebrations</a:t>
            </a:r>
            <a:endParaRPr lang="en-US" sz="1750" dirty="0"/>
          </a:p>
        </p:txBody>
      </p:sp>
      <p:sp>
        <p:nvSpPr>
          <p:cNvPr id="10" name="Text 8"/>
          <p:cNvSpPr/>
          <p:nvPr/>
        </p:nvSpPr>
        <p:spPr>
          <a:xfrm>
            <a:off x="7678341" y="3788569"/>
            <a:ext cx="5908715" cy="362903"/>
          </a:xfrm>
          <a:prstGeom prst="rect">
            <a:avLst/>
          </a:prstGeom>
          <a:noFill/>
          <a:ln/>
        </p:spPr>
        <p:txBody>
          <a:bodyPr wrap="non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Matchmaking and community bonding events</a:t>
            </a:r>
            <a:endParaRPr lang="en-US" sz="1750" dirty="0"/>
          </a:p>
        </p:txBody>
      </p:sp>
      <p:sp>
        <p:nvSpPr>
          <p:cNvPr id="11" name="Shape 9"/>
          <p:cNvSpPr/>
          <p:nvPr/>
        </p:nvSpPr>
        <p:spPr>
          <a:xfrm>
            <a:off x="793790" y="4627959"/>
            <a:ext cx="6408063" cy="2157770"/>
          </a:xfrm>
          <a:prstGeom prst="roundRect">
            <a:avLst>
              <a:gd name="adj" fmla="val 9461"/>
            </a:avLst>
          </a:prstGeom>
          <a:solidFill>
            <a:srgbClr val="030303"/>
          </a:solidFill>
          <a:ln w="22860">
            <a:solidFill>
              <a:srgbClr val="FC8337"/>
            </a:solidFill>
            <a:prstDash val="solid"/>
          </a:ln>
        </p:spPr>
      </p:sp>
      <p:sp>
        <p:nvSpPr>
          <p:cNvPr id="12" name="Text 10"/>
          <p:cNvSpPr/>
          <p:nvPr/>
        </p:nvSpPr>
        <p:spPr>
          <a:xfrm>
            <a:off x="1043464" y="4877633"/>
            <a:ext cx="2835235" cy="354330"/>
          </a:xfrm>
          <a:prstGeom prst="rect">
            <a:avLst/>
          </a:prstGeom>
          <a:noFill/>
          <a:ln/>
        </p:spPr>
        <p:txBody>
          <a:bodyPr wrap="none" lIns="0" tIns="0" rIns="0" bIns="0" rtlCol="0" anchor="t"/>
          <a:lstStyle/>
          <a:p>
            <a:pPr algn="l" indent="0" marL="0">
              <a:lnSpc>
                <a:spcPts val="2750"/>
              </a:lnSpc>
              <a:buNone/>
            </a:pPr>
            <a:r>
              <a:rPr lang="en-US" sz="2200" dirty="0">
                <a:solidFill>
                  <a:srgbClr val="E5E0DF"/>
                </a:solidFill>
                <a:latin typeface="Saira Medium" pitchFamily="34" charset="0"/>
                <a:ea typeface="Saira Medium" pitchFamily="34" charset="-122"/>
                <a:cs typeface="Saira Medium" pitchFamily="34" charset="-120"/>
              </a:rPr>
              <a:t>Greek Gymnasia</a:t>
            </a:r>
            <a:endParaRPr lang="en-US" sz="2200" dirty="0"/>
          </a:p>
        </p:txBody>
      </p:sp>
      <p:sp>
        <p:nvSpPr>
          <p:cNvPr id="13" name="Text 11"/>
          <p:cNvSpPr/>
          <p:nvPr/>
        </p:nvSpPr>
        <p:spPr>
          <a:xfrm>
            <a:off x="1043464" y="5368052"/>
            <a:ext cx="5908715" cy="362903"/>
          </a:xfrm>
          <a:prstGeom prst="rect">
            <a:avLst/>
          </a:prstGeom>
          <a:noFill/>
          <a:ln/>
        </p:spPr>
        <p:txBody>
          <a:bodyPr wrap="non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Spaces for intellectual debates and physical training</a:t>
            </a:r>
            <a:endParaRPr lang="en-US" sz="1750" dirty="0"/>
          </a:p>
        </p:txBody>
      </p:sp>
      <p:sp>
        <p:nvSpPr>
          <p:cNvPr id="14" name="Text 12"/>
          <p:cNvSpPr/>
          <p:nvPr/>
        </p:nvSpPr>
        <p:spPr>
          <a:xfrm>
            <a:off x="1043464" y="5810250"/>
            <a:ext cx="5908715" cy="362903"/>
          </a:xfrm>
          <a:prstGeom prst="rect">
            <a:avLst/>
          </a:prstGeom>
          <a:noFill/>
          <a:ln/>
        </p:spPr>
        <p:txBody>
          <a:bodyPr wrap="non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Bathing integrated with education and culture</a:t>
            </a:r>
            <a:endParaRPr lang="en-US" sz="1750" dirty="0"/>
          </a:p>
        </p:txBody>
      </p:sp>
      <p:sp>
        <p:nvSpPr>
          <p:cNvPr id="15" name="Shape 13"/>
          <p:cNvSpPr/>
          <p:nvPr/>
        </p:nvSpPr>
        <p:spPr>
          <a:xfrm>
            <a:off x="7428667" y="4627959"/>
            <a:ext cx="6408063" cy="2157770"/>
          </a:xfrm>
          <a:prstGeom prst="roundRect">
            <a:avLst>
              <a:gd name="adj" fmla="val 9461"/>
            </a:avLst>
          </a:prstGeom>
          <a:solidFill>
            <a:srgbClr val="030303"/>
          </a:solidFill>
          <a:ln w="22860">
            <a:solidFill>
              <a:srgbClr val="FC8337"/>
            </a:solidFill>
            <a:prstDash val="solid"/>
          </a:ln>
        </p:spPr>
      </p:sp>
      <p:sp>
        <p:nvSpPr>
          <p:cNvPr id="16" name="Text 14"/>
          <p:cNvSpPr/>
          <p:nvPr/>
        </p:nvSpPr>
        <p:spPr>
          <a:xfrm>
            <a:off x="7678341" y="4877633"/>
            <a:ext cx="2835235" cy="354330"/>
          </a:xfrm>
          <a:prstGeom prst="rect">
            <a:avLst/>
          </a:prstGeom>
          <a:noFill/>
          <a:ln/>
        </p:spPr>
        <p:txBody>
          <a:bodyPr wrap="none" lIns="0" tIns="0" rIns="0" bIns="0" rtlCol="0" anchor="t"/>
          <a:lstStyle/>
          <a:p>
            <a:pPr algn="l" indent="0" marL="0">
              <a:lnSpc>
                <a:spcPts val="2750"/>
              </a:lnSpc>
              <a:buNone/>
            </a:pPr>
            <a:r>
              <a:rPr lang="en-US" sz="2200" dirty="0">
                <a:solidFill>
                  <a:srgbClr val="E5E0DF"/>
                </a:solidFill>
                <a:latin typeface="Saira Medium" pitchFamily="34" charset="0"/>
                <a:ea typeface="Saira Medium" pitchFamily="34" charset="-122"/>
                <a:cs typeface="Saira Medium" pitchFamily="34" charset="-120"/>
              </a:rPr>
              <a:t>Egyptian Baths</a:t>
            </a:r>
            <a:endParaRPr lang="en-US" sz="2200" dirty="0"/>
          </a:p>
        </p:txBody>
      </p:sp>
      <p:sp>
        <p:nvSpPr>
          <p:cNvPr id="17" name="Text 15"/>
          <p:cNvSpPr/>
          <p:nvPr/>
        </p:nvSpPr>
        <p:spPr>
          <a:xfrm>
            <a:off x="7678341" y="5368052"/>
            <a:ext cx="5908715" cy="725805"/>
          </a:xfrm>
          <a:prstGeom prst="rect">
            <a:avLst/>
          </a:prstGeom>
          <a:noFill/>
          <a:ln/>
        </p:spPr>
        <p:txBody>
          <a:bodyPr wrap="squar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Sites for ceremonies marking birth, marriage, and death</a:t>
            </a:r>
            <a:endParaRPr lang="en-US" sz="1750" dirty="0"/>
          </a:p>
        </p:txBody>
      </p:sp>
      <p:sp>
        <p:nvSpPr>
          <p:cNvPr id="18" name="Text 16"/>
          <p:cNvSpPr/>
          <p:nvPr/>
        </p:nvSpPr>
        <p:spPr>
          <a:xfrm>
            <a:off x="7678341" y="6173153"/>
            <a:ext cx="5908715" cy="362903"/>
          </a:xfrm>
          <a:prstGeom prst="rect">
            <a:avLst/>
          </a:prstGeom>
          <a:noFill/>
          <a:ln/>
        </p:spPr>
        <p:txBody>
          <a:bodyPr wrap="none" lIns="0" tIns="0" rIns="0" bIns="0" rtlCol="0" anchor="t"/>
          <a:lstStyle/>
          <a:p>
            <a:pPr algn="l" marL="342900" indent="-342900">
              <a:lnSpc>
                <a:spcPts val="2850"/>
              </a:lnSpc>
              <a:buSzPct val="100000"/>
              <a:buChar char="•"/>
            </a:pPr>
            <a:r>
              <a:rPr lang="en-US" sz="1750" dirty="0">
                <a:solidFill>
                  <a:srgbClr val="E5E0DF"/>
                </a:solidFill>
                <a:latin typeface="Roboto" pitchFamily="34" charset="0"/>
                <a:ea typeface="Roboto" pitchFamily="34" charset="-122"/>
                <a:cs typeface="Roboto" pitchFamily="34" charset="-120"/>
              </a:rPr>
              <a:t>Spiritual cleansing intertwined with social traditions</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93790" y="2014061"/>
            <a:ext cx="11462623" cy="708779"/>
          </a:xfrm>
          <a:prstGeom prst="rect">
            <a:avLst/>
          </a:prstGeom>
          <a:noFill/>
          <a:ln/>
        </p:spPr>
        <p:txBody>
          <a:bodyPr wrap="none" lIns="0" tIns="0" rIns="0" bIns="0" rtlCol="0" anchor="t"/>
          <a:lstStyle/>
          <a:p>
            <a:pPr algn="l" indent="0" marL="0">
              <a:lnSpc>
                <a:spcPts val="5550"/>
              </a:lnSpc>
              <a:buNone/>
            </a:pPr>
            <a:r>
              <a:rPr lang="en-US" sz="4450" dirty="0">
                <a:solidFill>
                  <a:srgbClr val="FFFFFF"/>
                </a:solidFill>
                <a:latin typeface="Saira Medium" pitchFamily="34" charset="0"/>
                <a:ea typeface="Saira Medium" pitchFamily="34" charset="-122"/>
                <a:cs typeface="Saira Medium" pitchFamily="34" charset="-120"/>
              </a:rPr>
              <a:t>Conclusion: Legacy and Modern Spa Culture</a:t>
            </a:r>
            <a:endParaRPr lang="en-US" sz="4450" dirty="0"/>
          </a:p>
        </p:txBody>
      </p:sp>
      <p:sp>
        <p:nvSpPr>
          <p:cNvPr id="3" name="Text 1"/>
          <p:cNvSpPr/>
          <p:nvPr/>
        </p:nvSpPr>
        <p:spPr>
          <a:xfrm>
            <a:off x="793790" y="3267075"/>
            <a:ext cx="6244709" cy="1451610"/>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Ancient civilizations left a rich legacy that informs today's spa culture—from the engineering brilliance of Roman baths to the spiritual rituals of Egyptian cleansings and the social harmony of Ottoman hamams.</a:t>
            </a:r>
            <a:endParaRPr lang="en-US" sz="1750" dirty="0"/>
          </a:p>
        </p:txBody>
      </p:sp>
      <p:sp>
        <p:nvSpPr>
          <p:cNvPr id="4" name="Text 2"/>
          <p:cNvSpPr/>
          <p:nvPr/>
        </p:nvSpPr>
        <p:spPr>
          <a:xfrm>
            <a:off x="793790" y="4922758"/>
            <a:ext cx="6244709" cy="1088708"/>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Modern spas borrow architectural designs, treatment philosophies, and social functions that keep ancient bathing traditions alive in new forms.</a:t>
            </a:r>
            <a:endParaRPr lang="en-US" sz="1750" dirty="0"/>
          </a:p>
        </p:txBody>
      </p:sp>
      <p:sp>
        <p:nvSpPr>
          <p:cNvPr id="5" name="Text 3"/>
          <p:cNvSpPr/>
          <p:nvPr/>
        </p:nvSpPr>
        <p:spPr>
          <a:xfrm>
            <a:off x="7599521" y="3267075"/>
            <a:ext cx="6244709" cy="1088708"/>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Bathing remains a timeless cultural practice that fosters physical health, mental relaxation, spiritual renewal, and community bonding.</a:t>
            </a:r>
            <a:endParaRPr lang="en-US" sz="1750" dirty="0"/>
          </a:p>
        </p:txBody>
      </p:sp>
      <p:sp>
        <p:nvSpPr>
          <p:cNvPr id="6" name="Text 4"/>
          <p:cNvSpPr/>
          <p:nvPr/>
        </p:nvSpPr>
        <p:spPr>
          <a:xfrm>
            <a:off x="7599521" y="4559856"/>
            <a:ext cx="6244709" cy="1088708"/>
          </a:xfrm>
          <a:prstGeom prst="rect">
            <a:avLst/>
          </a:prstGeom>
          <a:noFill/>
          <a:ln/>
        </p:spPr>
        <p:txBody>
          <a:bodyPr wrap="square" lIns="0" tIns="0" rIns="0" bIns="0" rtlCol="0" anchor="t"/>
          <a:lstStyle/>
          <a:p>
            <a:pPr algn="l" indent="0" marL="0">
              <a:lnSpc>
                <a:spcPts val="2850"/>
              </a:lnSpc>
              <a:buNone/>
            </a:pPr>
            <a:r>
              <a:rPr lang="en-US" sz="1750" dirty="0">
                <a:solidFill>
                  <a:srgbClr val="E5E0DF"/>
                </a:solidFill>
                <a:latin typeface="Roboto" pitchFamily="34" charset="0"/>
                <a:ea typeface="Roboto" pitchFamily="34" charset="-122"/>
                <a:cs typeface="Roboto" pitchFamily="34" charset="-120"/>
              </a:rPr>
              <a:t>Exploring these historical roots enriches our appreciation for contemporary spa experiences and their continuing role in wellness worldwide.N</a:t>
            </a:r>
            <a:endParaRPr lang="en-US" sz="17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2025-04-29T22:50:33Z</dcterms:created>
  <dcterms:modified xsi:type="dcterms:W3CDTF">2025-04-29T22:50:33Z</dcterms:modified>
</cp:coreProperties>
</file>