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56" r:id="rId5"/>
    <p:sldId id="342" r:id="rId6"/>
    <p:sldId id="388" r:id="rId7"/>
    <p:sldId id="470" r:id="rId8"/>
    <p:sldId id="484" r:id="rId9"/>
    <p:sldId id="483" r:id="rId10"/>
    <p:sldId id="485" r:id="rId11"/>
    <p:sldId id="486" r:id="rId12"/>
    <p:sldId id="482" r:id="rId13"/>
    <p:sldId id="472" r:id="rId14"/>
    <p:sldId id="473" r:id="rId15"/>
    <p:sldId id="474" r:id="rId16"/>
    <p:sldId id="487" r:id="rId17"/>
    <p:sldId id="488" r:id="rId18"/>
    <p:sldId id="475" r:id="rId19"/>
    <p:sldId id="476" r:id="rId20"/>
    <p:sldId id="477" r:id="rId21"/>
    <p:sldId id="478" r:id="rId22"/>
    <p:sldId id="479" r:id="rId23"/>
    <p:sldId id="480" r:id="rId24"/>
    <p:sldId id="481" r:id="rId25"/>
    <p:sldId id="269" r:id="rId26"/>
  </p:sldIdLst>
  <p:sldSz cx="12198350" cy="6858000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Georgia" panose="02040502050405020303" pitchFamily="18" charset="0"/>
      <p:regular r:id="rId33"/>
      <p:bold r:id="rId34"/>
      <p:italic r:id="rId35"/>
      <p:boldItalic r:id="rId36"/>
    </p:embeddedFont>
    <p:embeddedFont>
      <p:font typeface="Minion" panose="02000503070000020003" pitchFamily="2" charset="0"/>
      <p:regular r:id="rId37"/>
      <p:bold r:id="rId38"/>
      <p:italic r:id="rId39"/>
      <p:boldItalic r:id="rId40"/>
    </p:embeddedFont>
  </p:embeddedFontLst>
  <p:custDataLst>
    <p:tags r:id="rId41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1.fntdata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font" Target="fonts/font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0" Type="http://schemas.openxmlformats.org/officeDocument/2006/relationships/slide" Target="slides/slide16.xml"/><Relationship Id="rId41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en-US" b="0" dirty="0"/>
            <a:t>Pricing Revenue Management Tools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Capacity Management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 err="1"/>
            <a:t>Overcontracting</a:t>
          </a:r>
          <a:r>
            <a:rPr lang="en-US" dirty="0"/>
            <a:t> and Overbookings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Room Availability Guarantee 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dirty="0"/>
            <a:t>Length- of-Stay Control 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C987BAEF-E840-374A-8C15-8FB771773B22}">
      <dgm:prSet/>
      <dgm:spPr/>
      <dgm:t>
        <a:bodyPr/>
        <a:lstStyle/>
        <a:p>
          <a:pPr rtl="0"/>
          <a:r>
            <a:rPr lang="en-US" dirty="0"/>
            <a:t>100% Satisfaction Guarantee </a:t>
          </a:r>
        </a:p>
      </dgm:t>
    </dgm:pt>
    <dgm:pt modelId="{AEB62DB0-F2D1-C44F-B4FC-5E676B9B33E0}" type="parTrans" cxnId="{13D9179B-731D-9645-AE05-C9902B1E3841}">
      <dgm:prSet/>
      <dgm:spPr/>
      <dgm:t>
        <a:bodyPr/>
        <a:lstStyle/>
        <a:p>
          <a:endParaRPr lang="en-US"/>
        </a:p>
      </dgm:t>
    </dgm:pt>
    <dgm:pt modelId="{83A4EF6C-5396-0046-906B-A06FEB13E886}" type="sibTrans" cxnId="{13D9179B-731D-9645-AE05-C9902B1E3841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AAEED998-AF9F-1D46-9DF8-EE8C8EFB8C8C}" type="pres">
      <dgm:prSet presAssocID="{AEB62DB0-F2D1-C44F-B4FC-5E676B9B33E0}" presName="parTrans" presStyleLbl="sibTrans2D1" presStyleIdx="4" presStyleCnt="5"/>
      <dgm:spPr/>
    </dgm:pt>
    <dgm:pt modelId="{1E324A1D-CEFC-2844-AE91-3E97E4BC86BC}" type="pres">
      <dgm:prSet presAssocID="{AEB62DB0-F2D1-C44F-B4FC-5E676B9B33E0}" presName="connectorText" presStyleLbl="sibTrans2D1" presStyleIdx="4" presStyleCnt="5"/>
      <dgm:spPr/>
    </dgm:pt>
    <dgm:pt modelId="{20499351-38D5-464B-AA6F-6236338C0DE3}" type="pres">
      <dgm:prSet presAssocID="{C987BAEF-E840-374A-8C15-8FB771773B22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AAE3F51D-8D09-B140-AAB0-3AFD4F6EC240}" type="presOf" srcId="{AEB62DB0-F2D1-C44F-B4FC-5E676B9B33E0}" destId="{1E324A1D-CEFC-2844-AE91-3E97E4BC86BC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13D9179B-731D-9645-AE05-C9902B1E3841}" srcId="{166B73B4-B0CA-2847-ABAC-8C10AAAD4D5A}" destId="{C987BAEF-E840-374A-8C15-8FB771773B22}" srcOrd="4" destOrd="0" parTransId="{AEB62DB0-F2D1-C44F-B4FC-5E676B9B33E0}" sibTransId="{83A4EF6C-5396-0046-906B-A06FEB13E886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E77D2FC5-7E6C-814F-89E6-EDF9054D7524}" type="presOf" srcId="{AEB62DB0-F2D1-C44F-B4FC-5E676B9B33E0}" destId="{AAEED998-AF9F-1D46-9DF8-EE8C8EFB8C8C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09E294E5-17EE-0245-9C42-955F2F4AD48C}" type="presOf" srcId="{C987BAEF-E840-374A-8C15-8FB771773B22}" destId="{20499351-38D5-464B-AA6F-6236338C0DE3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D880BDE-EA8E-664F-9CDE-34D0FBF3CBBA}" type="presParOf" srcId="{0263D80A-06E8-9E4D-B508-D4472E189F63}" destId="{AAEED998-AF9F-1D46-9DF8-EE8C8EFB8C8C}" srcOrd="9" destOrd="0" presId="urn:microsoft.com/office/officeart/2005/8/layout/radial5"/>
    <dgm:cxn modelId="{6835D153-F73C-4943-9459-1759663D98EC}" type="presParOf" srcId="{AAEED998-AF9F-1D46-9DF8-EE8C8EFB8C8C}" destId="{1E324A1D-CEFC-2844-AE91-3E97E4BC86BC}" srcOrd="0" destOrd="0" presId="urn:microsoft.com/office/officeart/2005/8/layout/radial5"/>
    <dgm:cxn modelId="{456271F3-9706-D049-B636-86A017BA5F16}" type="presParOf" srcId="{0263D80A-06E8-9E4D-B508-D4472E189F63}" destId="{20499351-38D5-464B-AA6F-6236338C0DE3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28453" y="1839698"/>
          <a:ext cx="1113376" cy="11133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kern="1200" dirty="0"/>
            <a:t>Pricing Revenue Management Tools</a:t>
          </a:r>
          <a:endParaRPr lang="en-DE" sz="1000" kern="1200" dirty="0"/>
        </a:p>
      </dsp:txBody>
      <dsp:txXfrm>
        <a:off x="1991503" y="2002748"/>
        <a:ext cx="787276" cy="787276"/>
      </dsp:txXfrm>
    </dsp:sp>
    <dsp:sp modelId="{8C189818-31B3-A14C-9F8E-86F8D3516A39}">
      <dsp:nvSpPr>
        <dsp:cNvPr id="0" name=""/>
        <dsp:cNvSpPr/>
      </dsp:nvSpPr>
      <dsp:spPr>
        <a:xfrm rot="16200000">
          <a:off x="2266972" y="1434151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302423" y="1545312"/>
        <a:ext cx="165437" cy="227128"/>
      </dsp:txXfrm>
    </dsp:sp>
    <dsp:sp modelId="{33AE45FE-2802-6A42-ACE8-A7040CED4011}">
      <dsp:nvSpPr>
        <dsp:cNvPr id="0" name=""/>
        <dsp:cNvSpPr/>
      </dsp:nvSpPr>
      <dsp:spPr>
        <a:xfrm>
          <a:off x="1689281" y="2054"/>
          <a:ext cx="1391721" cy="139172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Capacity Management </a:t>
          </a:r>
          <a:endParaRPr lang="en-DE" sz="1000" kern="1200" dirty="0"/>
        </a:p>
      </dsp:txBody>
      <dsp:txXfrm>
        <a:off x="1893094" y="205867"/>
        <a:ext cx="984095" cy="984095"/>
      </dsp:txXfrm>
    </dsp:sp>
    <dsp:sp modelId="{724178F7-FE35-7B43-B051-717442DEBDBC}">
      <dsp:nvSpPr>
        <dsp:cNvPr id="0" name=""/>
        <dsp:cNvSpPr/>
      </dsp:nvSpPr>
      <dsp:spPr>
        <a:xfrm rot="20520000">
          <a:off x="300210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003837" y="2054919"/>
        <a:ext cx="165437" cy="227128"/>
      </dsp:txXfrm>
    </dsp:sp>
    <dsp:sp modelId="{2F9AB5B6-8516-954C-929D-9DFBF2DDEBBE}">
      <dsp:nvSpPr>
        <dsp:cNvPr id="0" name=""/>
        <dsp:cNvSpPr/>
      </dsp:nvSpPr>
      <dsp:spPr>
        <a:xfrm>
          <a:off x="3304624" y="1175669"/>
          <a:ext cx="1391721" cy="139172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Overcontracting</a:t>
          </a:r>
          <a:r>
            <a:rPr lang="en-US" sz="1000" kern="1200" dirty="0"/>
            <a:t> and Overbookings </a:t>
          </a:r>
          <a:endParaRPr lang="en-DE" sz="1000" kern="1200" dirty="0"/>
        </a:p>
      </dsp:txBody>
      <dsp:txXfrm>
        <a:off x="3508437" y="1379482"/>
        <a:ext cx="984095" cy="984095"/>
      </dsp:txXfrm>
    </dsp:sp>
    <dsp:sp modelId="{46425910-43DE-C24E-828A-319CE20202EA}">
      <dsp:nvSpPr>
        <dsp:cNvPr id="0" name=""/>
        <dsp:cNvSpPr/>
      </dsp:nvSpPr>
      <dsp:spPr>
        <a:xfrm rot="3240000">
          <a:off x="2721307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735920" y="2879482"/>
        <a:ext cx="165437" cy="227128"/>
      </dsp:txXfrm>
    </dsp:sp>
    <dsp:sp modelId="{D22A1B1C-5B96-F148-B268-F21156DF5061}">
      <dsp:nvSpPr>
        <dsp:cNvPr id="0" name=""/>
        <dsp:cNvSpPr/>
      </dsp:nvSpPr>
      <dsp:spPr>
        <a:xfrm>
          <a:off x="2687618" y="3074619"/>
          <a:ext cx="1391721" cy="139172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Room Availability Guarantee </a:t>
          </a:r>
          <a:endParaRPr lang="en-DE" sz="1000" kern="1200" dirty="0"/>
        </a:p>
      </dsp:txBody>
      <dsp:txXfrm>
        <a:off x="2891431" y="3278432"/>
        <a:ext cx="984095" cy="984095"/>
      </dsp:txXfrm>
    </dsp:sp>
    <dsp:sp modelId="{16E317A5-9052-604F-AC96-2C80084197DF}">
      <dsp:nvSpPr>
        <dsp:cNvPr id="0" name=""/>
        <dsp:cNvSpPr/>
      </dsp:nvSpPr>
      <dsp:spPr>
        <a:xfrm rot="7560000">
          <a:off x="1812636" y="2832452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868925" y="2879482"/>
        <a:ext cx="165437" cy="227128"/>
      </dsp:txXfrm>
    </dsp:sp>
    <dsp:sp modelId="{F9F092CB-0D6B-8E43-A8C0-17DA5DF0C5FF}">
      <dsp:nvSpPr>
        <dsp:cNvPr id="0" name=""/>
        <dsp:cNvSpPr/>
      </dsp:nvSpPr>
      <dsp:spPr>
        <a:xfrm>
          <a:off x="690944" y="3074619"/>
          <a:ext cx="1391721" cy="139172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Length- of-Stay Control </a:t>
          </a:r>
          <a:endParaRPr lang="en-DE" sz="1000" kern="1200" dirty="0"/>
        </a:p>
      </dsp:txBody>
      <dsp:txXfrm>
        <a:off x="894757" y="3278432"/>
        <a:ext cx="984095" cy="984095"/>
      </dsp:txXfrm>
    </dsp:sp>
    <dsp:sp modelId="{AAEED998-AF9F-1D46-9DF8-EE8C8EFB8C8C}">
      <dsp:nvSpPr>
        <dsp:cNvPr id="0" name=""/>
        <dsp:cNvSpPr/>
      </dsp:nvSpPr>
      <dsp:spPr>
        <a:xfrm rot="11880000">
          <a:off x="1531842" y="1968254"/>
          <a:ext cx="236339" cy="3785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601009" y="2054919"/>
        <a:ext cx="165437" cy="227128"/>
      </dsp:txXfrm>
    </dsp:sp>
    <dsp:sp modelId="{20499351-38D5-464B-AA6F-6236338C0DE3}">
      <dsp:nvSpPr>
        <dsp:cNvPr id="0" name=""/>
        <dsp:cNvSpPr/>
      </dsp:nvSpPr>
      <dsp:spPr>
        <a:xfrm>
          <a:off x="73938" y="1175669"/>
          <a:ext cx="1391721" cy="139172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100% Satisfaction Guarantee </a:t>
          </a:r>
        </a:p>
      </dsp:txBody>
      <dsp:txXfrm>
        <a:off x="277751" y="1379482"/>
        <a:ext cx="984095" cy="9840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03-02-2026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03-02-2026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03-02-2026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Operations Management in </a:t>
            </a:r>
            <a:r>
              <a:rPr lang="nl-NL" sz="4400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ccounting in Hotels">
            <a:extLst>
              <a:ext uri="{FF2B5EF4-FFF2-40B4-BE49-F238E27FC236}">
                <a16:creationId xmlns:a16="http://schemas.microsoft.com/office/drawing/2014/main" id="{AFD52901-A019-2610-CEE5-3AE84170D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437333-341C-44C0-07A7-3A427C706675}"/>
              </a:ext>
            </a:extLst>
          </p:cNvPr>
          <p:cNvSpPr/>
          <p:nvPr/>
        </p:nvSpPr>
        <p:spPr>
          <a:xfrm>
            <a:off x="554559" y="1032966"/>
            <a:ext cx="6984776" cy="4412258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endParaRPr lang="nl-NL" sz="24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sz="2400" b="1" dirty="0" err="1">
                <a:solidFill>
                  <a:schemeClr val="bg1"/>
                </a:solidFill>
              </a:rPr>
              <a:t>Outline</a:t>
            </a:r>
            <a:r>
              <a:rPr lang="nl-NL" sz="2400" b="1" dirty="0">
                <a:solidFill>
                  <a:schemeClr val="bg1"/>
                </a:solidFill>
              </a:rPr>
              <a:t>:</a:t>
            </a:r>
          </a:p>
          <a:p>
            <a:pPr marL="0" indent="0"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nl-NL" sz="2399" dirty="0">
                <a:solidFill>
                  <a:schemeClr val="bg1"/>
                </a:solidFill>
              </a:rPr>
              <a:t>- </a:t>
            </a:r>
            <a:r>
              <a:rPr lang="de-DE" sz="2400" dirty="0">
                <a:solidFill>
                  <a:schemeClr val="bg1"/>
                </a:solidFill>
              </a:rPr>
              <a:t>Non-Pricing Hotel Revenue Management Tools</a:t>
            </a:r>
          </a:p>
          <a:p>
            <a:pPr>
              <a:lnSpc>
                <a:spcPct val="150000"/>
              </a:lnSpc>
            </a:pPr>
            <a:r>
              <a:rPr lang="de-DE" sz="2400" dirty="0">
                <a:solidFill>
                  <a:schemeClr val="bg1"/>
                </a:solidFill>
              </a:rPr>
              <a:t>- </a:t>
            </a:r>
            <a:r>
              <a:rPr lang="de-DE" sz="2400" dirty="0" err="1">
                <a:solidFill>
                  <a:schemeClr val="bg1"/>
                </a:solidFill>
              </a:rPr>
              <a:t>Capacity</a:t>
            </a:r>
            <a:r>
              <a:rPr lang="de-DE" sz="2400" dirty="0">
                <a:solidFill>
                  <a:schemeClr val="bg1"/>
                </a:solidFill>
              </a:rPr>
              <a:t> Management </a:t>
            </a:r>
          </a:p>
          <a:p>
            <a:pPr>
              <a:lnSpc>
                <a:spcPct val="150000"/>
              </a:lnSpc>
            </a:pPr>
            <a:r>
              <a:rPr lang="de-DE" sz="2400" dirty="0">
                <a:solidFill>
                  <a:schemeClr val="bg1"/>
                </a:solidFill>
              </a:rPr>
              <a:t>- Over-</a:t>
            </a:r>
            <a:r>
              <a:rPr lang="de-DE" sz="2400" dirty="0" err="1">
                <a:solidFill>
                  <a:schemeClr val="bg1"/>
                </a:solidFill>
              </a:rPr>
              <a:t>Contracting</a:t>
            </a:r>
            <a:r>
              <a:rPr lang="de-DE" sz="2400" dirty="0">
                <a:solidFill>
                  <a:schemeClr val="bg1"/>
                </a:solidFill>
              </a:rPr>
              <a:t> and Over-Booking</a:t>
            </a:r>
          </a:p>
          <a:p>
            <a:pPr>
              <a:lnSpc>
                <a:spcPct val="150000"/>
              </a:lnSpc>
            </a:pPr>
            <a:r>
              <a:rPr lang="de-DE" sz="2400" dirty="0">
                <a:solidFill>
                  <a:schemeClr val="bg1"/>
                </a:solidFill>
              </a:rPr>
              <a:t>- Room </a:t>
            </a:r>
            <a:r>
              <a:rPr lang="de-DE" sz="2400" dirty="0" err="1">
                <a:solidFill>
                  <a:schemeClr val="bg1"/>
                </a:solidFill>
              </a:rPr>
              <a:t>Availability</a:t>
            </a:r>
            <a:r>
              <a:rPr lang="de-DE" sz="2400" dirty="0">
                <a:solidFill>
                  <a:schemeClr val="bg1"/>
                </a:solidFill>
              </a:rPr>
              <a:t> </a:t>
            </a:r>
            <a:r>
              <a:rPr lang="de-DE" sz="2400" dirty="0" err="1">
                <a:solidFill>
                  <a:schemeClr val="bg1"/>
                </a:solidFill>
              </a:rPr>
              <a:t>Guarantee</a:t>
            </a:r>
            <a:endParaRPr lang="de-DE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de-DE" sz="2400" dirty="0">
                <a:solidFill>
                  <a:schemeClr val="bg1"/>
                </a:solidFill>
              </a:rPr>
              <a:t>- </a:t>
            </a:r>
            <a:r>
              <a:rPr lang="de-DE" sz="2400" dirty="0" err="1">
                <a:solidFill>
                  <a:schemeClr val="bg1"/>
                </a:solidFill>
              </a:rPr>
              <a:t>Length</a:t>
            </a:r>
            <a:r>
              <a:rPr lang="de-DE" sz="2400" dirty="0">
                <a:solidFill>
                  <a:schemeClr val="bg1"/>
                </a:solidFill>
              </a:rPr>
              <a:t> </a:t>
            </a:r>
            <a:r>
              <a:rPr lang="de-DE" sz="2400" dirty="0" err="1">
                <a:solidFill>
                  <a:schemeClr val="bg1"/>
                </a:solidFill>
              </a:rPr>
              <a:t>of</a:t>
            </a:r>
            <a:r>
              <a:rPr lang="de-DE" sz="2400" dirty="0">
                <a:solidFill>
                  <a:schemeClr val="bg1"/>
                </a:solidFill>
              </a:rPr>
              <a:t> </a:t>
            </a:r>
            <a:r>
              <a:rPr lang="de-DE" sz="2400" dirty="0" err="1">
                <a:solidFill>
                  <a:schemeClr val="bg1"/>
                </a:solidFill>
              </a:rPr>
              <a:t>Stay</a:t>
            </a:r>
            <a:r>
              <a:rPr lang="de-DE" sz="2400" dirty="0">
                <a:solidFill>
                  <a:schemeClr val="bg1"/>
                </a:solidFill>
              </a:rPr>
              <a:t> Control</a:t>
            </a:r>
          </a:p>
          <a:p>
            <a:pPr>
              <a:lnSpc>
                <a:spcPct val="150000"/>
              </a:lnSpc>
            </a:pPr>
            <a:r>
              <a:rPr lang="de-DE" sz="2400" dirty="0">
                <a:solidFill>
                  <a:schemeClr val="bg1"/>
                </a:solidFill>
              </a:rPr>
              <a:t>- </a:t>
            </a:r>
            <a:r>
              <a:rPr lang="de-DE" sz="2400" dirty="0" err="1">
                <a:solidFill>
                  <a:schemeClr val="bg1"/>
                </a:solidFill>
              </a:rPr>
              <a:t>Satisfaction</a:t>
            </a:r>
            <a:r>
              <a:rPr lang="de-DE" sz="2400" dirty="0">
                <a:solidFill>
                  <a:schemeClr val="bg1"/>
                </a:solidFill>
              </a:rPr>
              <a:t> </a:t>
            </a:r>
            <a:r>
              <a:rPr lang="de-DE" sz="2400" dirty="0" err="1">
                <a:solidFill>
                  <a:schemeClr val="bg1"/>
                </a:solidFill>
              </a:rPr>
              <a:t>Guarantee</a:t>
            </a:r>
            <a:endParaRPr lang="nl-NL" sz="2399" dirty="0">
              <a:solidFill>
                <a:schemeClr val="bg1"/>
              </a:solidFill>
            </a:endParaRPr>
          </a:p>
          <a:p>
            <a:pPr algn="ctr"/>
            <a:endParaRPr lang="en-DE" sz="2400" dirty="0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E98E2507-BA4D-E66C-459B-315D30D88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0" y="1412776"/>
            <a:ext cx="6027168" cy="2711127"/>
          </a:xfrm>
          <a:prstGeom prst="rect">
            <a:avLst/>
          </a:prstGeom>
          <a:solidFill>
            <a:schemeClr val="accent4">
              <a:lumMod val="50000"/>
              <a:alpha val="90000"/>
            </a:schemeClr>
          </a:solidFill>
        </p:spPr>
        <p:txBody>
          <a:bodyPr wrap="square">
            <a:spAutoFit/>
          </a:bodyPr>
          <a:lstStyle/>
          <a:p>
            <a:endParaRPr lang="en-DE" sz="32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DE" sz="3200" b="1" dirty="0">
                <a:solidFill>
                  <a:schemeClr val="bg1"/>
                </a:solidFill>
              </a:rPr>
              <a:t>2- </a:t>
            </a:r>
            <a:r>
              <a:rPr lang="en-US" sz="3200" b="1" dirty="0">
                <a:solidFill>
                  <a:schemeClr val="bg1"/>
                </a:solidFill>
              </a:rPr>
              <a:t>NON-PRICING HOTEL REVENUE MANAGEMENT TOOLS</a:t>
            </a:r>
          </a:p>
        </p:txBody>
      </p:sp>
    </p:spTree>
    <p:extLst>
      <p:ext uri="{BB962C8B-B14F-4D97-AF65-F5344CB8AC3E}">
        <p14:creationId xmlns:p14="http://schemas.microsoft.com/office/powerpoint/2010/main" val="3523010722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Capacity Management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- What is Capacity Management?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Capacity management refers to activities related to controlling a hotel’s capacity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Aim: match service capacity with demand.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Objective: efficiency, service quality, and guest satisfaction.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4009328"/>
              </p:ext>
            </p:extLst>
          </p:nvPr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36278030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Capacity Management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- What is Capacity Management?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Capacity management refers to activities related to controlling a hotel’s capacity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Aim: match service capacity with demand.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Objective: efficiency, service quality, and guest satisfaction.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49371111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Capacity Management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- </a:t>
            </a:r>
            <a:r>
              <a:rPr lang="en-US" sz="1799" dirty="0">
                <a:solidFill>
                  <a:schemeClr val="bg1"/>
                </a:solidFill>
              </a:rPr>
              <a:t>Concerned with how much capacity a hotel has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How capacity is used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How capacity is adjusted over time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It can be divided into:</a:t>
            </a:r>
            <a:br>
              <a:rPr lang="en-US" sz="1799" dirty="0">
                <a:solidFill>
                  <a:schemeClr val="bg1"/>
                </a:solidFill>
              </a:rPr>
            </a:br>
            <a:r>
              <a:rPr lang="en-US" sz="1799" dirty="0">
                <a:solidFill>
                  <a:schemeClr val="bg1"/>
                </a:solidFill>
              </a:rPr>
              <a:t>- Strategic (long-term) decisions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Tactical (short-term) decisions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83320750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4614918" cy="3779689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Capacity Management</a:t>
            </a:r>
          </a:p>
          <a:p>
            <a:pPr>
              <a:lnSpc>
                <a:spcPct val="150000"/>
              </a:lnSpc>
            </a:pPr>
            <a:br>
              <a:rPr lang="en-US" sz="1799" dirty="0">
                <a:solidFill>
                  <a:schemeClr val="bg1"/>
                </a:solidFill>
              </a:rPr>
            </a:br>
            <a:r>
              <a:rPr lang="en-US" sz="1799" dirty="0">
                <a:solidFill>
                  <a:schemeClr val="bg1"/>
                </a:solidFill>
              </a:rPr>
              <a:t>- Strategic (long-term) decisions can include: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Capacity expansion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Carrying capacity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Capacity flexibility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2606062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A- Capacity Management</a:t>
            </a:r>
          </a:p>
          <a:p>
            <a:pPr>
              <a:lnSpc>
                <a:spcPct val="150000"/>
              </a:lnSpc>
            </a:pPr>
            <a:br>
              <a:rPr lang="en-US" sz="1799" dirty="0">
                <a:solidFill>
                  <a:schemeClr val="bg1"/>
                </a:solidFill>
              </a:rPr>
            </a:br>
            <a:r>
              <a:rPr lang="en-US" sz="1799" dirty="0">
                <a:solidFill>
                  <a:schemeClr val="bg1"/>
                </a:solidFill>
              </a:rPr>
              <a:t>- Tactical decisions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 Refer to the set of activities related to managing capacity on a daily basis, including: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Work schedules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Guest arrival/departure times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Service interaction time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Customers’ participation in the service process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2548826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447498"/>
            <a:ext cx="569072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Hotel Capacity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Refers specifically to the Rooms Division capacity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The total number of overnights a hotel can serve on a given date 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Fluctuations in capacity: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Not all rooms may be available every day due to: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Facility repairs or maintenance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Room damage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Employee accommodation needs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56477103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569072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B- </a:t>
            </a:r>
            <a:r>
              <a:rPr lang="en-US" sz="1799" b="1" dirty="0" err="1">
                <a:solidFill>
                  <a:schemeClr val="bg1"/>
                </a:solidFill>
              </a:rPr>
              <a:t>Overcontracting</a:t>
            </a:r>
            <a:r>
              <a:rPr lang="en-US" sz="1799" b="1" dirty="0">
                <a:solidFill>
                  <a:schemeClr val="bg1"/>
                </a:solidFill>
              </a:rPr>
              <a:t> and Overbooking </a:t>
            </a:r>
          </a:p>
          <a:p>
            <a:pPr>
              <a:lnSpc>
                <a:spcPct val="150000"/>
              </a:lnSpc>
            </a:pPr>
            <a:r>
              <a:rPr lang="en-US" sz="1799" dirty="0" err="1">
                <a:solidFill>
                  <a:schemeClr val="bg1"/>
                </a:solidFill>
              </a:rPr>
              <a:t>Overcontracting</a:t>
            </a: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It refers to signing contracts with distributors for more rooms than the hotel’s physical capacity.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Distributors rarely use their full room allotments.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Purpose: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-Maximize sales opportunities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Reduce the risk of unsold inventory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Ensure higher occupancy despite allotment underutilization.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38969140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569072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Overbooking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It means accepting more bookings than the hotel’s available room capacity.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Not all customers who book will actually stay.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Reasons for Overbooking: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Some guests will not show up (no-shows).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Others may cancel or amend reservations last minute.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Some may leave earlier than planned.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36551605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3779689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Overbooking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Purpose: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Minimize lost revenue from unsold rooms.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Maintain high occupancy despite cancellations or no-shows.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5440951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The Effects of Overbooking:</a:t>
            </a:r>
          </a:p>
          <a:p>
            <a:pPr>
              <a:lnSpc>
                <a:spcPct val="150000"/>
              </a:lnSpc>
            </a:pPr>
            <a:br>
              <a:rPr lang="en-US" sz="1799" dirty="0">
                <a:solidFill>
                  <a:schemeClr val="bg1"/>
                </a:solidFill>
              </a:rPr>
            </a:br>
            <a:r>
              <a:rPr lang="en-US" sz="1799" dirty="0">
                <a:solidFill>
                  <a:schemeClr val="bg1"/>
                </a:solidFill>
              </a:rPr>
              <a:t>1- Direct Financial Costs of Overbooking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These are immediate and measurable expenses, including: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Paying for accommodation in an alternative hotel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Transportation costs to the new hotel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Financial compensation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9938677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The Effects of Overbooking:</a:t>
            </a:r>
          </a:p>
          <a:p>
            <a:pPr>
              <a:lnSpc>
                <a:spcPct val="150000"/>
              </a:lnSpc>
            </a:pPr>
            <a:br>
              <a:rPr lang="en-US" sz="1799" b="1" dirty="0">
                <a:solidFill>
                  <a:schemeClr val="bg1"/>
                </a:solidFill>
              </a:rPr>
            </a:br>
            <a:r>
              <a:rPr lang="en-US" sz="1799" b="1" dirty="0">
                <a:solidFill>
                  <a:schemeClr val="bg1"/>
                </a:solidFill>
              </a:rPr>
              <a:t>2- Brand Image and Customer Goodwill Costs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Guest dissatisfaction and frustration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Negative online reviews and word-of-mouth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Loss of customer loyalty and repeat business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Damage to the hotel’s brand reputation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43935608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Overbooking 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Who to be walked?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First come-first served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Length of Stay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Guest Loyalty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799" dirty="0">
                <a:solidFill>
                  <a:schemeClr val="bg1"/>
                </a:solidFill>
              </a:rPr>
              <a:t>Room Rate Paid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Where to walk guests?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What compensation to provide?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7582171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7" y="1396459"/>
            <a:ext cx="4614918" cy="461030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C- Room Availability Guarantee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It is seen as a promise by hotels to selected guests that a room will always be available, regardless of occupancy.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Target Guests: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Typically loyalty program members or other high-value customers.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7679137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C- Room Availability Guarantee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Conditions: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Booking must be made a minimum number of days before check-in.</a:t>
            </a: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Purpose: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Reduces perceived risk of overbooking.</a:t>
            </a: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Benefit: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Strengthens customer trust and loyalty.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97159644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7591932" y="365400"/>
            <a:ext cx="4614918" cy="457241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C- Room Availability Guarantee</a:t>
            </a:r>
          </a:p>
        </p:txBody>
      </p:sp>
      <p:pic>
        <p:nvPicPr>
          <p:cNvPr id="7" name="Picture 2" descr="Marriott Bonvoy Elite Benefit Guarantees 2021 - LoyaltyLobby">
            <a:extLst>
              <a:ext uri="{FF2B5EF4-FFF2-40B4-BE49-F238E27FC236}">
                <a16:creationId xmlns:a16="http://schemas.microsoft.com/office/drawing/2014/main" id="{0EBC6EB6-9020-27ED-63F0-6B17F64CD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2" y="1021395"/>
            <a:ext cx="12189848" cy="543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992797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5440913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D- Length-of-Stay (LOS) Control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Definition: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 revenue management technique where hotels set minimum or maximum stay requirements on bookings.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Objective: 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Optimize room revenue by aligning guest stays with demand patterns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46868351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4194995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D- Length-of-Stay (LOS) Control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Why It Matters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Prevents revenue loss during peak demand periods.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Shifts some bookings into low-demand days.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Balances occupancy and revenue.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40819169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iness Reporter - Technology - Elevate your business: a comprehensive  guide to revenue management">
            <a:extLst>
              <a:ext uri="{FF2B5EF4-FFF2-40B4-BE49-F238E27FC236}">
                <a16:creationId xmlns:a16="http://schemas.microsoft.com/office/drawing/2014/main" id="{DA19BAB0-B575-2DE5-9CFD-1C03EEC0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8501" y="375064"/>
            <a:ext cx="5014863" cy="646331"/>
          </a:xfrm>
          <a:prstGeom prst="rect">
            <a:avLst/>
          </a:prstGeom>
          <a:solidFill>
            <a:schemeClr val="accent4">
              <a:lumMod val="50000"/>
              <a:alpha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2- Non-Pricing Hotel Revenue Management Tools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63468B-18D0-B122-6D9B-9977B74CF31E}"/>
              </a:ext>
            </a:extLst>
          </p:cNvPr>
          <p:cNvSpPr txBox="1"/>
          <p:nvPr/>
        </p:nvSpPr>
        <p:spPr>
          <a:xfrm>
            <a:off x="408446" y="1396459"/>
            <a:ext cx="4614918" cy="5025607"/>
          </a:xfrm>
          <a:prstGeom prst="rect">
            <a:avLst/>
          </a:prstGeom>
          <a:solidFill>
            <a:schemeClr val="accent4">
              <a:lumMod val="50000"/>
              <a:alpha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b="1" dirty="0">
                <a:solidFill>
                  <a:schemeClr val="bg1"/>
                </a:solidFill>
              </a:rPr>
              <a:t>E- 100% Satisfaction Guarantee</a:t>
            </a:r>
          </a:p>
          <a:p>
            <a:pPr>
              <a:lnSpc>
                <a:spcPct val="150000"/>
              </a:lnSpc>
            </a:pPr>
            <a:endParaRPr lang="en-US" sz="1799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A service guarantee where guests do not pay if they are not fully satisfied with their stay.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Advantages: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Builds trust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Competitive advantage</a:t>
            </a:r>
          </a:p>
          <a:p>
            <a:pPr>
              <a:lnSpc>
                <a:spcPct val="150000"/>
              </a:lnSpc>
            </a:pPr>
            <a:r>
              <a:rPr lang="en-US" sz="1799" dirty="0">
                <a:solidFill>
                  <a:schemeClr val="bg1"/>
                </a:solidFill>
              </a:rPr>
              <a:t>- Encourages trial</a:t>
            </a:r>
          </a:p>
          <a:p>
            <a:pPr>
              <a:lnSpc>
                <a:spcPct val="150000"/>
              </a:lnSpc>
            </a:pPr>
            <a:endParaRPr lang="en-US" sz="1799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C0DCBFC-790B-5CDC-C909-5FB835C5F42E}"/>
              </a:ext>
            </a:extLst>
          </p:cNvPr>
          <p:cNvGraphicFramePr/>
          <p:nvPr/>
        </p:nvGraphicFramePr>
        <p:xfrm>
          <a:off x="7107287" y="1420091"/>
          <a:ext cx="477028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8263548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1571</TotalTime>
  <Words>1225</Words>
  <Application>Microsoft Macintosh PowerPoint</Application>
  <PresentationFormat>Custom</PresentationFormat>
  <Paragraphs>310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Georgia</vt:lpstr>
      <vt:lpstr>Calibri</vt:lpstr>
      <vt:lpstr>Wingdings</vt:lpstr>
      <vt:lpstr>Minion</vt:lpstr>
      <vt:lpstr>Arial</vt:lpstr>
      <vt:lpstr>Corporate template-set Universiteit Leiden</vt:lpstr>
      <vt:lpstr>Operations Management in Hospitality  European Institute of Innovation, Entrepreneurship and Technology Lessingstraße 79, 13158 Berlin, Germany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225</cp:revision>
  <dcterms:created xsi:type="dcterms:W3CDTF">2023-10-18T00:40:52Z</dcterms:created>
  <dcterms:modified xsi:type="dcterms:W3CDTF">2026-02-03T14:31:30Z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