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53"/>
  </p:notesMasterIdLst>
  <p:handoutMasterIdLst>
    <p:handoutMasterId r:id="rId54"/>
  </p:handoutMasterIdLst>
  <p:sldIdLst>
    <p:sldId id="256" r:id="rId5"/>
    <p:sldId id="389" r:id="rId6"/>
    <p:sldId id="377" r:id="rId7"/>
    <p:sldId id="395" r:id="rId8"/>
    <p:sldId id="397" r:id="rId9"/>
    <p:sldId id="398" r:id="rId10"/>
    <p:sldId id="399" r:id="rId11"/>
    <p:sldId id="400" r:id="rId12"/>
    <p:sldId id="401" r:id="rId13"/>
    <p:sldId id="402" r:id="rId14"/>
    <p:sldId id="403" r:id="rId15"/>
    <p:sldId id="404" r:id="rId16"/>
    <p:sldId id="405" r:id="rId17"/>
    <p:sldId id="406" r:id="rId18"/>
    <p:sldId id="407" r:id="rId19"/>
    <p:sldId id="408" r:id="rId20"/>
    <p:sldId id="409" r:id="rId21"/>
    <p:sldId id="410" r:id="rId22"/>
    <p:sldId id="411" r:id="rId23"/>
    <p:sldId id="412" r:id="rId24"/>
    <p:sldId id="413" r:id="rId25"/>
    <p:sldId id="414" r:id="rId26"/>
    <p:sldId id="415" r:id="rId27"/>
    <p:sldId id="416" r:id="rId28"/>
    <p:sldId id="440" r:id="rId29"/>
    <p:sldId id="417" r:id="rId30"/>
    <p:sldId id="418" r:id="rId31"/>
    <p:sldId id="419" r:id="rId32"/>
    <p:sldId id="420" r:id="rId33"/>
    <p:sldId id="421" r:id="rId34"/>
    <p:sldId id="422" r:id="rId35"/>
    <p:sldId id="423" r:id="rId36"/>
    <p:sldId id="424" r:id="rId37"/>
    <p:sldId id="425" r:id="rId38"/>
    <p:sldId id="427" r:id="rId39"/>
    <p:sldId id="428" r:id="rId40"/>
    <p:sldId id="429" r:id="rId41"/>
    <p:sldId id="430" r:id="rId42"/>
    <p:sldId id="431" r:id="rId43"/>
    <p:sldId id="432" r:id="rId44"/>
    <p:sldId id="433" r:id="rId45"/>
    <p:sldId id="434" r:id="rId46"/>
    <p:sldId id="435" r:id="rId47"/>
    <p:sldId id="436" r:id="rId48"/>
    <p:sldId id="437" r:id="rId49"/>
    <p:sldId id="438" r:id="rId50"/>
    <p:sldId id="439" r:id="rId51"/>
    <p:sldId id="269" r:id="rId52"/>
  </p:sldIdLst>
  <p:sldSz cx="12198350" cy="6858000"/>
  <p:notesSz cx="6858000" cy="9144000"/>
  <p:embeddedFontLs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Georgia" panose="02040502050405020303" pitchFamily="18" charset="0"/>
      <p:regular r:id="rId59"/>
      <p:bold r:id="rId60"/>
      <p:italic r:id="rId61"/>
      <p:boldItalic r:id="rId62"/>
    </p:embeddedFont>
    <p:embeddedFont>
      <p:font typeface="Minion" panose="02000503070000020003" pitchFamily="2" charset="0"/>
      <p:regular r:id="rId63"/>
      <p:bold r:id="rId64"/>
      <p:italic r:id="rId65"/>
      <p:boldItalic r:id="rId66"/>
    </p:embeddedFont>
  </p:embeddedFontLst>
  <p:custDataLst>
    <p:tags r:id="rId6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9.fntdata"/><Relationship Id="rId68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4.fntdata"/><Relationship Id="rId66" Type="http://schemas.openxmlformats.org/officeDocument/2006/relationships/font" Target="fonts/font12.fntdata"/><Relationship Id="rId5" Type="http://schemas.openxmlformats.org/officeDocument/2006/relationships/slide" Target="slides/slide1.xml"/><Relationship Id="rId61" Type="http://schemas.openxmlformats.org/officeDocument/2006/relationships/font" Target="fonts/font7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2.fntdata"/><Relationship Id="rId64" Type="http://schemas.openxmlformats.org/officeDocument/2006/relationships/font" Target="fonts/font10.fntdata"/><Relationship Id="rId69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5.fntdata"/><Relationship Id="rId67" Type="http://schemas.openxmlformats.org/officeDocument/2006/relationships/tags" Target="tags/tag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handoutMaster" Target="handoutMasters/handoutMaster1.xml"/><Relationship Id="rId62" Type="http://schemas.openxmlformats.org/officeDocument/2006/relationships/font" Target="fonts/font8.fntdata"/><Relationship Id="rId7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3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6.fntdata"/><Relationship Id="rId65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font" Target="fonts/font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04-03-2026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04-03-2026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04-03-2026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Law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Legislation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 err="1"/>
              <a:t>Introduction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Package Travel</a:t>
            </a:r>
          </a:p>
          <a:p>
            <a:r>
              <a:rPr lang="nl-NL" dirty="0"/>
              <a:t>UNWTO </a:t>
            </a:r>
            <a:r>
              <a:rPr lang="nl-NL" dirty="0" err="1"/>
              <a:t>Convention</a:t>
            </a:r>
            <a:r>
              <a:rPr lang="nl-NL" dirty="0"/>
              <a:t> ICPT 2017</a:t>
            </a:r>
          </a:p>
          <a:p>
            <a:r>
              <a:rPr lang="nl-NL" dirty="0"/>
              <a:t>General </a:t>
            </a:r>
            <a:r>
              <a:rPr lang="nl-NL" dirty="0" err="1"/>
              <a:t>Definitions</a:t>
            </a:r>
            <a:r>
              <a:rPr lang="nl-NL" dirty="0"/>
              <a:t> of Travel Package</a:t>
            </a:r>
          </a:p>
          <a:p>
            <a:r>
              <a:rPr lang="nl-NL" dirty="0"/>
              <a:t>Pre-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endParaRPr lang="nl-NL" dirty="0"/>
          </a:p>
          <a:p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endParaRPr lang="nl-NL" dirty="0"/>
          </a:p>
          <a:p>
            <a:r>
              <a:rPr lang="nl-NL" dirty="0"/>
              <a:t>Failure of Performance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8" name="Picture 4" descr="What Type of Travel is Best for You? - Key To The World Travel">
            <a:extLst>
              <a:ext uri="{FF2B5EF4-FFF2-40B4-BE49-F238E27FC236}">
                <a16:creationId xmlns:a16="http://schemas.microsoft.com/office/drawing/2014/main" id="{CA38C655-3BDD-A1BA-8CCC-544AB1305508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43" r="1504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720760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Introduction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Package Travel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6315199" y="1703364"/>
            <a:ext cx="0" cy="3669852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077A910-F544-B264-37F2-372DD12C7B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987983"/>
              </p:ext>
            </p:extLst>
          </p:nvPr>
        </p:nvGraphicFramePr>
        <p:xfrm>
          <a:off x="6507709" y="1628800"/>
          <a:ext cx="5544612" cy="4491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4612">
                  <a:extLst>
                    <a:ext uri="{9D8B030D-6E8A-4147-A177-3AD203B41FA5}">
                      <a16:colId xmlns:a16="http://schemas.microsoft.com/office/drawing/2014/main" val="2550830442"/>
                    </a:ext>
                  </a:extLst>
                </a:gridCol>
              </a:tblGrid>
              <a:tr h="4491880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Fundamentals of Travel Agency Agreements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 right of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travellers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and obligations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Key Contractual Components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Supplier and Vendor Agreements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815840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618446"/>
              </p:ext>
            </p:extLst>
          </p:nvPr>
        </p:nvGraphicFramePr>
        <p:xfrm>
          <a:off x="404662" y="1941576"/>
          <a:ext cx="2648067" cy="58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8067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This module aims to explain:</a:t>
                      </a: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pic>
        <p:nvPicPr>
          <p:cNvPr id="1026" name="Picture 2" descr="Best Autumn Destinations in Asia – Top Fall Spots">
            <a:extLst>
              <a:ext uri="{FF2B5EF4-FFF2-40B4-BE49-F238E27FC236}">
                <a16:creationId xmlns:a16="http://schemas.microsoft.com/office/drawing/2014/main" id="{2EC9C26A-8BB5-C1B6-9938-77408F14F1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11" b="9792"/>
          <a:stretch/>
        </p:blipFill>
        <p:spPr bwMode="auto">
          <a:xfrm>
            <a:off x="199013" y="2928982"/>
            <a:ext cx="5780985" cy="3232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8812073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2- UNWTO </a:t>
            </a:r>
            <a:r>
              <a:rPr lang="nl-NL" sz="4000" dirty="0" err="1"/>
              <a:t>Convention</a:t>
            </a:r>
            <a:r>
              <a:rPr lang="nl-NL" sz="4000" dirty="0"/>
              <a:t> ICPT 207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5595119" y="1717813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795969"/>
              </p:ext>
            </p:extLst>
          </p:nvPr>
        </p:nvGraphicFramePr>
        <p:xfrm>
          <a:off x="404662" y="1916832"/>
          <a:ext cx="4470377" cy="737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0377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 travel contract is: </a:t>
                      </a: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983758"/>
              </p:ext>
            </p:extLst>
          </p:nvPr>
        </p:nvGraphicFramePr>
        <p:xfrm>
          <a:off x="6058262" y="1717813"/>
          <a:ext cx="5819310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9310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 legally binding agreement 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Between a traveler and a service provider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Service Provider may include: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Travel agencies 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Tour Operators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Staffing companies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pic>
        <p:nvPicPr>
          <p:cNvPr id="11" name="Picture 2" descr="The Contract of Organisation of Travel - milosevic-law.com">
            <a:extLst>
              <a:ext uri="{FF2B5EF4-FFF2-40B4-BE49-F238E27FC236}">
                <a16:creationId xmlns:a16="http://schemas.microsoft.com/office/drawing/2014/main" id="{16B7E584-9DDE-F471-7459-2C7713976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11" y="2409687"/>
            <a:ext cx="5254581" cy="3783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335244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3- General </a:t>
            </a:r>
            <a:r>
              <a:rPr lang="nl-NL" sz="4000" dirty="0" err="1"/>
              <a:t>Definitions</a:t>
            </a:r>
            <a:r>
              <a:rPr lang="nl-NL" sz="4000" dirty="0"/>
              <a:t> of Travel Package</a:t>
            </a: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995957"/>
              </p:ext>
            </p:extLst>
          </p:nvPr>
        </p:nvGraphicFramePr>
        <p:xfrm>
          <a:off x="404663" y="1916832"/>
          <a:ext cx="3361452" cy="58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Trader Definition: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131427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Any natural person OR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Any legal person (private or public)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Acting for purposes related to trade, business, craft, or profession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 contracts covered by this Annex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Natural vs. Legal Person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Natural person → Individual entrepreneur (independent tour guide)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Legal person → Company, corporation, or public entity (hotel company, airline, travel agency)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Ownership status (private/public) does not matter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1953862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3- General </a:t>
            </a:r>
            <a:r>
              <a:rPr lang="nl-NL" sz="4000" dirty="0" err="1"/>
              <a:t>Definitions</a:t>
            </a:r>
            <a:r>
              <a:rPr lang="nl-NL" sz="4000" dirty="0"/>
              <a:t> of Travel Package</a:t>
            </a: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222167"/>
              </p:ext>
            </p:extLst>
          </p:nvPr>
        </p:nvGraphicFramePr>
        <p:xfrm>
          <a:off x="404663" y="1916832"/>
          <a:ext cx="3361452" cy="58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</a:t>
                      </a: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Definition: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278462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Means a trader who organizes packages and sells or offers them for sale, whether directly or through another trader or with another trader”.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What Does “Organizes” Mean?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Combines travel services 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Creates a single package product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Sell directly to tourists 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Sell through a retailer/travel agency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9441381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3- General </a:t>
            </a:r>
            <a:r>
              <a:rPr lang="nl-NL" sz="4000" dirty="0" err="1"/>
              <a:t>Definitions</a:t>
            </a:r>
            <a:r>
              <a:rPr lang="nl-NL" sz="4000" dirty="0"/>
              <a:t> of Travel Package</a:t>
            </a: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/>
        </p:nvGraphicFramePr>
        <p:xfrm>
          <a:off x="404663" y="1916832"/>
          <a:ext cx="3361452" cy="58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Retailer Definition: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021750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“Means a trader other than 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organiserwho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sells or offers for sale packages combined by an organizer”. 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Core Function of the Retailer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Acts as an intermediary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Markets and sells the package to the tourist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Does not design or combine the travel services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060541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3- General </a:t>
            </a:r>
            <a:r>
              <a:rPr lang="nl-NL" sz="4000" dirty="0" err="1"/>
              <a:t>Definitions</a:t>
            </a:r>
            <a:r>
              <a:rPr lang="nl-NL" sz="4000" dirty="0"/>
              <a:t> of Travel Package</a:t>
            </a: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5307087" y="1702588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386807"/>
              </p:ext>
            </p:extLst>
          </p:nvPr>
        </p:nvGraphicFramePr>
        <p:xfrm>
          <a:off x="404663" y="1916832"/>
          <a:ext cx="3361452" cy="58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Package Definition: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951634"/>
              </p:ext>
            </p:extLst>
          </p:nvPr>
        </p:nvGraphicFramePr>
        <p:xfrm>
          <a:off x="5595125" y="1628800"/>
          <a:ext cx="6282437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82437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 Package means: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 combination of at least two different types of tourism services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For the purpose of the same trip or holiday.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Lasting more than 24 hours OR including overnight accommodation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To qualify as a package: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At least two different tourism services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Same trip or holiday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Duration requirement met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pic>
        <p:nvPicPr>
          <p:cNvPr id="2050" name="Picture 2" descr="Dynamic Packaging Explained for Travel Homeworkers">
            <a:extLst>
              <a:ext uri="{FF2B5EF4-FFF2-40B4-BE49-F238E27FC236}">
                <a16:creationId xmlns:a16="http://schemas.microsoft.com/office/drawing/2014/main" id="{F82689FC-DC57-0F89-2782-EAFFD8E83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79" y="2966308"/>
            <a:ext cx="4941871" cy="329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011523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3- General </a:t>
            </a:r>
            <a:r>
              <a:rPr lang="nl-NL" sz="4000" dirty="0" err="1"/>
              <a:t>Definitions</a:t>
            </a:r>
            <a:r>
              <a:rPr lang="nl-NL" sz="4000" dirty="0"/>
              <a:t> of Travel Package</a:t>
            </a: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5523111" y="1628800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/>
        </p:nvGraphicFramePr>
        <p:xfrm>
          <a:off x="404663" y="1916832"/>
          <a:ext cx="3361452" cy="58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Package Definition: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047832"/>
              </p:ext>
            </p:extLst>
          </p:nvPr>
        </p:nvGraphicFramePr>
        <p:xfrm>
          <a:off x="5811148" y="1628800"/>
          <a:ext cx="6192684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92684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 package exists when: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1- Single Contract Exists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Services are combined by one trader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Combination occurs before the single contract is concluded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Maybe: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Pre-designed package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Customized at tourist’s request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pic>
        <p:nvPicPr>
          <p:cNvPr id="3074" name="Picture 2" descr="2 Days Mumbai Tour Package - Private City Trip">
            <a:extLst>
              <a:ext uri="{FF2B5EF4-FFF2-40B4-BE49-F238E27FC236}">
                <a16:creationId xmlns:a16="http://schemas.microsoft.com/office/drawing/2014/main" id="{0395AEEC-C4CF-A58C-58FF-EB33BF210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5" y="2708920"/>
            <a:ext cx="5327915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500505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3- General </a:t>
            </a:r>
            <a:r>
              <a:rPr lang="nl-NL" sz="4000" dirty="0" err="1"/>
              <a:t>Definitions</a:t>
            </a:r>
            <a:r>
              <a:rPr lang="nl-NL" sz="4000" dirty="0"/>
              <a:t> of Travel Package</a:t>
            </a: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/>
        </p:nvGraphicFramePr>
        <p:xfrm>
          <a:off x="404663" y="1916832"/>
          <a:ext cx="3361452" cy="58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Package Definition: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129572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2- Separate Contracts but Still a Package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Even if separate contracts exist with different service providers, it is still a package if one of the following applies: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Single Point of Sale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Services purchased from a single point of sale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Selected before the tourist agrees to pay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Inclusive or Total Price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Services offered or charged at a total or inclusive price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740494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3- General </a:t>
            </a:r>
            <a:r>
              <a:rPr lang="nl-NL" sz="4000" dirty="0" err="1"/>
              <a:t>Definitions</a:t>
            </a:r>
            <a:r>
              <a:rPr lang="nl-NL" sz="4000" dirty="0"/>
              <a:t> of Travel Package</a:t>
            </a: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/>
        </p:nvGraphicFramePr>
        <p:xfrm>
          <a:off x="404663" y="1916832"/>
          <a:ext cx="3361452" cy="58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Package Definition: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994965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Marketed as a Package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Advertised or sold under the term “package”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Or under a similar term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D- Post-Contract Selection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After signing a contract, the tourist is entitled to choose from a selection of services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“Holiday voucher” allowing choice of hotel and excursions after purchase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670470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3- General </a:t>
            </a:r>
            <a:r>
              <a:rPr lang="nl-NL" sz="4000" dirty="0" err="1"/>
              <a:t>Definitions</a:t>
            </a:r>
            <a:r>
              <a:rPr lang="nl-NL" sz="4000" dirty="0"/>
              <a:t> of Travel Package</a:t>
            </a: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5883151" y="162952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2992555"/>
              </p:ext>
            </p:extLst>
          </p:nvPr>
        </p:nvGraphicFramePr>
        <p:xfrm>
          <a:off x="527077" y="1649925"/>
          <a:ext cx="3361452" cy="58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Package Definition: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407575"/>
              </p:ext>
            </p:extLst>
          </p:nvPr>
        </p:nvGraphicFramePr>
        <p:xfrm>
          <a:off x="6039944" y="1629522"/>
          <a:ext cx="5871488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1488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 combination is NOT a package when: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Only one main tourism service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(accommodation, transport,  car rental)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Is combined with one or more other travel services (ancillary services)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But only if certain conditions are fulfilled: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pic>
        <p:nvPicPr>
          <p:cNvPr id="4098" name="Picture 2" descr="Free and customizable tour package templates">
            <a:extLst>
              <a:ext uri="{FF2B5EF4-FFF2-40B4-BE49-F238E27FC236}">
                <a16:creationId xmlns:a16="http://schemas.microsoft.com/office/drawing/2014/main" id="{A731C2E9-E8F5-633A-0918-4AA79CB11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97" y="2348879"/>
            <a:ext cx="4880512" cy="4065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471073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3- General </a:t>
            </a:r>
            <a:r>
              <a:rPr lang="nl-NL" sz="4000" dirty="0" err="1"/>
              <a:t>Definitions</a:t>
            </a:r>
            <a:r>
              <a:rPr lang="nl-NL" sz="4000" dirty="0"/>
              <a:t> of Travel Package</a:t>
            </a: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/>
        </p:nvGraphicFramePr>
        <p:xfrm>
          <a:off x="404663" y="1916832"/>
          <a:ext cx="3361452" cy="58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Package Definition: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4624939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Minor Value or Non-Essential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 additional services: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Do not represent a significant proportion of the total value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Are not advertised as essential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Do not form an essential feature of the trip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Purchased After Start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tourist begins the main tourism service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Later purchases additional service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4422289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3- General </a:t>
            </a:r>
            <a:r>
              <a:rPr lang="nl-NL" sz="4000" dirty="0" err="1"/>
              <a:t>Definitions</a:t>
            </a:r>
            <a:r>
              <a:rPr lang="nl-NL" sz="4000" dirty="0"/>
              <a:t> of Travel Package</a:t>
            </a: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/>
        </p:nvGraphicFramePr>
        <p:xfrm>
          <a:off x="404663" y="1916832"/>
          <a:ext cx="3361452" cy="585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Package Definition: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133608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contract covering the package as a whole, OR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If the package is provided under separate contracts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All contracts covering the tourism services included in the package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Key Elements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There must first be a package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 contract may be: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 single contract, OR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Multiple contracts that together cover all services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1835789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br>
              <a:rPr lang="nl-NL" sz="4000" dirty="0"/>
            </a:br>
            <a:br>
              <a:rPr lang="nl-NL" sz="4000" dirty="0"/>
            </a:br>
            <a:r>
              <a:rPr lang="nl-NL" sz="4000" dirty="0"/>
              <a:t>4- </a:t>
            </a:r>
            <a:r>
              <a:rPr lang="nl-NL" dirty="0"/>
              <a:t>Pre-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5811143" y="1700808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802007"/>
              </p:ext>
            </p:extLst>
          </p:nvPr>
        </p:nvGraphicFramePr>
        <p:xfrm>
          <a:off x="404663" y="1916832"/>
          <a:ext cx="33614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Standard 2.1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778085"/>
              </p:ext>
            </p:extLst>
          </p:nvPr>
        </p:nvGraphicFramePr>
        <p:xfrm>
          <a:off x="6099175" y="1628800"/>
          <a:ext cx="5317543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7543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- Before concluding the contract, 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organisermust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provide: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An indication of the type of additional costs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That the tourist may still have to bear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Why This Is Important?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Prevents hidden costs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Ensures price transparency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Protects tourists from unexpected financial burdens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pic>
        <p:nvPicPr>
          <p:cNvPr id="5122" name="Picture 2" descr="Travel guide infographic Images - Free Download on Freepik">
            <a:extLst>
              <a:ext uri="{FF2B5EF4-FFF2-40B4-BE49-F238E27FC236}">
                <a16:creationId xmlns:a16="http://schemas.microsoft.com/office/drawing/2014/main" id="{183A5F1B-5BA7-9BBD-5A5B-36F0CBE9F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75" y="2320299"/>
            <a:ext cx="3847554" cy="384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35512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br>
              <a:rPr lang="nl-NL" sz="4000" dirty="0"/>
            </a:br>
            <a:br>
              <a:rPr lang="nl-NL" sz="4000" dirty="0"/>
            </a:br>
            <a:r>
              <a:rPr lang="nl-NL" sz="4000" dirty="0"/>
              <a:t>4- </a:t>
            </a:r>
            <a:r>
              <a:rPr lang="nl-NL" dirty="0"/>
              <a:t>Pre-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5523111" y="1628800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9863570"/>
              </p:ext>
            </p:extLst>
          </p:nvPr>
        </p:nvGraphicFramePr>
        <p:xfrm>
          <a:off x="404663" y="1916832"/>
          <a:ext cx="33614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Standard 2.1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912787"/>
              </p:ext>
            </p:extLst>
          </p:nvPr>
        </p:nvGraphicFramePr>
        <p:xfrm>
          <a:off x="5675353" y="1628800"/>
          <a:ext cx="5741365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365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Destination and Itinerary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Accommodation Details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Location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Main Features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Tourist Category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8D13BF5-EA7B-7BB6-A6DF-AC03CEBFD4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121712"/>
              </p:ext>
            </p:extLst>
          </p:nvPr>
        </p:nvGraphicFramePr>
        <p:xfrm>
          <a:off x="5675353" y="2287672"/>
          <a:ext cx="6447046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3523">
                  <a:extLst>
                    <a:ext uri="{9D8B030D-6E8A-4147-A177-3AD203B41FA5}">
                      <a16:colId xmlns:a16="http://schemas.microsoft.com/office/drawing/2014/main" val="3181692747"/>
                    </a:ext>
                  </a:extLst>
                </a:gridCol>
                <a:gridCol w="3223523">
                  <a:extLst>
                    <a:ext uri="{9D8B030D-6E8A-4147-A177-3AD203B41FA5}">
                      <a16:colId xmlns:a16="http://schemas.microsoft.com/office/drawing/2014/main" val="2788614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Travel Destination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Itinerary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839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</a:t>
                      </a: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eriod of Stay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Dates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25813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Number of night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0833282"/>
                  </a:ext>
                </a:extLst>
              </a:tr>
            </a:tbl>
          </a:graphicData>
        </a:graphic>
      </p:graphicFrame>
      <p:pic>
        <p:nvPicPr>
          <p:cNvPr id="6148" name="Picture 4" descr="A Deep Dive Into a Futureproof Tourism Industry - Accommodation providers -  PANTOUR">
            <a:extLst>
              <a:ext uri="{FF2B5EF4-FFF2-40B4-BE49-F238E27FC236}">
                <a16:creationId xmlns:a16="http://schemas.microsoft.com/office/drawing/2014/main" id="{94297F71-ED74-2797-E7C4-D62F6C05D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61" y="2677886"/>
            <a:ext cx="5126211" cy="341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808311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br>
              <a:rPr lang="nl-NL" sz="4000" dirty="0"/>
            </a:br>
            <a:br>
              <a:rPr lang="nl-NL" sz="4000" dirty="0"/>
            </a:br>
            <a:r>
              <a:rPr lang="nl-NL" sz="4000" dirty="0"/>
              <a:t>4- </a:t>
            </a:r>
            <a:r>
              <a:rPr lang="nl-NL" dirty="0"/>
              <a:t>Pre-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5595119" y="1873736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352282"/>
              </p:ext>
            </p:extLst>
          </p:nvPr>
        </p:nvGraphicFramePr>
        <p:xfrm>
          <a:off x="404663" y="1916832"/>
          <a:ext cx="33614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Standard 2.1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086524"/>
              </p:ext>
            </p:extLst>
          </p:nvPr>
        </p:nvGraphicFramePr>
        <p:xfrm>
          <a:off x="5811143" y="1687262"/>
          <a:ext cx="618884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8884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Transport Information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D- </a:t>
                      </a: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&amp; Retailer Details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Trading name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Geographical address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Telephone number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Email address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8D13BF5-EA7B-7BB6-A6DF-AC03CEBFD4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577085"/>
              </p:ext>
            </p:extLst>
          </p:nvPr>
        </p:nvGraphicFramePr>
        <p:xfrm>
          <a:off x="5811550" y="2229505"/>
          <a:ext cx="6000322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161">
                  <a:extLst>
                    <a:ext uri="{9D8B030D-6E8A-4147-A177-3AD203B41FA5}">
                      <a16:colId xmlns:a16="http://schemas.microsoft.com/office/drawing/2014/main" val="3181692747"/>
                    </a:ext>
                  </a:extLst>
                </a:gridCol>
                <a:gridCol w="3000161">
                  <a:extLst>
                    <a:ext uri="{9D8B030D-6E8A-4147-A177-3AD203B41FA5}">
                      <a16:colId xmlns:a16="http://schemas.microsoft.com/office/drawing/2014/main" val="2788614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Main of Transport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Characteristics and Categories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839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de-DE" b="0" dirty="0">
                          <a:solidFill>
                            <a:schemeClr val="bg2"/>
                          </a:solidFill>
                        </a:rPr>
                        <a:t>Departure/ Return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</a:t>
                      </a: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ates and Times P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</a:t>
                      </a: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ints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25813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Number of night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0833282"/>
                  </a:ext>
                </a:extLst>
              </a:tr>
            </a:tbl>
          </a:graphicData>
        </a:graphic>
      </p:graphicFrame>
      <p:pic>
        <p:nvPicPr>
          <p:cNvPr id="14" name="Picture 2" descr="Travel Packages with Tours">
            <a:extLst>
              <a:ext uri="{FF2B5EF4-FFF2-40B4-BE49-F238E27FC236}">
                <a16:creationId xmlns:a16="http://schemas.microsoft.com/office/drawing/2014/main" id="{6D261E2F-05A6-856A-C20A-D147F683F6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/>
          <a:stretch/>
        </p:blipFill>
        <p:spPr bwMode="auto">
          <a:xfrm>
            <a:off x="198366" y="3217998"/>
            <a:ext cx="5248597" cy="263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830585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br>
              <a:rPr lang="nl-NL" sz="4000" dirty="0"/>
            </a:br>
            <a:br>
              <a:rPr lang="nl-NL" sz="4000" dirty="0"/>
            </a:br>
            <a:r>
              <a:rPr lang="nl-NL" sz="4000" dirty="0"/>
              <a:t>4- </a:t>
            </a:r>
            <a:r>
              <a:rPr lang="nl-NL" dirty="0"/>
              <a:t>Pre-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6099175" y="1700808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7950690"/>
              </p:ext>
            </p:extLst>
          </p:nvPr>
        </p:nvGraphicFramePr>
        <p:xfrm>
          <a:off x="404663" y="1916832"/>
          <a:ext cx="33614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Standard 2.1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823236"/>
              </p:ext>
            </p:extLst>
          </p:nvPr>
        </p:nvGraphicFramePr>
        <p:xfrm>
          <a:off x="6243191" y="1628800"/>
          <a:ext cx="5173527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73527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E- Service Content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F- Included Services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Visits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Excursions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Other services included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8D13BF5-EA7B-7BB6-A6DF-AC03CEBFD4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8803431"/>
              </p:ext>
            </p:extLst>
          </p:nvPr>
        </p:nvGraphicFramePr>
        <p:xfrm>
          <a:off x="6243191" y="2278193"/>
          <a:ext cx="50666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334">
                  <a:extLst>
                    <a:ext uri="{9D8B030D-6E8A-4147-A177-3AD203B41FA5}">
                      <a16:colId xmlns:a16="http://schemas.microsoft.com/office/drawing/2014/main" val="3181692747"/>
                    </a:ext>
                  </a:extLst>
                </a:gridCol>
                <a:gridCol w="2533334">
                  <a:extLst>
                    <a:ext uri="{9D8B030D-6E8A-4147-A177-3AD203B41FA5}">
                      <a16:colId xmlns:a16="http://schemas.microsoft.com/office/drawing/2014/main" val="2788614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Breakfast Only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Half board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839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de-DE" b="0" dirty="0" err="1">
                          <a:solidFill>
                            <a:schemeClr val="bg2"/>
                          </a:solidFill>
                        </a:rPr>
                        <a:t>Full</a:t>
                      </a:r>
                      <a:r>
                        <a:rPr lang="de-DE" b="0" dirty="0">
                          <a:solidFill>
                            <a:schemeClr val="bg2"/>
                          </a:solidFill>
                        </a:rPr>
                        <a:t> Board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de-DE" b="0" dirty="0">
                          <a:solidFill>
                            <a:schemeClr val="bg2"/>
                          </a:solidFill>
                        </a:rPr>
                        <a:t>All-Inclusive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2581333"/>
                  </a:ext>
                </a:extLst>
              </a:tr>
            </a:tbl>
          </a:graphicData>
        </a:graphic>
      </p:graphicFrame>
      <p:pic>
        <p:nvPicPr>
          <p:cNvPr id="8194" name="Picture 2" descr="Understanding Excellence in Customer Service for Hospitality - Free Course">
            <a:extLst>
              <a:ext uri="{FF2B5EF4-FFF2-40B4-BE49-F238E27FC236}">
                <a16:creationId xmlns:a16="http://schemas.microsoft.com/office/drawing/2014/main" id="{7E0B5C31-5D7E-87F8-41C1-5105E793A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1" y="2649033"/>
            <a:ext cx="5512045" cy="3093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5877494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br>
              <a:rPr lang="nl-NL" sz="4000" dirty="0"/>
            </a:br>
            <a:br>
              <a:rPr lang="nl-NL" sz="4000" dirty="0"/>
            </a:br>
            <a:r>
              <a:rPr lang="nl-NL" sz="4000" dirty="0"/>
              <a:t>4- </a:t>
            </a:r>
            <a:r>
              <a:rPr lang="nl-NL" dirty="0"/>
              <a:t>Pre-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5523111" y="1628800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555154"/>
              </p:ext>
            </p:extLst>
          </p:nvPr>
        </p:nvGraphicFramePr>
        <p:xfrm>
          <a:off x="404663" y="1916832"/>
          <a:ext cx="33614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Standard 2.1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331502"/>
              </p:ext>
            </p:extLst>
          </p:nvPr>
        </p:nvGraphicFramePr>
        <p:xfrm>
          <a:off x="5667127" y="1628800"/>
          <a:ext cx="6126557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6557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G- </a:t>
                      </a:r>
                      <a:r>
                        <a:rPr lang="en-US" sz="1800" b="1" i="0" u="none" strike="noStrike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Passport, Visa &amp; Health Requirements</a:t>
                      </a: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H- Total Price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Total price inclusive of taxes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All additional fees and charges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8D13BF5-EA7B-7BB6-A6DF-AC03CEBFD4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295834"/>
              </p:ext>
            </p:extLst>
          </p:nvPr>
        </p:nvGraphicFramePr>
        <p:xfrm>
          <a:off x="5667127" y="2287672"/>
          <a:ext cx="527341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6709">
                  <a:extLst>
                    <a:ext uri="{9D8B030D-6E8A-4147-A177-3AD203B41FA5}">
                      <a16:colId xmlns:a16="http://schemas.microsoft.com/office/drawing/2014/main" val="3181692747"/>
                    </a:ext>
                  </a:extLst>
                </a:gridCol>
                <a:gridCol w="2636709">
                  <a:extLst>
                    <a:ext uri="{9D8B030D-6E8A-4147-A177-3AD203B41FA5}">
                      <a16:colId xmlns:a16="http://schemas.microsoft.com/office/drawing/2014/main" val="2788614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Passport Validity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Visa Requirements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839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de-DE" b="0" dirty="0" err="1">
                          <a:solidFill>
                            <a:schemeClr val="bg2"/>
                          </a:solidFill>
                        </a:rPr>
                        <a:t>Vaccinations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de-DE" b="0" dirty="0">
                          <a:solidFill>
                            <a:schemeClr val="bg2"/>
                          </a:solidFill>
                        </a:rPr>
                        <a:t>Health </a:t>
                      </a:r>
                      <a:r>
                        <a:rPr lang="de-DE" b="0" dirty="0" err="1">
                          <a:solidFill>
                            <a:schemeClr val="bg2"/>
                          </a:solidFill>
                        </a:rPr>
                        <a:t>Formalities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2581333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5A25B591-102A-C640-F6BF-C1137DD0AC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26" y="3042896"/>
            <a:ext cx="5220119" cy="2560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785001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br>
              <a:rPr lang="nl-NL" sz="4000" dirty="0"/>
            </a:br>
            <a:br>
              <a:rPr lang="nl-NL" sz="4000" dirty="0"/>
            </a:br>
            <a:r>
              <a:rPr lang="nl-NL" sz="4000" dirty="0"/>
              <a:t>4- </a:t>
            </a:r>
            <a:r>
              <a:rPr lang="nl-NL" dirty="0"/>
              <a:t>Pre-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661282"/>
              </p:ext>
            </p:extLst>
          </p:nvPr>
        </p:nvGraphicFramePr>
        <p:xfrm>
          <a:off x="404663" y="1916832"/>
          <a:ext cx="33614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Standard 2.1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311461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I- Payment Arrangements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Deposit at booking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Balance payment schedule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Financial guarantees required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J- Termination Rights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 Tourists must be informed: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May terminate before start of package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Must pay appropriate termination fee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Standardized cancellation fees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0980802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br>
              <a:rPr lang="nl-NL" sz="4000" dirty="0"/>
            </a:br>
            <a:br>
              <a:rPr lang="nl-NL" sz="4000" dirty="0"/>
            </a:br>
            <a:r>
              <a:rPr lang="nl-NL" sz="4000" dirty="0"/>
              <a:t>4- </a:t>
            </a:r>
            <a:r>
              <a:rPr lang="nl-NL" dirty="0"/>
              <a:t>Pre-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6099175" y="1844824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614221"/>
              </p:ext>
            </p:extLst>
          </p:nvPr>
        </p:nvGraphicFramePr>
        <p:xfrm>
          <a:off x="404663" y="1916832"/>
          <a:ext cx="33614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1:  Standard 2.1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438144"/>
              </p:ext>
            </p:extLst>
          </p:nvPr>
        </p:nvGraphicFramePr>
        <p:xfrm>
          <a:off x="6531225" y="1628800"/>
          <a:ext cx="4885493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5493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H- Group Travel Information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If not obvious: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Whether services are provided as part of a group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Approximate group size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Group size affects: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Experience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Comfort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Expectations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CD04A415-83EE-133F-B14A-65ED59501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555" y="2472653"/>
            <a:ext cx="5184571" cy="356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611838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br>
              <a:rPr lang="nl-NL" sz="4000" dirty="0"/>
            </a:br>
            <a:br>
              <a:rPr lang="nl-NL" sz="4000" dirty="0"/>
            </a:br>
            <a:r>
              <a:rPr lang="nl-NL" sz="4000" dirty="0"/>
              <a:t>4- </a:t>
            </a:r>
            <a:r>
              <a:rPr lang="nl-NL" dirty="0"/>
              <a:t>Pre-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623252"/>
              </p:ext>
            </p:extLst>
          </p:nvPr>
        </p:nvGraphicFramePr>
        <p:xfrm>
          <a:off x="404663" y="1916832"/>
          <a:ext cx="33614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2:  Standard 2.2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6591185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States Parties should ensure that: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Before concluding the contract,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— and where applicable the retailer —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Provides additional essential information to the tourist.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Goal: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➢Enhance consumer awareness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➢Reduce legal disputes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➢Promote fair contractual relationships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8287818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br>
              <a:rPr lang="nl-NL" sz="4000" dirty="0"/>
            </a:br>
            <a:br>
              <a:rPr lang="nl-NL" sz="4000" dirty="0"/>
            </a:br>
            <a:r>
              <a:rPr lang="nl-NL" sz="4000" dirty="0"/>
              <a:t>4- </a:t>
            </a:r>
            <a:r>
              <a:rPr lang="nl-NL" dirty="0"/>
              <a:t>Pre-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/>
        </p:nvGraphicFramePr>
        <p:xfrm>
          <a:off x="404663" y="1916832"/>
          <a:ext cx="33614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2:  Standard 2.2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186684"/>
              </p:ext>
            </p:extLst>
          </p:nvPr>
        </p:nvGraphicFramePr>
        <p:xfrm>
          <a:off x="4226967" y="1628800"/>
          <a:ext cx="7189751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Insurance Information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Tourists must be informed about: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Optional or compulsory insurance covering: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Cancellation costs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Assistance costs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Repatriation in case of accident or illness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Right to Transfer the Contract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Tourist must be informed: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They may transfer the contract to another tourist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Conditions for such transfer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4621498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br>
              <a:rPr lang="nl-NL" sz="4000" dirty="0"/>
            </a:br>
            <a:br>
              <a:rPr lang="nl-NL" sz="4000" dirty="0"/>
            </a:br>
            <a:r>
              <a:rPr lang="nl-NL" sz="4000" dirty="0"/>
              <a:t>4- </a:t>
            </a:r>
            <a:r>
              <a:rPr lang="nl-NL" dirty="0"/>
              <a:t>Pre-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/>
        </p:nvGraphicFramePr>
        <p:xfrm>
          <a:off x="404663" y="1916832"/>
          <a:ext cx="33614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2:  Standard 2.2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198492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Suitability for Persons with Reduced Mobility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Whether the trip is generally suitable for persons with reduced mobility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D- Minimum Number of Participants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If a minimum number of tourists is required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➢Deadline for cancellation if minimum not reached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E- Language of Services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language in which services will be carried out must be specified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8371636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br>
              <a:rPr lang="nl-NL" sz="4000" dirty="0"/>
            </a:br>
            <a:br>
              <a:rPr lang="nl-NL" sz="4000" dirty="0"/>
            </a:br>
            <a:r>
              <a:rPr lang="nl-NL" sz="4000" dirty="0"/>
              <a:t>4- </a:t>
            </a:r>
            <a:r>
              <a:rPr lang="nl-NL" dirty="0"/>
              <a:t>Pre-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dirty="0"/>
            </a:br>
            <a:r>
              <a:rPr lang="en-US" sz="1800" b="1" i="0" u="none" strike="noStrike" kern="1200" dirty="0">
                <a:solidFill>
                  <a:srgbClr val="001158"/>
                </a:solidFill>
                <a:effectLst/>
                <a:latin typeface="Georgia" panose="02040502050405020303" pitchFamily="18" charset="0"/>
              </a:rPr>
              <a:t>DISCUSSION</a:t>
            </a:r>
            <a:br>
              <a:rPr lang="en-DE" sz="1800" b="0" i="0" u="none" strike="noStrike" dirty="0">
                <a:effectLst/>
                <a:latin typeface="Arial" panose="020B0604020202020204" pitchFamily="34" charset="0"/>
              </a:rPr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2734044"/>
              </p:ext>
            </p:extLst>
          </p:nvPr>
        </p:nvGraphicFramePr>
        <p:xfrm>
          <a:off x="554425" y="2270920"/>
          <a:ext cx="5340086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40086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Design a 5–7 day holiday and explain why it legally qualifies as a package.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Your answer must include: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At least two different types of travel services, such as: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Transport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Accommodation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Car rental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Tourist activities/excursions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43C9E5E-1503-7342-E8A4-928552D290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4295334"/>
              </p:ext>
            </p:extLst>
          </p:nvPr>
        </p:nvGraphicFramePr>
        <p:xfrm>
          <a:off x="6099175" y="1412776"/>
          <a:ext cx="5778397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78397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218056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Explanation of how the package satisfies at least one of the following legal criteria: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Single point of sale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Sold at an inclusive/total price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Marketed as a “package”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Post-contract selection (e.g., voucher with choices)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 short legal justification: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Why does this arrangement count as a package?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Who would be legally responsible if something goes wrong?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673279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50577"/>
              </p:ext>
            </p:extLst>
          </p:nvPr>
        </p:nvGraphicFramePr>
        <p:xfrm>
          <a:off x="404663" y="1916832"/>
          <a:ext cx="3361452" cy="984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4: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Standard 4.1: Plain and Intelligible Language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01091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Package travel contracts must: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Be written in plain and intelligible language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Be legible if in writing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Purpose: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Prevent complex legal terms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Ensure real understanding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Strengthen informed consent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8732453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299951"/>
              </p:ext>
            </p:extLst>
          </p:nvPr>
        </p:nvGraphicFramePr>
        <p:xfrm>
          <a:off x="404663" y="1916832"/>
          <a:ext cx="3361452" cy="984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4: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Standard 4.1: Plain and Intelligible Language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795264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Additional Elements the Contract Should Include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This would work on: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Clarifying contractual party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Facilitating communication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Avoiding identity disputes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BD6F9F7-1E67-3A94-839C-8FFF9B67FF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951912"/>
              </p:ext>
            </p:extLst>
          </p:nvPr>
        </p:nvGraphicFramePr>
        <p:xfrm>
          <a:off x="4271732" y="2257354"/>
          <a:ext cx="718974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94874">
                  <a:extLst>
                    <a:ext uri="{9D8B030D-6E8A-4147-A177-3AD203B41FA5}">
                      <a16:colId xmlns:a16="http://schemas.microsoft.com/office/drawing/2014/main" val="2208186048"/>
                    </a:ext>
                  </a:extLst>
                </a:gridCol>
                <a:gridCol w="3594874">
                  <a:extLst>
                    <a:ext uri="{9D8B030D-6E8A-4147-A177-3AD203B41FA5}">
                      <a16:colId xmlns:a16="http://schemas.microsoft.com/office/drawing/2014/main" val="40458848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N</a:t>
                      </a: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ame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Address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28651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Telephone number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2"/>
                          </a:solidFill>
                        </a:rPr>
                        <a:t>E-mail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37111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3831936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195774"/>
              </p:ext>
            </p:extLst>
          </p:nvPr>
        </p:nvGraphicFramePr>
        <p:xfrm>
          <a:off x="404663" y="1916832"/>
          <a:ext cx="3361452" cy="984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4: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Standard 4.1: Plain and Intelligible Language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197655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Operating Permit Details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Where relevant, the contract should state: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Information on 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organiser’s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operating permit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Information on the retailer’s permit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Purpose: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Confirms legal authorization to operate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Strengthens trust and regulatory compliance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7504526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5811143" y="1628800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326863"/>
              </p:ext>
            </p:extLst>
          </p:nvPr>
        </p:nvGraphicFramePr>
        <p:xfrm>
          <a:off x="404663" y="1916832"/>
          <a:ext cx="3361452" cy="984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4: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Standard 4.1: Plain and Intelligible Language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275182"/>
              </p:ext>
            </p:extLst>
          </p:nvPr>
        </p:nvGraphicFramePr>
        <p:xfrm>
          <a:off x="5955163" y="1628800"/>
          <a:ext cx="5461555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1555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Modification &amp; Cancellation Conditions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Conditions for modifying the package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Cancellation deadlines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Policy details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D- Complaint Procedures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Available complaint procedures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Alternative dispute resolution (ADR) mechanisms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B4792B56-7AF2-081F-EDB4-695F22C25B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39" y="2989805"/>
            <a:ext cx="5510036" cy="306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845717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470753"/>
              </p:ext>
            </p:extLst>
          </p:nvPr>
        </p:nvGraphicFramePr>
        <p:xfrm>
          <a:off x="404663" y="1916832"/>
          <a:ext cx="3361452" cy="984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4: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Standard 4.1: Plain and Intelligible Language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184219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E- Local Representative Contact Details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Contact details of 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organiser’s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local representative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Or local agencies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Or alternative contact facilities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F- Unaccompanied Minors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If minors travel without parents and accommodation is included: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Contract should provide: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Direct contact details for the minor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Contact details for the responsible person at the place of stay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0942309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6819255" y="2073756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260335"/>
              </p:ext>
            </p:extLst>
          </p:nvPr>
        </p:nvGraphicFramePr>
        <p:xfrm>
          <a:off x="404663" y="1916832"/>
          <a:ext cx="3361452" cy="984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4: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Standard 4.2: Mandatory Contract Content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884493"/>
              </p:ext>
            </p:extLst>
          </p:nvPr>
        </p:nvGraphicFramePr>
        <p:xfrm>
          <a:off x="7372396" y="1628800"/>
          <a:ext cx="4044322" cy="490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432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Insolvency Protection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Contract must state: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Name of insolvency protection entity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Contact details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Geographical address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Competent authority 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Protects tourists if: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becomes insolvent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Repatriation is needed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Refunds are required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pic>
        <p:nvPicPr>
          <p:cNvPr id="1026" name="Picture 2" descr="Thomas Cook's German firm declares insolvency">
            <a:extLst>
              <a:ext uri="{FF2B5EF4-FFF2-40B4-BE49-F238E27FC236}">
                <a16:creationId xmlns:a16="http://schemas.microsoft.com/office/drawing/2014/main" id="{08C3E706-D491-F231-8035-0C3CC905C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13" y="2940819"/>
            <a:ext cx="5950565" cy="335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08696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227600"/>
              </p:ext>
            </p:extLst>
          </p:nvPr>
        </p:nvGraphicFramePr>
        <p:xfrm>
          <a:off x="404663" y="1916832"/>
          <a:ext cx="3361452" cy="984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4: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Standard 4.2: Mandatory Contract Content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492075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</a:t>
                      </a: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Responsibility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is responsible for the proper performance of all tourism services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must assist tourists in difficulty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Duty to Report Lack of Conformity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They must communicate any lack of conformity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During performance of the package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Example: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If the hotel does not match agreed category, tourist must notify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promptly.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2321265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/>
        </p:nvGraphicFramePr>
        <p:xfrm>
          <a:off x="404663" y="1916832"/>
          <a:ext cx="33614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4: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3153060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 tourist may transfer the package travel contract: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To another person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Before the start of the package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After giving reasonable notice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On a durable medium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 transferee must: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Satisfy all conditions applicable to the original contract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Applicable law on advance passenger information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3251570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670082"/>
              </p:ext>
            </p:extLst>
          </p:nvPr>
        </p:nvGraphicFramePr>
        <p:xfrm>
          <a:off x="404663" y="1916832"/>
          <a:ext cx="3361452" cy="737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5: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Price Alteration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5025758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Price increases are allowed ONLY if directly caused by: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Fuel or energy cost changes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Changes in taxes or fees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Exchange rate fluctuations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9305031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8026111"/>
              </p:ext>
            </p:extLst>
          </p:nvPr>
        </p:nvGraphicFramePr>
        <p:xfrm>
          <a:off x="404663" y="1916832"/>
          <a:ext cx="3361452" cy="984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7: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Alteration of other package Travel Contract Terms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814224"/>
              </p:ext>
            </p:extLst>
          </p:nvPr>
        </p:nvGraphicFramePr>
        <p:xfrm>
          <a:off x="4226967" y="1628800"/>
          <a:ext cx="7189751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may NOT unilaterally change contract terms (other than price) unless: 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right is reserved in the contract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change is insignificant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tourist is informed clearly on a durable medium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Insignificant Changes can include: 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Minor timetable adjustment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Small change of hotel room type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Slight itinerary modification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6250308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2502374"/>
              </p:ext>
            </p:extLst>
          </p:nvPr>
        </p:nvGraphicFramePr>
        <p:xfrm>
          <a:off x="404663" y="1916832"/>
          <a:ext cx="3361452" cy="984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7: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Alteration of other package Travel Contract Terms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567660"/>
              </p:ext>
            </p:extLst>
          </p:nvPr>
        </p:nvGraphicFramePr>
        <p:xfrm>
          <a:off x="4226967" y="1628800"/>
          <a:ext cx="7189751" cy="4347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347864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Significant alteration may include: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Change of destination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Downgrade from 5-star to 3-star hotel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Major flight time change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Removal of key excursion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Inability to meet accessibility requirement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Large price increase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Tourist’s Rights 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Accept the proposed change; OR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Terminate the contract without paying a termination fee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0012493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52741"/>
              </p:ext>
            </p:extLst>
          </p:nvPr>
        </p:nvGraphicFramePr>
        <p:xfrm>
          <a:off x="404663" y="1916832"/>
          <a:ext cx="3361452" cy="1231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8: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Termination of the Package Travel Contract before the package Start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8623213"/>
              </p:ext>
            </p:extLst>
          </p:nvPr>
        </p:nvGraphicFramePr>
        <p:xfrm>
          <a:off x="4226967" y="1261145"/>
          <a:ext cx="7189751" cy="5427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5427335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tourist may: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Terminate the contract at any time before the start of the package.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However: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tourist may be required to pay a termination fee.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Contracts may include: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Standardised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cancellation fees based on: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How close cancellation is to the departure date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 tourist may terminate WITHOUT paying any fee if: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Unavoidable and extraordinary circumstances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They significantly affect the package performance or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2129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</a:t>
            </a:r>
            <a:r>
              <a:rPr lang="nl-NL" sz="4000" dirty="0"/>
              <a:t>- </a:t>
            </a:r>
            <a:r>
              <a:rPr lang="nl-NL" dirty="0" err="1"/>
              <a:t>Contractual</a:t>
            </a:r>
            <a:r>
              <a:rPr lang="nl-NL" dirty="0"/>
              <a:t> Information </a:t>
            </a:r>
            <a:r>
              <a:rPr lang="nl-NL" dirty="0" err="1"/>
              <a:t>Obligations</a:t>
            </a:r>
            <a:br>
              <a:rPr lang="nl-NL" dirty="0"/>
            </a:br>
            <a:br>
              <a:rPr lang="nl-NL" sz="4000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068614"/>
              </p:ext>
            </p:extLst>
          </p:nvPr>
        </p:nvGraphicFramePr>
        <p:xfrm>
          <a:off x="404663" y="1916832"/>
          <a:ext cx="3361452" cy="1231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8: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Termination of the Package Travel Contract before the package Start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473839"/>
              </p:ext>
            </p:extLst>
          </p:nvPr>
        </p:nvGraphicFramePr>
        <p:xfrm>
          <a:off x="4226967" y="1687262"/>
          <a:ext cx="7189751" cy="4478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478042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Organiser’s</a:t>
                      </a: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Right to Terminate: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may terminate and provide full refund (no extra compensation) if: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Minimum number of participants not reached; OR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Unavoidable and extraordinary circumstances prevent performance.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organiser’s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liability: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Does NOT remove the right to seek redress from third parties.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9712330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6- </a:t>
            </a:r>
            <a:r>
              <a:rPr lang="nl-NL" dirty="0"/>
              <a:t>Failure of Performance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463456"/>
              </p:ext>
            </p:extLst>
          </p:nvPr>
        </p:nvGraphicFramePr>
        <p:xfrm>
          <a:off x="404663" y="1916832"/>
          <a:ext cx="3361452" cy="737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9: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Improper Performance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9753564"/>
              </p:ext>
            </p:extLst>
          </p:nvPr>
        </p:nvGraphicFramePr>
        <p:xfrm>
          <a:off x="4226967" y="1687262"/>
          <a:ext cx="7189751" cy="4478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478042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The tourist must:</a:t>
                      </a: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Inform 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without undue delay about any lack of conformity discovered during the trip.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If services are not performed as agreed: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must remedy the lack of conformity unless: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It is impossible; OR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It entails disproportionate costs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2895547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6- </a:t>
            </a:r>
            <a:r>
              <a:rPr lang="nl-NL" dirty="0"/>
              <a:t>Failure of Performance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671144"/>
              </p:ext>
            </p:extLst>
          </p:nvPr>
        </p:nvGraphicFramePr>
        <p:xfrm>
          <a:off x="404663" y="1916832"/>
          <a:ext cx="3361452" cy="737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9: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Improper Performance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0020623"/>
              </p:ext>
            </p:extLst>
          </p:nvPr>
        </p:nvGraphicFramePr>
        <p:xfrm>
          <a:off x="4226967" y="1687262"/>
          <a:ext cx="7189751" cy="4478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478042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If the </a:t>
                      </a: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fails to remedy within a reasonable period: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 tourist may: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Remedy the situation personally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Claim reimbursement of necessary expenses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must: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Offer suitable alternative arrangements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At no extra cost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Equivalent or higher quality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8555645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6- </a:t>
            </a:r>
            <a:r>
              <a:rPr lang="nl-NL" dirty="0"/>
              <a:t>Failure of Performance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57959"/>
              </p:ext>
            </p:extLst>
          </p:nvPr>
        </p:nvGraphicFramePr>
        <p:xfrm>
          <a:off x="404663" y="1916832"/>
          <a:ext cx="3361452" cy="737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9: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Improper Performance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5300235"/>
              </p:ext>
            </p:extLst>
          </p:nvPr>
        </p:nvGraphicFramePr>
        <p:xfrm>
          <a:off x="4226967" y="1687262"/>
          <a:ext cx="7189751" cy="4478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478042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Right to Terminate During the Trip 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If lack of conformity: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Substantially affects performance; AND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fails to remedy in reasonable time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Then tourists may: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Terminate contract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Request price reduction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Request compensation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2775976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6- </a:t>
            </a:r>
            <a:r>
              <a:rPr lang="nl-NL" dirty="0"/>
              <a:t>Failure of Performance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057574"/>
              </p:ext>
            </p:extLst>
          </p:nvPr>
        </p:nvGraphicFramePr>
        <p:xfrm>
          <a:off x="404663" y="1916832"/>
          <a:ext cx="3361452" cy="737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9: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Improper Performance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124774"/>
              </p:ext>
            </p:extLst>
          </p:nvPr>
        </p:nvGraphicFramePr>
        <p:xfrm>
          <a:off x="4226967" y="1687262"/>
          <a:ext cx="7189751" cy="4478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478042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 tourist is entitled to compensation unless the lack of conformity is: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Attributable to the tourist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Caused by an unrelated third party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Due to unavoidable and extraordinary circumstances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776425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6- </a:t>
            </a:r>
            <a:r>
              <a:rPr lang="nl-NL" dirty="0"/>
              <a:t>Failure of Performance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897088"/>
              </p:ext>
            </p:extLst>
          </p:nvPr>
        </p:nvGraphicFramePr>
        <p:xfrm>
          <a:off x="404663" y="1916832"/>
          <a:ext cx="3361452" cy="737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9: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Improper Performance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442332"/>
              </p:ext>
            </p:extLst>
          </p:nvPr>
        </p:nvGraphicFramePr>
        <p:xfrm>
          <a:off x="4226967" y="1687262"/>
          <a:ext cx="7189751" cy="4478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478042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Obligation to Provide Assistance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Duty of care during the package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Assistance in emergencies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Extraordinary circumstances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The </a:t>
                      </a: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must assist by: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Providing appropriate information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Helping with communication and travel arrangements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1438919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6- </a:t>
            </a:r>
            <a:r>
              <a:rPr lang="nl-NL" dirty="0"/>
              <a:t>Failure of Performance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0401654"/>
              </p:ext>
            </p:extLst>
          </p:nvPr>
        </p:nvGraphicFramePr>
        <p:xfrm>
          <a:off x="404663" y="1916832"/>
          <a:ext cx="3361452" cy="737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9: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Improper Performance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862509"/>
              </p:ext>
            </p:extLst>
          </p:nvPr>
        </p:nvGraphicFramePr>
        <p:xfrm>
          <a:off x="4226967" y="1687262"/>
          <a:ext cx="7189751" cy="4478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478042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Insolvency Protection in Package Travel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Financial security mechanisms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Refund guarantees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Repatriation protection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Protect tourists if 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becomes insolvent.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Main risks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Services not performed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Refund not paid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Tourists stranded abroad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454116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6- </a:t>
            </a:r>
            <a:r>
              <a:rPr lang="nl-NL" dirty="0"/>
              <a:t>Failure of Performance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997191"/>
              </p:ext>
            </p:extLst>
          </p:nvPr>
        </p:nvGraphicFramePr>
        <p:xfrm>
          <a:off x="404663" y="1916832"/>
          <a:ext cx="3361452" cy="737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9: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Improper Performance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6393711"/>
              </p:ext>
            </p:extLst>
          </p:nvPr>
        </p:nvGraphicFramePr>
        <p:xfrm>
          <a:off x="4226967" y="1687262"/>
          <a:ext cx="7189751" cy="4478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478042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Organisers</a:t>
                      </a: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established in a State must provide: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Sufficient evidence of financial security to cover: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Refund of all payments made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If services are not performed due to insolvency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Organisers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not established in a State Party but: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Selling packages there; OR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Directing activities to that State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Must comply with that State’s insolvency protection law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1743879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6- </a:t>
            </a:r>
            <a:r>
              <a:rPr lang="nl-NL" dirty="0"/>
              <a:t>Failure of Performance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8276882"/>
              </p:ext>
            </p:extLst>
          </p:nvPr>
        </p:nvGraphicFramePr>
        <p:xfrm>
          <a:off x="404663" y="1916832"/>
          <a:ext cx="3361452" cy="737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Article 9: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Improper Performance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059310"/>
              </p:ext>
            </p:extLst>
          </p:nvPr>
        </p:nvGraphicFramePr>
        <p:xfrm>
          <a:off x="4226967" y="1687262"/>
          <a:ext cx="7189751" cy="4478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478042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If the </a:t>
                      </a: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becomes insolvent and: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Passenger transport is included in the package: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Financial security must cover: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Repatriation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Accommodation prior to repatriation 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Free of charge for tourists.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For services not performed: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Refunds must be provided: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Without undue delay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After the tourist’s request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63347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4000" dirty="0"/>
            </a:br>
            <a:r>
              <a:rPr lang="nl-NL" sz="4000" dirty="0"/>
              <a:t>6- </a:t>
            </a:r>
            <a:r>
              <a:rPr lang="nl-NL" dirty="0"/>
              <a:t>Failure of Performance</a:t>
            </a:r>
            <a:br>
              <a:rPr lang="nl-NL" dirty="0"/>
            </a:b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</a:t>
            </a:r>
            <a:r>
              <a:rPr lang="en-US" b="1" dirty="0"/>
              <a:t>   </a:t>
            </a:r>
          </a:p>
          <a:p>
            <a:pPr marL="0" lvl="2" indent="0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                                                                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6F752-E136-D60F-2E97-9071541FE125}"/>
              </a:ext>
            </a:extLst>
          </p:cNvPr>
          <p:cNvSpPr txBox="1"/>
          <p:nvPr/>
        </p:nvSpPr>
        <p:spPr>
          <a:xfrm>
            <a:off x="5586761" y="2575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1559BC-EBD0-57AB-DE60-DFCEF3834A52}"/>
              </a:ext>
            </a:extLst>
          </p:cNvPr>
          <p:cNvCxnSpPr>
            <a:cxnSpLocks/>
          </p:cNvCxnSpPr>
          <p:nvPr/>
        </p:nvCxnSpPr>
        <p:spPr>
          <a:xfrm>
            <a:off x="4010943" y="1687262"/>
            <a:ext cx="0" cy="3974916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D72605-9DF3-3C2F-7E7B-0F7749C9FBD8}"/>
              </a:ext>
            </a:extLst>
          </p:cNvPr>
          <p:cNvSpPr txBox="1"/>
          <p:nvPr/>
        </p:nvSpPr>
        <p:spPr>
          <a:xfrm>
            <a:off x="4471639" y="183995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1819D0-0CA9-D955-00B8-117A8234197A}"/>
              </a:ext>
            </a:extLst>
          </p:cNvPr>
          <p:cNvSpPr txBox="1"/>
          <p:nvPr/>
        </p:nvSpPr>
        <p:spPr>
          <a:xfrm>
            <a:off x="4583151" y="14608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3CD32B-9717-C613-7262-E23432B4E57E}"/>
              </a:ext>
            </a:extLst>
          </p:cNvPr>
          <p:cNvSpPr txBox="1"/>
          <p:nvPr/>
        </p:nvSpPr>
        <p:spPr>
          <a:xfrm>
            <a:off x="4728117" y="14942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6A3599-0796-7827-99CC-C3962E6ADA69}"/>
              </a:ext>
            </a:extLst>
          </p:cNvPr>
          <p:cNvSpPr txBox="1"/>
          <p:nvPr/>
        </p:nvSpPr>
        <p:spPr>
          <a:xfrm>
            <a:off x="5319132" y="15946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194C997-21F8-98BB-0EE4-734BCD47C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536063"/>
              </p:ext>
            </p:extLst>
          </p:nvPr>
        </p:nvGraphicFramePr>
        <p:xfrm>
          <a:off x="404663" y="1916832"/>
          <a:ext cx="33614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1452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DISCUSSION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910F29B-0284-837B-5E4C-286D56F75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951257"/>
              </p:ext>
            </p:extLst>
          </p:nvPr>
        </p:nvGraphicFramePr>
        <p:xfrm>
          <a:off x="4226967" y="1687262"/>
          <a:ext cx="7189751" cy="4478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9751">
                  <a:extLst>
                    <a:ext uri="{9D8B030D-6E8A-4147-A177-3AD203B41FA5}">
                      <a16:colId xmlns:a16="http://schemas.microsoft.com/office/drawing/2014/main" val="1127889916"/>
                    </a:ext>
                  </a:extLst>
                </a:gridCol>
              </a:tblGrid>
              <a:tr h="4478042">
                <a:tc>
                  <a:txBody>
                    <a:bodyPr/>
                    <a:lstStyle/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 tour operator based in Germany sells packages to tourists in Spain.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organiser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becomes insolvent during peak season.</a:t>
                      </a:r>
                    </a:p>
                    <a:p>
                      <a:pPr marL="0" lvl="2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Questions: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Which State’s law applies?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Who guarantees repatriation?</a:t>
                      </a:r>
                    </a:p>
                    <a:p>
                      <a:pPr marL="285750" lvl="2" indent="-28575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Does protection apply to non-EU residents?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986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9021642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807</TotalTime>
  <Words>2911</Words>
  <Application>Microsoft Macintosh PowerPoint</Application>
  <PresentationFormat>Custom</PresentationFormat>
  <Paragraphs>706</Paragraphs>
  <Slides>48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4" baseType="lpstr">
      <vt:lpstr>Arial</vt:lpstr>
      <vt:lpstr>Minion</vt:lpstr>
      <vt:lpstr>Georgia</vt:lpstr>
      <vt:lpstr>Calibri</vt:lpstr>
      <vt:lpstr>Wingdings</vt:lpstr>
      <vt:lpstr>Corporate template-set Universiteit Leiden</vt:lpstr>
      <vt:lpstr>Tourism Law and Legislation  European Institute of Innovation, Entrepreneurship and Technology Lessingstraße 79, 13158 Berlin, Germany </vt:lpstr>
      <vt:lpstr>Index</vt:lpstr>
      <vt:lpstr>1- Introduction to Package Travel</vt:lpstr>
      <vt:lpstr>2- UNWTO Convention ICPT 207</vt:lpstr>
      <vt:lpstr> 3- General Definitions of Travel Package </vt:lpstr>
      <vt:lpstr> 3- General Definitions of Travel Package </vt:lpstr>
      <vt:lpstr> 3- General Definitions of Travel Package </vt:lpstr>
      <vt:lpstr> 3- General Definitions of Travel Package </vt:lpstr>
      <vt:lpstr> 3- General Definitions of Travel Package </vt:lpstr>
      <vt:lpstr> 3- General Definitions of Travel Package </vt:lpstr>
      <vt:lpstr> 3- General Definitions of Travel Package </vt:lpstr>
      <vt:lpstr> 3- General Definitions of Travel Package </vt:lpstr>
      <vt:lpstr> 3- General Definitions of Travel Package </vt:lpstr>
      <vt:lpstr> 3- General Definitions of Travel Package </vt:lpstr>
      <vt:lpstr>   4- Pre-contractual Information Obligations   </vt:lpstr>
      <vt:lpstr>   4- Pre-contractual Information Obligations   </vt:lpstr>
      <vt:lpstr>   4- Pre-contractual Information Obligations   </vt:lpstr>
      <vt:lpstr>   4- Pre-contractual Information Obligations   </vt:lpstr>
      <vt:lpstr>   4- Pre-contractual Information Obligations   </vt:lpstr>
      <vt:lpstr>   4- Pre-contractual Information Obligations   </vt:lpstr>
      <vt:lpstr>   4- Pre-contractual Information Obligations   </vt:lpstr>
      <vt:lpstr>   4- Pre-contractual Information Obligations   </vt:lpstr>
      <vt:lpstr>   4- Pre-contractual Information Obligations   </vt:lpstr>
      <vt:lpstr>   4- Pre-contractual Information Obligations   </vt:lpstr>
      <vt:lpstr>   4- Pre-contractual Information Obligations  DISCUSSION  </vt:lpstr>
      <vt:lpstr>  5- Contractual Information Obligations  </vt:lpstr>
      <vt:lpstr>  5- Contractual Information Obligations  </vt:lpstr>
      <vt:lpstr>  5- Contractual Information Obligations  </vt:lpstr>
      <vt:lpstr>  5- Contractual Information Obligations  </vt:lpstr>
      <vt:lpstr>  5- Contractual Information Obligations  </vt:lpstr>
      <vt:lpstr>  5- Contractual Information Obligations  </vt:lpstr>
      <vt:lpstr>  5- Contractual Information Obligations  </vt:lpstr>
      <vt:lpstr>  5- Contractual Information Obligations  </vt:lpstr>
      <vt:lpstr>  5- Contractual Information Obligations  </vt:lpstr>
      <vt:lpstr>  5- Contractual Information Obligations  </vt:lpstr>
      <vt:lpstr>  5- Contractual Information Obligations  </vt:lpstr>
      <vt:lpstr>  5- Contractual Information Obligations  </vt:lpstr>
      <vt:lpstr>  5- Contractual Information Obligations  </vt:lpstr>
      <vt:lpstr> 6- Failure of Performance </vt:lpstr>
      <vt:lpstr> 6- Failure of Performance </vt:lpstr>
      <vt:lpstr> 6- Failure of Performance </vt:lpstr>
      <vt:lpstr> 6- Failure of Performance </vt:lpstr>
      <vt:lpstr> 6- Failure of Performance </vt:lpstr>
      <vt:lpstr> 6- Failure of Performance </vt:lpstr>
      <vt:lpstr> 6- Failure of Performance </vt:lpstr>
      <vt:lpstr> 6- Failure of Performance </vt:lpstr>
      <vt:lpstr> 6- Failure of Performance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213</cp:revision>
  <dcterms:created xsi:type="dcterms:W3CDTF">2023-10-18T00:40:52Z</dcterms:created>
  <dcterms:modified xsi:type="dcterms:W3CDTF">2026-03-04T10:48:09Z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