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</p:sldIdLst>
  <p:sldSz cx="12198350" cy="6858000"/>
  <p:notesSz cx="6858000" cy="9144000"/>
  <p:embeddedFontLst>
    <p:embeddedFont>
      <p:font typeface="Georgia" pitchFamily="18" charset="0"/>
      <p:regular r:id="rId18"/>
      <p:bold r:id="rId19"/>
      <p:italic r:id="rId20"/>
      <p:boldItalic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Minion"/>
      <p:regular r:id="rId26"/>
      <p:bold r:id="rId27"/>
      <p:italic r:id="rId28"/>
      <p:boldItalic r:id="rId29"/>
    </p:embeddedFont>
  </p:embeddedFontLst>
  <p:custDataLst>
    <p:tags r:id="rId30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40" d="100"/>
          <a:sy n="40" d="100"/>
        </p:scale>
        <p:origin x="-126" y="-105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ags" Target="tags/tag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26-1-2026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26-1-2026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26-1-2026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xmlns="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xmlns="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xmlns="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smtClean="0"/>
              <a:t>Accounting Fundamentals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r>
              <a:rPr lang="it-IT" sz="1600" dirty="0"/>
              <a:t/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xmlns="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xmlns="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INDEX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Closing Entries in Accounting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Trading Account: Meaning and Purpose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Gross Profit and Gross Loss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Profit &amp; Loss </a:t>
            </a:r>
            <a:r>
              <a:rPr lang="en-US" dirty="0" smtClean="0"/>
              <a:t>Account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Net Profit and Capital Adjustment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Cash Flow </a:t>
            </a:r>
            <a:r>
              <a:rPr lang="en-US" dirty="0" smtClean="0"/>
              <a:t>Statement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Classification of Cash Flows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Importance of Cash Flow Statement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Summary</a:t>
            </a:r>
            <a:endParaRPr lang="en-US" dirty="0"/>
          </a:p>
        </p:txBody>
      </p:sp>
      <p:pic>
        <p:nvPicPr>
          <p:cNvPr id="11268" name="Picture 4" descr="3+ Million Accounting Royalty-Free Images, Stock Photos &amp; Pictures |  Shutterst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0775" y="1524000"/>
            <a:ext cx="426720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 Entries in Accounting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Closing entries are journal entries passed at the end of an accounting period to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transfer </a:t>
            </a:r>
            <a:r>
              <a:rPr lang="en-US" dirty="0" smtClean="0"/>
              <a:t>balances of temporary accounts and determine the financial result of the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business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Key </a:t>
            </a:r>
            <a:r>
              <a:rPr lang="en-US" b="1" dirty="0" smtClean="0"/>
              <a:t>Points</a:t>
            </a:r>
            <a:r>
              <a:rPr lang="en-US" b="1" dirty="0" smtClean="0"/>
              <a:t>: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Close income and expense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Facilitate preparation of final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Ensure correct measurement of profit or loss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Mark the completion of the accounting cycle</a:t>
            </a:r>
            <a:endParaRPr lang="en-US" dirty="0"/>
          </a:p>
        </p:txBody>
      </p:sp>
      <p:pic>
        <p:nvPicPr>
          <p:cNvPr id="9218" name="Picture 2" descr="Page 3 | Accounting entries Images - Free Download on Freepi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32775" y="2743200"/>
            <a:ext cx="3035643" cy="281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Trading Account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A Trading Account is prepared to ascertain the gross result arising from core trading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activities </a:t>
            </a:r>
            <a:r>
              <a:rPr lang="en-US" dirty="0" smtClean="0"/>
              <a:t>of a business.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Key </a:t>
            </a:r>
            <a:r>
              <a:rPr lang="en-US" b="1" dirty="0" smtClean="0"/>
              <a:t>Points: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Focuses on buying, production, and selling of goods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Measures operational efficiency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Forms the first stage of final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Provides the base for Profit &amp; Loss Account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Gross Profit and Gross Loss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1485712" cy="51479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Gross Profit or Gross Loss represents the difference between net sales and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the </a:t>
            </a:r>
            <a:r>
              <a:rPr lang="en-US" dirty="0" smtClean="0"/>
              <a:t>cost </a:t>
            </a:r>
            <a:r>
              <a:rPr lang="en-US" dirty="0" smtClean="0"/>
              <a:t>of </a:t>
            </a:r>
            <a:r>
              <a:rPr lang="en-US" dirty="0" smtClean="0"/>
              <a:t>goods sold during an accounting period.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Key </a:t>
            </a:r>
            <a:r>
              <a:rPr lang="en-US" b="1" dirty="0" smtClean="0"/>
              <a:t>Points: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Reflects efficiency in production and purchasing</a:t>
            </a:r>
          </a:p>
          <a:p>
            <a:pPr>
              <a:buNone/>
            </a:pPr>
            <a:r>
              <a:rPr lang="en-US" dirty="0" smtClean="0"/>
              <a:t>Indicates effectiveness of pricing strategy</a:t>
            </a:r>
          </a:p>
          <a:p>
            <a:pPr>
              <a:buNone/>
            </a:pPr>
            <a:r>
              <a:rPr lang="en-US" dirty="0" smtClean="0"/>
              <a:t>Excludes indirect expenses and incomes</a:t>
            </a:r>
          </a:p>
          <a:p>
            <a:pPr>
              <a:buNone/>
            </a:pPr>
            <a:r>
              <a:rPr lang="en-US" dirty="0" smtClean="0"/>
              <a:t>Acts as a key indicator of operational performance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Example</a:t>
            </a:r>
            <a:r>
              <a:rPr lang="en-US" b="1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Net Sales €120,000; Cost of Goods Sold €85,000 → Gross Profit €35,000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Profit &amp; Loss </a:t>
            </a:r>
            <a:r>
              <a:rPr lang="en-US" dirty="0" smtClean="0"/>
              <a:t>Account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The Profit &amp; Loss Account is prepared to determine the net profit or net loss of a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business </a:t>
            </a:r>
            <a:r>
              <a:rPr lang="en-US" dirty="0" smtClean="0"/>
              <a:t>after accounting for all indirect expenses and incomes.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Key </a:t>
            </a:r>
            <a:r>
              <a:rPr lang="en-US" b="1" dirty="0" smtClean="0"/>
              <a:t>Points: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Includes administrative, selling, and financial expenses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Records non-operating incomes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Reflects overall financial performance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Prepared after Trading </a:t>
            </a:r>
            <a:r>
              <a:rPr lang="en-US" dirty="0" smtClean="0"/>
              <a:t>Account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Profit and Capital Adjustment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Net Profit or Net Loss is the final financial outcome of business operations after all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expenses</a:t>
            </a:r>
            <a:r>
              <a:rPr lang="en-US" dirty="0" smtClean="0"/>
              <a:t>, losses, incomes, and gains have been </a:t>
            </a:r>
            <a:r>
              <a:rPr lang="en-US" dirty="0" smtClean="0"/>
              <a:t>considered. It </a:t>
            </a:r>
            <a:r>
              <a:rPr lang="en-US" dirty="0" smtClean="0"/>
              <a:t>represents the actual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increase </a:t>
            </a:r>
            <a:r>
              <a:rPr lang="en-US" dirty="0" smtClean="0"/>
              <a:t>or decrease in the owner’s wealth during the accounting period.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Key </a:t>
            </a:r>
            <a:r>
              <a:rPr lang="en-US" b="1" dirty="0" smtClean="0"/>
              <a:t>Points: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Net profit is added to capital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Net loss is deducted from capital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Shown in the Statement of Financial Position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Drawings are adjusted separately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Cash Flow Statement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A </a:t>
            </a:r>
            <a:r>
              <a:rPr lang="en-US" dirty="0" smtClean="0"/>
              <a:t>Cash Flow Statement shows the inflows and outflows of cash and cash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equivalents during </a:t>
            </a:r>
            <a:r>
              <a:rPr lang="en-US" dirty="0" smtClean="0"/>
              <a:t>an accounting period.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Key </a:t>
            </a:r>
            <a:r>
              <a:rPr lang="en-US" b="1" dirty="0" smtClean="0"/>
              <a:t>Points: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Focuses solely on cash movements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Explains changes in cash </a:t>
            </a:r>
            <a:r>
              <a:rPr lang="en-US" dirty="0" smtClean="0"/>
              <a:t>balance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Complements Profit &amp; Loss Account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Useful for assessing </a:t>
            </a:r>
            <a:r>
              <a:rPr lang="en-US" dirty="0" smtClean="0"/>
              <a:t>liquidity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098" name="Picture 2" descr="10+ Hundred Free Cash Flow Royalty-Free Images, Stock Photos &amp; Pictures |  Shutterst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9775" y="3124201"/>
            <a:ext cx="4171950" cy="2515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of Cash Flows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Operating Activities: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These are cash flows arising from the principal revenue-generating activities of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the </a:t>
            </a:r>
            <a:r>
              <a:rPr lang="en-US" dirty="0" smtClean="0"/>
              <a:t>business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Investing Activities: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These involve cash flows related to acquisition and disposal of long-term assets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and </a:t>
            </a:r>
            <a:r>
              <a:rPr lang="en-US" dirty="0" smtClean="0"/>
              <a:t>investments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Financing Activities: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These represent cash flows that result in changes in the size and composition of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owner’s </a:t>
            </a:r>
            <a:r>
              <a:rPr lang="en-US" dirty="0" smtClean="0"/>
              <a:t>capital and borrowings.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Importance of Cash Flow Statement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Assesses liquidity and solvency position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Aids in short-term financial planning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Helps management control cash resources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Useful for investors and creditors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Supports informed decision-making</a:t>
            </a:r>
            <a:endParaRPr lang="en-US" dirty="0"/>
          </a:p>
        </p:txBody>
      </p:sp>
      <p:pic>
        <p:nvPicPr>
          <p:cNvPr id="2050" name="Picture 2" descr="2,000+ Cash Flow Projections Stock Photos, Pictures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8775" y="1754841"/>
            <a:ext cx="5143500" cy="4588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Accounting progresses from recording to final reporting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Trading Account measures operational efficiency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Profit &amp; Loss Account determines overall performance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Net profit directly impacts owner’s capital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Cash Flow Statement explains liquidity position</a:t>
            </a:r>
            <a:endParaRPr lang="en-US" dirty="0"/>
          </a:p>
        </p:txBody>
      </p:sp>
      <p:pic>
        <p:nvPicPr>
          <p:cNvPr id="1028" name="Picture 4" descr="Finance accounting Vectors - Download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70975" y="1295400"/>
            <a:ext cx="2466975" cy="4114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629</TotalTime>
  <Words>544</Words>
  <Application>Microsoft Office PowerPoint</Application>
  <PresentationFormat>Custom</PresentationFormat>
  <Paragraphs>101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Georgia</vt:lpstr>
      <vt:lpstr>Calibri</vt:lpstr>
      <vt:lpstr>Minion</vt:lpstr>
      <vt:lpstr>Corporate template-set Universiteit Leiden</vt:lpstr>
      <vt:lpstr>Accounting Fundamentals  European Institute of Innovation, Entrepreneurship and Technology Lessingstraße 79, 13158 Berlin, Germany </vt:lpstr>
      <vt:lpstr>INDEX</vt:lpstr>
      <vt:lpstr>Closing Entries in Accounting</vt:lpstr>
      <vt:lpstr>Trading Account</vt:lpstr>
      <vt:lpstr>Gross Profit and Gross Loss</vt:lpstr>
      <vt:lpstr>Profit &amp; Loss Account</vt:lpstr>
      <vt:lpstr>Net Profit and Capital Adjustment</vt:lpstr>
      <vt:lpstr>Cash Flow Statement</vt:lpstr>
      <vt:lpstr>Classification of Cash Flows</vt:lpstr>
      <vt:lpstr>Importance of Cash Flow Statement</vt:lpstr>
      <vt:lpstr>Summary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281</cp:revision>
  <dcterms:created xsi:type="dcterms:W3CDTF">2023-10-18T00:40:52Z</dcterms:created>
  <dcterms:modified xsi:type="dcterms:W3CDTF">2026-01-26T18:19:43Z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