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57" r:id="rId6"/>
    <p:sldId id="268" r:id="rId7"/>
    <p:sldId id="270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3" r:id="rId18"/>
    <p:sldId id="269" r:id="rId19"/>
  </p:sldIdLst>
  <p:sldSz cx="12198350" cy="6858000"/>
  <p:notesSz cx="6858000" cy="9144000"/>
  <p:embeddedFontLst>
    <p:embeddedFont>
      <p:font typeface="Georgia" panose="02040502050405020303" pitchFamily="18" charset="0"/>
      <p:regular r:id="rId22"/>
      <p:bold r:id="rId23"/>
      <p:italic r:id="rId24"/>
      <p:boldItalic r:id="rId25"/>
    </p:embeddedFont>
    <p:embeddedFont>
      <p:font typeface="Minion" panose="020B0604020202020204"/>
      <p:regular r:id="rId26"/>
      <p:bold r:id="rId27"/>
      <p:italic r:id="rId28"/>
      <p:boldItalic r:id="rId29"/>
    </p:embeddedFont>
  </p:embeddedFontLst>
  <p:custDataLst>
    <p:tags r:id="rId30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75" d="100"/>
          <a:sy n="75" d="100"/>
        </p:scale>
        <p:origin x="53" y="21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ags" Target="tags/tag1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Budget %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Advertising</c:v>
                </c:pt>
                <c:pt idx="1">
                  <c:v>Sales Promotions</c:v>
                </c:pt>
                <c:pt idx="2">
                  <c:v>PR</c:v>
                </c:pt>
                <c:pt idx="3">
                  <c:v>Personal Selling</c:v>
                </c:pt>
                <c:pt idx="4">
                  <c:v>Digital Marketing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30</c:v>
                </c:pt>
                <c:pt idx="1">
                  <c:v>20</c:v>
                </c:pt>
                <c:pt idx="2">
                  <c:v>10</c:v>
                </c:pt>
                <c:pt idx="3">
                  <c:v>15</c:v>
                </c:pt>
                <c:pt idx="4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75-44A1-B7F5-37C1E71D5A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2-6-2025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2-6-2025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2-6-2025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22511" y="1247209"/>
            <a:ext cx="10225136" cy="1656184"/>
          </a:xfrm>
        </p:spPr>
        <p:txBody>
          <a:bodyPr/>
          <a:lstStyle/>
          <a:p>
            <a:r>
              <a:rPr lang="en-IN" dirty="0"/>
              <a:t>Basics of Marketing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4662" y="1124744"/>
            <a:ext cx="6846640" cy="4795836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What is Marketing?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Importance of Marketing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The Marketing Process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Core Marketing Concepts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Marketing Mix – The 4 Ps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Product Strategy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Pricing Strategy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Place (Distribution Strategy)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Promotion Strategy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Promotion Budget Allocation (Pie Chart)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Customer Preference by Channel (Bar Graph)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Case Study 1: Coca-Cola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Case Study 2: Apple Inc.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IN" sz="2000" kern="100" dirty="0">
                <a:cs typeface="Times New Roman" panose="02020603050405020304" pitchFamily="18" charset="0"/>
              </a:rPr>
              <a:t>Conclusion &amp; Q&amp;A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43" name="Picture 3" descr="What is Marketing? - Intandem Communications">
            <a:extLst>
              <a:ext uri="{FF2B5EF4-FFF2-40B4-BE49-F238E27FC236}">
                <a16:creationId xmlns:a16="http://schemas.microsoft.com/office/drawing/2014/main" id="{8E193027-C4DA-9B02-1CC3-A2C4301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108" y="1628800"/>
            <a:ext cx="4343296" cy="289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92548"/>
            <a:ext cx="11389024" cy="432048"/>
          </a:xfrm>
        </p:spPr>
        <p:txBody>
          <a:bodyPr/>
          <a:lstStyle/>
          <a:p>
            <a:r>
              <a:rPr lang="en-IN" dirty="0"/>
              <a:t>Introduction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5694513" cy="479583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Marketing is identifying and meeting human and social needs.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It involves creating value for customers and building strong relationships.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Focuses on delivering customer satisfaction profitably.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More than selling or advertising – it's a broad strategic activity.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Includes research, branding, communications, and delivery.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1028" name="Picture 4" descr="Introduction to Marketing: Building the Foundation for Business Success |  Education">
            <a:extLst>
              <a:ext uri="{FF2B5EF4-FFF2-40B4-BE49-F238E27FC236}">
                <a16:creationId xmlns:a16="http://schemas.microsoft.com/office/drawing/2014/main" id="{D64C45DC-786B-0EB6-60F8-D943AA07B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191" y="1700808"/>
            <a:ext cx="5409694" cy="270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3" y="404664"/>
            <a:ext cx="11389024" cy="432048"/>
          </a:xfrm>
        </p:spPr>
        <p:txBody>
          <a:bodyPr/>
          <a:lstStyle/>
          <a:p>
            <a:r>
              <a:rPr lang="en-IN" dirty="0"/>
              <a:t>Importance of Marketing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1F6FCDF6-3DC5-4201-B67A-06357789FE7A}"/>
              </a:ext>
            </a:extLst>
          </p:cNvPr>
          <p:cNvSpPr txBox="1">
            <a:spLocks/>
          </p:cNvSpPr>
          <p:nvPr/>
        </p:nvSpPr>
        <p:spPr>
          <a:xfrm>
            <a:off x="554559" y="1523424"/>
            <a:ext cx="5400600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Drives revenue and business growth.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Enhances brand visibility and awareness.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Builds customer loyalty and trust.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Supports product development with market feedback.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Helps businesses stay competitive in the market.</a:t>
            </a:r>
          </a:p>
          <a:p>
            <a:pPr marL="0" indent="0" algn="l">
              <a:buNone/>
            </a:pPr>
            <a:endParaRPr lang="en-IN" sz="2000" kern="100" dirty="0">
              <a:cs typeface="Times New Roman" panose="02020603050405020304" pitchFamily="18" charset="0"/>
            </a:endParaRPr>
          </a:p>
        </p:txBody>
      </p:sp>
      <p:pic>
        <p:nvPicPr>
          <p:cNvPr id="2050" name="Picture 2" descr="Articles Junction: Importance of Marketing - Importance of Marketing Plan">
            <a:extLst>
              <a:ext uri="{FF2B5EF4-FFF2-40B4-BE49-F238E27FC236}">
                <a16:creationId xmlns:a16="http://schemas.microsoft.com/office/drawing/2014/main" id="{31A8346E-FD37-5B35-C5CC-B922F7C79A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0"/>
          <a:stretch/>
        </p:blipFill>
        <p:spPr bwMode="auto">
          <a:xfrm>
            <a:off x="5801856" y="1366327"/>
            <a:ext cx="6021646" cy="355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88461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C039B-3E11-4BE7-59D6-7AB4F1A30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909EC16C-ADF1-20FC-8743-C01658BD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57978"/>
            <a:ext cx="11389024" cy="432048"/>
          </a:xfrm>
        </p:spPr>
        <p:txBody>
          <a:bodyPr/>
          <a:lstStyle/>
          <a:p>
            <a:r>
              <a:rPr lang="en-IN" dirty="0"/>
              <a:t>The Marketing Process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730E1CB1-2CF5-6110-2E9B-962125DC4E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0A5D6A57-3786-C1AE-80A8-EA0BE98F10A5}"/>
              </a:ext>
            </a:extLst>
          </p:cNvPr>
          <p:cNvSpPr txBox="1">
            <a:spLocks/>
          </p:cNvSpPr>
          <p:nvPr/>
        </p:nvSpPr>
        <p:spPr>
          <a:xfrm>
            <a:off x="482551" y="1697441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Understand customer needs and the marketplace.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Design a customer-driven marketing strategy.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Develop an integrated marketing program.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Build profitable customer relationships.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Capture value from customers to create profits.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IN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Marketing Process: 5 Steps of Marketing Process - iEduNote.com">
            <a:extLst>
              <a:ext uri="{FF2B5EF4-FFF2-40B4-BE49-F238E27FC236}">
                <a16:creationId xmlns:a16="http://schemas.microsoft.com/office/drawing/2014/main" id="{540CF3B6-0511-3E98-84EB-4DF342F18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1196752"/>
            <a:ext cx="4590125" cy="396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6312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5A44D-FC03-4B46-0F98-3E4F30ACE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452" y="317400"/>
            <a:ext cx="11389024" cy="432048"/>
          </a:xfrm>
        </p:spPr>
        <p:txBody>
          <a:bodyPr/>
          <a:lstStyle/>
          <a:p>
            <a:r>
              <a:rPr lang="en-IN" dirty="0"/>
              <a:t>Core Marketing Concepts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F74442-B00D-B0C2-790B-0C243E18F4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11755" y="1340768"/>
            <a:ext cx="5478489" cy="4795836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Needs, Wants, and Demands – the basis of marketing.</a:t>
            </a: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Market Offerings – products/services to satisfy needs.</a:t>
            </a: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Value and Satisfaction – perceived benefits vs. cost.</a:t>
            </a: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Exchange and Relationships – mutual value trade.</a:t>
            </a: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Markets – potential customers sharing a need or want.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295663-89D7-F318-E616-7060E73552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4098" name="Picture 2" descr="Core Marketing Concepts - College Hive">
            <a:extLst>
              <a:ext uri="{FF2B5EF4-FFF2-40B4-BE49-F238E27FC236}">
                <a16:creationId xmlns:a16="http://schemas.microsoft.com/office/drawing/2014/main" id="{9CE9CED9-2E29-042D-6966-C16A3F667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727" y="1340768"/>
            <a:ext cx="4018984" cy="388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98848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DCADD0-2AB3-D128-D3EA-0CBFD47CE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89D35AAC-0F56-0EAF-26CD-9A075CE82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348119"/>
            <a:ext cx="11389024" cy="432048"/>
          </a:xfrm>
        </p:spPr>
        <p:txBody>
          <a:bodyPr/>
          <a:lstStyle/>
          <a:p>
            <a:r>
              <a:rPr lang="en-US" dirty="0"/>
              <a:t>Marketing Mix – The 4 Ps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E104FD1-79D9-8412-C4D9-F632C351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59FBACA9-0B1F-DB99-476C-B004818D6E51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Product – features, quality, branding.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Price – competitive pricing, value-based strategies.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Place – distribution channels and logistics.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Promotion – advertising, PR, personal selling.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All four Ps must be aligned with customer expectations.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49C563-9933-E33D-C0E5-8E7835641A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5201" y="1556792"/>
            <a:ext cx="4484134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10364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5FD86-996D-1920-9AD1-57DA67DE58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6045865-8527-E3A1-BAF2-487A7DADB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3" y="427285"/>
            <a:ext cx="11389024" cy="432048"/>
          </a:xfrm>
        </p:spPr>
        <p:txBody>
          <a:bodyPr/>
          <a:lstStyle/>
          <a:p>
            <a:r>
              <a:rPr lang="en-IN" dirty="0"/>
              <a:t>Product Strategy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E93D9FBB-5FC0-2467-E72C-BAF0FD96B6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122BDD09-AB3F-0FC2-4260-891F45A3EF95}"/>
              </a:ext>
            </a:extLst>
          </p:cNvPr>
          <p:cNvSpPr txBox="1">
            <a:spLocks/>
          </p:cNvSpPr>
          <p:nvPr/>
        </p:nvSpPr>
        <p:spPr>
          <a:xfrm>
            <a:off x="420075" y="1682094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Define product features, design, and quality.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Understand customer needs and preferences.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Plan product lifecycle stages: Intro, Growth, Maturity, Decline.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Include branding and packaging strategies.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Provide post-sale services and warranties.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9E9DDB-3056-9593-73C6-643C9E7C4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0531" y="1556792"/>
            <a:ext cx="4582164" cy="264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80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E8D7D-3EB3-8D40-7DC2-1F620408B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1E46D4C9-75BF-D28D-2016-A32588E34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0" y="429010"/>
            <a:ext cx="11389024" cy="432048"/>
          </a:xfrm>
        </p:spPr>
        <p:txBody>
          <a:bodyPr/>
          <a:lstStyle/>
          <a:p>
            <a:r>
              <a:rPr lang="en-IN" dirty="0"/>
              <a:t>Pricing Strategy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B4008D21-8357-D47A-C823-E969BDD89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B43EB95A-3392-9B9D-C95C-8B00D237B9A5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Set price to match perceived customer value.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Common strategies: Penetration, Skimming, Competitive.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Price sensitivity depends on market and product type.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Includes discounting, seasonal pricing, bundling.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Influenced by costs, competitors, and demand.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pic>
        <p:nvPicPr>
          <p:cNvPr id="6146" name="Picture 2" descr="Essential guide to pricing strategy: how to, types and examples">
            <a:extLst>
              <a:ext uri="{FF2B5EF4-FFF2-40B4-BE49-F238E27FC236}">
                <a16:creationId xmlns:a16="http://schemas.microsoft.com/office/drawing/2014/main" id="{33A9AD0E-9FA1-6712-B231-6D6600B4F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503" y="1052736"/>
            <a:ext cx="5965451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92412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87F9C5-0001-7650-F05F-4969770B9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D1CB8DC1-32D8-84F0-FF29-B8AC1D044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732" y="1556792"/>
            <a:ext cx="11389024" cy="432048"/>
          </a:xfrm>
        </p:spPr>
        <p:txBody>
          <a:bodyPr/>
          <a:lstStyle/>
          <a:p>
            <a:r>
              <a:rPr lang="en-IN" dirty="0"/>
              <a:t>Place (Distribution Strategy)</a:t>
            </a: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1C4C499-C3D3-D07D-8AA8-2A7B43F323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386E4169-9565-AC8F-5CA8-32BB62A111A2}"/>
              </a:ext>
            </a:extLst>
          </p:cNvPr>
          <p:cNvSpPr txBox="1">
            <a:spLocks/>
          </p:cNvSpPr>
          <p:nvPr/>
        </p:nvSpPr>
        <p:spPr>
          <a:xfrm>
            <a:off x="417738" y="1556792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Direct vs. indirect distribution (retailers, wholesalers).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Online vs. offline channels.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Logistics: warehousing, inventory, transportation.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Ensure product availability where and when needed.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2000" kern="100" dirty="0">
                <a:cs typeface="Times New Roman" panose="02020603050405020304" pitchFamily="18" charset="0"/>
              </a:rPr>
              <a:t>E-commerce platforms are becoming dominant.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en-IN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pic>
        <p:nvPicPr>
          <p:cNvPr id="7170" name="Picture 2" descr="What is Distribution Strategy? Definition, Importance, Types, Factors &amp;  Example | Marketing Overview | MBA Skool">
            <a:extLst>
              <a:ext uri="{FF2B5EF4-FFF2-40B4-BE49-F238E27FC236}">
                <a16:creationId xmlns:a16="http://schemas.microsoft.com/office/drawing/2014/main" id="{60414E90-EDEA-ABAF-E4E3-B3017B29D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241" y="1484784"/>
            <a:ext cx="51435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096156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29BD36-0E92-8FB1-5C2C-46362AFDE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42A06BD-4347-1E3A-8503-D69B042B4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Promotion Strategy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6BC77F-7842-1C34-D535-CFCE03CEC25B}"/>
              </a:ext>
            </a:extLst>
          </p:cNvPr>
          <p:cNvSpPr txBox="1"/>
          <p:nvPr/>
        </p:nvSpPr>
        <p:spPr>
          <a:xfrm>
            <a:off x="385186" y="1268760"/>
            <a:ext cx="6702625" cy="4608512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000" dirty="0">
                <a:solidFill>
                  <a:schemeClr val="bg2"/>
                </a:solidFill>
              </a:rPr>
              <a:t>Implementation of tourism-focused upskilling and reskilling programs.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000" dirty="0">
                <a:solidFill>
                  <a:schemeClr val="bg2"/>
                </a:solidFill>
              </a:rPr>
              <a:t>Promotion of formal contracts to reduce informal employment.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000" dirty="0">
                <a:solidFill>
                  <a:schemeClr val="bg2"/>
                </a:solidFill>
              </a:rPr>
              <a:t>Financial incentives for businesses to retain tourism workers.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000" dirty="0">
                <a:solidFill>
                  <a:schemeClr val="bg2"/>
                </a:solidFill>
              </a:rPr>
              <a:t>Policy frameworks targeting youth, women, and marginalized groups.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000" dirty="0">
                <a:solidFill>
                  <a:schemeClr val="bg2"/>
                </a:solidFill>
              </a:rPr>
              <a:t>Partnerships with private tourism operators to provide apprenticeships.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en-IN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398470A6-27F0-DA9C-4EEB-FD2CE329D3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193588"/>
              </p:ext>
            </p:extLst>
          </p:nvPr>
        </p:nvGraphicFramePr>
        <p:xfrm>
          <a:off x="7179295" y="1371600"/>
          <a:ext cx="4752528" cy="3425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4453014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D33E2-66CA-1784-A7F1-AE6362980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4762D74-CFE6-A4E5-C3F7-4C7023FB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3" y="260648"/>
            <a:ext cx="11389024" cy="432048"/>
          </a:xfrm>
        </p:spPr>
        <p:txBody>
          <a:bodyPr/>
          <a:lstStyle/>
          <a:p>
            <a:r>
              <a:rPr lang="en-IN" dirty="0"/>
              <a:t>Case Study: Coca-Cola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67C977CA-12AE-2A26-2F59-6BE12F9ECC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3C1FDC86-4C76-52E5-C788-FFACC9F3BCCE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B3BF47-A266-9906-7C0A-0E1A08FA46E5}"/>
              </a:ext>
            </a:extLst>
          </p:cNvPr>
          <p:cNvSpPr txBox="1"/>
          <p:nvPr/>
        </p:nvSpPr>
        <p:spPr>
          <a:xfrm>
            <a:off x="536734" y="1196752"/>
            <a:ext cx="5562441" cy="4032448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Coca-Cola focuses heavily on brand identity and global appeal.</a:t>
            </a:r>
          </a:p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Uses emotional advertising and consistent packaging.</a:t>
            </a:r>
          </a:p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Maintains a vast distribution network globally.</a:t>
            </a:r>
          </a:p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Offers personalized marketing (name bottles, events).</a:t>
            </a:r>
          </a:p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Invests heavily in sponsorships and social media.</a:t>
            </a:r>
          </a:p>
          <a:p>
            <a:endParaRPr lang="en-IN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96F1C5B7-DF67-2F2F-98F4-8A3AF798A2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7176025"/>
              </p:ext>
            </p:extLst>
          </p:nvPr>
        </p:nvGraphicFramePr>
        <p:xfrm>
          <a:off x="6587388" y="1230120"/>
          <a:ext cx="5074228" cy="4510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194" name="Picture 2" descr="Coca-Cola Classic 330ml">
            <a:extLst>
              <a:ext uri="{FF2B5EF4-FFF2-40B4-BE49-F238E27FC236}">
                <a16:creationId xmlns:a16="http://schemas.microsoft.com/office/drawing/2014/main" id="{AFED38CC-EF6D-A582-BDC2-C8624577F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271" y="1307976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80468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9FD09-B056-D268-00F6-F2716A8AB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DB0D443-05DD-0BA6-0174-2A1DCFD61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r>
              <a:rPr lang="en-IN" dirty="0"/>
              <a:t>Case Study: Apple Inc.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462F951E-0C60-6F74-DAF7-E4D3BF9B6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9DE81A96-CE90-17BF-6AE9-B6F06E7797C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C2CCDA-32D7-E648-9B2B-058D0EC8EE1E}"/>
              </a:ext>
            </a:extLst>
          </p:cNvPr>
          <p:cNvSpPr txBox="1"/>
          <p:nvPr/>
        </p:nvSpPr>
        <p:spPr>
          <a:xfrm>
            <a:off x="286881" y="1268760"/>
            <a:ext cx="5616624" cy="4624130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Strong brand positioning: Innovation and premium quality.</a:t>
            </a:r>
          </a:p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Focus on minimalistic design and customer experience.</a:t>
            </a:r>
          </a:p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Controls product, price, and place tightly (own stores).</a:t>
            </a:r>
          </a:p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Promotion via sleek ads, influencer buzz, and launches.</a:t>
            </a:r>
          </a:p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Loyal customer base due to integrated ecosystem.</a:t>
            </a:r>
          </a:p>
        </p:txBody>
      </p:sp>
      <p:pic>
        <p:nvPicPr>
          <p:cNvPr id="9218" name="Picture 2" descr="What is case study and how to conduct case study research">
            <a:extLst>
              <a:ext uri="{FF2B5EF4-FFF2-40B4-BE49-F238E27FC236}">
                <a16:creationId xmlns:a16="http://schemas.microsoft.com/office/drawing/2014/main" id="{3A29641D-C04D-31E1-CE62-A661C4306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1556792"/>
            <a:ext cx="499255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85812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9630C-26DE-3CC0-9726-BE1FB0061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715F57F-B25C-CE79-241F-274F5441B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547" y="507502"/>
            <a:ext cx="11389024" cy="432048"/>
          </a:xfrm>
        </p:spPr>
        <p:txBody>
          <a:bodyPr/>
          <a:lstStyle/>
          <a:p>
            <a:r>
              <a:rPr lang="en-IN" dirty="0"/>
              <a:t>Conclusion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FE4B598-03B2-2157-B694-48754118F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8B66B6FD-BD1F-4022-D77A-5174DDE8447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BD193D-5953-377C-77F3-9BDB01F61D31}"/>
              </a:ext>
            </a:extLst>
          </p:cNvPr>
          <p:cNvSpPr txBox="1"/>
          <p:nvPr/>
        </p:nvSpPr>
        <p:spPr>
          <a:xfrm>
            <a:off x="488547" y="1556791"/>
            <a:ext cx="4896544" cy="4400297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Marketing is key to business success in today’s world.</a:t>
            </a:r>
          </a:p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Understanding customer needs is central.</a:t>
            </a:r>
          </a:p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The 4 Ps form the backbone of any marketing plan.</a:t>
            </a:r>
          </a:p>
          <a:p>
            <a:pPr marL="180975" indent="-180975">
              <a:spcBef>
                <a:spcPts val="3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Modern trends: digital, personalized, sustainable marketing.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en-IN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2" descr="Conclusion Images - Free Download on ...">
            <a:extLst>
              <a:ext uri="{FF2B5EF4-FFF2-40B4-BE49-F238E27FC236}">
                <a16:creationId xmlns:a16="http://schemas.microsoft.com/office/drawing/2014/main" id="{FE9A0C33-B5D5-4B0B-4F02-15A6F1A8C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327" y="1772816"/>
            <a:ext cx="324036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610886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172</TotalTime>
  <Words>711</Words>
  <Application>Microsoft Office PowerPoint</Application>
  <PresentationFormat>Custom</PresentationFormat>
  <Paragraphs>120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Times New Roman</vt:lpstr>
      <vt:lpstr>Arial</vt:lpstr>
      <vt:lpstr>Georgia</vt:lpstr>
      <vt:lpstr>Calibri</vt:lpstr>
      <vt:lpstr>Aptos</vt:lpstr>
      <vt:lpstr>Inter</vt:lpstr>
      <vt:lpstr>Minion</vt:lpstr>
      <vt:lpstr>Corporate template-set Universiteit Leiden</vt:lpstr>
      <vt:lpstr>Basics of Marketing  European Institute of Innovation, Entrepreneurship and Technology Lessingstraße 79, 13158 Berlin, Germany </vt:lpstr>
      <vt:lpstr>Index</vt:lpstr>
      <vt:lpstr>Introduction</vt:lpstr>
      <vt:lpstr>Importance of Marketing</vt:lpstr>
      <vt:lpstr>The Marketing Process</vt:lpstr>
      <vt:lpstr>Core Marketing Concepts</vt:lpstr>
      <vt:lpstr>Marketing Mix – The 4 Ps</vt:lpstr>
      <vt:lpstr>Product Strategy</vt:lpstr>
      <vt:lpstr>Pricing Strategy</vt:lpstr>
      <vt:lpstr>Place (Distribution Strategy)    </vt:lpstr>
      <vt:lpstr>Promotion Strategy</vt:lpstr>
      <vt:lpstr>Case Study: Coca-Cola</vt:lpstr>
      <vt:lpstr>Case Study: Apple Inc.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197</cp:revision>
  <dcterms:created xsi:type="dcterms:W3CDTF">2023-10-18T00:40:52Z</dcterms:created>
  <dcterms:modified xsi:type="dcterms:W3CDTF">2025-06-02T13:14:27Z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