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5"/>
  </p:notesMasterIdLst>
  <p:handoutMasterIdLst>
    <p:handoutMasterId r:id="rId56"/>
  </p:handoutMasterIdLst>
  <p:sldIdLst>
    <p:sldId id="256" r:id="rId5"/>
    <p:sldId id="257" r:id="rId6"/>
    <p:sldId id="268" r:id="rId7"/>
    <p:sldId id="271" r:id="rId8"/>
    <p:sldId id="270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2" r:id="rId29"/>
    <p:sldId id="293" r:id="rId30"/>
    <p:sldId id="317" r:id="rId31"/>
    <p:sldId id="294" r:id="rId32"/>
    <p:sldId id="295" r:id="rId33"/>
    <p:sldId id="296" r:id="rId34"/>
    <p:sldId id="299" r:id="rId35"/>
    <p:sldId id="297" r:id="rId36"/>
    <p:sldId id="298" r:id="rId37"/>
    <p:sldId id="300" r:id="rId38"/>
    <p:sldId id="302" r:id="rId39"/>
    <p:sldId id="303" r:id="rId40"/>
    <p:sldId id="304" r:id="rId41"/>
    <p:sldId id="301" r:id="rId42"/>
    <p:sldId id="305" r:id="rId43"/>
    <p:sldId id="306" r:id="rId44"/>
    <p:sldId id="307" r:id="rId45"/>
    <p:sldId id="310" r:id="rId46"/>
    <p:sldId id="308" r:id="rId47"/>
    <p:sldId id="311" r:id="rId48"/>
    <p:sldId id="312" r:id="rId49"/>
    <p:sldId id="314" r:id="rId50"/>
    <p:sldId id="315" r:id="rId51"/>
    <p:sldId id="316" r:id="rId52"/>
    <p:sldId id="318" r:id="rId53"/>
    <p:sldId id="269" r:id="rId54"/>
  </p:sldIdLst>
  <p:sldSz cx="12198350" cy="6858000"/>
  <p:notesSz cx="6858000" cy="9144000"/>
  <p:embeddedFontLst>
    <p:embeddedFont>
      <p:font typeface="Calibri" panose="020F0502020204030204" pitchFamily="34" charset="0"/>
      <p:regular r:id="rId57"/>
      <p:bold r:id="rId58"/>
      <p:italic r:id="rId59"/>
      <p:boldItalic r:id="rId60"/>
    </p:embeddedFont>
    <p:embeddedFont>
      <p:font typeface="Georgia" panose="02040502050405020303" pitchFamily="18" charset="0"/>
      <p:regular r:id="rId61"/>
      <p:bold r:id="rId62"/>
      <p:italic r:id="rId63"/>
      <p:boldItalic r:id="rId64"/>
    </p:embeddedFont>
    <p:embeddedFont>
      <p:font typeface="Minion" panose="02000503070000020003" pitchFamily="2" charset="0"/>
      <p:regular r:id="rId65"/>
      <p:bold r:id="rId66"/>
      <p:italic r:id="rId67"/>
      <p:boldItalic r:id="rId68"/>
    </p:embeddedFont>
  </p:embeddedFontLst>
  <p:custDataLst>
    <p:tags r:id="rId6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14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7.fntdata"/><Relationship Id="rId68" Type="http://schemas.openxmlformats.org/officeDocument/2006/relationships/font" Target="fonts/font12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2.fntdata"/><Relationship Id="rId66" Type="http://schemas.openxmlformats.org/officeDocument/2006/relationships/font" Target="fonts/font10.fntdata"/><Relationship Id="rId5" Type="http://schemas.openxmlformats.org/officeDocument/2006/relationships/slide" Target="slides/slide1.xml"/><Relationship Id="rId61" Type="http://schemas.openxmlformats.org/officeDocument/2006/relationships/font" Target="fonts/font5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handoutMaster" Target="handoutMasters/handoutMaster1.xml"/><Relationship Id="rId64" Type="http://schemas.openxmlformats.org/officeDocument/2006/relationships/font" Target="fonts/font8.fntdata"/><Relationship Id="rId69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3.fntdata"/><Relationship Id="rId67" Type="http://schemas.openxmlformats.org/officeDocument/2006/relationships/font" Target="fonts/font11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font" Target="fonts/font6.fntdata"/><Relationship Id="rId7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1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4.fntdata"/><Relationship Id="rId65" Type="http://schemas.openxmlformats.org/officeDocument/2006/relationships/font" Target="fonts/font9.fntdata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7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30-05-2025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30-05-2025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30-05-2025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6RNEwEZeuw" TargetMode="Externa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Health </a:t>
            </a:r>
            <a:r>
              <a:rPr lang="nl-NL" dirty="0" err="1"/>
              <a:t>Threats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/>
              <a:t>Abdou| </a:t>
            </a:r>
            <a:r>
              <a:rPr lang="nl-NL" dirty="0"/>
              <a:t>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dirty="0" err="1"/>
              <a:t>Climate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- Carbon Footprint of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- Construction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Development</a:t>
            </a:r>
          </a:p>
          <a:p>
            <a:r>
              <a:rPr lang="nl-NL" dirty="0"/>
              <a:t>- </a:t>
            </a:r>
            <a:r>
              <a:rPr lang="nl-NL" dirty="0" err="1"/>
              <a:t>Interactions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Climate</a:t>
            </a:r>
            <a:r>
              <a:rPr lang="nl-NL" dirty="0"/>
              <a:t> Change </a:t>
            </a:r>
          </a:p>
          <a:p>
            <a:pPr marL="0" indent="0">
              <a:buNone/>
            </a:pP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System</a:t>
            </a:r>
          </a:p>
          <a:p>
            <a:pPr marL="0" indent="0">
              <a:buNone/>
            </a:pPr>
            <a:r>
              <a:rPr lang="nl-NL" dirty="0"/>
              <a:t>5. - </a:t>
            </a:r>
            <a:r>
              <a:rPr lang="nl-NL" dirty="0" err="1"/>
              <a:t>Climate</a:t>
            </a:r>
            <a:r>
              <a:rPr lang="nl-NL" dirty="0"/>
              <a:t> Change </a:t>
            </a:r>
            <a:r>
              <a:rPr lang="nl-NL" dirty="0" err="1"/>
              <a:t>Risks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International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5799BA-A3C4-EE0B-33F9-4F43AD885403}"/>
              </a:ext>
            </a:extLst>
          </p:cNvPr>
          <p:cNvSpPr txBox="1"/>
          <p:nvPr/>
        </p:nvSpPr>
        <p:spPr>
          <a:xfrm>
            <a:off x="1226634" y="137160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Climate change: Listen to mother earth ...">
            <a:extLst>
              <a:ext uri="{FF2B5EF4-FFF2-40B4-BE49-F238E27FC236}">
                <a16:creationId xmlns:a16="http://schemas.microsoft.com/office/drawing/2014/main" id="{A8B05DC8-C2C2-C174-029F-4E2B6F9D653A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8" r="1988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Climate</a:t>
            </a:r>
            <a:r>
              <a:rPr lang="nl-NL" sz="3200" dirty="0"/>
              <a:t> Change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climate</a:t>
            </a:r>
            <a:r>
              <a:rPr lang="nl-NL" b="0" dirty="0"/>
              <a:t> change research </a:t>
            </a:r>
            <a:r>
              <a:rPr lang="nl-NL" b="0" dirty="0" err="1"/>
              <a:t>began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mid-1980s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Initial</a:t>
            </a:r>
            <a:r>
              <a:rPr lang="nl-NL" b="0" dirty="0"/>
              <a:t> studies </a:t>
            </a:r>
            <a:r>
              <a:rPr lang="nl-NL" b="0" dirty="0" err="1"/>
              <a:t>focused</a:t>
            </a:r>
            <a:r>
              <a:rPr lang="nl-NL" b="0" dirty="0"/>
              <a:t> on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climate</a:t>
            </a:r>
            <a:r>
              <a:rPr lang="nl-NL" b="0" dirty="0"/>
              <a:t> change </a:t>
            </a:r>
            <a:r>
              <a:rPr lang="nl-NL" b="0" dirty="0" err="1"/>
              <a:t>affects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Main</a:t>
            </a:r>
            <a:r>
              <a:rPr lang="nl-NL" dirty="0"/>
              <a:t> concerns </a:t>
            </a:r>
            <a:r>
              <a:rPr lang="nl-NL" dirty="0" err="1"/>
              <a:t>were</a:t>
            </a:r>
            <a:r>
              <a:rPr lang="nl-NL" dirty="0"/>
              <a:t> high-risk </a:t>
            </a:r>
            <a:r>
              <a:rPr lang="nl-NL" dirty="0" err="1"/>
              <a:t>tourism</a:t>
            </a:r>
            <a:r>
              <a:rPr lang="nl-NL" dirty="0"/>
              <a:t> sectors, </a:t>
            </a:r>
            <a:r>
              <a:rPr lang="nl-NL" dirty="0" err="1"/>
              <a:t>such</a:t>
            </a:r>
            <a:r>
              <a:rPr lang="nl-NL" dirty="0"/>
              <a:t> as:</a:t>
            </a:r>
          </a:p>
          <a:p>
            <a:pPr lvl="3"/>
            <a:r>
              <a:rPr lang="nl-NL" b="0" dirty="0"/>
              <a:t>- Winter </a:t>
            </a:r>
            <a:r>
              <a:rPr lang="nl-NL" b="0" dirty="0" err="1"/>
              <a:t>sports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Coastal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Emphasis</a:t>
            </a:r>
            <a:r>
              <a:rPr lang="nl-NL" b="0" dirty="0"/>
              <a:t> on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vulnerability</a:t>
            </a:r>
            <a:r>
              <a:rPr lang="en-GB" b="0" dirty="0"/>
              <a:t>..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Climate</a:t>
            </a:r>
            <a:r>
              <a:rPr lang="nl-NL" sz="3200" dirty="0"/>
              <a:t> Change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In 1996, research </a:t>
            </a:r>
            <a:r>
              <a:rPr lang="nl-NL" dirty="0" err="1"/>
              <a:t>began</a:t>
            </a:r>
            <a:r>
              <a:rPr lang="nl-NL" dirty="0"/>
              <a:t> </a:t>
            </a:r>
            <a:r>
              <a:rPr lang="nl-NL" dirty="0" err="1"/>
              <a:t>highlighting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Tourism’s</a:t>
            </a:r>
            <a:r>
              <a:rPr lang="nl-NL" b="0" dirty="0"/>
              <a:t> </a:t>
            </a:r>
            <a:r>
              <a:rPr lang="nl-NL" b="0" dirty="0" err="1"/>
              <a:t>contribution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greenhouse</a:t>
            </a:r>
            <a:r>
              <a:rPr lang="nl-NL" b="0" dirty="0"/>
              <a:t> gas (GHG) </a:t>
            </a:r>
            <a:r>
              <a:rPr lang="nl-NL" b="0" dirty="0" err="1"/>
              <a:t>emissions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Aviation</a:t>
            </a:r>
            <a:r>
              <a:rPr lang="nl-NL" b="0" dirty="0"/>
              <a:t> </a:t>
            </a:r>
            <a:r>
              <a:rPr lang="nl-NL" b="0" dirty="0" err="1"/>
              <a:t>identified</a:t>
            </a:r>
            <a:r>
              <a:rPr lang="nl-NL" b="0" dirty="0"/>
              <a:t> as a major </a:t>
            </a:r>
            <a:r>
              <a:rPr lang="nl-NL" b="0" dirty="0" err="1"/>
              <a:t>emission</a:t>
            </a:r>
            <a:r>
              <a:rPr lang="nl-NL" b="0" dirty="0"/>
              <a:t> source per </a:t>
            </a:r>
            <a:r>
              <a:rPr lang="nl-NL" b="0" dirty="0" err="1"/>
              <a:t>tourist</a:t>
            </a:r>
            <a:r>
              <a:rPr lang="nl-NL" b="0" dirty="0"/>
              <a:t>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A Closer Look at Long-</a:t>
            </a:r>
            <a:r>
              <a:rPr lang="nl-NL" dirty="0" err="1"/>
              <a:t>Haul</a:t>
            </a:r>
            <a:r>
              <a:rPr lang="nl-NL" dirty="0"/>
              <a:t> Travel</a:t>
            </a:r>
          </a:p>
          <a:p>
            <a:pPr lvl="3"/>
            <a:r>
              <a:rPr lang="nl-NL" b="0" dirty="0"/>
              <a:t>- Long-</a:t>
            </a:r>
            <a:r>
              <a:rPr lang="nl-NL" b="0" dirty="0" err="1"/>
              <a:t>haul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—</a:t>
            </a:r>
            <a:r>
              <a:rPr lang="nl-NL" b="0" dirty="0" err="1"/>
              <a:t>especially</a:t>
            </a:r>
            <a:r>
              <a:rPr lang="nl-NL" b="0" dirty="0"/>
              <a:t> </a:t>
            </a:r>
            <a:r>
              <a:rPr lang="nl-NL" b="0" dirty="0" err="1"/>
              <a:t>islands</a:t>
            </a:r>
            <a:r>
              <a:rPr lang="nl-NL" b="0" dirty="0"/>
              <a:t>— face </a:t>
            </a:r>
            <a:r>
              <a:rPr lang="nl-NL" b="0" dirty="0" err="1"/>
              <a:t>greater</a:t>
            </a:r>
            <a:r>
              <a:rPr lang="nl-NL" b="0" dirty="0"/>
              <a:t> </a:t>
            </a:r>
            <a:r>
              <a:rPr lang="nl-NL" b="0" dirty="0" err="1"/>
              <a:t>climate-related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these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generates</a:t>
            </a:r>
            <a:r>
              <a:rPr lang="nl-NL" b="0" dirty="0"/>
              <a:t> high carbon </a:t>
            </a:r>
            <a:r>
              <a:rPr lang="nl-NL" b="0" dirty="0" err="1"/>
              <a:t>emission</a:t>
            </a:r>
            <a:r>
              <a:rPr lang="nl-NL" b="0" dirty="0"/>
              <a:t>. 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48BEE5-F101-8810-1413-9B1EFC0F1380}"/>
              </a:ext>
            </a:extLst>
          </p:cNvPr>
          <p:cNvSpPr txBox="1"/>
          <p:nvPr/>
        </p:nvSpPr>
        <p:spPr>
          <a:xfrm>
            <a:off x="2397512" y="657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63587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Climate</a:t>
            </a:r>
            <a:r>
              <a:rPr lang="nl-NL" sz="3200" dirty="0"/>
              <a:t> Change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First International Conference on </a:t>
            </a:r>
            <a:r>
              <a:rPr lang="nl-NL" dirty="0" err="1"/>
              <a:t>Climate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, in 2003</a:t>
            </a:r>
          </a:p>
          <a:p>
            <a:pPr lvl="3"/>
            <a:r>
              <a:rPr lang="nl-NL" b="0" dirty="0" err="1"/>
              <a:t>Location</a:t>
            </a:r>
            <a:r>
              <a:rPr lang="nl-NL" b="0" dirty="0"/>
              <a:t>:  Djerba, Tunisia</a:t>
            </a:r>
          </a:p>
          <a:p>
            <a:pPr lvl="3"/>
            <a:r>
              <a:rPr lang="nl-NL" b="0" dirty="0" err="1"/>
              <a:t>Organized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: United Nations (UN)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Outcomes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2003 Conference: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Recognized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interrelationship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climate</a:t>
            </a:r>
            <a:r>
              <a:rPr lang="nl-NL" b="0" dirty="0"/>
              <a:t> change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Stressed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understand</a:t>
            </a:r>
            <a:r>
              <a:rPr lang="nl-NL" b="0" dirty="0"/>
              <a:t> </a:t>
            </a:r>
            <a:r>
              <a:rPr lang="nl-NL" b="0" dirty="0" err="1"/>
              <a:t>climate</a:t>
            </a:r>
            <a:r>
              <a:rPr lang="nl-NL" b="0" dirty="0"/>
              <a:t> change </a:t>
            </a:r>
            <a:r>
              <a:rPr lang="nl-NL" b="0" dirty="0" err="1"/>
              <a:t>implications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Especially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r>
              <a:rPr lang="nl-NL" b="0" dirty="0"/>
              <a:t> of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dirty="0" err="1"/>
              <a:t>Highlighted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sector’s</a:t>
            </a:r>
            <a:r>
              <a:rPr lang="nl-NL" dirty="0"/>
              <a:t> </a:t>
            </a:r>
            <a:r>
              <a:rPr lang="nl-NL" dirty="0" err="1"/>
              <a:t>obligations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greenhouse</a:t>
            </a:r>
            <a:r>
              <a:rPr lang="nl-NL" b="0" dirty="0"/>
              <a:t> gas (GHG) </a:t>
            </a:r>
            <a:r>
              <a:rPr lang="nl-NL" b="0" dirty="0" err="1"/>
              <a:t>emissions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comply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climate</a:t>
            </a:r>
            <a:r>
              <a:rPr lang="nl-NL" b="0" dirty="0"/>
              <a:t> </a:t>
            </a:r>
            <a:r>
              <a:rPr lang="nl-NL" b="0" dirty="0" err="1"/>
              <a:t>agreements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924267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Carbon Footprint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- The carbon footprint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total</a:t>
            </a:r>
            <a:r>
              <a:rPr lang="nl-NL" b="0" dirty="0"/>
              <a:t> </a:t>
            </a:r>
            <a:r>
              <a:rPr lang="nl-NL" b="0" dirty="0" err="1"/>
              <a:t>greenhouse</a:t>
            </a:r>
            <a:r>
              <a:rPr lang="nl-NL" b="0" dirty="0"/>
              <a:t> gas </a:t>
            </a:r>
            <a:r>
              <a:rPr lang="nl-NL" b="0" dirty="0" err="1"/>
              <a:t>emissions</a:t>
            </a:r>
            <a:r>
              <a:rPr lang="nl-NL" b="0" dirty="0"/>
              <a:t> </a:t>
            </a:r>
            <a:r>
              <a:rPr lang="nl-NL" b="0" dirty="0" err="1"/>
              <a:t>generated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includes</a:t>
            </a:r>
            <a:r>
              <a:rPr lang="nl-NL" b="0" dirty="0"/>
              <a:t> transportation (air, </a:t>
            </a:r>
            <a:r>
              <a:rPr lang="nl-NL" b="0" dirty="0" err="1"/>
              <a:t>road</a:t>
            </a:r>
            <a:r>
              <a:rPr lang="nl-NL" b="0" dirty="0"/>
              <a:t>, </a:t>
            </a:r>
            <a:r>
              <a:rPr lang="nl-NL" b="0" dirty="0" err="1"/>
              <a:t>sea</a:t>
            </a:r>
            <a:r>
              <a:rPr lang="nl-NL" b="0" dirty="0"/>
              <a:t>), </a:t>
            </a:r>
            <a:r>
              <a:rPr lang="nl-NL" b="0" dirty="0" err="1"/>
              <a:t>accommodation</a:t>
            </a:r>
            <a:r>
              <a:rPr lang="nl-NL" b="0" dirty="0"/>
              <a:t>, food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beverage</a:t>
            </a:r>
            <a:r>
              <a:rPr lang="nl-NL" b="0" dirty="0"/>
              <a:t> services, </a:t>
            </a:r>
            <a:r>
              <a:rPr lang="nl-NL" b="0" dirty="0" err="1"/>
              <a:t>recreational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supply</a:t>
            </a:r>
            <a:r>
              <a:rPr lang="nl-NL" b="0" dirty="0"/>
              <a:t> </a:t>
            </a:r>
            <a:r>
              <a:rPr lang="nl-NL" b="0" dirty="0" err="1"/>
              <a:t>chains</a:t>
            </a:r>
            <a:r>
              <a:rPr lang="nl-NL" b="0" dirty="0"/>
              <a:t> </a:t>
            </a:r>
            <a:r>
              <a:rPr lang="nl-NL" b="0" dirty="0" err="1"/>
              <a:t>supporting</a:t>
            </a:r>
            <a:r>
              <a:rPr lang="nl-NL" b="0" dirty="0"/>
              <a:t> these sectors. 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usually</a:t>
            </a:r>
            <a:r>
              <a:rPr lang="nl-NL" b="0" dirty="0"/>
              <a:t> </a:t>
            </a:r>
            <a:r>
              <a:rPr lang="nl-NL" b="0" dirty="0" err="1"/>
              <a:t>measured</a:t>
            </a:r>
            <a:r>
              <a:rPr lang="nl-NL" b="0" dirty="0"/>
              <a:t> in units of carbon dioxide equivalent.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70F013-32E6-94BD-2135-8FBA6262B8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84984"/>
            <a:ext cx="12187148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447245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83592"/>
            <a:ext cx="11389024" cy="353120"/>
          </a:xfrm>
        </p:spPr>
        <p:txBody>
          <a:bodyPr/>
          <a:lstStyle/>
          <a:p>
            <a:r>
              <a:rPr lang="nl-NL" sz="3200" dirty="0"/>
              <a:t>2- Carbon Footprint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5E14118B-D93A-4A85-6E62-796A00D209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252836"/>
            <a:ext cx="12192000" cy="560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44276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Carbon Footprint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In 2023, Travel &amp;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contributed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- 6.5% of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greenhouse</a:t>
            </a:r>
            <a:r>
              <a:rPr lang="nl-NL" b="0" dirty="0"/>
              <a:t> gas </a:t>
            </a:r>
            <a:r>
              <a:rPr lang="nl-NL" b="0" dirty="0" err="1"/>
              <a:t>emissions</a:t>
            </a:r>
            <a:endParaRPr lang="nl-NL" b="0" dirty="0"/>
          </a:p>
          <a:p>
            <a:pPr lvl="3"/>
            <a:r>
              <a:rPr lang="nl-NL" b="0" dirty="0"/>
              <a:t>- Down </a:t>
            </a:r>
            <a:r>
              <a:rPr lang="nl-NL" b="0" dirty="0" err="1"/>
              <a:t>from</a:t>
            </a:r>
            <a:r>
              <a:rPr lang="nl-NL" b="0" dirty="0"/>
              <a:t> 7.8% in 2019 – </a:t>
            </a:r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sector</a:t>
            </a:r>
          </a:p>
          <a:p>
            <a:pPr lvl="3"/>
            <a:r>
              <a:rPr lang="nl-NL" b="0" dirty="0"/>
              <a:t> was at </a:t>
            </a:r>
            <a:r>
              <a:rPr lang="nl-NL" b="0" dirty="0" err="1"/>
              <a:t>its</a:t>
            </a:r>
            <a:r>
              <a:rPr lang="nl-NL" b="0" dirty="0"/>
              <a:t> peak.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Currently</a:t>
            </a:r>
            <a:r>
              <a:rPr lang="nl-NL" b="0" dirty="0"/>
              <a:t>, </a:t>
            </a:r>
            <a:r>
              <a:rPr lang="nl-NL" b="0" dirty="0" err="1"/>
              <a:t>tourism</a:t>
            </a:r>
            <a:r>
              <a:rPr lang="nl-NL" b="0" dirty="0"/>
              <a:t> is </a:t>
            </a:r>
            <a:r>
              <a:rPr lang="nl-NL" b="0" dirty="0" err="1"/>
              <a:t>responsible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roughly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8%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world’s</a:t>
            </a:r>
            <a:r>
              <a:rPr lang="nl-NL" b="0" dirty="0"/>
              <a:t> carbon </a:t>
            </a:r>
            <a:r>
              <a:rPr lang="nl-NL" b="0" dirty="0" err="1"/>
              <a:t>emissions</a:t>
            </a:r>
            <a:r>
              <a:rPr lang="nl-NL" b="0" dirty="0"/>
              <a:t>. </a:t>
            </a:r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00D358-EE33-0F30-4CA6-8EF942BCFF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2703" y="908382"/>
            <a:ext cx="6365257" cy="50208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348F32-D2B5-8680-5ABE-57BB85C5AA13}"/>
              </a:ext>
            </a:extLst>
          </p:cNvPr>
          <p:cNvSpPr txBox="1"/>
          <p:nvPr/>
        </p:nvSpPr>
        <p:spPr>
          <a:xfrm>
            <a:off x="5523110" y="5995051"/>
            <a:ext cx="6675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Carbon Footprint of Tourism. Source: </a:t>
            </a:r>
            <a:r>
              <a:rPr lang="en-US" sz="1400" dirty="0"/>
              <a:t>https://</a:t>
            </a:r>
            <a:r>
              <a:rPr lang="en-US" sz="1400" dirty="0" err="1"/>
              <a:t>sustainabletravel.org</a:t>
            </a:r>
            <a:r>
              <a:rPr lang="en-US" sz="1400" dirty="0"/>
              <a:t>/issues/carbon-footprint-tourism/</a:t>
            </a:r>
            <a:endParaRPr lang="en-DE" sz="1400" dirty="0"/>
          </a:p>
        </p:txBody>
      </p:sp>
    </p:spTree>
    <p:extLst>
      <p:ext uri="{BB962C8B-B14F-4D97-AF65-F5344CB8AC3E}">
        <p14:creationId xmlns:p14="http://schemas.microsoft.com/office/powerpoint/2010/main" val="3739927734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Carbon Footprint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2"/>
            <a:r>
              <a:rPr lang="nl-NL" b="1" dirty="0" err="1"/>
              <a:t>Tourism’s</a:t>
            </a:r>
            <a:r>
              <a:rPr lang="nl-NL" b="1" dirty="0"/>
              <a:t> Carbon Footprint: A Global </a:t>
            </a:r>
            <a:r>
              <a:rPr lang="nl-NL" b="1" dirty="0" err="1"/>
              <a:t>Inequality</a:t>
            </a:r>
            <a:endParaRPr lang="nl-NL" b="1" dirty="0"/>
          </a:p>
          <a:p>
            <a:pPr lvl="2"/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Majority</a:t>
            </a:r>
            <a:r>
              <a:rPr lang="nl-NL" dirty="0"/>
              <a:t> of </a:t>
            </a:r>
            <a:r>
              <a:rPr lang="nl-NL" dirty="0" err="1"/>
              <a:t>emissions</a:t>
            </a:r>
            <a:r>
              <a:rPr lang="nl-NL" dirty="0"/>
              <a:t> </a:t>
            </a:r>
            <a:r>
              <a:rPr lang="nl-NL" dirty="0" err="1"/>
              <a:t>come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high-</a:t>
            </a:r>
            <a:r>
              <a:rPr lang="nl-NL" dirty="0" err="1"/>
              <a:t>income</a:t>
            </a:r>
            <a:r>
              <a:rPr lang="nl-NL" dirty="0"/>
              <a:t> </a:t>
            </a:r>
            <a:r>
              <a:rPr lang="nl-NL" dirty="0" err="1"/>
              <a:t>countries</a:t>
            </a:r>
            <a:endParaRPr lang="nl-NL" dirty="0"/>
          </a:p>
          <a:p>
            <a:pPr lvl="2"/>
            <a:r>
              <a:rPr lang="nl-NL" dirty="0"/>
              <a:t>- The United </a:t>
            </a:r>
            <a:r>
              <a:rPr lang="nl-NL" dirty="0" err="1"/>
              <a:t>States</a:t>
            </a:r>
            <a:r>
              <a:rPr lang="nl-NL" dirty="0"/>
              <a:t> leads in </a:t>
            </a:r>
            <a:r>
              <a:rPr lang="nl-NL" dirty="0" err="1"/>
              <a:t>tourism-related</a:t>
            </a:r>
            <a:r>
              <a:rPr lang="nl-NL" dirty="0"/>
              <a:t> </a:t>
            </a:r>
            <a:r>
              <a:rPr lang="nl-NL" dirty="0" err="1"/>
              <a:t>emissions</a:t>
            </a:r>
            <a:endParaRPr lang="nl-NL" dirty="0"/>
          </a:p>
          <a:p>
            <a:pPr lvl="2"/>
            <a:r>
              <a:rPr lang="nl-NL" dirty="0"/>
              <a:t>- As </a:t>
            </a:r>
            <a:r>
              <a:rPr lang="nl-NL" dirty="0" err="1"/>
              <a:t>global</a:t>
            </a:r>
            <a:r>
              <a:rPr lang="nl-NL" dirty="0"/>
              <a:t> </a:t>
            </a:r>
            <a:r>
              <a:rPr lang="nl-NL" dirty="0" err="1"/>
              <a:t>affluence</a:t>
            </a:r>
            <a:r>
              <a:rPr lang="nl-NL" dirty="0"/>
              <a:t> </a:t>
            </a:r>
            <a:r>
              <a:rPr lang="nl-NL" dirty="0" err="1"/>
              <a:t>rises</a:t>
            </a:r>
            <a:r>
              <a:rPr lang="nl-NL" dirty="0"/>
              <a:t>, </a:t>
            </a:r>
            <a:r>
              <a:rPr lang="nl-NL" dirty="0" err="1"/>
              <a:t>tourism’s</a:t>
            </a:r>
            <a:r>
              <a:rPr lang="nl-NL" dirty="0"/>
              <a:t> </a:t>
            </a:r>
            <a:r>
              <a:rPr lang="nl-NL" dirty="0" err="1"/>
              <a:t>environmental</a:t>
            </a:r>
            <a:r>
              <a:rPr lang="nl-NL" dirty="0"/>
              <a:t> impact is </a:t>
            </a:r>
            <a:r>
              <a:rPr lang="nl-NL" dirty="0" err="1"/>
              <a:t>expected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increase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/>
              <a:t>Top 20 </a:t>
            </a:r>
            <a:r>
              <a:rPr lang="nl-NL" b="1" dirty="0" err="1"/>
              <a:t>emitting</a:t>
            </a:r>
            <a:r>
              <a:rPr lang="nl-NL" b="1" dirty="0"/>
              <a:t> </a:t>
            </a:r>
            <a:r>
              <a:rPr lang="nl-NL" b="1" dirty="0" err="1"/>
              <a:t>countries</a:t>
            </a:r>
            <a:r>
              <a:rPr lang="nl-NL" b="1" dirty="0"/>
              <a:t> (</a:t>
            </a:r>
            <a:r>
              <a:rPr lang="nl-NL" b="1" dirty="0" err="1"/>
              <a:t>including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U.S., China, </a:t>
            </a:r>
            <a:r>
              <a:rPr lang="nl-NL" b="1" dirty="0" err="1"/>
              <a:t>and</a:t>
            </a:r>
            <a:r>
              <a:rPr lang="nl-NL" b="1" dirty="0"/>
              <a:t> India):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Responsible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75% of </a:t>
            </a:r>
            <a:r>
              <a:rPr lang="nl-NL" dirty="0" err="1"/>
              <a:t>global</a:t>
            </a:r>
            <a:r>
              <a:rPr lang="nl-NL" dirty="0"/>
              <a:t> </a:t>
            </a:r>
            <a:r>
              <a:rPr lang="nl-NL" dirty="0" err="1"/>
              <a:t>tourism’s</a:t>
            </a:r>
            <a:r>
              <a:rPr lang="nl-NL" dirty="0"/>
              <a:t> carbon footprint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11098525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Carbon Footprint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endParaRPr lang="nl-NL" b="0" dirty="0"/>
          </a:p>
          <a:p>
            <a:pPr lvl="2"/>
            <a:r>
              <a:rPr lang="nl-NL" b="1" dirty="0"/>
              <a:t>Transport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is </a:t>
            </a:r>
            <a:r>
              <a:rPr lang="nl-NL" dirty="0" err="1"/>
              <a:t>powered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planes</a:t>
            </a:r>
            <a:r>
              <a:rPr lang="nl-NL" dirty="0"/>
              <a:t>, </a:t>
            </a:r>
            <a:r>
              <a:rPr lang="nl-NL" dirty="0" err="1"/>
              <a:t>cars</a:t>
            </a:r>
            <a:r>
              <a:rPr lang="nl-NL" dirty="0"/>
              <a:t>, </a:t>
            </a:r>
            <a:r>
              <a:rPr lang="nl-NL" dirty="0" err="1"/>
              <a:t>trains</a:t>
            </a:r>
            <a:r>
              <a:rPr lang="nl-NL" dirty="0"/>
              <a:t>, </a:t>
            </a:r>
          </a:p>
          <a:p>
            <a:pPr lvl="2"/>
            <a:r>
              <a:rPr lang="nl-NL" dirty="0" err="1"/>
              <a:t>boats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even hot air </a:t>
            </a:r>
            <a:r>
              <a:rPr lang="nl-NL" dirty="0" err="1"/>
              <a:t>balloons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These modes of transport help </a:t>
            </a:r>
            <a:r>
              <a:rPr lang="nl-NL" dirty="0" err="1"/>
              <a:t>us</a:t>
            </a:r>
            <a:r>
              <a:rPr lang="nl-NL" dirty="0"/>
              <a:t> </a:t>
            </a:r>
            <a:r>
              <a:rPr lang="nl-NL" dirty="0" err="1"/>
              <a:t>explore</a:t>
            </a:r>
            <a:endParaRPr lang="nl-NL" dirty="0"/>
          </a:p>
          <a:p>
            <a:pPr lvl="2"/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world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But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come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a significant carbon </a:t>
            </a:r>
          </a:p>
          <a:p>
            <a:pPr lvl="2"/>
            <a:r>
              <a:rPr lang="nl-NL" dirty="0" err="1"/>
              <a:t>Cost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Transport as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main</a:t>
            </a:r>
            <a:r>
              <a:rPr lang="nl-NL" b="1" dirty="0"/>
              <a:t> source of </a:t>
            </a:r>
            <a:r>
              <a:rPr lang="nl-NL" b="1" dirty="0" err="1"/>
              <a:t>greenhouse</a:t>
            </a:r>
            <a:r>
              <a:rPr lang="nl-NL" b="1" dirty="0"/>
              <a:t> gas </a:t>
            </a:r>
            <a:r>
              <a:rPr lang="nl-NL" b="1" dirty="0" err="1"/>
              <a:t>emissions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Planes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cars</a:t>
            </a:r>
            <a:r>
              <a:rPr lang="nl-NL" dirty="0"/>
              <a:t> produce </a:t>
            </a:r>
            <a:r>
              <a:rPr lang="nl-NL" dirty="0" err="1"/>
              <a:t>the</a:t>
            </a:r>
            <a:r>
              <a:rPr lang="nl-NL" dirty="0"/>
              <a:t> most CO2 per</a:t>
            </a:r>
          </a:p>
          <a:p>
            <a:pPr lvl="2"/>
            <a:r>
              <a:rPr lang="nl-NL" dirty="0"/>
              <a:t> passenger </a:t>
            </a:r>
            <a:r>
              <a:rPr lang="nl-NL" dirty="0" err="1"/>
              <a:t>mile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Tour </a:t>
            </a:r>
            <a:r>
              <a:rPr lang="nl-NL" dirty="0" err="1"/>
              <a:t>buses</a:t>
            </a:r>
            <a:r>
              <a:rPr lang="nl-NL" dirty="0"/>
              <a:t>, </a:t>
            </a:r>
            <a:r>
              <a:rPr lang="nl-NL" dirty="0" err="1"/>
              <a:t>ferries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trains</a:t>
            </a:r>
            <a:r>
              <a:rPr lang="nl-NL" dirty="0"/>
              <a:t> </a:t>
            </a:r>
            <a:r>
              <a:rPr lang="nl-NL" dirty="0" err="1"/>
              <a:t>emit</a:t>
            </a:r>
            <a:r>
              <a:rPr lang="nl-NL" dirty="0"/>
              <a:t> </a:t>
            </a:r>
            <a:r>
              <a:rPr lang="nl-NL" dirty="0" err="1"/>
              <a:t>much</a:t>
            </a:r>
            <a:endParaRPr lang="nl-NL" dirty="0"/>
          </a:p>
          <a:p>
            <a:pPr lvl="2"/>
            <a:r>
              <a:rPr lang="nl-NL" dirty="0"/>
              <a:t> </a:t>
            </a:r>
            <a:r>
              <a:rPr lang="nl-NL" dirty="0" err="1"/>
              <a:t>less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comparison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62BD2-10CB-BD91-BC53-4923E2390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7086" y="980728"/>
            <a:ext cx="6891263" cy="5373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198696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Carbon Footprint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2"/>
            <a:r>
              <a:rPr lang="nl-NL" b="1" dirty="0"/>
              <a:t>Transport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dirty="0"/>
              <a:t>- More </a:t>
            </a:r>
            <a:r>
              <a:rPr lang="nl-NL" dirty="0" err="1"/>
              <a:t>people</a:t>
            </a:r>
            <a:r>
              <a:rPr lang="nl-NL" dirty="0"/>
              <a:t> </a:t>
            </a:r>
            <a:r>
              <a:rPr lang="nl-NL" dirty="0" err="1"/>
              <a:t>flying</a:t>
            </a:r>
            <a:r>
              <a:rPr lang="nl-NL" dirty="0"/>
              <a:t>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cheaper</a:t>
            </a:r>
            <a:endParaRPr lang="nl-NL" dirty="0"/>
          </a:p>
          <a:p>
            <a:pPr lvl="2"/>
            <a:r>
              <a:rPr lang="nl-NL" dirty="0"/>
              <a:t> </a:t>
            </a:r>
            <a:r>
              <a:rPr lang="nl-NL" dirty="0" err="1"/>
              <a:t>airfare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 - </a:t>
            </a:r>
            <a:r>
              <a:rPr lang="nl-NL" dirty="0" err="1"/>
              <a:t>Between</a:t>
            </a:r>
            <a:r>
              <a:rPr lang="nl-NL" dirty="0"/>
              <a:t> 2005 </a:t>
            </a:r>
            <a:r>
              <a:rPr lang="nl-NL" dirty="0" err="1"/>
              <a:t>and</a:t>
            </a:r>
            <a:r>
              <a:rPr lang="nl-NL" dirty="0"/>
              <a:t> 2016, </a:t>
            </a:r>
          </a:p>
          <a:p>
            <a:pPr lvl="2"/>
            <a:r>
              <a:rPr lang="nl-NL" dirty="0"/>
              <a:t>transport-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emissions</a:t>
            </a:r>
            <a:r>
              <a:rPr lang="nl-NL" dirty="0"/>
              <a:t>:</a:t>
            </a:r>
          </a:p>
          <a:p>
            <a:pPr lvl="2"/>
            <a:r>
              <a:rPr lang="nl-NL" dirty="0" err="1"/>
              <a:t>Increased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over 60%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AB2880D2-6DAC-EB74-84EF-02283E802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67" y="918431"/>
            <a:ext cx="7869425" cy="5464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869455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Carbon Footprint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2"/>
            <a:r>
              <a:rPr lang="nl-NL" b="1" dirty="0" err="1"/>
              <a:t>Lodging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Emissions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Lodging</a:t>
            </a:r>
            <a:r>
              <a:rPr lang="nl-NL" dirty="0"/>
              <a:t> </a:t>
            </a:r>
            <a:r>
              <a:rPr lang="nl-NL" dirty="0" err="1"/>
              <a:t>generates</a:t>
            </a:r>
            <a:r>
              <a:rPr lang="nl-NL" dirty="0"/>
              <a:t> </a:t>
            </a:r>
            <a:r>
              <a:rPr lang="nl-NL" dirty="0" err="1"/>
              <a:t>emissions</a:t>
            </a:r>
            <a:r>
              <a:rPr lang="nl-NL" dirty="0"/>
              <a:t> </a:t>
            </a:r>
            <a:r>
              <a:rPr lang="nl-NL" dirty="0" err="1"/>
              <a:t>similar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residential</a:t>
            </a:r>
            <a:r>
              <a:rPr lang="nl-NL" dirty="0"/>
              <a:t> buildings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Emissions</a:t>
            </a:r>
            <a:r>
              <a:rPr lang="nl-NL" dirty="0"/>
              <a:t> </a:t>
            </a:r>
            <a:r>
              <a:rPr lang="nl-NL" dirty="0" err="1"/>
              <a:t>result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energy </a:t>
            </a:r>
            <a:r>
              <a:rPr lang="nl-NL" dirty="0" err="1"/>
              <a:t>use</a:t>
            </a:r>
            <a:r>
              <a:rPr lang="nl-NL" dirty="0"/>
              <a:t> in </a:t>
            </a:r>
            <a:r>
              <a:rPr lang="nl-NL" dirty="0" err="1"/>
              <a:t>accommodations</a:t>
            </a:r>
            <a:r>
              <a:rPr lang="nl-NL" dirty="0"/>
              <a:t> </a:t>
            </a:r>
            <a:r>
              <a:rPr lang="nl-NL" dirty="0" err="1"/>
              <a:t>such</a:t>
            </a:r>
            <a:r>
              <a:rPr lang="nl-NL" dirty="0"/>
              <a:t>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Hotels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Homestays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Rental</a:t>
            </a:r>
            <a:r>
              <a:rPr lang="nl-NL" dirty="0"/>
              <a:t> homes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3722911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Carbon Footprint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2"/>
            <a:r>
              <a:rPr lang="nl-NL" b="1" dirty="0" err="1"/>
              <a:t>Lodging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Emissions</a:t>
            </a:r>
            <a:r>
              <a:rPr lang="nl-NL" b="1" dirty="0"/>
              <a:t>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Heating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air </a:t>
            </a:r>
            <a:r>
              <a:rPr lang="nl-NL" dirty="0" err="1"/>
              <a:t>conditioning</a:t>
            </a:r>
            <a:r>
              <a:rPr lang="nl-NL" dirty="0"/>
              <a:t> systems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climate</a:t>
            </a:r>
            <a:r>
              <a:rPr lang="nl-NL" dirty="0"/>
              <a:t> control</a:t>
            </a:r>
          </a:p>
          <a:p>
            <a:pPr lvl="2"/>
            <a:r>
              <a:rPr lang="nl-NL" dirty="0"/>
              <a:t>- Water </a:t>
            </a:r>
            <a:r>
              <a:rPr lang="nl-NL" dirty="0" err="1"/>
              <a:t>heaters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showers</a:t>
            </a:r>
            <a:r>
              <a:rPr lang="nl-NL" dirty="0"/>
              <a:t>, pools,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spas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Electricity </a:t>
            </a:r>
            <a:r>
              <a:rPr lang="nl-NL" b="1" dirty="0" err="1"/>
              <a:t>consumption</a:t>
            </a:r>
            <a:r>
              <a:rPr lang="nl-NL" b="1" dirty="0"/>
              <a:t> </a:t>
            </a:r>
            <a:r>
              <a:rPr lang="nl-NL" b="1" dirty="0" err="1"/>
              <a:t>for</a:t>
            </a:r>
            <a:r>
              <a:rPr lang="nl-NL" b="1" dirty="0"/>
              <a:t>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Lighting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Televisions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Refrigerators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Laundry</a:t>
            </a:r>
            <a:r>
              <a:rPr lang="nl-NL" dirty="0"/>
              <a:t> machines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Other</a:t>
            </a:r>
            <a:r>
              <a:rPr lang="nl-NL" dirty="0"/>
              <a:t> equipment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pic>
        <p:nvPicPr>
          <p:cNvPr id="7170" name="Picture 2" descr="hotel sector lowers carbon footprint ...">
            <a:extLst>
              <a:ext uri="{FF2B5EF4-FFF2-40B4-BE49-F238E27FC236}">
                <a16:creationId xmlns:a16="http://schemas.microsoft.com/office/drawing/2014/main" id="{A87AEEB2-8695-F943-DFED-0C8E2540B6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079" y="2570495"/>
            <a:ext cx="6799117" cy="382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386774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Climate</a:t>
            </a:r>
            <a:r>
              <a:rPr lang="nl-NL" sz="3200" dirty="0"/>
              <a:t> Change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9220" name="Picture 4" descr="How To Calculate Your Company's Carbon Footprint - Sustainable Travel  International">
            <a:extLst>
              <a:ext uri="{FF2B5EF4-FFF2-40B4-BE49-F238E27FC236}">
                <a16:creationId xmlns:a16="http://schemas.microsoft.com/office/drawing/2014/main" id="{BF6542B2-A7EF-A1FD-B171-7275A0197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12198350" cy="683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425508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Carbon Footprint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2"/>
            <a:r>
              <a:rPr lang="nl-NL" b="1" dirty="0" err="1"/>
              <a:t>Lodging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Emissions</a:t>
            </a:r>
            <a:r>
              <a:rPr lang="nl-NL" b="1" dirty="0"/>
              <a:t>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Older</a:t>
            </a:r>
            <a:r>
              <a:rPr lang="nl-NL" dirty="0"/>
              <a:t> or </a:t>
            </a:r>
            <a:r>
              <a:rPr lang="nl-NL" dirty="0" err="1"/>
              <a:t>inefficient</a:t>
            </a:r>
            <a:r>
              <a:rPr lang="nl-NL" dirty="0"/>
              <a:t> systems </a:t>
            </a:r>
            <a:r>
              <a:rPr lang="nl-NL" dirty="0" err="1"/>
              <a:t>increase</a:t>
            </a:r>
            <a:r>
              <a:rPr lang="nl-NL" dirty="0"/>
              <a:t> energy </a:t>
            </a:r>
            <a:r>
              <a:rPr lang="nl-NL" dirty="0" err="1"/>
              <a:t>consumption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outdated</a:t>
            </a:r>
            <a:r>
              <a:rPr lang="nl-NL" dirty="0"/>
              <a:t>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tend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have </a:t>
            </a:r>
            <a:r>
              <a:rPr lang="nl-NL" dirty="0" err="1"/>
              <a:t>higher</a:t>
            </a:r>
            <a:r>
              <a:rPr lang="nl-NL" dirty="0"/>
              <a:t> </a:t>
            </a:r>
            <a:r>
              <a:rPr lang="nl-NL" dirty="0" err="1"/>
              <a:t>emissions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Emission</a:t>
            </a:r>
            <a:r>
              <a:rPr lang="nl-NL" b="1" dirty="0"/>
              <a:t> Levels </a:t>
            </a:r>
            <a:r>
              <a:rPr lang="nl-NL" b="1" dirty="0" err="1"/>
              <a:t>by</a:t>
            </a:r>
            <a:r>
              <a:rPr lang="nl-NL" b="1" dirty="0"/>
              <a:t> </a:t>
            </a:r>
            <a:r>
              <a:rPr lang="nl-NL" b="1" dirty="0" err="1"/>
              <a:t>Lodging</a:t>
            </a:r>
            <a:r>
              <a:rPr lang="nl-NL" b="1" dirty="0"/>
              <a:t> Type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Emissions</a:t>
            </a:r>
            <a:r>
              <a:rPr lang="nl-NL" dirty="0"/>
              <a:t> are </a:t>
            </a:r>
            <a:r>
              <a:rPr lang="nl-NL" dirty="0" err="1"/>
              <a:t>generally</a:t>
            </a:r>
            <a:r>
              <a:rPr lang="nl-NL" dirty="0"/>
              <a:t> </a:t>
            </a:r>
            <a:r>
              <a:rPr lang="nl-NL" dirty="0" err="1"/>
              <a:t>higher</a:t>
            </a:r>
            <a:r>
              <a:rPr lang="nl-NL" dirty="0"/>
              <a:t> in resorts </a:t>
            </a:r>
            <a:r>
              <a:rPr lang="nl-NL" dirty="0" err="1"/>
              <a:t>and</a:t>
            </a:r>
            <a:r>
              <a:rPr lang="nl-NL" dirty="0"/>
              <a:t> modern hotels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Emissions</a:t>
            </a:r>
            <a:r>
              <a:rPr lang="nl-NL" dirty="0"/>
              <a:t> are </a:t>
            </a:r>
            <a:r>
              <a:rPr lang="nl-NL" dirty="0" err="1"/>
              <a:t>generally</a:t>
            </a:r>
            <a:r>
              <a:rPr lang="nl-NL" dirty="0"/>
              <a:t> </a:t>
            </a:r>
            <a:r>
              <a:rPr lang="nl-NL" dirty="0" err="1"/>
              <a:t>lower</a:t>
            </a:r>
            <a:r>
              <a:rPr lang="nl-NL" dirty="0"/>
              <a:t> in smaller </a:t>
            </a:r>
            <a:r>
              <a:rPr lang="nl-NL" dirty="0" err="1"/>
              <a:t>lodgings</a:t>
            </a:r>
            <a:r>
              <a:rPr lang="nl-NL" dirty="0"/>
              <a:t>, </a:t>
            </a:r>
            <a:r>
              <a:rPr lang="nl-NL" dirty="0" err="1"/>
              <a:t>such</a:t>
            </a:r>
            <a:r>
              <a:rPr lang="nl-NL" dirty="0"/>
              <a:t>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Homestays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Guest</a:t>
            </a:r>
            <a:r>
              <a:rPr lang="nl-NL" dirty="0"/>
              <a:t> </a:t>
            </a:r>
            <a:r>
              <a:rPr lang="nl-NL" dirty="0" err="1"/>
              <a:t>houses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73400710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Carbon Footprint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2"/>
            <a:r>
              <a:rPr lang="nl-NL" b="1" dirty="0" err="1"/>
              <a:t>Lodging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Emissions</a:t>
            </a:r>
            <a:r>
              <a:rPr lang="nl-NL" b="1" dirty="0"/>
              <a:t> </a:t>
            </a:r>
          </a:p>
          <a:p>
            <a:pPr lvl="2"/>
            <a:r>
              <a:rPr lang="nl-NL" dirty="0"/>
              <a:t>- Hotels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reduce</a:t>
            </a:r>
            <a:r>
              <a:rPr lang="nl-NL" dirty="0"/>
              <a:t> </a:t>
            </a:r>
            <a:r>
              <a:rPr lang="nl-NL" dirty="0" err="1"/>
              <a:t>emissions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using</a:t>
            </a:r>
            <a:r>
              <a:rPr lang="nl-NL" dirty="0"/>
              <a:t> clean energy sources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However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majority</a:t>
            </a:r>
            <a:r>
              <a:rPr lang="nl-NL" dirty="0"/>
              <a:t> </a:t>
            </a:r>
            <a:r>
              <a:rPr lang="nl-NL" dirty="0" err="1"/>
              <a:t>still</a:t>
            </a:r>
            <a:r>
              <a:rPr lang="nl-NL" dirty="0"/>
              <a:t> </a:t>
            </a:r>
            <a:r>
              <a:rPr lang="nl-NL" dirty="0" err="1"/>
              <a:t>rely</a:t>
            </a:r>
            <a:r>
              <a:rPr lang="nl-NL" dirty="0"/>
              <a:t> on </a:t>
            </a:r>
            <a:r>
              <a:rPr lang="nl-NL" dirty="0" err="1"/>
              <a:t>fossil</a:t>
            </a:r>
            <a:r>
              <a:rPr lang="nl-NL" dirty="0"/>
              <a:t> </a:t>
            </a:r>
            <a:r>
              <a:rPr lang="nl-NL" dirty="0" err="1"/>
              <a:t>fuels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most of </a:t>
            </a:r>
            <a:r>
              <a:rPr lang="nl-NL" dirty="0" err="1"/>
              <a:t>their</a:t>
            </a:r>
            <a:r>
              <a:rPr lang="nl-NL" dirty="0"/>
              <a:t> energy </a:t>
            </a:r>
            <a:r>
              <a:rPr lang="nl-NL" dirty="0" err="1"/>
              <a:t>needs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Renewable</a:t>
            </a:r>
            <a:r>
              <a:rPr lang="nl-NL" b="1" dirty="0"/>
              <a:t> Energy Adoption in Hotels</a:t>
            </a:r>
          </a:p>
          <a:p>
            <a:pPr lvl="2"/>
            <a:r>
              <a:rPr lang="nl-NL" dirty="0"/>
              <a:t>- According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2018 Green </a:t>
            </a:r>
            <a:r>
              <a:rPr lang="nl-NL" dirty="0" err="1"/>
              <a:t>Lodging</a:t>
            </a:r>
            <a:r>
              <a:rPr lang="nl-NL" dirty="0"/>
              <a:t> Trends Report: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Only</a:t>
            </a:r>
            <a:r>
              <a:rPr lang="nl-NL" dirty="0"/>
              <a:t> 21% of hotels have on-site </a:t>
            </a:r>
            <a:r>
              <a:rPr lang="nl-NL" dirty="0" err="1"/>
              <a:t>renewable</a:t>
            </a:r>
            <a:r>
              <a:rPr lang="nl-NL" dirty="0"/>
              <a:t> energy systems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The adoption </a:t>
            </a:r>
            <a:r>
              <a:rPr lang="nl-NL" dirty="0" err="1"/>
              <a:t>rate</a:t>
            </a:r>
            <a:r>
              <a:rPr lang="nl-NL" dirty="0"/>
              <a:t> of </a:t>
            </a:r>
            <a:r>
              <a:rPr lang="nl-NL" dirty="0" err="1"/>
              <a:t>renewables</a:t>
            </a:r>
            <a:r>
              <a:rPr lang="nl-NL" dirty="0"/>
              <a:t> in </a:t>
            </a:r>
            <a:r>
              <a:rPr lang="nl-NL" dirty="0" err="1"/>
              <a:t>lodging</a:t>
            </a:r>
            <a:r>
              <a:rPr lang="nl-NL" dirty="0"/>
              <a:t> </a:t>
            </a:r>
            <a:r>
              <a:rPr lang="nl-NL" dirty="0" err="1"/>
              <a:t>remains</a:t>
            </a:r>
            <a:r>
              <a:rPr lang="nl-NL" dirty="0"/>
              <a:t> </a:t>
            </a:r>
            <a:r>
              <a:rPr lang="nl-NL" dirty="0" err="1"/>
              <a:t>limited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060367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Construction </a:t>
            </a:r>
            <a:r>
              <a:rPr lang="nl-NL" dirty="0" err="1"/>
              <a:t>and</a:t>
            </a:r>
            <a:r>
              <a:rPr lang="nl-NL" dirty="0"/>
              <a:t> Carbon </a:t>
            </a:r>
            <a:r>
              <a:rPr lang="nl-NL" dirty="0" err="1"/>
              <a:t>Emissions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Construction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r>
              <a:rPr lang="nl-NL" b="0" dirty="0"/>
              <a:t> </a:t>
            </a:r>
            <a:r>
              <a:rPr lang="nl-NL" b="0" dirty="0" err="1"/>
              <a:t>generates</a:t>
            </a:r>
            <a:r>
              <a:rPr lang="nl-NL" b="0" dirty="0"/>
              <a:t> significant carbon </a:t>
            </a:r>
            <a:r>
              <a:rPr lang="nl-NL" b="0" dirty="0" err="1"/>
              <a:t>emissions</a:t>
            </a:r>
            <a:r>
              <a:rPr lang="nl-NL" b="0" dirty="0"/>
              <a:t>. </a:t>
            </a:r>
          </a:p>
          <a:p>
            <a:pPr lvl="3"/>
            <a:r>
              <a:rPr lang="nl-NL" dirty="0" err="1"/>
              <a:t>Energy-intensive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Manufacturing building </a:t>
            </a:r>
            <a:r>
              <a:rPr lang="nl-NL" b="0" dirty="0" err="1"/>
              <a:t>materials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Transporting</a:t>
            </a:r>
            <a:r>
              <a:rPr lang="nl-NL" b="0" dirty="0"/>
              <a:t> </a:t>
            </a:r>
            <a:r>
              <a:rPr lang="nl-NL" b="0" dirty="0" err="1"/>
              <a:t>materials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construction</a:t>
            </a:r>
            <a:r>
              <a:rPr lang="nl-NL" b="0" dirty="0"/>
              <a:t> site.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actual</a:t>
            </a:r>
            <a:r>
              <a:rPr lang="nl-NL" b="0" dirty="0"/>
              <a:t> building </a:t>
            </a:r>
            <a:r>
              <a:rPr lang="nl-NL" b="0" dirty="0" err="1"/>
              <a:t>process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Also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Emissions</a:t>
            </a:r>
            <a:r>
              <a:rPr lang="nl-NL" b="0" dirty="0"/>
              <a:t> are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limited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buildings </a:t>
            </a:r>
            <a:r>
              <a:rPr lang="nl-NL" b="0" dirty="0" err="1"/>
              <a:t>alone</a:t>
            </a:r>
            <a:endParaRPr lang="nl-NL" b="0" dirty="0"/>
          </a:p>
          <a:p>
            <a:pPr lvl="3"/>
            <a:r>
              <a:rPr lang="nl-NL" b="0" dirty="0"/>
              <a:t>- Development of </a:t>
            </a:r>
            <a:r>
              <a:rPr lang="nl-NL" b="0" dirty="0" err="1"/>
              <a:t>roads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. </a:t>
            </a:r>
          </a:p>
          <a:p>
            <a:pPr lvl="3"/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contributes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carbon footprint.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pic>
        <p:nvPicPr>
          <p:cNvPr id="11266" name="Picture 2" descr="Mangrove tree in coastal water, a blue carbon ecosystem">
            <a:extLst>
              <a:ext uri="{FF2B5EF4-FFF2-40B4-BE49-F238E27FC236}">
                <a16:creationId xmlns:a16="http://schemas.microsoft.com/office/drawing/2014/main" id="{4BDF6570-F8BD-AC28-E70F-BFB453BCF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211" y="2322710"/>
            <a:ext cx="6210252" cy="4142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869876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Destruction</a:t>
            </a:r>
            <a:r>
              <a:rPr lang="nl-NL" dirty="0"/>
              <a:t> of Carbon </a:t>
            </a:r>
            <a:r>
              <a:rPr lang="nl-NL" dirty="0" err="1"/>
              <a:t>Sinks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development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emit</a:t>
            </a:r>
            <a:r>
              <a:rPr lang="nl-NL" b="0" dirty="0"/>
              <a:t> carbon </a:t>
            </a:r>
            <a:r>
              <a:rPr lang="nl-NL" b="0" dirty="0" err="1"/>
              <a:t>by</a:t>
            </a:r>
            <a:r>
              <a:rPr lang="nl-NL" b="0" dirty="0"/>
              <a:t> clearing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Ecosystems</a:t>
            </a:r>
            <a:r>
              <a:rPr lang="nl-NL" b="0" dirty="0"/>
              <a:t> like </a:t>
            </a:r>
            <a:r>
              <a:rPr lang="nl-NL" b="0" dirty="0" err="1"/>
              <a:t>forests</a:t>
            </a:r>
            <a:r>
              <a:rPr lang="nl-NL" b="0" dirty="0"/>
              <a:t> act as carbon </a:t>
            </a:r>
            <a:r>
              <a:rPr lang="nl-NL" b="0" dirty="0" err="1"/>
              <a:t>sinks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absorb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store carbon dioxide (CO2)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Removing</a:t>
            </a:r>
            <a:r>
              <a:rPr lang="nl-NL" b="0" dirty="0"/>
              <a:t> </a:t>
            </a:r>
            <a:r>
              <a:rPr lang="nl-NL" b="0" dirty="0" err="1"/>
              <a:t>vegetation</a:t>
            </a:r>
            <a:r>
              <a:rPr lang="nl-NL" b="0" dirty="0"/>
              <a:t> releases </a:t>
            </a:r>
            <a:r>
              <a:rPr lang="nl-NL" b="0" dirty="0" err="1"/>
              <a:t>stored</a:t>
            </a:r>
            <a:r>
              <a:rPr lang="nl-NL" b="0" dirty="0"/>
              <a:t> CO2 back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atmosphere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9AA680-ACA2-70F5-1D66-895B8F496587}"/>
              </a:ext>
            </a:extLst>
          </p:cNvPr>
          <p:cNvSpPr txBox="1"/>
          <p:nvPr/>
        </p:nvSpPr>
        <p:spPr>
          <a:xfrm>
            <a:off x="8753707" y="393638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482696-6C39-5E72-2994-A0E4F34630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65054"/>
            <a:ext cx="12198349" cy="288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370490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Destruction</a:t>
            </a:r>
            <a:r>
              <a:rPr lang="nl-NL" dirty="0"/>
              <a:t> of Carbon </a:t>
            </a:r>
            <a:r>
              <a:rPr lang="nl-NL" dirty="0" err="1"/>
              <a:t>Sinks</a:t>
            </a:r>
            <a:r>
              <a:rPr lang="nl-NL" dirty="0"/>
              <a:t>: </a:t>
            </a:r>
          </a:p>
          <a:p>
            <a:pPr lvl="3"/>
            <a:r>
              <a:rPr lang="nl-NL" dirty="0"/>
              <a:t>  </a:t>
            </a:r>
          </a:p>
          <a:p>
            <a:pPr lvl="3"/>
            <a:r>
              <a:rPr lang="nl-NL" dirty="0"/>
              <a:t>Mangrove </a:t>
            </a:r>
            <a:r>
              <a:rPr lang="nl-NL" dirty="0" err="1"/>
              <a:t>Forests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Mangrove </a:t>
            </a:r>
            <a:r>
              <a:rPr lang="nl-NL" b="0" dirty="0" err="1"/>
              <a:t>forests</a:t>
            </a:r>
            <a:r>
              <a:rPr lang="nl-NL" b="0" dirty="0"/>
              <a:t> found </a:t>
            </a:r>
            <a:r>
              <a:rPr lang="nl-NL" b="0" dirty="0" err="1"/>
              <a:t>along</a:t>
            </a:r>
            <a:r>
              <a:rPr lang="nl-NL" b="0" dirty="0"/>
              <a:t> </a:t>
            </a:r>
            <a:r>
              <a:rPr lang="nl-NL" b="0" dirty="0" err="1"/>
              <a:t>tropical</a:t>
            </a:r>
            <a:r>
              <a:rPr lang="nl-NL" b="0" dirty="0"/>
              <a:t> </a:t>
            </a:r>
            <a:r>
              <a:rPr lang="nl-NL" b="0" dirty="0" err="1"/>
              <a:t>coastlines</a:t>
            </a:r>
            <a:r>
              <a:rPr lang="nl-NL" b="0" dirty="0"/>
              <a:t> store large </a:t>
            </a:r>
            <a:r>
              <a:rPr lang="nl-NL" b="0" dirty="0" err="1"/>
              <a:t>amounts</a:t>
            </a:r>
            <a:r>
              <a:rPr lang="nl-NL" b="0" dirty="0"/>
              <a:t> of carbon</a:t>
            </a:r>
          </a:p>
          <a:p>
            <a:pPr lvl="3"/>
            <a:r>
              <a:rPr lang="nl-NL" b="0" dirty="0"/>
              <a:t>- Research shows mangroves </a:t>
            </a:r>
            <a:r>
              <a:rPr lang="nl-NL" b="0" dirty="0" err="1"/>
              <a:t>can</a:t>
            </a:r>
            <a:r>
              <a:rPr lang="nl-NL" b="0" dirty="0"/>
              <a:t> store up </a:t>
            </a:r>
            <a:r>
              <a:rPr lang="nl-NL" b="0" dirty="0" err="1"/>
              <a:t>to</a:t>
            </a:r>
            <a:r>
              <a:rPr lang="nl-NL" b="0" dirty="0"/>
              <a:t> 4 </a:t>
            </a:r>
            <a:r>
              <a:rPr lang="nl-NL" b="0" dirty="0" err="1"/>
              <a:t>times</a:t>
            </a:r>
            <a:r>
              <a:rPr lang="nl-NL" b="0" dirty="0"/>
              <a:t> more carbon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tropical</a:t>
            </a:r>
            <a:r>
              <a:rPr lang="nl-NL" b="0" dirty="0"/>
              <a:t> </a:t>
            </a:r>
            <a:r>
              <a:rPr lang="nl-NL" b="0" dirty="0" err="1"/>
              <a:t>forests</a:t>
            </a:r>
            <a:endParaRPr lang="nl-NL" b="0" dirty="0"/>
          </a:p>
          <a:p>
            <a:pPr lvl="3"/>
            <a:r>
              <a:rPr lang="nl-NL" b="0" dirty="0"/>
              <a:t>- Mangroves are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cleared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Seaside</a:t>
            </a:r>
            <a:r>
              <a:rPr lang="nl-NL" b="0" dirty="0"/>
              <a:t> resorts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Beaches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Marinas</a:t>
            </a:r>
            <a:endParaRPr lang="nl-NL" b="0" dirty="0"/>
          </a:p>
          <a:p>
            <a:pPr lvl="3"/>
            <a:r>
              <a:rPr lang="nl-NL" b="0" dirty="0"/>
              <a:t>- Entertainment </a:t>
            </a:r>
            <a:r>
              <a:rPr lang="nl-NL" b="0" dirty="0" err="1"/>
              <a:t>areas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8593746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:  Building a </a:t>
            </a:r>
            <a:r>
              <a:rPr lang="nl-NL" dirty="0" err="1"/>
              <a:t>Tourist</a:t>
            </a:r>
            <a:r>
              <a:rPr lang="nl-NL" dirty="0"/>
              <a:t> Paradise – </a:t>
            </a:r>
            <a:r>
              <a:rPr lang="nl-NL" dirty="0" err="1"/>
              <a:t>Fiji’s</a:t>
            </a:r>
            <a:r>
              <a:rPr lang="nl-NL" dirty="0"/>
              <a:t> </a:t>
            </a:r>
            <a:r>
              <a:rPr lang="nl-NL" dirty="0" err="1"/>
              <a:t>Strategy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Fiji has </a:t>
            </a:r>
            <a:r>
              <a:rPr lang="nl-NL" b="0" dirty="0" err="1"/>
              <a:t>embraced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as a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development </a:t>
            </a:r>
            <a:r>
              <a:rPr lang="nl-NL" b="0" dirty="0" err="1"/>
              <a:t>strategy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Objective</a:t>
            </a:r>
            <a:r>
              <a:rPr lang="nl-NL" b="0" dirty="0"/>
              <a:t>: Present Fiji as a “Pacific </a:t>
            </a:r>
            <a:r>
              <a:rPr lang="nl-NL" b="0" dirty="0" err="1"/>
              <a:t>paradise</a:t>
            </a:r>
            <a:r>
              <a:rPr lang="nl-NL" b="0" dirty="0"/>
              <a:t>”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attract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In </a:t>
            </a:r>
            <a:r>
              <a:rPr lang="nl-NL" b="0" dirty="0" err="1"/>
              <a:t>the</a:t>
            </a:r>
            <a:r>
              <a:rPr lang="nl-NL" b="0" dirty="0"/>
              <a:t> 1980s </a:t>
            </a:r>
            <a:r>
              <a:rPr lang="nl-NL" b="0" dirty="0" err="1"/>
              <a:t>and</a:t>
            </a:r>
            <a:r>
              <a:rPr lang="nl-NL" b="0" dirty="0"/>
              <a:t> 1990s, Fiji </a:t>
            </a:r>
            <a:r>
              <a:rPr lang="nl-NL" b="0" dirty="0" err="1"/>
              <a:t>implemented</a:t>
            </a:r>
            <a:r>
              <a:rPr lang="nl-NL" b="0" dirty="0"/>
              <a:t> a pro-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investment policy. 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4D61DD-A4DC-ED6E-0F30-D44FAE113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223" y="1598703"/>
            <a:ext cx="5667127" cy="485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464324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:  Building a </a:t>
            </a:r>
            <a:r>
              <a:rPr lang="nl-NL" dirty="0" err="1"/>
              <a:t>Tourist</a:t>
            </a:r>
            <a:r>
              <a:rPr lang="nl-NL" dirty="0"/>
              <a:t> Paradise – </a:t>
            </a:r>
            <a:r>
              <a:rPr lang="nl-NL" dirty="0" err="1"/>
              <a:t>Fiji’s</a:t>
            </a:r>
            <a:r>
              <a:rPr lang="nl-NL" dirty="0"/>
              <a:t> </a:t>
            </a:r>
            <a:r>
              <a:rPr lang="nl-NL" dirty="0" err="1"/>
              <a:t>Strategy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According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UNDRR report:</a:t>
            </a:r>
          </a:p>
          <a:p>
            <a:pPr lvl="3"/>
            <a:r>
              <a:rPr lang="nl-NL" b="0" dirty="0"/>
              <a:t>- International hotel </a:t>
            </a:r>
            <a:r>
              <a:rPr lang="nl-NL" b="0" dirty="0" err="1"/>
              <a:t>chains</a:t>
            </a:r>
            <a:r>
              <a:rPr lang="nl-NL" b="0" dirty="0"/>
              <a:t>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offered</a:t>
            </a:r>
            <a:r>
              <a:rPr lang="nl-NL" b="0" dirty="0"/>
              <a:t> </a:t>
            </a:r>
            <a:r>
              <a:rPr lang="nl-NL" b="0" dirty="0" err="1"/>
              <a:t>attractive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Incentives.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Included</a:t>
            </a:r>
            <a:r>
              <a:rPr lang="nl-NL" b="0" dirty="0"/>
              <a:t> </a:t>
            </a:r>
            <a:r>
              <a:rPr lang="nl-NL" b="0" dirty="0" err="1"/>
              <a:t>tax-free</a:t>
            </a:r>
            <a:r>
              <a:rPr lang="nl-NL" b="0" dirty="0"/>
              <a:t> status </a:t>
            </a:r>
            <a:r>
              <a:rPr lang="nl-NL" b="0" dirty="0" err="1"/>
              <a:t>for</a:t>
            </a:r>
            <a:r>
              <a:rPr lang="nl-NL" b="0" dirty="0"/>
              <a:t> 20 </a:t>
            </a:r>
            <a:r>
              <a:rPr lang="nl-NL" b="0" dirty="0" err="1"/>
              <a:t>years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Focused</a:t>
            </a:r>
            <a:r>
              <a:rPr lang="nl-NL" b="0" dirty="0"/>
              <a:t> on development in </a:t>
            </a:r>
            <a:r>
              <a:rPr lang="nl-NL" b="0" dirty="0" err="1"/>
              <a:t>Denarau</a:t>
            </a:r>
            <a:r>
              <a:rPr lang="nl-NL" b="0" dirty="0"/>
              <a:t> Island, </a:t>
            </a:r>
            <a:r>
              <a:rPr lang="nl-NL" b="0" dirty="0" err="1"/>
              <a:t>near</a:t>
            </a:r>
            <a:r>
              <a:rPr lang="nl-NL" b="0" dirty="0"/>
              <a:t> Nadi.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98FEDC-E290-A105-B272-1E0829115A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223" y="1598703"/>
            <a:ext cx="5667127" cy="485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797718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:  Building a </a:t>
            </a:r>
            <a:r>
              <a:rPr lang="nl-NL" dirty="0" err="1"/>
              <a:t>Tourist</a:t>
            </a:r>
            <a:r>
              <a:rPr lang="nl-NL" dirty="0"/>
              <a:t> Paradise – </a:t>
            </a:r>
            <a:r>
              <a:rPr lang="nl-NL" dirty="0" err="1"/>
              <a:t>Fiji’s</a:t>
            </a:r>
            <a:r>
              <a:rPr lang="nl-NL" dirty="0"/>
              <a:t> </a:t>
            </a:r>
            <a:r>
              <a:rPr lang="nl-NL" dirty="0" err="1"/>
              <a:t>Strategy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Land Clearing </a:t>
            </a:r>
            <a:r>
              <a:rPr lang="nl-NL" dirty="0" err="1"/>
              <a:t>for</a:t>
            </a:r>
            <a:r>
              <a:rPr lang="nl-NL" dirty="0"/>
              <a:t> Resort Development:</a:t>
            </a:r>
          </a:p>
          <a:p>
            <a:pPr lvl="3"/>
            <a:r>
              <a:rPr lang="nl-NL" b="0" dirty="0"/>
              <a:t>- Developers </a:t>
            </a:r>
            <a:r>
              <a:rPr lang="nl-NL" b="0" dirty="0" err="1"/>
              <a:t>cleared</a:t>
            </a:r>
            <a:r>
              <a:rPr lang="nl-NL" b="0" dirty="0"/>
              <a:t> </a:t>
            </a:r>
            <a:r>
              <a:rPr lang="nl-NL" b="0" dirty="0" err="1"/>
              <a:t>hundreds</a:t>
            </a:r>
            <a:r>
              <a:rPr lang="nl-NL" b="0" dirty="0"/>
              <a:t> of acres of land </a:t>
            </a:r>
            <a:r>
              <a:rPr lang="nl-NL" b="0" dirty="0" err="1"/>
              <a:t>for</a:t>
            </a:r>
            <a:r>
              <a:rPr lang="nl-NL" b="0" dirty="0"/>
              <a:t> resort </a:t>
            </a:r>
            <a:r>
              <a:rPr lang="nl-NL" b="0" dirty="0" err="1"/>
              <a:t>construction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Hotels </a:t>
            </a:r>
            <a:r>
              <a:rPr lang="nl-NL" b="0" dirty="0" err="1"/>
              <a:t>selected</a:t>
            </a:r>
            <a:r>
              <a:rPr lang="nl-NL" b="0" dirty="0"/>
              <a:t> sites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proximity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sea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scenic</a:t>
            </a:r>
            <a:r>
              <a:rPr lang="nl-NL" b="0" dirty="0"/>
              <a:t> appeal.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1182BD-196A-717C-5A46-A10CFD3E8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863" y="3212976"/>
            <a:ext cx="8809599" cy="324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227298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:  Building a </a:t>
            </a:r>
            <a:r>
              <a:rPr lang="nl-NL" dirty="0" err="1"/>
              <a:t>Tourist</a:t>
            </a:r>
            <a:r>
              <a:rPr lang="nl-NL" dirty="0"/>
              <a:t> Paradise – </a:t>
            </a:r>
            <a:r>
              <a:rPr lang="nl-NL" dirty="0" err="1"/>
              <a:t>Fiji’s</a:t>
            </a:r>
            <a:r>
              <a:rPr lang="nl-NL" dirty="0"/>
              <a:t> </a:t>
            </a:r>
            <a:r>
              <a:rPr lang="nl-NL" dirty="0" err="1"/>
              <a:t>Strategy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Loss</a:t>
            </a:r>
            <a:r>
              <a:rPr lang="nl-NL" dirty="0"/>
              <a:t> of Natural Buffers:</a:t>
            </a:r>
          </a:p>
          <a:p>
            <a:pPr lvl="3"/>
            <a:r>
              <a:rPr lang="nl-NL" b="0" dirty="0"/>
              <a:t>- Mangroves, </a:t>
            </a:r>
            <a:r>
              <a:rPr lang="nl-NL" b="0" dirty="0" err="1"/>
              <a:t>effective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buffers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against</a:t>
            </a:r>
            <a:r>
              <a:rPr lang="nl-NL" b="0" dirty="0"/>
              <a:t> </a:t>
            </a:r>
            <a:r>
              <a:rPr lang="nl-NL" b="0" dirty="0" err="1"/>
              <a:t>storms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floods</a:t>
            </a:r>
            <a:r>
              <a:rPr lang="nl-NL" b="0" dirty="0"/>
              <a:t>,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removed</a:t>
            </a:r>
            <a:endParaRPr lang="nl-NL" b="0" dirty="0"/>
          </a:p>
          <a:p>
            <a:pPr lvl="3"/>
            <a:r>
              <a:rPr lang="nl-NL" dirty="0"/>
              <a:t>According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UNDRR report:</a:t>
            </a:r>
          </a:p>
          <a:p>
            <a:pPr lvl="3"/>
            <a:r>
              <a:rPr lang="nl-NL" b="0" dirty="0"/>
              <a:t>- Mangroves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destroyed</a:t>
            </a:r>
            <a:r>
              <a:rPr lang="nl-NL" b="0" dirty="0"/>
              <a:t> </a:t>
            </a:r>
            <a:r>
              <a:rPr lang="nl-NL" b="0" dirty="0" err="1"/>
              <a:t>because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interfered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sea</a:t>
            </a:r>
            <a:r>
              <a:rPr lang="nl-NL" b="0" dirty="0"/>
              <a:t> access.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did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fit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manicured</a:t>
            </a:r>
            <a:r>
              <a:rPr lang="nl-NL" b="0" dirty="0"/>
              <a:t> </a:t>
            </a:r>
            <a:r>
              <a:rPr lang="nl-NL" b="0" dirty="0" err="1"/>
              <a:t>aesthetic</a:t>
            </a:r>
            <a:r>
              <a:rPr lang="nl-NL" b="0" dirty="0"/>
              <a:t> of resort</a:t>
            </a:r>
          </a:p>
          <a:p>
            <a:pPr lvl="3"/>
            <a:r>
              <a:rPr lang="nl-NL" b="0" dirty="0"/>
              <a:t> landscapes.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1182BD-196A-717C-5A46-A10CFD3E8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376" y="2651988"/>
            <a:ext cx="6433335" cy="378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587386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:  </a:t>
            </a:r>
            <a:r>
              <a:rPr lang="nl-NL" dirty="0" err="1"/>
              <a:t>Deforestation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Philippines (2002–2021)</a:t>
            </a:r>
          </a:p>
          <a:p>
            <a:pPr lvl="3"/>
            <a:r>
              <a:rPr lang="nl-NL" b="0" dirty="0"/>
              <a:t>- 158,000 hectares of </a:t>
            </a:r>
            <a:r>
              <a:rPr lang="nl-NL" b="0" dirty="0" err="1"/>
              <a:t>primary</a:t>
            </a:r>
            <a:r>
              <a:rPr lang="nl-NL" b="0" dirty="0"/>
              <a:t> </a:t>
            </a:r>
            <a:r>
              <a:rPr lang="nl-NL" b="0" dirty="0" err="1"/>
              <a:t>forest</a:t>
            </a:r>
            <a:r>
              <a:rPr lang="nl-NL" b="0" dirty="0"/>
              <a:t> lost</a:t>
            </a:r>
          </a:p>
          <a:p>
            <a:pPr lvl="3"/>
            <a:r>
              <a:rPr lang="nl-NL" b="0" dirty="0"/>
              <a:t>- 1.34 </a:t>
            </a:r>
            <a:r>
              <a:rPr lang="nl-NL" b="0" dirty="0" err="1"/>
              <a:t>million</a:t>
            </a:r>
            <a:r>
              <a:rPr lang="nl-NL" b="0" dirty="0"/>
              <a:t> hectares of </a:t>
            </a:r>
            <a:r>
              <a:rPr lang="nl-NL" b="0" dirty="0" err="1"/>
              <a:t>total</a:t>
            </a:r>
            <a:r>
              <a:rPr lang="nl-NL" b="0" dirty="0"/>
              <a:t> tree cover </a:t>
            </a:r>
          </a:p>
          <a:p>
            <a:pPr lvl="3"/>
            <a:r>
              <a:rPr lang="nl-NL" b="0" dirty="0"/>
              <a:t>Lost. </a:t>
            </a:r>
          </a:p>
          <a:p>
            <a:pPr lvl="3"/>
            <a:r>
              <a:rPr lang="nl-NL" b="0" dirty="0"/>
              <a:t>- Equivalent </a:t>
            </a:r>
            <a:r>
              <a:rPr lang="nl-NL" b="0" dirty="0" err="1"/>
              <a:t>to</a:t>
            </a:r>
            <a:r>
              <a:rPr lang="nl-NL" b="0" dirty="0"/>
              <a:t> 7.2%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country’s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total</a:t>
            </a:r>
            <a:r>
              <a:rPr lang="nl-NL" b="0" dirty="0"/>
              <a:t> tree cover. 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A0339D-1B47-3B18-58BA-647DFE2636B8}"/>
              </a:ext>
            </a:extLst>
          </p:cNvPr>
          <p:cNvSpPr txBox="1"/>
          <p:nvPr/>
        </p:nvSpPr>
        <p:spPr>
          <a:xfrm>
            <a:off x="4803031" y="6145559"/>
            <a:ext cx="78653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https://</a:t>
            </a:r>
            <a:r>
              <a:rPr lang="en-US" sz="1400" dirty="0" err="1"/>
              <a:t>resoilfoundation.org</a:t>
            </a:r>
            <a:r>
              <a:rPr lang="en-US" sz="1400" dirty="0"/>
              <a:t>/</a:t>
            </a:r>
            <a:r>
              <a:rPr lang="en-US" sz="1400" dirty="0" err="1"/>
              <a:t>en</a:t>
            </a:r>
            <a:r>
              <a:rPr lang="en-US" sz="1400" dirty="0"/>
              <a:t>/environment/</a:t>
            </a:r>
            <a:r>
              <a:rPr lang="en-US" sz="1400" dirty="0" err="1"/>
              <a:t>philippines</a:t>
            </a:r>
            <a:r>
              <a:rPr lang="en-US" sz="1400" dirty="0"/>
              <a:t>-tourism-deforestation/</a:t>
            </a:r>
            <a:endParaRPr lang="en-DE" sz="14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3017FB-ED70-D494-EC18-F0B3955C1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3031" y="2204864"/>
            <a:ext cx="7373177" cy="394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660232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:  </a:t>
            </a:r>
            <a:r>
              <a:rPr lang="nl-NL" dirty="0" err="1"/>
              <a:t>Deforestation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Philippines (2002–2021)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Main</a:t>
            </a:r>
            <a:r>
              <a:rPr lang="nl-NL" dirty="0"/>
              <a:t> Drivers of </a:t>
            </a:r>
            <a:r>
              <a:rPr lang="nl-NL" dirty="0" err="1"/>
              <a:t>Deforestation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Shifting</a:t>
            </a:r>
            <a:r>
              <a:rPr lang="nl-NL" b="0" dirty="0"/>
              <a:t> </a:t>
            </a:r>
            <a:r>
              <a:rPr lang="nl-NL" b="0" dirty="0" err="1"/>
              <a:t>agriculture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Urbanization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Forestry</a:t>
            </a:r>
            <a:r>
              <a:rPr lang="nl-NL" b="0" dirty="0"/>
              <a:t> </a:t>
            </a:r>
            <a:r>
              <a:rPr lang="nl-NL" b="0" dirty="0" err="1"/>
              <a:t>industry</a:t>
            </a:r>
            <a:endParaRPr lang="nl-NL" b="0" dirty="0"/>
          </a:p>
          <a:p>
            <a:pPr lvl="3"/>
            <a:r>
              <a:rPr lang="nl-NL" dirty="0"/>
              <a:t>Top driver: Commodity-</a:t>
            </a:r>
            <a:r>
              <a:rPr lang="nl-NL" dirty="0" err="1"/>
              <a:t>driven</a:t>
            </a:r>
            <a:r>
              <a:rPr lang="nl-NL" dirty="0"/>
              <a:t> </a:t>
            </a:r>
            <a:r>
              <a:rPr lang="nl-NL" dirty="0" err="1"/>
              <a:t>deforestation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Mined</a:t>
            </a:r>
            <a:r>
              <a:rPr lang="nl-NL" b="0" dirty="0"/>
              <a:t> </a:t>
            </a:r>
            <a:r>
              <a:rPr lang="nl-NL" b="0" dirty="0" err="1"/>
              <a:t>minerals</a:t>
            </a:r>
            <a:endParaRPr lang="nl-NL" b="0" dirty="0"/>
          </a:p>
          <a:p>
            <a:pPr lvl="3"/>
            <a:r>
              <a:rPr lang="nl-NL" b="0" dirty="0"/>
              <a:t>- Palm </a:t>
            </a:r>
            <a:r>
              <a:rPr lang="nl-NL" b="0" dirty="0" err="1"/>
              <a:t>oil</a:t>
            </a:r>
            <a:endParaRPr lang="nl-NL" b="0" dirty="0"/>
          </a:p>
          <a:p>
            <a:pPr lvl="3"/>
            <a:r>
              <a:rPr lang="nl-NL" b="0" dirty="0"/>
              <a:t>- Construction </a:t>
            </a:r>
            <a:r>
              <a:rPr lang="nl-NL" b="0" dirty="0" err="1"/>
              <a:t>materials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24CADA7-677B-CAF2-944F-4AEB9B0374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207" y="2196349"/>
            <a:ext cx="5740219" cy="382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6A0339D-1B47-3B18-58BA-647DFE2636B8}"/>
              </a:ext>
            </a:extLst>
          </p:cNvPr>
          <p:cNvSpPr txBox="1"/>
          <p:nvPr/>
        </p:nvSpPr>
        <p:spPr>
          <a:xfrm>
            <a:off x="6387207" y="5949885"/>
            <a:ext cx="61108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https://medium.com/@maxierebadulla/nurturing-nature-addressing-deforestation-in-the-philippines-20618f70c2cb</a:t>
            </a:r>
          </a:p>
        </p:txBody>
      </p:sp>
    </p:spTree>
    <p:extLst>
      <p:ext uri="{BB962C8B-B14F-4D97-AF65-F5344CB8AC3E}">
        <p14:creationId xmlns:p14="http://schemas.microsoft.com/office/powerpoint/2010/main" val="3490078151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:  </a:t>
            </a:r>
            <a:r>
              <a:rPr lang="nl-NL" dirty="0" err="1"/>
              <a:t>Deforestation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Philippines (2002–2021)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Timber</a:t>
            </a:r>
            <a:r>
              <a:rPr lang="nl-NL" dirty="0"/>
              <a:t> Trade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Shifting</a:t>
            </a:r>
            <a:r>
              <a:rPr lang="nl-NL" dirty="0"/>
              <a:t> </a:t>
            </a:r>
            <a:r>
              <a:rPr lang="nl-NL" dirty="0" err="1"/>
              <a:t>Demand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Historically</a:t>
            </a:r>
            <a:r>
              <a:rPr lang="nl-NL" b="0" dirty="0"/>
              <a:t>, </a:t>
            </a:r>
            <a:r>
              <a:rPr lang="nl-NL" b="0" dirty="0" err="1"/>
              <a:t>timber</a:t>
            </a:r>
            <a:r>
              <a:rPr lang="nl-NL" b="0" dirty="0"/>
              <a:t> was </a:t>
            </a:r>
            <a:r>
              <a:rPr lang="nl-NL" b="0" dirty="0" err="1"/>
              <a:t>exported</a:t>
            </a:r>
            <a:r>
              <a:rPr lang="nl-NL" b="0" dirty="0"/>
              <a:t> </a:t>
            </a:r>
            <a:r>
              <a:rPr lang="nl-NL" b="0" dirty="0" err="1"/>
              <a:t>mainly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Malaysia </a:t>
            </a:r>
            <a:r>
              <a:rPr lang="nl-NL" b="0" dirty="0" err="1"/>
              <a:t>and</a:t>
            </a:r>
            <a:r>
              <a:rPr lang="nl-NL" b="0" dirty="0"/>
              <a:t> Indonesia.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Recently</a:t>
            </a:r>
            <a:r>
              <a:rPr lang="nl-NL" b="0" dirty="0"/>
              <a:t>, </a:t>
            </a:r>
            <a:r>
              <a:rPr lang="nl-NL" b="0" dirty="0" err="1"/>
              <a:t>domestic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has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development.</a:t>
            </a:r>
          </a:p>
          <a:p>
            <a:pPr lvl="3"/>
            <a:r>
              <a:rPr lang="nl-NL" b="0" dirty="0"/>
              <a:t>- Wood is </a:t>
            </a:r>
            <a:r>
              <a:rPr lang="nl-NL" b="0" dirty="0" err="1"/>
              <a:t>now</a:t>
            </a:r>
            <a:r>
              <a:rPr lang="nl-NL" b="0" dirty="0"/>
              <a:t> </a:t>
            </a:r>
            <a:r>
              <a:rPr lang="nl-NL" b="0" dirty="0" err="1"/>
              <a:t>widely</a:t>
            </a:r>
            <a:r>
              <a:rPr lang="nl-NL" b="0" dirty="0"/>
              <a:t> </a:t>
            </a:r>
            <a:r>
              <a:rPr lang="nl-NL" b="0" dirty="0" err="1"/>
              <a:t>used</a:t>
            </a:r>
            <a:r>
              <a:rPr lang="nl-NL" b="0" dirty="0"/>
              <a:t> in </a:t>
            </a:r>
            <a:r>
              <a:rPr lang="nl-NL" b="0" dirty="0" err="1"/>
              <a:t>constructing</a:t>
            </a:r>
            <a:r>
              <a:rPr lang="nl-NL" b="0" dirty="0"/>
              <a:t> new </a:t>
            </a:r>
            <a:r>
              <a:rPr lang="nl-NL" b="0" dirty="0" err="1"/>
              <a:t>accommodation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r>
              <a:rPr lang="nl-NL" b="0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A0339D-1B47-3B18-58BA-647DFE2636B8}"/>
              </a:ext>
            </a:extLst>
          </p:cNvPr>
          <p:cNvSpPr txBox="1"/>
          <p:nvPr/>
        </p:nvSpPr>
        <p:spPr>
          <a:xfrm>
            <a:off x="6387207" y="5949885"/>
            <a:ext cx="61108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https://medium.com/@maxierebadulla/nurturing-nature-addressing-deforestation-in-the-philippines-20618f70c2cb</a:t>
            </a:r>
          </a:p>
        </p:txBody>
      </p:sp>
    </p:spTree>
    <p:extLst>
      <p:ext uri="{BB962C8B-B14F-4D97-AF65-F5344CB8AC3E}">
        <p14:creationId xmlns:p14="http://schemas.microsoft.com/office/powerpoint/2010/main" val="1812340637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Construction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 err="1">
                <a:hlinkClick r:id="rId2"/>
              </a:rPr>
              <a:t>Tourim</a:t>
            </a:r>
            <a:r>
              <a:rPr lang="nl-NL" b="0" dirty="0">
                <a:hlinkClick r:id="rId2"/>
              </a:rPr>
              <a:t> </a:t>
            </a:r>
            <a:r>
              <a:rPr lang="nl-NL" b="0" dirty="0" err="1">
                <a:hlinkClick r:id="rId2"/>
              </a:rPr>
              <a:t>and</a:t>
            </a:r>
            <a:r>
              <a:rPr lang="nl-NL" b="0" dirty="0">
                <a:hlinkClick r:id="rId2"/>
              </a:rPr>
              <a:t> </a:t>
            </a:r>
            <a:r>
              <a:rPr lang="nl-NL" b="0" dirty="0" err="1">
                <a:hlinkClick r:id="rId2"/>
              </a:rPr>
              <a:t>Climate</a:t>
            </a:r>
            <a:r>
              <a:rPr lang="nl-NL" b="0" dirty="0">
                <a:hlinkClick r:id="rId2"/>
              </a:rPr>
              <a:t> Change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A0339D-1B47-3B18-58BA-647DFE2636B8}"/>
              </a:ext>
            </a:extLst>
          </p:cNvPr>
          <p:cNvSpPr txBox="1"/>
          <p:nvPr/>
        </p:nvSpPr>
        <p:spPr>
          <a:xfrm>
            <a:off x="6387207" y="5949885"/>
            <a:ext cx="61108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https://medium.com/@maxierebadulla/nurturing-nature-addressing-deforestation-in-the-philippines-20618f70c2cb</a:t>
            </a:r>
          </a:p>
        </p:txBody>
      </p:sp>
    </p:spTree>
    <p:extLst>
      <p:ext uri="{BB962C8B-B14F-4D97-AF65-F5344CB8AC3E}">
        <p14:creationId xmlns:p14="http://schemas.microsoft.com/office/powerpoint/2010/main" val="846156751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4- </a:t>
            </a:r>
            <a:r>
              <a:rPr lang="nl-NL" sz="2800" dirty="0" err="1"/>
              <a:t>Interactions</a:t>
            </a:r>
            <a:r>
              <a:rPr lang="nl-NL" sz="2800" dirty="0"/>
              <a:t> </a:t>
            </a:r>
            <a:r>
              <a:rPr lang="nl-NL" sz="2800" dirty="0" err="1"/>
              <a:t>Between</a:t>
            </a:r>
            <a:r>
              <a:rPr lang="nl-NL" sz="2800" dirty="0"/>
              <a:t>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the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System</a:t>
            </a:r>
            <a:br>
              <a:rPr lang="nl-NL" sz="2800" dirty="0"/>
            </a:br>
            <a:endParaRPr lang="nl-NL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C94086-1F38-F4F6-3D03-DCFA9B7D8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2226" y="1230607"/>
            <a:ext cx="7446124" cy="5177618"/>
          </a:xfrm>
          <a:prstGeom prst="rect">
            <a:avLst/>
          </a:prstGeom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There</a:t>
            </a:r>
            <a:r>
              <a:rPr lang="nl-NL" dirty="0"/>
              <a:t> are </a:t>
            </a:r>
            <a:r>
              <a:rPr lang="nl-NL" dirty="0" err="1"/>
              <a:t>four</a:t>
            </a:r>
            <a:r>
              <a:rPr lang="nl-NL" dirty="0"/>
              <a:t> </a:t>
            </a:r>
            <a:r>
              <a:rPr lang="nl-NL" dirty="0" err="1"/>
              <a:t>main</a:t>
            </a:r>
            <a:r>
              <a:rPr lang="nl-NL" dirty="0"/>
              <a:t> </a:t>
            </a:r>
            <a:r>
              <a:rPr lang="nl-NL" dirty="0" err="1"/>
              <a:t>pathways</a:t>
            </a:r>
            <a:r>
              <a:rPr lang="nl-NL" dirty="0"/>
              <a:t> </a:t>
            </a:r>
          </a:p>
          <a:p>
            <a:pPr lvl="3"/>
            <a:r>
              <a:rPr lang="nl-NL" dirty="0" err="1"/>
              <a:t>through</a:t>
            </a:r>
            <a:r>
              <a:rPr lang="nl-NL" dirty="0"/>
              <a:t> </a:t>
            </a:r>
            <a:r>
              <a:rPr lang="nl-NL" dirty="0" err="1"/>
              <a:t>which</a:t>
            </a:r>
            <a:r>
              <a:rPr lang="nl-NL" dirty="0"/>
              <a:t> </a:t>
            </a:r>
            <a:r>
              <a:rPr lang="nl-NL" dirty="0" err="1"/>
              <a:t>climate</a:t>
            </a:r>
            <a:r>
              <a:rPr lang="nl-NL" dirty="0"/>
              <a:t> change </a:t>
            </a:r>
          </a:p>
          <a:p>
            <a:pPr lvl="3"/>
            <a:r>
              <a:rPr lang="nl-NL" dirty="0" err="1"/>
              <a:t>affects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</a:p>
          <a:p>
            <a:pPr lvl="3"/>
            <a:r>
              <a:rPr lang="nl-NL" dirty="0"/>
              <a:t>system: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Direct </a:t>
            </a:r>
            <a:r>
              <a:rPr lang="nl-NL" b="0" dirty="0" err="1"/>
              <a:t>climatic</a:t>
            </a:r>
            <a:r>
              <a:rPr lang="nl-NL" b="0" dirty="0"/>
              <a:t> impacts.</a:t>
            </a:r>
          </a:p>
          <a:p>
            <a:pPr lvl="3"/>
            <a:r>
              <a:rPr lang="nl-NL" b="0" dirty="0"/>
              <a:t>- Indirect </a:t>
            </a:r>
            <a:r>
              <a:rPr lang="nl-NL" b="0" dirty="0" err="1"/>
              <a:t>climate-induced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endParaRPr lang="nl-NL" b="0" dirty="0"/>
          </a:p>
          <a:p>
            <a:pPr lvl="3"/>
            <a:r>
              <a:rPr lang="nl-NL" b="0" dirty="0"/>
              <a:t> change. </a:t>
            </a:r>
          </a:p>
          <a:p>
            <a:pPr lvl="3"/>
            <a:r>
              <a:rPr lang="nl-NL" b="0" dirty="0"/>
              <a:t>- Indirect </a:t>
            </a:r>
            <a:r>
              <a:rPr lang="nl-NL" b="0" dirty="0" err="1"/>
              <a:t>climate-induced</a:t>
            </a:r>
            <a:r>
              <a:rPr lang="nl-NL" b="0" dirty="0"/>
              <a:t> </a:t>
            </a:r>
            <a:r>
              <a:rPr lang="nl-NL" b="0" dirty="0" err="1"/>
              <a:t>socioeconomic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Change. </a:t>
            </a:r>
          </a:p>
          <a:p>
            <a:pPr lvl="3"/>
            <a:r>
              <a:rPr lang="nl-NL" b="0" dirty="0"/>
              <a:t>- policy responses of </a:t>
            </a:r>
            <a:r>
              <a:rPr lang="nl-NL" b="0" dirty="0" err="1"/>
              <a:t>other</a:t>
            </a:r>
            <a:r>
              <a:rPr lang="nl-NL" b="0" dirty="0"/>
              <a:t> sectors.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1B18A6-307D-C582-84F2-64063370EF55}"/>
              </a:ext>
            </a:extLst>
          </p:cNvPr>
          <p:cNvSpPr txBox="1"/>
          <p:nvPr/>
        </p:nvSpPr>
        <p:spPr>
          <a:xfrm>
            <a:off x="4752226" y="5968118"/>
            <a:ext cx="30031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Source: Scott, Gössling, and Hall (2012).</a:t>
            </a:r>
          </a:p>
        </p:txBody>
      </p:sp>
    </p:spTree>
    <p:extLst>
      <p:ext uri="{BB962C8B-B14F-4D97-AF65-F5344CB8AC3E}">
        <p14:creationId xmlns:p14="http://schemas.microsoft.com/office/powerpoint/2010/main" val="3977034540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4- </a:t>
            </a:r>
            <a:r>
              <a:rPr lang="nl-NL" sz="2800" dirty="0" err="1"/>
              <a:t>Interactions</a:t>
            </a:r>
            <a:r>
              <a:rPr lang="nl-NL" sz="2800" dirty="0"/>
              <a:t> </a:t>
            </a:r>
            <a:r>
              <a:rPr lang="nl-NL" sz="2800" dirty="0" err="1"/>
              <a:t>Between</a:t>
            </a:r>
            <a:r>
              <a:rPr lang="nl-NL" sz="2800" dirty="0"/>
              <a:t>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the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System</a:t>
            </a:r>
            <a:br>
              <a:rPr lang="nl-NL" sz="2800" dirty="0"/>
            </a:br>
            <a:endParaRPr lang="nl-NL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C94086-1F38-F4F6-3D03-DCFA9B7D8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7927" y="1950775"/>
            <a:ext cx="6410423" cy="4457449"/>
          </a:xfrm>
          <a:prstGeom prst="rect">
            <a:avLst/>
          </a:prstGeom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4.1- Direct </a:t>
            </a:r>
            <a:r>
              <a:rPr lang="nl-NL" dirty="0" err="1"/>
              <a:t>Climatic</a:t>
            </a:r>
            <a:r>
              <a:rPr lang="nl-NL" dirty="0"/>
              <a:t> Impacts: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Alters</a:t>
            </a:r>
            <a:r>
              <a:rPr lang="nl-NL" b="0" dirty="0"/>
              <a:t> </a:t>
            </a:r>
            <a:r>
              <a:rPr lang="nl-NL" b="0" dirty="0" err="1"/>
              <a:t>length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seasons</a:t>
            </a:r>
            <a:r>
              <a:rPr lang="nl-NL" b="0" dirty="0"/>
              <a:t> (ski </a:t>
            </a:r>
          </a:p>
          <a:p>
            <a:pPr lvl="3"/>
            <a:r>
              <a:rPr lang="nl-NL" b="0" dirty="0" err="1"/>
              <a:t>seasons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snow</a:t>
            </a:r>
            <a:r>
              <a:rPr lang="nl-NL" b="0" dirty="0"/>
              <a:t>).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Affects</a:t>
            </a:r>
            <a:r>
              <a:rPr lang="nl-NL" b="0" dirty="0"/>
              <a:t> operating </a:t>
            </a:r>
            <a:r>
              <a:rPr lang="nl-NL" b="0" dirty="0" err="1"/>
              <a:t>costs</a:t>
            </a:r>
            <a:r>
              <a:rPr lang="nl-NL" b="0" dirty="0"/>
              <a:t>, </a:t>
            </a:r>
            <a:r>
              <a:rPr lang="nl-NL" b="0" dirty="0" err="1"/>
              <a:t>location</a:t>
            </a:r>
            <a:r>
              <a:rPr lang="nl-NL" b="0" dirty="0"/>
              <a:t> </a:t>
            </a:r>
            <a:r>
              <a:rPr lang="nl-NL" b="0" dirty="0" err="1"/>
              <a:t>decisions</a:t>
            </a:r>
            <a:r>
              <a:rPr lang="nl-NL" b="0" dirty="0"/>
              <a:t>,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design (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cooling</a:t>
            </a:r>
            <a:r>
              <a:rPr lang="nl-NL" b="0" dirty="0"/>
              <a:t>, maintenance).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Causes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business </a:t>
            </a:r>
          </a:p>
          <a:p>
            <a:pPr lvl="3"/>
            <a:r>
              <a:rPr lang="nl-NL" b="0" dirty="0" err="1"/>
              <a:t>Interruptions</a:t>
            </a:r>
            <a:r>
              <a:rPr lang="nl-NL" b="0" dirty="0"/>
              <a:t> (</a:t>
            </a:r>
            <a:r>
              <a:rPr lang="nl-NL" b="0" dirty="0" err="1"/>
              <a:t>storms</a:t>
            </a:r>
            <a:r>
              <a:rPr lang="nl-NL" b="0" dirty="0"/>
              <a:t>, </a:t>
            </a:r>
            <a:r>
              <a:rPr lang="nl-NL" b="0" dirty="0" err="1"/>
              <a:t>floods</a:t>
            </a:r>
            <a:r>
              <a:rPr lang="nl-NL" b="0" dirty="0"/>
              <a:t>).</a:t>
            </a:r>
          </a:p>
          <a:p>
            <a:pPr lvl="3"/>
            <a:r>
              <a:rPr lang="nl-NL" b="0" dirty="0"/>
              <a:t>- Impacts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attractiveness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Influences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choice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1B18A6-307D-C582-84F2-64063370EF55}"/>
              </a:ext>
            </a:extLst>
          </p:cNvPr>
          <p:cNvSpPr txBox="1"/>
          <p:nvPr/>
        </p:nvSpPr>
        <p:spPr>
          <a:xfrm>
            <a:off x="5787927" y="5990892"/>
            <a:ext cx="30031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Source: Scott, Gössling, and Hall (2012).</a:t>
            </a:r>
          </a:p>
        </p:txBody>
      </p:sp>
    </p:spTree>
    <p:extLst>
      <p:ext uri="{BB962C8B-B14F-4D97-AF65-F5344CB8AC3E}">
        <p14:creationId xmlns:p14="http://schemas.microsoft.com/office/powerpoint/2010/main" val="826294749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4- </a:t>
            </a:r>
            <a:r>
              <a:rPr lang="nl-NL" sz="2800" dirty="0" err="1"/>
              <a:t>Interactions</a:t>
            </a:r>
            <a:r>
              <a:rPr lang="nl-NL" sz="2800" dirty="0"/>
              <a:t> </a:t>
            </a:r>
            <a:r>
              <a:rPr lang="nl-NL" sz="2800" dirty="0" err="1"/>
              <a:t>Between</a:t>
            </a:r>
            <a:r>
              <a:rPr lang="nl-NL" sz="2800" dirty="0"/>
              <a:t>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the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System</a:t>
            </a:r>
            <a:br>
              <a:rPr lang="nl-NL" sz="2800" dirty="0"/>
            </a:br>
            <a:endParaRPr lang="nl-NL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C94086-1F38-F4F6-3D03-DCFA9B7D8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6226" y="2060847"/>
            <a:ext cx="6252124" cy="4347377"/>
          </a:xfrm>
          <a:prstGeom prst="rect">
            <a:avLst/>
          </a:prstGeom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4.2- Indirect </a:t>
            </a:r>
            <a:r>
              <a:rPr lang="nl-NL" dirty="0" err="1"/>
              <a:t>Environmental</a:t>
            </a:r>
            <a:r>
              <a:rPr lang="nl-NL" dirty="0"/>
              <a:t> Change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r>
              <a:rPr lang="nl-NL" b="0" dirty="0"/>
              <a:t> (</a:t>
            </a:r>
            <a:r>
              <a:rPr lang="nl-NL" b="0" dirty="0" err="1"/>
              <a:t>coral</a:t>
            </a:r>
            <a:r>
              <a:rPr lang="nl-NL" b="0" dirty="0"/>
              <a:t> </a:t>
            </a:r>
            <a:r>
              <a:rPr lang="nl-NL" b="0" dirty="0" err="1"/>
              <a:t>reefs</a:t>
            </a:r>
            <a:r>
              <a:rPr lang="nl-NL" b="0" dirty="0"/>
              <a:t>, </a:t>
            </a:r>
            <a:r>
              <a:rPr lang="nl-NL" b="0" dirty="0" err="1"/>
              <a:t>glaciers</a:t>
            </a:r>
            <a:r>
              <a:rPr lang="nl-NL" b="0" dirty="0"/>
              <a:t>).</a:t>
            </a:r>
          </a:p>
          <a:p>
            <a:pPr lvl="3"/>
            <a:r>
              <a:rPr lang="nl-NL" b="0" dirty="0"/>
              <a:t>- Changes in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deter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.</a:t>
            </a:r>
          </a:p>
          <a:p>
            <a:pPr lvl="3"/>
            <a:r>
              <a:rPr lang="nl-NL" b="0" dirty="0" err="1"/>
              <a:t>Declining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image (</a:t>
            </a:r>
            <a:r>
              <a:rPr lang="nl-NL" b="0" dirty="0" err="1"/>
              <a:t>loss</a:t>
            </a:r>
            <a:r>
              <a:rPr lang="nl-NL" b="0" dirty="0"/>
              <a:t> of green landscapes).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Worsening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discourage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(air </a:t>
            </a:r>
            <a:r>
              <a:rPr lang="nl-NL" b="0" dirty="0" err="1"/>
              <a:t>pollution</a:t>
            </a:r>
            <a:r>
              <a:rPr lang="nl-NL" b="0" dirty="0"/>
              <a:t>, </a:t>
            </a:r>
            <a:r>
              <a:rPr lang="nl-NL" b="0" dirty="0" err="1"/>
              <a:t>wildfires</a:t>
            </a:r>
            <a:r>
              <a:rPr lang="nl-NL" b="0" dirty="0"/>
              <a:t>).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business operations.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1B18A6-307D-C582-84F2-64063370EF55}"/>
              </a:ext>
            </a:extLst>
          </p:cNvPr>
          <p:cNvSpPr txBox="1"/>
          <p:nvPr/>
        </p:nvSpPr>
        <p:spPr>
          <a:xfrm>
            <a:off x="5915431" y="5966838"/>
            <a:ext cx="30031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Source: Scott, Gössling, and Hall (2012).</a:t>
            </a:r>
          </a:p>
        </p:txBody>
      </p:sp>
    </p:spTree>
    <p:extLst>
      <p:ext uri="{BB962C8B-B14F-4D97-AF65-F5344CB8AC3E}">
        <p14:creationId xmlns:p14="http://schemas.microsoft.com/office/powerpoint/2010/main" val="715385755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4- </a:t>
            </a:r>
            <a:r>
              <a:rPr lang="nl-NL" sz="2800" dirty="0" err="1"/>
              <a:t>Interactions</a:t>
            </a:r>
            <a:r>
              <a:rPr lang="nl-NL" sz="2800" dirty="0"/>
              <a:t> </a:t>
            </a:r>
            <a:r>
              <a:rPr lang="nl-NL" sz="2800" dirty="0" err="1"/>
              <a:t>Between</a:t>
            </a:r>
            <a:r>
              <a:rPr lang="nl-NL" sz="2800" dirty="0"/>
              <a:t>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the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System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 err="1"/>
              <a:t>Wildfires</a:t>
            </a:r>
            <a:r>
              <a:rPr lang="nl-NL" b="0" dirty="0"/>
              <a:t> in Greece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high </a:t>
            </a:r>
            <a:r>
              <a:rPr lang="nl-NL" b="0" dirty="0" err="1"/>
              <a:t>temperature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endParaRPr lang="nl-NL" b="0" dirty="0"/>
          </a:p>
          <a:p>
            <a:pPr lvl="3"/>
            <a:r>
              <a:rPr lang="nl-NL" b="0" dirty="0"/>
              <a:t>strong </a:t>
            </a:r>
            <a:r>
              <a:rPr lang="nl-NL" b="0" dirty="0" err="1"/>
              <a:t>winds</a:t>
            </a:r>
            <a:r>
              <a:rPr lang="nl-NL" b="0" dirty="0"/>
              <a:t>, in 2024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2A8635-3ED7-8CB9-DE45-08E673041DF5}"/>
              </a:ext>
            </a:extLst>
          </p:cNvPr>
          <p:cNvSpPr txBox="1"/>
          <p:nvPr/>
        </p:nvSpPr>
        <p:spPr>
          <a:xfrm>
            <a:off x="6333893" y="324500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290" name="Picture 2" descr="A volunteer wears a gas mask during wildfires in Krieza in July">
            <a:extLst>
              <a:ext uri="{FF2B5EF4-FFF2-40B4-BE49-F238E27FC236}">
                <a16:creationId xmlns:a16="http://schemas.microsoft.com/office/drawing/2014/main" id="{9AD6FF7D-05BF-6C69-F431-6B9F1AC8E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728" y="1261144"/>
            <a:ext cx="5636350" cy="519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An evacuee gets into his car during the wildfires in Greece">
            <a:extLst>
              <a:ext uri="{FF2B5EF4-FFF2-40B4-BE49-F238E27FC236}">
                <a16:creationId xmlns:a16="http://schemas.microsoft.com/office/drawing/2014/main" id="{61CA7B9D-25E7-903B-C627-02ED5B782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79" y="1988840"/>
            <a:ext cx="5821066" cy="445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395237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4- </a:t>
            </a:r>
            <a:r>
              <a:rPr lang="nl-NL" sz="2800" dirty="0" err="1"/>
              <a:t>Interactions</a:t>
            </a:r>
            <a:r>
              <a:rPr lang="nl-NL" sz="2800" dirty="0"/>
              <a:t> </a:t>
            </a:r>
            <a:r>
              <a:rPr lang="nl-NL" sz="2800" dirty="0" err="1"/>
              <a:t>Between</a:t>
            </a:r>
            <a:r>
              <a:rPr lang="nl-NL" sz="2800" dirty="0"/>
              <a:t>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the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System</a:t>
            </a:r>
            <a:br>
              <a:rPr lang="nl-NL" sz="2800" dirty="0"/>
            </a:br>
            <a:endParaRPr lang="nl-NL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C94086-1F38-F4F6-3D03-DCFA9B7D8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174" y="2167199"/>
            <a:ext cx="6099175" cy="4241025"/>
          </a:xfrm>
          <a:prstGeom prst="rect">
            <a:avLst/>
          </a:prstGeom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4.3- Indirect </a:t>
            </a:r>
            <a:r>
              <a:rPr lang="nl-NL" dirty="0" err="1"/>
              <a:t>Socioeconomic</a:t>
            </a:r>
            <a:r>
              <a:rPr lang="nl-NL" dirty="0"/>
              <a:t> Change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Decreased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discretionary</a:t>
            </a:r>
            <a:r>
              <a:rPr lang="nl-NL" b="0" dirty="0"/>
              <a:t> </a:t>
            </a:r>
            <a:r>
              <a:rPr lang="nl-NL" b="0" dirty="0" err="1"/>
              <a:t>income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political</a:t>
            </a:r>
            <a:r>
              <a:rPr lang="nl-NL" b="0" dirty="0"/>
              <a:t> </a:t>
            </a:r>
            <a:r>
              <a:rPr lang="nl-NL" b="0" dirty="0" err="1"/>
              <a:t>instability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security </a:t>
            </a:r>
            <a:r>
              <a:rPr lang="nl-NL" b="0" dirty="0" err="1"/>
              <a:t>risks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Changing</a:t>
            </a:r>
            <a:r>
              <a:rPr lang="nl-NL" b="0" dirty="0"/>
              <a:t> public attitudes </a:t>
            </a:r>
            <a:r>
              <a:rPr lang="nl-NL" b="0" dirty="0" err="1"/>
              <a:t>toward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(long- </a:t>
            </a:r>
            <a:r>
              <a:rPr lang="nl-NL" b="0" dirty="0" err="1"/>
              <a:t>and</a:t>
            </a:r>
            <a:r>
              <a:rPr lang="nl-NL" b="0" dirty="0"/>
              <a:t> short-</a:t>
            </a:r>
            <a:r>
              <a:rPr lang="nl-NL" b="0" dirty="0" err="1"/>
              <a:t>haul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).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1B18A6-307D-C582-84F2-64063370EF55}"/>
              </a:ext>
            </a:extLst>
          </p:cNvPr>
          <p:cNvSpPr txBox="1"/>
          <p:nvPr/>
        </p:nvSpPr>
        <p:spPr>
          <a:xfrm>
            <a:off x="5787927" y="5990892"/>
            <a:ext cx="30031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Source: Scott, Gössling, and Hall (2012).</a:t>
            </a:r>
          </a:p>
        </p:txBody>
      </p:sp>
    </p:spTree>
    <p:extLst>
      <p:ext uri="{BB962C8B-B14F-4D97-AF65-F5344CB8AC3E}">
        <p14:creationId xmlns:p14="http://schemas.microsoft.com/office/powerpoint/2010/main" val="3980359332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4- </a:t>
            </a:r>
            <a:r>
              <a:rPr lang="nl-NL" sz="2800" dirty="0" err="1"/>
              <a:t>Interactions</a:t>
            </a:r>
            <a:r>
              <a:rPr lang="nl-NL" sz="2800" dirty="0"/>
              <a:t> </a:t>
            </a:r>
            <a:r>
              <a:rPr lang="nl-NL" sz="2800" dirty="0" err="1"/>
              <a:t>Between</a:t>
            </a:r>
            <a:r>
              <a:rPr lang="nl-NL" sz="2800" dirty="0"/>
              <a:t>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the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System</a:t>
            </a:r>
            <a:br>
              <a:rPr lang="nl-NL" sz="2800" dirty="0"/>
            </a:br>
            <a:endParaRPr lang="nl-NL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C94086-1F38-F4F6-3D03-DCFA9B7D8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6226" y="2060847"/>
            <a:ext cx="6252124" cy="4347377"/>
          </a:xfrm>
          <a:prstGeom prst="rect">
            <a:avLst/>
          </a:prstGeom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4.4- Policy Responses in </a:t>
            </a:r>
            <a:r>
              <a:rPr lang="nl-NL" dirty="0" err="1"/>
              <a:t>Other</a:t>
            </a:r>
            <a:r>
              <a:rPr lang="nl-NL" dirty="0"/>
              <a:t> Sectors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Mitigation</a:t>
            </a:r>
            <a:r>
              <a:rPr lang="nl-NL" dirty="0"/>
              <a:t> </a:t>
            </a:r>
            <a:r>
              <a:rPr lang="nl-NL" dirty="0" err="1"/>
              <a:t>policies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alter:</a:t>
            </a:r>
          </a:p>
          <a:p>
            <a:pPr lvl="3"/>
            <a:r>
              <a:rPr lang="nl-NL" b="0" dirty="0"/>
              <a:t>- Transport </a:t>
            </a:r>
            <a:r>
              <a:rPr lang="nl-NL" b="0" dirty="0" err="1"/>
              <a:t>cost</a:t>
            </a:r>
            <a:r>
              <a:rPr lang="nl-NL" b="0" dirty="0"/>
              <a:t> </a:t>
            </a:r>
            <a:r>
              <a:rPr lang="nl-NL" b="0" dirty="0" err="1"/>
              <a:t>structures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modal</a:t>
            </a:r>
            <a:r>
              <a:rPr lang="nl-NL" b="0" dirty="0"/>
              <a:t> </a:t>
            </a:r>
            <a:r>
              <a:rPr lang="nl-NL" b="0" dirty="0" err="1"/>
              <a:t>choices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Adaptation </a:t>
            </a:r>
            <a:r>
              <a:rPr lang="nl-NL" dirty="0" err="1"/>
              <a:t>policies</a:t>
            </a:r>
            <a:r>
              <a:rPr lang="nl-NL" dirty="0"/>
              <a:t> affect:</a:t>
            </a:r>
          </a:p>
          <a:p>
            <a:pPr lvl="3"/>
            <a:r>
              <a:rPr lang="nl-NL" b="0" dirty="0"/>
              <a:t>- Water </a:t>
            </a:r>
            <a:r>
              <a:rPr lang="nl-NL" b="0" dirty="0" err="1"/>
              <a:t>rights</a:t>
            </a:r>
            <a:endParaRPr lang="nl-NL" b="0" dirty="0"/>
          </a:p>
          <a:p>
            <a:pPr lvl="3"/>
            <a:r>
              <a:rPr lang="nl-NL" b="0" dirty="0"/>
              <a:t>- Insurance </a:t>
            </a:r>
            <a:r>
              <a:rPr lang="nl-NL" b="0" dirty="0" err="1"/>
              <a:t>costs</a:t>
            </a:r>
            <a:endParaRPr lang="nl-NL" b="0" dirty="0"/>
          </a:p>
          <a:p>
            <a:pPr lvl="3"/>
            <a:r>
              <a:rPr lang="nl-NL" b="0" dirty="0"/>
              <a:t>- These changes </a:t>
            </a:r>
            <a:r>
              <a:rPr lang="nl-NL" b="0" dirty="0" err="1"/>
              <a:t>influence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development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operating </a:t>
            </a:r>
            <a:r>
              <a:rPr lang="nl-NL" b="0" dirty="0" err="1"/>
              <a:t>costs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1B18A6-307D-C582-84F2-64063370EF55}"/>
              </a:ext>
            </a:extLst>
          </p:cNvPr>
          <p:cNvSpPr txBox="1"/>
          <p:nvPr/>
        </p:nvSpPr>
        <p:spPr>
          <a:xfrm>
            <a:off x="5787927" y="5990892"/>
            <a:ext cx="30031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Source: Scott, Gössling, and Hall (2012).</a:t>
            </a:r>
          </a:p>
        </p:txBody>
      </p:sp>
    </p:spTree>
    <p:extLst>
      <p:ext uri="{BB962C8B-B14F-4D97-AF65-F5344CB8AC3E}">
        <p14:creationId xmlns:p14="http://schemas.microsoft.com/office/powerpoint/2010/main" val="2896553747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5.-1 </a:t>
            </a:r>
            <a:r>
              <a:rPr lang="nl-NL" dirty="0" err="1"/>
              <a:t>Climatic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Altered</a:t>
            </a:r>
            <a:r>
              <a:rPr lang="nl-NL" dirty="0"/>
              <a:t> </a:t>
            </a:r>
            <a:r>
              <a:rPr lang="nl-NL" dirty="0" err="1"/>
              <a:t>Geographic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Seasonal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Demand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Climate</a:t>
            </a:r>
            <a:r>
              <a:rPr lang="nl-NL" b="0" dirty="0"/>
              <a:t> impacts </a:t>
            </a:r>
            <a:r>
              <a:rPr lang="nl-NL" b="0" dirty="0" err="1"/>
              <a:t>tourism</a:t>
            </a:r>
            <a:r>
              <a:rPr lang="nl-NL" b="0" dirty="0"/>
              <a:t> operators, </a:t>
            </a:r>
            <a:r>
              <a:rPr lang="nl-NL" b="0" dirty="0" err="1"/>
              <a:t>destinations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endParaRPr lang="nl-NL" b="0" dirty="0"/>
          </a:p>
          <a:p>
            <a:pPr lvl="3"/>
            <a:r>
              <a:rPr lang="nl-NL" b="0" dirty="0"/>
              <a:t>- Changes in </a:t>
            </a:r>
            <a:r>
              <a:rPr lang="nl-NL" b="0" dirty="0" err="1"/>
              <a:t>geographic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seasonal</a:t>
            </a:r>
            <a:r>
              <a:rPr lang="nl-NL" b="0" dirty="0"/>
              <a:t> </a:t>
            </a:r>
            <a:r>
              <a:rPr lang="nl-NL" b="0" dirty="0" err="1"/>
              <a:t>distribution</a:t>
            </a:r>
            <a:r>
              <a:rPr lang="nl-NL" b="0" dirty="0"/>
              <a:t> of </a:t>
            </a:r>
            <a:r>
              <a:rPr lang="nl-NL" b="0" dirty="0" err="1"/>
              <a:t>climate</a:t>
            </a:r>
            <a:r>
              <a:rPr lang="nl-NL" b="0" dirty="0"/>
              <a:t> resources </a:t>
            </a:r>
            <a:r>
              <a:rPr lang="nl-NL" b="0" dirty="0" err="1"/>
              <a:t>will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Destination</a:t>
            </a:r>
            <a:r>
              <a:rPr lang="nl-NL" b="0" dirty="0"/>
              <a:t> appeal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Travel </a:t>
            </a:r>
            <a:r>
              <a:rPr lang="nl-NL" b="0" dirty="0" err="1"/>
              <a:t>patterns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999094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5.-1 </a:t>
            </a:r>
            <a:r>
              <a:rPr lang="nl-NL" dirty="0" err="1"/>
              <a:t>Climatic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Altered</a:t>
            </a:r>
            <a:r>
              <a:rPr lang="nl-NL" dirty="0"/>
              <a:t> </a:t>
            </a:r>
            <a:r>
              <a:rPr lang="nl-NL" dirty="0" err="1"/>
              <a:t>Geographic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Seasonal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Demand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demand</a:t>
            </a:r>
            <a:r>
              <a:rPr lang="nl-NL" dirty="0"/>
              <a:t>:</a:t>
            </a:r>
          </a:p>
          <a:p>
            <a:pPr lvl="3"/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want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want </a:t>
            </a:r>
            <a:r>
              <a:rPr lang="nl-NL" b="0" dirty="0" err="1"/>
              <a:t>to</a:t>
            </a:r>
            <a:r>
              <a:rPr lang="nl-NL" b="0" dirty="0"/>
              <a:t> go.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comfortable</a:t>
            </a:r>
            <a:r>
              <a:rPr lang="nl-NL" b="0" dirty="0"/>
              <a:t> or </a:t>
            </a:r>
            <a:r>
              <a:rPr lang="nl-NL" b="0" dirty="0" err="1"/>
              <a:t>less</a:t>
            </a:r>
            <a:r>
              <a:rPr lang="nl-NL" b="0" dirty="0"/>
              <a:t> safe (</a:t>
            </a:r>
            <a:r>
              <a:rPr lang="nl-NL" b="0" dirty="0" err="1"/>
              <a:t>too</a:t>
            </a:r>
            <a:r>
              <a:rPr lang="nl-NL" b="0" dirty="0"/>
              <a:t> hot, </a:t>
            </a:r>
            <a:r>
              <a:rPr lang="nl-NL" b="0" dirty="0" err="1"/>
              <a:t>prone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hurricanes</a:t>
            </a:r>
            <a:r>
              <a:rPr lang="nl-NL" b="0" dirty="0"/>
              <a:t>)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see</a:t>
            </a:r>
            <a:r>
              <a:rPr lang="nl-NL" b="0" dirty="0"/>
              <a:t> </a:t>
            </a:r>
            <a:r>
              <a:rPr lang="nl-NL" b="0" dirty="0" err="1"/>
              <a:t>declines</a:t>
            </a:r>
            <a:r>
              <a:rPr lang="nl-NL" b="0" dirty="0"/>
              <a:t> in </a:t>
            </a:r>
            <a:r>
              <a:rPr lang="nl-NL" b="0" dirty="0" err="1"/>
              <a:t>demand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Conversely</a:t>
            </a:r>
            <a:r>
              <a:rPr lang="nl-NL" b="0" dirty="0"/>
              <a:t>, </a:t>
            </a:r>
            <a:r>
              <a:rPr lang="nl-NL" b="0" dirty="0" err="1"/>
              <a:t>places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stable</a:t>
            </a:r>
            <a:r>
              <a:rPr lang="nl-NL" b="0" dirty="0"/>
              <a:t> </a:t>
            </a:r>
            <a:r>
              <a:rPr lang="nl-NL" b="0" dirty="0" err="1"/>
              <a:t>climates</a:t>
            </a:r>
            <a:r>
              <a:rPr lang="nl-NL" b="0" dirty="0"/>
              <a:t> </a:t>
            </a:r>
            <a:r>
              <a:rPr lang="nl-NL" b="0" dirty="0" err="1"/>
              <a:t>might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more </a:t>
            </a:r>
            <a:r>
              <a:rPr lang="nl-NL" b="0" dirty="0" err="1"/>
              <a:t>attractive</a:t>
            </a:r>
            <a:r>
              <a:rPr lang="nl-NL" b="0" dirty="0"/>
              <a:t>, </a:t>
            </a:r>
            <a:r>
              <a:rPr lang="nl-NL" b="0" dirty="0" err="1"/>
              <a:t>leading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regions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benefit </a:t>
            </a:r>
            <a:r>
              <a:rPr lang="nl-NL" b="0" dirty="0" err="1"/>
              <a:t>temporarily</a:t>
            </a:r>
            <a:r>
              <a:rPr lang="nl-NL" b="0" dirty="0"/>
              <a:t>,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others</a:t>
            </a:r>
            <a:r>
              <a:rPr lang="nl-NL" b="0" dirty="0"/>
              <a:t> suffer long-term </a:t>
            </a:r>
            <a:r>
              <a:rPr lang="nl-NL" b="0" dirty="0" err="1"/>
              <a:t>declines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800010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5.-1 </a:t>
            </a:r>
            <a:r>
              <a:rPr lang="nl-NL" dirty="0" err="1"/>
              <a:t>Climatic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Altered</a:t>
            </a:r>
            <a:r>
              <a:rPr lang="nl-NL" dirty="0"/>
              <a:t> </a:t>
            </a:r>
            <a:r>
              <a:rPr lang="nl-NL" dirty="0" err="1"/>
              <a:t>Geographic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Seasonal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Demand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Destination</a:t>
            </a:r>
            <a:r>
              <a:rPr lang="nl-NL" dirty="0"/>
              <a:t> appeal:</a:t>
            </a:r>
          </a:p>
          <a:p>
            <a:pPr lvl="3"/>
            <a:r>
              <a:rPr lang="nl-NL" b="0" dirty="0" err="1"/>
              <a:t>Climate</a:t>
            </a:r>
            <a:r>
              <a:rPr lang="nl-NL" b="0" dirty="0"/>
              <a:t> </a:t>
            </a:r>
            <a:r>
              <a:rPr lang="nl-NL" b="0" dirty="0" err="1"/>
              <a:t>affects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overall </a:t>
            </a:r>
            <a:r>
              <a:rPr lang="nl-NL" b="0" dirty="0" err="1"/>
              <a:t>attractiveness</a:t>
            </a:r>
            <a:r>
              <a:rPr lang="nl-NL" b="0" dirty="0"/>
              <a:t> of </a:t>
            </a:r>
            <a:r>
              <a:rPr lang="nl-NL" b="0" dirty="0" err="1"/>
              <a:t>destinations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Winter resorts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struggle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shorter</a:t>
            </a:r>
            <a:r>
              <a:rPr lang="nl-NL" b="0" dirty="0"/>
              <a:t> </a:t>
            </a:r>
            <a:r>
              <a:rPr lang="nl-NL" b="0" dirty="0" err="1"/>
              <a:t>snow</a:t>
            </a:r>
            <a:r>
              <a:rPr lang="nl-NL" b="0" dirty="0"/>
              <a:t> </a:t>
            </a:r>
            <a:r>
              <a:rPr lang="nl-NL" b="0" dirty="0" err="1"/>
              <a:t>seasons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Beach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lose</a:t>
            </a:r>
            <a:r>
              <a:rPr lang="nl-NL" b="0" dirty="0"/>
              <a:t> appeal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rising</a:t>
            </a:r>
            <a:r>
              <a:rPr lang="nl-NL" b="0" dirty="0"/>
              <a:t> </a:t>
            </a:r>
            <a:r>
              <a:rPr lang="nl-NL" b="0" dirty="0" err="1"/>
              <a:t>sea</a:t>
            </a:r>
            <a:r>
              <a:rPr lang="nl-NL" b="0" dirty="0"/>
              <a:t> levels,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coral</a:t>
            </a:r>
            <a:r>
              <a:rPr lang="nl-NL" b="0" dirty="0"/>
              <a:t> </a:t>
            </a:r>
            <a:r>
              <a:rPr lang="nl-NL" b="0" dirty="0" err="1"/>
              <a:t>reefs</a:t>
            </a:r>
            <a:r>
              <a:rPr lang="nl-NL" b="0" dirty="0"/>
              <a:t>, or extreme heat.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stable</a:t>
            </a:r>
            <a:r>
              <a:rPr lang="nl-NL" b="0" dirty="0"/>
              <a:t>, </a:t>
            </a:r>
            <a:r>
              <a:rPr lang="nl-NL" b="0" dirty="0" err="1"/>
              <a:t>comfortable</a:t>
            </a:r>
            <a:r>
              <a:rPr lang="nl-NL" b="0" dirty="0"/>
              <a:t> </a:t>
            </a:r>
            <a:r>
              <a:rPr lang="nl-NL" b="0" dirty="0" err="1"/>
              <a:t>climates</a:t>
            </a:r>
            <a:r>
              <a:rPr lang="nl-NL" b="0" dirty="0"/>
              <a:t> </a:t>
            </a:r>
            <a:r>
              <a:rPr lang="nl-NL" b="0" dirty="0" err="1"/>
              <a:t>year-round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more </a:t>
            </a:r>
            <a:r>
              <a:rPr lang="nl-NL" b="0" dirty="0" err="1"/>
              <a:t>popular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924857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5.-1 </a:t>
            </a:r>
            <a:r>
              <a:rPr lang="nl-NL" dirty="0" err="1"/>
              <a:t>Climatic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Altered</a:t>
            </a:r>
            <a:r>
              <a:rPr lang="nl-NL" dirty="0"/>
              <a:t> </a:t>
            </a:r>
            <a:r>
              <a:rPr lang="nl-NL" dirty="0" err="1"/>
              <a:t>Geographic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Seasonal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Demand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Travel </a:t>
            </a:r>
            <a:r>
              <a:rPr lang="nl-NL" dirty="0" err="1"/>
              <a:t>patterns</a:t>
            </a:r>
            <a:r>
              <a:rPr lang="nl-NL" dirty="0"/>
              <a:t>:</a:t>
            </a:r>
          </a:p>
          <a:p>
            <a:pPr lvl="3"/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:</a:t>
            </a:r>
          </a:p>
          <a:p>
            <a:pPr lvl="3"/>
            <a:r>
              <a:rPr lang="nl-NL" b="0" dirty="0" err="1"/>
              <a:t>Seasonality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shift: </a:t>
            </a:r>
          </a:p>
          <a:p>
            <a:pPr lvl="3"/>
            <a:r>
              <a:rPr lang="nl-NL" b="0" dirty="0"/>
              <a:t>- 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summer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</a:t>
            </a:r>
            <a:r>
              <a:rPr lang="nl-NL" b="0" dirty="0" err="1"/>
              <a:t>too</a:t>
            </a:r>
            <a:r>
              <a:rPr lang="nl-NL" b="0" dirty="0"/>
              <a:t> hot, </a:t>
            </a:r>
            <a:r>
              <a:rPr lang="nl-NL" b="0" dirty="0" err="1"/>
              <a:t>pushing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shoulder</a:t>
            </a:r>
            <a:r>
              <a:rPr lang="nl-NL" b="0" dirty="0"/>
              <a:t> </a:t>
            </a:r>
            <a:r>
              <a:rPr lang="nl-NL" b="0" dirty="0" err="1"/>
              <a:t>seasons</a:t>
            </a:r>
            <a:r>
              <a:rPr lang="nl-NL" b="0" dirty="0"/>
              <a:t> (spring or </a:t>
            </a:r>
            <a:r>
              <a:rPr lang="nl-NL" b="0" dirty="0" err="1"/>
              <a:t>fall</a:t>
            </a:r>
            <a:r>
              <a:rPr lang="nl-NL" b="0" dirty="0"/>
              <a:t>).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might</a:t>
            </a:r>
            <a:r>
              <a:rPr lang="nl-NL" b="0" dirty="0"/>
              <a:t> </a:t>
            </a:r>
            <a:r>
              <a:rPr lang="nl-NL" b="0" dirty="0" err="1"/>
              <a:t>choose</a:t>
            </a:r>
            <a:r>
              <a:rPr lang="nl-NL" b="0" dirty="0"/>
              <a:t> closer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cost</a:t>
            </a:r>
            <a:r>
              <a:rPr lang="nl-NL" b="0" dirty="0"/>
              <a:t> or carbon footprint.</a:t>
            </a:r>
          </a:p>
          <a:p>
            <a:pPr lvl="3"/>
            <a:r>
              <a:rPr lang="nl-NL" b="0" dirty="0"/>
              <a:t>- Extreme </a:t>
            </a:r>
            <a:r>
              <a:rPr lang="nl-NL" b="0" dirty="0" err="1"/>
              <a:t>weather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make </a:t>
            </a:r>
            <a:r>
              <a:rPr lang="nl-NL" b="0" dirty="0" err="1"/>
              <a:t>tourists</a:t>
            </a:r>
            <a:r>
              <a:rPr lang="nl-NL" b="0" dirty="0"/>
              <a:t> more </a:t>
            </a:r>
            <a:r>
              <a:rPr lang="nl-NL" b="0" dirty="0" err="1"/>
              <a:t>cautious</a:t>
            </a:r>
            <a:r>
              <a:rPr lang="nl-NL" b="0" dirty="0"/>
              <a:t>, </a:t>
            </a:r>
            <a:r>
              <a:rPr lang="nl-NL" b="0" dirty="0" err="1"/>
              <a:t>avoiding</a:t>
            </a:r>
            <a:r>
              <a:rPr lang="nl-NL" b="0" dirty="0"/>
              <a:t> </a:t>
            </a:r>
            <a:r>
              <a:rPr lang="nl-NL" b="0" dirty="0" err="1"/>
              <a:t>regions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unpredictable</a:t>
            </a:r>
            <a:r>
              <a:rPr lang="nl-NL" b="0" dirty="0"/>
              <a:t> or </a:t>
            </a:r>
            <a:r>
              <a:rPr lang="nl-NL" b="0" dirty="0" err="1"/>
              <a:t>dangerous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027887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5.-1 </a:t>
            </a:r>
            <a:r>
              <a:rPr lang="nl-NL" dirty="0" err="1"/>
              <a:t>Climatic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Altered</a:t>
            </a:r>
            <a:r>
              <a:rPr lang="nl-NL" dirty="0"/>
              <a:t> </a:t>
            </a:r>
            <a:r>
              <a:rPr lang="nl-NL" dirty="0" err="1"/>
              <a:t>Geographic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Seasonal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Demand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Northern</a:t>
            </a:r>
            <a:r>
              <a:rPr lang="nl-NL" dirty="0"/>
              <a:t> Europe, Japan, USA, </a:t>
            </a:r>
            <a:r>
              <a:rPr lang="nl-NL" dirty="0" err="1"/>
              <a:t>and</a:t>
            </a:r>
            <a:r>
              <a:rPr lang="nl-NL" dirty="0"/>
              <a:t> Canada </a:t>
            </a:r>
            <a:r>
              <a:rPr lang="nl-NL" dirty="0" err="1"/>
              <a:t>may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Adapt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patterns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Favor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closer </a:t>
            </a:r>
            <a:r>
              <a:rPr lang="nl-NL" b="0" dirty="0" err="1"/>
              <a:t>to</a:t>
            </a:r>
            <a:r>
              <a:rPr lang="nl-NL" b="0" dirty="0"/>
              <a:t> home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improved</a:t>
            </a:r>
            <a:r>
              <a:rPr lang="nl-NL" b="0" dirty="0"/>
              <a:t> </a:t>
            </a:r>
            <a:r>
              <a:rPr lang="nl-NL" b="0" dirty="0" err="1"/>
              <a:t>climate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Expected</a:t>
            </a:r>
            <a:r>
              <a:rPr lang="nl-NL" dirty="0"/>
              <a:t> </a:t>
            </a:r>
            <a:r>
              <a:rPr lang="nl-NL" dirty="0" err="1"/>
              <a:t>decline</a:t>
            </a:r>
            <a:r>
              <a:rPr lang="nl-NL" dirty="0"/>
              <a:t> in </a:t>
            </a:r>
            <a:r>
              <a:rPr lang="nl-NL" dirty="0" err="1"/>
              <a:t>demand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Subtropical</a:t>
            </a:r>
            <a:r>
              <a:rPr lang="nl-NL" b="0" dirty="0"/>
              <a:t>, </a:t>
            </a:r>
            <a:r>
              <a:rPr lang="nl-NL" b="0" dirty="0" err="1"/>
              <a:t>tropical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Middle</a:t>
            </a:r>
            <a:r>
              <a:rPr lang="nl-NL" b="0" dirty="0"/>
              <a:t> </a:t>
            </a:r>
            <a:r>
              <a:rPr lang="nl-NL" b="0" dirty="0" err="1"/>
              <a:t>Eastern</a:t>
            </a:r>
            <a:r>
              <a:rPr lang="nl-NL" b="0" dirty="0"/>
              <a:t> </a:t>
            </a:r>
            <a:r>
              <a:rPr lang="nl-NL" b="0" dirty="0" err="1"/>
              <a:t>countries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94671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5.-1 </a:t>
            </a:r>
            <a:r>
              <a:rPr lang="nl-NL" dirty="0" err="1"/>
              <a:t>Climatic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Altered</a:t>
            </a:r>
            <a:r>
              <a:rPr lang="nl-NL" dirty="0"/>
              <a:t> </a:t>
            </a:r>
            <a:r>
              <a:rPr lang="nl-NL" dirty="0" err="1"/>
              <a:t>Geographic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Seasonal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Demand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Scandinavia</a:t>
            </a:r>
            <a:r>
              <a:rPr lang="nl-NL" dirty="0"/>
              <a:t>: </a:t>
            </a:r>
          </a:p>
          <a:p>
            <a:pPr lvl="3"/>
            <a:r>
              <a:rPr lang="nl-NL" b="0" dirty="0" err="1"/>
              <a:t>Projected</a:t>
            </a:r>
            <a:r>
              <a:rPr lang="nl-NL" b="0" dirty="0"/>
              <a:t> </a:t>
            </a:r>
            <a:r>
              <a:rPr lang="nl-NL" b="0" dirty="0" err="1"/>
              <a:t>positive</a:t>
            </a:r>
            <a:r>
              <a:rPr lang="nl-NL" b="0" dirty="0"/>
              <a:t> impacts</a:t>
            </a:r>
          </a:p>
          <a:p>
            <a:pPr lvl="3"/>
            <a:r>
              <a:rPr lang="nl-NL" dirty="0" err="1"/>
              <a:t>Mediterranean</a:t>
            </a:r>
            <a:r>
              <a:rPr lang="nl-NL" dirty="0"/>
              <a:t> Europe: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Projected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 impacts</a:t>
            </a:r>
          </a:p>
          <a:p>
            <a:pPr lvl="3"/>
            <a:r>
              <a:rPr lang="nl-NL" dirty="0"/>
              <a:t>Canada </a:t>
            </a:r>
            <a:r>
              <a:rPr lang="nl-NL" dirty="0" err="1"/>
              <a:t>and</a:t>
            </a:r>
            <a:r>
              <a:rPr lang="nl-NL" dirty="0"/>
              <a:t> Russia: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Expected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benefit more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regional</a:t>
            </a:r>
            <a:r>
              <a:rPr lang="nl-NL" b="0" dirty="0"/>
              <a:t> </a:t>
            </a:r>
            <a:r>
              <a:rPr lang="nl-NL" b="0" dirty="0" err="1"/>
              <a:t>counterparts</a:t>
            </a:r>
            <a:r>
              <a:rPr lang="nl-NL" b="0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Where is the World Traveling in 2025? - Mabrian">
            <a:extLst>
              <a:ext uri="{FF2B5EF4-FFF2-40B4-BE49-F238E27FC236}">
                <a16:creationId xmlns:a16="http://schemas.microsoft.com/office/drawing/2014/main" id="{C2E07A0B-A93D-2145-5FA2-EB6C66FF2B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" t="22700" r="5113" b="13251"/>
          <a:stretch/>
        </p:blipFill>
        <p:spPr bwMode="auto">
          <a:xfrm>
            <a:off x="4154959" y="1894714"/>
            <a:ext cx="7957293" cy="418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56817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5.-1 </a:t>
            </a:r>
            <a:r>
              <a:rPr lang="nl-NL" dirty="0" err="1"/>
              <a:t>Climatic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Altered</a:t>
            </a:r>
            <a:r>
              <a:rPr lang="nl-NL" dirty="0"/>
              <a:t> </a:t>
            </a:r>
            <a:r>
              <a:rPr lang="nl-NL" dirty="0" err="1"/>
              <a:t>Geographic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Seasonal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Demand</a:t>
            </a:r>
            <a:endParaRPr lang="nl-NL" dirty="0"/>
          </a:p>
          <a:p>
            <a:pPr lvl="3"/>
            <a:r>
              <a:rPr lang="nl-NL" b="0" dirty="0"/>
              <a:t>Indicators </a:t>
            </a:r>
            <a:r>
              <a:rPr lang="nl-NL" b="0" dirty="0" err="1"/>
              <a:t>also</a:t>
            </a:r>
            <a:r>
              <a:rPr lang="nl-NL" b="0" dirty="0"/>
              <a:t> show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domestic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in UK, </a:t>
            </a:r>
            <a:r>
              <a:rPr lang="nl-NL" b="0" dirty="0" err="1"/>
              <a:t>ireland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Germany.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Tourists</a:t>
            </a:r>
            <a:r>
              <a:rPr lang="nl-NL" b="0" dirty="0"/>
              <a:t> are more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holiday</a:t>
            </a:r>
            <a:r>
              <a:rPr lang="nl-NL" b="0" dirty="0"/>
              <a:t> </a:t>
            </a:r>
            <a:r>
              <a:rPr lang="nl-NL" b="0" dirty="0" err="1"/>
              <a:t>within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home country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Comes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expense</a:t>
            </a:r>
            <a:r>
              <a:rPr lang="nl-NL" b="0" dirty="0"/>
              <a:t> of traditional warm-</a:t>
            </a:r>
            <a:r>
              <a:rPr lang="nl-NL" b="0" dirty="0" err="1"/>
              <a:t>weather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(Greece </a:t>
            </a:r>
            <a:r>
              <a:rPr lang="nl-NL" b="0" dirty="0" err="1"/>
              <a:t>and</a:t>
            </a:r>
            <a:r>
              <a:rPr lang="nl-NL" b="0" dirty="0"/>
              <a:t> Spain).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Warmer </a:t>
            </a:r>
            <a:r>
              <a:rPr lang="nl-NL" dirty="0" err="1"/>
              <a:t>summers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UK led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domestic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Decreased</a:t>
            </a:r>
            <a:r>
              <a:rPr lang="nl-NL" b="0" dirty="0"/>
              <a:t> </a:t>
            </a:r>
            <a:r>
              <a:rPr lang="nl-NL" b="0" dirty="0" err="1"/>
              <a:t>outbound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879204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5.2- Winter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Ski </a:t>
            </a:r>
            <a:r>
              <a:rPr lang="nl-NL" b="0" dirty="0" err="1"/>
              <a:t>tourism</a:t>
            </a:r>
            <a:r>
              <a:rPr lang="nl-NL" b="0" dirty="0"/>
              <a:t> is </a:t>
            </a:r>
            <a:r>
              <a:rPr lang="nl-NL" b="0" dirty="0" err="1"/>
              <a:t>highly</a:t>
            </a:r>
            <a:r>
              <a:rPr lang="nl-NL" b="0" dirty="0"/>
              <a:t> </a:t>
            </a:r>
            <a:r>
              <a:rPr lang="nl-NL" b="0" dirty="0" err="1"/>
              <a:t>sensitive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climate</a:t>
            </a:r>
            <a:r>
              <a:rPr lang="nl-NL" b="0" dirty="0"/>
              <a:t> </a:t>
            </a:r>
            <a:r>
              <a:rPr lang="nl-NL" b="0" dirty="0" err="1"/>
              <a:t>variability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Shorter</a:t>
            </a:r>
            <a:r>
              <a:rPr lang="nl-NL" b="0" dirty="0"/>
              <a:t> winters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decreased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snowfall</a:t>
            </a:r>
            <a:r>
              <a:rPr lang="nl-NL" b="0" dirty="0"/>
              <a:t> </a:t>
            </a:r>
            <a:r>
              <a:rPr lang="nl-NL" b="0" dirty="0" err="1"/>
              <a:t>observed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Artificial</a:t>
            </a:r>
            <a:r>
              <a:rPr lang="nl-NL" b="0" dirty="0"/>
              <a:t> </a:t>
            </a:r>
            <a:r>
              <a:rPr lang="nl-NL" b="0" dirty="0" err="1"/>
              <a:t>snowmaking</a:t>
            </a:r>
            <a:r>
              <a:rPr lang="nl-NL" b="0" dirty="0"/>
              <a:t> is </a:t>
            </a:r>
            <a:r>
              <a:rPr lang="nl-NL" b="0" dirty="0" err="1"/>
              <a:t>increasingly</a:t>
            </a:r>
            <a:r>
              <a:rPr lang="nl-NL" b="0" dirty="0"/>
              <a:t> </a:t>
            </a:r>
            <a:r>
              <a:rPr lang="nl-NL" b="0" dirty="0" err="1"/>
              <a:t>used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FBCBE-4BED-DD5D-7E10-B82AF9759600}"/>
              </a:ext>
            </a:extLst>
          </p:cNvPr>
          <p:cNvSpPr txBox="1"/>
          <p:nvPr/>
        </p:nvSpPr>
        <p:spPr>
          <a:xfrm>
            <a:off x="3367668" y="4694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BC01109-C664-2D86-E14E-CAE70EB97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59" y="3291901"/>
            <a:ext cx="5778396" cy="315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32250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5.2- Winter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Importance</a:t>
            </a:r>
            <a:r>
              <a:rPr lang="nl-NL" dirty="0"/>
              <a:t> of Alpine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Alps</a:t>
            </a:r>
            <a:r>
              <a:rPr lang="nl-NL" b="0" dirty="0"/>
              <a:t> </a:t>
            </a:r>
            <a:r>
              <a:rPr lang="nl-NL" b="0" dirty="0" err="1"/>
              <a:t>receive</a:t>
            </a:r>
            <a:r>
              <a:rPr lang="nl-NL" b="0" dirty="0"/>
              <a:t> </a:t>
            </a:r>
            <a:r>
              <a:rPr lang="nl-NL" b="0" dirty="0" err="1"/>
              <a:t>around</a:t>
            </a:r>
            <a:r>
              <a:rPr lang="nl-NL" b="0" dirty="0"/>
              <a:t> 120 </a:t>
            </a:r>
            <a:r>
              <a:rPr lang="nl-NL" b="0" dirty="0" err="1"/>
              <a:t>million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/</a:t>
            </a:r>
            <a:r>
              <a:rPr lang="nl-NL" b="0" dirty="0" err="1"/>
              <a:t>year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is </a:t>
            </a:r>
            <a:r>
              <a:rPr lang="nl-NL" b="0" dirty="0" err="1"/>
              <a:t>vital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economies</a:t>
            </a:r>
            <a:r>
              <a:rPr lang="nl-NL" b="0" dirty="0"/>
              <a:t> in Alpine </a:t>
            </a:r>
            <a:r>
              <a:rPr lang="nl-NL" b="0" dirty="0" err="1"/>
              <a:t>regions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Climate</a:t>
            </a:r>
            <a:r>
              <a:rPr lang="nl-NL" dirty="0"/>
              <a:t> Trends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Alps</a:t>
            </a:r>
            <a:r>
              <a:rPr lang="nl-NL" dirty="0"/>
              <a:t>:</a:t>
            </a:r>
          </a:p>
          <a:p>
            <a:pPr lvl="3"/>
            <a:r>
              <a:rPr lang="nl-NL" b="0" dirty="0" err="1"/>
              <a:t>Snow</a:t>
            </a:r>
            <a:r>
              <a:rPr lang="nl-NL" b="0" dirty="0"/>
              <a:t> cover has </a:t>
            </a:r>
            <a:r>
              <a:rPr lang="nl-NL" b="0" dirty="0" err="1"/>
              <a:t>declined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8.4% per decade over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past 50 </a:t>
            </a:r>
            <a:r>
              <a:rPr lang="nl-NL" b="0" dirty="0" err="1"/>
              <a:t>years</a:t>
            </a:r>
            <a:r>
              <a:rPr lang="nl-NL" b="0" dirty="0"/>
              <a:t>. </a:t>
            </a:r>
          </a:p>
          <a:p>
            <a:pPr lvl="3"/>
            <a:r>
              <a:rPr lang="nl-NL" b="0" dirty="0" err="1"/>
              <a:t>Skiing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snowboarding</a:t>
            </a:r>
            <a:r>
              <a:rPr lang="nl-NL" b="0" dirty="0"/>
              <a:t>,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r>
              <a:rPr lang="nl-NL" b="0" dirty="0"/>
              <a:t>, </a:t>
            </a:r>
          </a:p>
          <a:p>
            <a:pPr lvl="3"/>
            <a:r>
              <a:rPr lang="nl-NL" b="0" dirty="0"/>
              <a:t>are </a:t>
            </a:r>
            <a:r>
              <a:rPr lang="nl-NL" b="0" dirty="0" err="1"/>
              <a:t>under</a:t>
            </a:r>
            <a:r>
              <a:rPr lang="nl-NL" b="0" dirty="0"/>
              <a:t> </a:t>
            </a:r>
            <a:r>
              <a:rPr lang="nl-NL" b="0" dirty="0" err="1"/>
              <a:t>threat</a:t>
            </a:r>
            <a:r>
              <a:rPr lang="nl-NL" b="0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FBCBE-4BED-DD5D-7E10-B82AF9759600}"/>
              </a:ext>
            </a:extLst>
          </p:cNvPr>
          <p:cNvSpPr txBox="1"/>
          <p:nvPr/>
        </p:nvSpPr>
        <p:spPr>
          <a:xfrm>
            <a:off x="3367668" y="4694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3A2E514-7E85-C303-B9D9-947E0784D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5158" y="1197127"/>
            <a:ext cx="6250599" cy="525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747077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5.2- Winter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Risks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Global </a:t>
            </a:r>
            <a:r>
              <a:rPr lang="nl-NL" dirty="0" err="1"/>
              <a:t>Heating</a:t>
            </a:r>
            <a:r>
              <a:rPr lang="nl-NL" dirty="0"/>
              <a:t>: 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Unreliable</a:t>
            </a:r>
            <a:r>
              <a:rPr lang="nl-NL" b="0" dirty="0"/>
              <a:t> </a:t>
            </a:r>
            <a:r>
              <a:rPr lang="nl-NL" b="0" dirty="0" err="1"/>
              <a:t>snowfall</a:t>
            </a:r>
            <a:r>
              <a:rPr lang="nl-NL" b="0" dirty="0"/>
              <a:t> </a:t>
            </a:r>
            <a:r>
              <a:rPr lang="nl-NL" b="0" dirty="0" err="1"/>
              <a:t>threatens</a:t>
            </a:r>
            <a:r>
              <a:rPr lang="nl-NL" b="0" dirty="0"/>
              <a:t> winter </a:t>
            </a:r>
            <a:r>
              <a:rPr lang="nl-NL" b="0" dirty="0" err="1"/>
              <a:t>sports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- Small, low-</a:t>
            </a:r>
            <a:r>
              <a:rPr lang="nl-NL" b="0" dirty="0" err="1"/>
              <a:t>elevation</a:t>
            </a:r>
            <a:r>
              <a:rPr lang="nl-NL" b="0" dirty="0"/>
              <a:t> resorts risk </a:t>
            </a:r>
            <a:r>
              <a:rPr lang="nl-NL" b="0" dirty="0" err="1"/>
              <a:t>becoming</a:t>
            </a:r>
            <a:r>
              <a:rPr lang="nl-NL" b="0" dirty="0"/>
              <a:t> </a:t>
            </a:r>
            <a:r>
              <a:rPr lang="nl-NL" b="0" dirty="0" err="1"/>
              <a:t>unsustainable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Future</a:t>
            </a:r>
            <a:r>
              <a:rPr lang="nl-NL" dirty="0"/>
              <a:t> Market Trends:</a:t>
            </a:r>
          </a:p>
          <a:p>
            <a:pPr lvl="3"/>
            <a:r>
              <a:rPr lang="nl-NL" b="0" dirty="0" err="1"/>
              <a:t>Larger</a:t>
            </a:r>
            <a:r>
              <a:rPr lang="nl-NL" b="0" dirty="0"/>
              <a:t>, high-</a:t>
            </a:r>
            <a:r>
              <a:rPr lang="nl-NL" b="0" dirty="0" err="1"/>
              <a:t>elevation</a:t>
            </a:r>
            <a:r>
              <a:rPr lang="nl-NL" b="0" dirty="0"/>
              <a:t> resorts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dominate</a:t>
            </a:r>
            <a:r>
              <a:rPr lang="nl-NL" b="0" dirty="0"/>
              <a:t> a </a:t>
            </a:r>
            <a:r>
              <a:rPr lang="nl-NL" b="0" dirty="0" err="1"/>
              <a:t>shrinking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Market. </a:t>
            </a:r>
          </a:p>
          <a:p>
            <a:pPr lvl="3"/>
            <a:r>
              <a:rPr lang="nl-NL" b="0" dirty="0" err="1"/>
              <a:t>Serious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impacts </a:t>
            </a:r>
            <a:r>
              <a:rPr lang="nl-NL" b="0" dirty="0" err="1"/>
              <a:t>expected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towns</a:t>
            </a:r>
            <a:r>
              <a:rPr lang="nl-NL" b="0" dirty="0"/>
              <a:t> </a:t>
            </a:r>
            <a:r>
              <a:rPr lang="nl-NL" b="0" dirty="0" err="1"/>
              <a:t>dependent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on winter </a:t>
            </a:r>
            <a:r>
              <a:rPr lang="nl-NL" b="0" dirty="0" err="1"/>
              <a:t>tourism</a:t>
            </a:r>
            <a:r>
              <a:rPr lang="nl-NL" b="0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FBCBE-4BED-DD5D-7E10-B82AF9759600}"/>
              </a:ext>
            </a:extLst>
          </p:cNvPr>
          <p:cNvSpPr txBox="1"/>
          <p:nvPr/>
        </p:nvSpPr>
        <p:spPr>
          <a:xfrm>
            <a:off x="3367668" y="4694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A8C079-996C-7039-340D-5C6494124E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239" y="2686149"/>
            <a:ext cx="5371947" cy="357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9655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5.3- Sea Level Rise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Coastal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r>
              <a:rPr lang="nl-NL" b="0" dirty="0"/>
              <a:t>- Global </a:t>
            </a:r>
            <a:r>
              <a:rPr lang="nl-NL" b="0" dirty="0" err="1"/>
              <a:t>climate</a:t>
            </a:r>
            <a:r>
              <a:rPr lang="nl-NL" b="0" dirty="0"/>
              <a:t> change has </a:t>
            </a:r>
            <a:r>
              <a:rPr lang="nl-NL" b="0" dirty="0" err="1"/>
              <a:t>serious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impacts, </a:t>
            </a:r>
            <a:r>
              <a:rPr lang="nl-NL" b="0" dirty="0" err="1"/>
              <a:t>including</a:t>
            </a:r>
            <a:r>
              <a:rPr lang="nl-NL" b="0" dirty="0"/>
              <a:t> </a:t>
            </a:r>
            <a:r>
              <a:rPr lang="nl-NL" b="0" dirty="0" err="1"/>
              <a:t>sea</a:t>
            </a:r>
            <a:r>
              <a:rPr lang="nl-NL" b="0" dirty="0"/>
              <a:t> level </a:t>
            </a:r>
            <a:r>
              <a:rPr lang="nl-NL" b="0" dirty="0" err="1"/>
              <a:t>rise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rise</a:t>
            </a:r>
            <a:r>
              <a:rPr lang="nl-NL" b="0" dirty="0"/>
              <a:t> </a:t>
            </a:r>
            <a:r>
              <a:rPr lang="nl-NL" b="0" dirty="0" err="1"/>
              <a:t>threatens</a:t>
            </a:r>
            <a:r>
              <a:rPr lang="nl-NL" b="0" dirty="0"/>
              <a:t> </a:t>
            </a:r>
            <a:r>
              <a:rPr lang="nl-NL" b="0" dirty="0" err="1"/>
              <a:t>ecosystems</a:t>
            </a:r>
            <a:r>
              <a:rPr lang="nl-NL" b="0" dirty="0"/>
              <a:t>, </a:t>
            </a:r>
            <a:r>
              <a:rPr lang="nl-NL" b="0" dirty="0" err="1"/>
              <a:t>economies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societies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FBCBE-4BED-DD5D-7E10-B82AF9759600}"/>
              </a:ext>
            </a:extLst>
          </p:cNvPr>
          <p:cNvSpPr txBox="1"/>
          <p:nvPr/>
        </p:nvSpPr>
        <p:spPr>
          <a:xfrm>
            <a:off x="3367668" y="4694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517135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5.3- Sea Level Rise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Coastal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 Alexandria, Egypt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FBCBE-4BED-DD5D-7E10-B82AF9759600}"/>
              </a:ext>
            </a:extLst>
          </p:cNvPr>
          <p:cNvSpPr txBox="1"/>
          <p:nvPr/>
        </p:nvSpPr>
        <p:spPr>
          <a:xfrm>
            <a:off x="3367668" y="4694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3732E9-0698-986D-3962-A67FCF0F741C}"/>
              </a:ext>
            </a:extLst>
          </p:cNvPr>
          <p:cNvSpPr txBox="1"/>
          <p:nvPr/>
        </p:nvSpPr>
        <p:spPr>
          <a:xfrm>
            <a:off x="4850780" y="28881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4663DD1-C345-3229-B2E4-0C6A7BA40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83" y="1589490"/>
            <a:ext cx="5309366" cy="474742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ED4B46D-D974-3E8F-5839-B517F8C02C95}"/>
              </a:ext>
            </a:extLst>
          </p:cNvPr>
          <p:cNvSpPr txBox="1"/>
          <p:nvPr/>
        </p:nvSpPr>
        <p:spPr>
          <a:xfrm>
            <a:off x="7817005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1BB97A9-5343-3010-F0BC-28253316BE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447" y="1589490"/>
            <a:ext cx="6046286" cy="479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104415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5.3- Sea Level Rise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Coastal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 </a:t>
            </a:r>
            <a:r>
              <a:rPr lang="nl-NL" dirty="0" err="1"/>
              <a:t>FLorida</a:t>
            </a:r>
            <a:r>
              <a:rPr lang="nl-NL" dirty="0"/>
              <a:t>, USA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It is </a:t>
            </a:r>
            <a:r>
              <a:rPr lang="nl-NL" dirty="0" err="1"/>
              <a:t>assumed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- 50% of </a:t>
            </a:r>
            <a:r>
              <a:rPr lang="nl-NL" b="0" dirty="0" err="1"/>
              <a:t>Florida’s</a:t>
            </a:r>
            <a:r>
              <a:rPr lang="nl-NL" b="0" dirty="0"/>
              <a:t> </a:t>
            </a:r>
            <a:r>
              <a:rPr lang="nl-NL" b="0" dirty="0" err="1"/>
              <a:t>beaches</a:t>
            </a:r>
            <a:endParaRPr lang="nl-NL" b="0" dirty="0"/>
          </a:p>
          <a:p>
            <a:pPr lvl="3"/>
            <a:r>
              <a:rPr lang="nl-NL" b="0" dirty="0"/>
              <a:t>- Multiple airports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Thousands</a:t>
            </a:r>
            <a:r>
              <a:rPr lang="nl-NL" b="0" dirty="0"/>
              <a:t> of hotel rooms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Numerous</a:t>
            </a:r>
            <a:r>
              <a:rPr lang="nl-NL" b="0" dirty="0"/>
              <a:t> </a:t>
            </a:r>
            <a:r>
              <a:rPr lang="nl-NL" b="0" dirty="0" err="1"/>
              <a:t>historic</a:t>
            </a:r>
            <a:r>
              <a:rPr lang="nl-NL" b="0" dirty="0"/>
              <a:t> buildings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landmarks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FBCBE-4BED-DD5D-7E10-B82AF9759600}"/>
              </a:ext>
            </a:extLst>
          </p:cNvPr>
          <p:cNvSpPr txBox="1"/>
          <p:nvPr/>
        </p:nvSpPr>
        <p:spPr>
          <a:xfrm>
            <a:off x="3367668" y="4694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3732E9-0698-986D-3962-A67FCF0F741C}"/>
              </a:ext>
            </a:extLst>
          </p:cNvPr>
          <p:cNvSpPr txBox="1"/>
          <p:nvPr/>
        </p:nvSpPr>
        <p:spPr>
          <a:xfrm>
            <a:off x="4850780" y="28881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D4B46D-D974-3E8F-5839-B517F8C02C95}"/>
              </a:ext>
            </a:extLst>
          </p:cNvPr>
          <p:cNvSpPr txBox="1"/>
          <p:nvPr/>
        </p:nvSpPr>
        <p:spPr>
          <a:xfrm>
            <a:off x="7817005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 descr="florida elevation">
            <a:extLst>
              <a:ext uri="{FF2B5EF4-FFF2-40B4-BE49-F238E27FC236}">
                <a16:creationId xmlns:a16="http://schemas.microsoft.com/office/drawing/2014/main" id="{CE733286-88FD-EBBF-4A67-E5DBE86DB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263" y="926643"/>
            <a:ext cx="5111179" cy="542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460EE9-3274-2D84-858B-C1779E5E3E26}"/>
              </a:ext>
            </a:extLst>
          </p:cNvPr>
          <p:cNvSpPr txBox="1"/>
          <p:nvPr/>
        </p:nvSpPr>
        <p:spPr>
          <a:xfrm>
            <a:off x="2531327" y="2408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450395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034119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5.3- Sea Level Rise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Coastal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 </a:t>
            </a:r>
            <a:r>
              <a:rPr lang="nl-NL" dirty="0" err="1"/>
              <a:t>Rhe</a:t>
            </a:r>
            <a:r>
              <a:rPr lang="nl-NL" dirty="0"/>
              <a:t> Caribbean Island of Martinique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In Martinique, studies </a:t>
            </a:r>
            <a:r>
              <a:rPr lang="nl-NL" dirty="0" err="1"/>
              <a:t>estimated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- 83% of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beaches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endParaRPr lang="nl-NL" b="0" dirty="0"/>
          </a:p>
          <a:p>
            <a:pPr lvl="3"/>
            <a:r>
              <a:rPr lang="nl-NL" b="0" dirty="0"/>
              <a:t>- 62% of </a:t>
            </a:r>
            <a:r>
              <a:rPr lang="nl-NL" b="0" dirty="0" err="1"/>
              <a:t>coastal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r>
              <a:rPr lang="nl-NL" b="0" dirty="0"/>
              <a:t> are at risk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sea</a:t>
            </a:r>
            <a:r>
              <a:rPr lang="nl-NL" b="0" dirty="0"/>
              <a:t> level </a:t>
            </a:r>
          </a:p>
          <a:p>
            <a:pPr lvl="3"/>
            <a:r>
              <a:rPr lang="nl-NL" b="0" dirty="0" err="1"/>
              <a:t>rise</a:t>
            </a:r>
            <a:r>
              <a:rPr lang="nl-NL" b="0" dirty="0"/>
              <a:t> (SLR)-</a:t>
            </a:r>
            <a:r>
              <a:rPr lang="nl-NL" b="0" dirty="0" err="1"/>
              <a:t>induced</a:t>
            </a:r>
            <a:r>
              <a:rPr lang="nl-NL" b="0" dirty="0"/>
              <a:t> </a:t>
            </a:r>
            <a:r>
              <a:rPr lang="nl-NL" b="0" dirty="0" err="1"/>
              <a:t>erosion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FBCBE-4BED-DD5D-7E10-B82AF9759600}"/>
              </a:ext>
            </a:extLst>
          </p:cNvPr>
          <p:cNvSpPr txBox="1"/>
          <p:nvPr/>
        </p:nvSpPr>
        <p:spPr>
          <a:xfrm>
            <a:off x="3367668" y="4694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3732E9-0698-986D-3962-A67FCF0F741C}"/>
              </a:ext>
            </a:extLst>
          </p:cNvPr>
          <p:cNvSpPr txBox="1"/>
          <p:nvPr/>
        </p:nvSpPr>
        <p:spPr>
          <a:xfrm>
            <a:off x="4850780" y="28881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D4B46D-D974-3E8F-5839-B517F8C02C95}"/>
              </a:ext>
            </a:extLst>
          </p:cNvPr>
          <p:cNvSpPr txBox="1"/>
          <p:nvPr/>
        </p:nvSpPr>
        <p:spPr>
          <a:xfrm>
            <a:off x="7817005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460EE9-3274-2D84-858B-C1779E5E3E26}"/>
              </a:ext>
            </a:extLst>
          </p:cNvPr>
          <p:cNvSpPr txBox="1"/>
          <p:nvPr/>
        </p:nvSpPr>
        <p:spPr>
          <a:xfrm>
            <a:off x="2531327" y="2408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8" name="Picture 4" descr="Coastal Urbanization in The Context of ...">
            <a:extLst>
              <a:ext uri="{FF2B5EF4-FFF2-40B4-BE49-F238E27FC236}">
                <a16:creationId xmlns:a16="http://schemas.microsoft.com/office/drawing/2014/main" id="{D84D2610-4E13-72A4-FA6E-C77C2BADD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572" y="1772816"/>
            <a:ext cx="5616624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995962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br>
              <a:rPr lang="nl-NL" sz="2800" dirty="0"/>
            </a:br>
            <a:r>
              <a:rPr lang="nl-NL" sz="2800" dirty="0"/>
              <a:t>5- </a:t>
            </a:r>
            <a:r>
              <a:rPr lang="nl-NL" sz="2800" dirty="0" err="1"/>
              <a:t>Climate</a:t>
            </a:r>
            <a:r>
              <a:rPr lang="nl-NL" sz="2800" dirty="0"/>
              <a:t> Change </a:t>
            </a:r>
            <a:r>
              <a:rPr lang="nl-NL" sz="2800" dirty="0" err="1"/>
              <a:t>Risks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International </a:t>
            </a:r>
            <a:r>
              <a:rPr lang="nl-NL" sz="2800" dirty="0" err="1"/>
              <a:t>Tourism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5.3- Sea Level Rise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Coastal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 </a:t>
            </a:r>
            <a:r>
              <a:rPr lang="nl-NL" dirty="0" err="1"/>
              <a:t>Rhe</a:t>
            </a:r>
            <a:r>
              <a:rPr lang="nl-NL" dirty="0"/>
              <a:t> Caribbean Island of Martinique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A multinational </a:t>
            </a:r>
            <a:r>
              <a:rPr lang="nl-NL" b="0" dirty="0" err="1"/>
              <a:t>study</a:t>
            </a:r>
            <a:r>
              <a:rPr lang="nl-NL" b="0" dirty="0"/>
              <a:t> </a:t>
            </a:r>
            <a:r>
              <a:rPr lang="nl-NL" b="0" dirty="0" err="1"/>
              <a:t>covering</a:t>
            </a:r>
            <a:r>
              <a:rPr lang="nl-NL" b="0" dirty="0"/>
              <a:t> </a:t>
            </a:r>
            <a:r>
              <a:rPr lang="nl-NL" b="0" dirty="0" err="1"/>
              <a:t>coastal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resorts in 22 Caribbean </a:t>
            </a:r>
            <a:r>
              <a:rPr lang="nl-NL" b="0" dirty="0" err="1"/>
              <a:t>nations</a:t>
            </a:r>
            <a:r>
              <a:rPr lang="nl-NL" b="0" dirty="0"/>
              <a:t> found </a:t>
            </a:r>
            <a:r>
              <a:rPr lang="nl-NL" b="0" dirty="0" err="1"/>
              <a:t>that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Approximately</a:t>
            </a:r>
            <a:r>
              <a:rPr lang="nl-NL" b="0" dirty="0"/>
              <a:t> 25% of resorts are </a:t>
            </a:r>
            <a:r>
              <a:rPr lang="nl-NL" b="0" dirty="0" err="1"/>
              <a:t>vulnerable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partial</a:t>
            </a:r>
            <a:r>
              <a:rPr lang="nl-NL" b="0" dirty="0"/>
              <a:t> or full </a:t>
            </a:r>
            <a:r>
              <a:rPr lang="nl-NL" b="0" dirty="0" err="1"/>
              <a:t>inundation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a 1-meter SLR.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much</a:t>
            </a:r>
            <a:r>
              <a:rPr lang="nl-NL" b="0" dirty="0"/>
              <a:t> </a:t>
            </a: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proportion</a:t>
            </a:r>
            <a:r>
              <a:rPr lang="nl-NL" b="0" dirty="0"/>
              <a:t> are </a:t>
            </a:r>
            <a:r>
              <a:rPr lang="nl-NL" b="0" dirty="0" err="1"/>
              <a:t>vulnerable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coastal</a:t>
            </a:r>
            <a:r>
              <a:rPr lang="nl-NL" b="0" dirty="0"/>
              <a:t> </a:t>
            </a:r>
            <a:r>
              <a:rPr lang="nl-NL" b="0" dirty="0" err="1"/>
              <a:t>erosion</a:t>
            </a:r>
            <a:r>
              <a:rPr lang="nl-NL" b="0" dirty="0"/>
              <a:t> </a:t>
            </a:r>
            <a:r>
              <a:rPr lang="nl-NL" b="0" dirty="0" err="1"/>
              <a:t>associated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SLR.</a:t>
            </a:r>
          </a:p>
          <a:p>
            <a:pPr lvl="3"/>
            <a:r>
              <a:rPr lang="nl-NL" b="0" dirty="0"/>
              <a:t>- Resort front </a:t>
            </a:r>
            <a:r>
              <a:rPr lang="nl-NL" b="0" dirty="0" err="1"/>
              <a:t>beaches</a:t>
            </a:r>
            <a:r>
              <a:rPr lang="nl-NL" b="0" dirty="0"/>
              <a:t> are at </a:t>
            </a:r>
            <a:r>
              <a:rPr lang="nl-NL" b="0" dirty="0" err="1"/>
              <a:t>greater</a:t>
            </a:r>
            <a:r>
              <a:rPr lang="nl-NL" b="0" dirty="0"/>
              <a:t> </a:t>
            </a:r>
            <a:r>
              <a:rPr lang="nl-NL" b="0" dirty="0" err="1"/>
              <a:t>immediate</a:t>
            </a:r>
            <a:r>
              <a:rPr lang="nl-NL" b="0" dirty="0"/>
              <a:t> risk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sea</a:t>
            </a:r>
            <a:r>
              <a:rPr lang="nl-NL" b="0" dirty="0"/>
              <a:t> level </a:t>
            </a:r>
            <a:r>
              <a:rPr lang="nl-NL" b="0" dirty="0" err="1"/>
              <a:t>rise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They</a:t>
            </a:r>
            <a:r>
              <a:rPr lang="nl-NL" b="0" dirty="0"/>
              <a:t> are </a:t>
            </a:r>
            <a:r>
              <a:rPr lang="nl-NL" b="0" dirty="0" err="1"/>
              <a:t>projected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disappear</a:t>
            </a:r>
            <a:r>
              <a:rPr lang="nl-NL" b="0" dirty="0"/>
              <a:t> </a:t>
            </a:r>
            <a:r>
              <a:rPr lang="nl-NL" b="0" dirty="0" err="1"/>
              <a:t>before</a:t>
            </a:r>
            <a:r>
              <a:rPr lang="nl-NL" b="0" dirty="0"/>
              <a:t> </a:t>
            </a:r>
            <a:r>
              <a:rPr lang="nl-NL" b="0" dirty="0" err="1"/>
              <a:t>any</a:t>
            </a:r>
            <a:r>
              <a:rPr lang="nl-NL" b="0" dirty="0"/>
              <a:t> significant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occurs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resort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itself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FBCBE-4BED-DD5D-7E10-B82AF9759600}"/>
              </a:ext>
            </a:extLst>
          </p:cNvPr>
          <p:cNvSpPr txBox="1"/>
          <p:nvPr/>
        </p:nvSpPr>
        <p:spPr>
          <a:xfrm>
            <a:off x="3367668" y="4694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3732E9-0698-986D-3962-A67FCF0F741C}"/>
              </a:ext>
            </a:extLst>
          </p:cNvPr>
          <p:cNvSpPr txBox="1"/>
          <p:nvPr/>
        </p:nvSpPr>
        <p:spPr>
          <a:xfrm>
            <a:off x="4850780" y="28881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D4B46D-D974-3E8F-5839-B517F8C02C95}"/>
              </a:ext>
            </a:extLst>
          </p:cNvPr>
          <p:cNvSpPr txBox="1"/>
          <p:nvPr/>
        </p:nvSpPr>
        <p:spPr>
          <a:xfrm>
            <a:off x="7817005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460EE9-3274-2D84-858B-C1779E5E3E26}"/>
              </a:ext>
            </a:extLst>
          </p:cNvPr>
          <p:cNvSpPr txBox="1"/>
          <p:nvPr/>
        </p:nvSpPr>
        <p:spPr>
          <a:xfrm>
            <a:off x="2531327" y="2408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742772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 algn="ctr"/>
            <a:r>
              <a:rPr lang="nl-NL" sz="2400" dirty="0" err="1"/>
              <a:t>Discussion</a:t>
            </a:r>
            <a:endParaRPr lang="nl-NL" sz="2400" dirty="0"/>
          </a:p>
          <a:p>
            <a:pPr lvl="3" algn="ctr"/>
            <a:endParaRPr lang="nl-NL" sz="2400" b="0" dirty="0"/>
          </a:p>
          <a:p>
            <a:pPr lvl="3"/>
            <a:r>
              <a:rPr lang="nl-NL" sz="2400" b="0" dirty="0" err="1"/>
              <a:t>Describe</a:t>
            </a:r>
            <a:r>
              <a:rPr lang="nl-NL" sz="2400" b="0" dirty="0"/>
              <a:t> </a:t>
            </a:r>
            <a:r>
              <a:rPr lang="nl-NL" sz="2400" b="0" dirty="0" err="1"/>
              <a:t>the</a:t>
            </a:r>
            <a:r>
              <a:rPr lang="nl-NL" sz="2400" b="0" dirty="0"/>
              <a:t> </a:t>
            </a:r>
            <a:r>
              <a:rPr lang="nl-NL" sz="2400" b="0" dirty="0" err="1"/>
              <a:t>main</a:t>
            </a:r>
            <a:r>
              <a:rPr lang="nl-NL" sz="2400" b="0" dirty="0"/>
              <a:t> impacts of </a:t>
            </a:r>
            <a:r>
              <a:rPr lang="nl-NL" sz="2400" b="0" dirty="0" err="1"/>
              <a:t>climate</a:t>
            </a:r>
            <a:r>
              <a:rPr lang="nl-NL" sz="2400" b="0" dirty="0"/>
              <a:t> change on </a:t>
            </a:r>
            <a:r>
              <a:rPr lang="nl-NL" sz="2400" b="0" dirty="0" err="1"/>
              <a:t>tourism</a:t>
            </a:r>
            <a:r>
              <a:rPr lang="nl-NL" sz="2400" b="0" dirty="0"/>
              <a:t> sector in </a:t>
            </a:r>
            <a:r>
              <a:rPr lang="nl-NL" sz="2400" b="0" dirty="0" err="1"/>
              <a:t>your</a:t>
            </a:r>
            <a:r>
              <a:rPr lang="nl-NL" sz="2400" b="0" dirty="0"/>
              <a:t> country:</a:t>
            </a:r>
          </a:p>
          <a:p>
            <a:pPr lvl="3"/>
            <a:r>
              <a:rPr lang="nl-NL" sz="2400" b="0" dirty="0"/>
              <a:t>- </a:t>
            </a:r>
            <a:r>
              <a:rPr lang="nl-NL" sz="2400" b="0" dirty="0" err="1"/>
              <a:t>highlighting</a:t>
            </a:r>
            <a:r>
              <a:rPr lang="nl-NL" sz="2400" b="0" dirty="0"/>
              <a:t> </a:t>
            </a:r>
            <a:r>
              <a:rPr lang="nl-NL" sz="2400" b="0" dirty="0" err="1"/>
              <a:t>the</a:t>
            </a:r>
            <a:r>
              <a:rPr lang="nl-NL" sz="2400" b="0" dirty="0"/>
              <a:t> </a:t>
            </a:r>
            <a:r>
              <a:rPr lang="nl-NL" sz="2400" b="0" dirty="0" err="1"/>
              <a:t>main</a:t>
            </a:r>
            <a:r>
              <a:rPr lang="nl-NL" sz="2400" b="0" dirty="0"/>
              <a:t> impacts on </a:t>
            </a:r>
            <a:r>
              <a:rPr lang="nl-NL" sz="2400" b="0" dirty="0" err="1"/>
              <a:t>destinations</a:t>
            </a:r>
            <a:r>
              <a:rPr lang="nl-NL" sz="2400" b="0" dirty="0"/>
              <a:t>' appeal/</a:t>
            </a:r>
            <a:r>
              <a:rPr lang="nl-NL" sz="2400" b="0" dirty="0" err="1"/>
              <a:t>attractiveness</a:t>
            </a:r>
            <a:r>
              <a:rPr lang="nl-NL" sz="2400" b="0" dirty="0"/>
              <a:t> </a:t>
            </a:r>
          </a:p>
          <a:p>
            <a:pPr lvl="3"/>
            <a:r>
              <a:rPr lang="nl-NL" sz="2400" b="0" dirty="0"/>
              <a:t>The </a:t>
            </a:r>
            <a:r>
              <a:rPr lang="nl-NL" sz="2400" b="0" dirty="0" err="1"/>
              <a:t>rise</a:t>
            </a:r>
            <a:r>
              <a:rPr lang="nl-NL" sz="2400" b="0" dirty="0"/>
              <a:t>/</a:t>
            </a:r>
            <a:r>
              <a:rPr lang="nl-NL" sz="2400" b="0" dirty="0" err="1"/>
              <a:t>decline</a:t>
            </a:r>
            <a:r>
              <a:rPr lang="nl-NL" sz="2400" b="0" dirty="0"/>
              <a:t> of </a:t>
            </a:r>
            <a:r>
              <a:rPr lang="nl-NL" sz="2400" b="0" dirty="0" err="1"/>
              <a:t>tourism</a:t>
            </a:r>
            <a:r>
              <a:rPr lang="nl-NL" sz="2400" b="0" dirty="0"/>
              <a:t> </a:t>
            </a:r>
            <a:r>
              <a:rPr lang="nl-NL" sz="2400" b="0" dirty="0" err="1"/>
              <a:t>patterns</a:t>
            </a:r>
            <a:endParaRPr lang="nl-NL" sz="2400" b="0" dirty="0"/>
          </a:p>
          <a:p>
            <a:pPr lvl="3"/>
            <a:r>
              <a:rPr lang="nl-NL" sz="2400" b="0" dirty="0"/>
              <a:t>The </a:t>
            </a:r>
            <a:r>
              <a:rPr lang="nl-NL" sz="2400" b="0" dirty="0" err="1"/>
              <a:t>role</a:t>
            </a:r>
            <a:r>
              <a:rPr lang="nl-NL" sz="2400" b="0" dirty="0"/>
              <a:t> of </a:t>
            </a:r>
            <a:r>
              <a:rPr lang="nl-NL" sz="2400" b="0" dirty="0" err="1"/>
              <a:t>the</a:t>
            </a:r>
            <a:r>
              <a:rPr lang="nl-NL" sz="2400" b="0" dirty="0"/>
              <a:t> </a:t>
            </a:r>
            <a:r>
              <a:rPr lang="nl-NL" sz="2400" b="0" dirty="0" err="1"/>
              <a:t>government</a:t>
            </a:r>
            <a:r>
              <a:rPr lang="nl-NL" sz="2400" b="0" dirty="0"/>
              <a:t> in </a:t>
            </a:r>
            <a:r>
              <a:rPr lang="nl-NL" sz="2400" b="0" dirty="0" err="1"/>
              <a:t>relieving</a:t>
            </a:r>
            <a:r>
              <a:rPr lang="nl-NL" sz="2400" b="0" dirty="0"/>
              <a:t> these impacts </a:t>
            </a:r>
            <a:r>
              <a:rPr lang="nl-NL" sz="2400" b="0" dirty="0" err="1"/>
              <a:t>and</a:t>
            </a:r>
            <a:r>
              <a:rPr lang="nl-NL" sz="2400" b="0" dirty="0"/>
              <a:t>;</a:t>
            </a:r>
          </a:p>
          <a:p>
            <a:pPr lvl="3"/>
            <a:r>
              <a:rPr lang="nl-NL" sz="2400" b="0" dirty="0"/>
              <a:t>The </a:t>
            </a:r>
            <a:r>
              <a:rPr lang="nl-NL" sz="2400" b="0" dirty="0" err="1"/>
              <a:t>role</a:t>
            </a:r>
            <a:r>
              <a:rPr lang="nl-NL" sz="2400" b="0" dirty="0"/>
              <a:t> of </a:t>
            </a:r>
            <a:r>
              <a:rPr lang="nl-NL" sz="2400" b="0" dirty="0" err="1"/>
              <a:t>the</a:t>
            </a:r>
            <a:r>
              <a:rPr lang="nl-NL" sz="2400" b="0" dirty="0"/>
              <a:t> private </a:t>
            </a:r>
            <a:r>
              <a:rPr lang="nl-NL" sz="2400" b="0" dirty="0" err="1"/>
              <a:t>developers</a:t>
            </a:r>
            <a:r>
              <a:rPr lang="nl-NL" sz="2400" b="0" dirty="0"/>
              <a:t> in </a:t>
            </a:r>
            <a:r>
              <a:rPr lang="nl-NL" sz="2400" b="0" dirty="0" err="1"/>
              <a:t>minimising</a:t>
            </a:r>
            <a:r>
              <a:rPr lang="nl-NL" sz="2400" b="0" dirty="0"/>
              <a:t> </a:t>
            </a:r>
            <a:r>
              <a:rPr lang="nl-NL" sz="2400" b="0" dirty="0" err="1"/>
              <a:t>the</a:t>
            </a:r>
            <a:r>
              <a:rPr lang="nl-NL" sz="2400" b="0" dirty="0"/>
              <a:t> </a:t>
            </a:r>
            <a:r>
              <a:rPr lang="nl-NL" sz="2400" b="0" dirty="0" err="1"/>
              <a:t>climate</a:t>
            </a:r>
            <a:r>
              <a:rPr lang="nl-NL" sz="2400" b="0" dirty="0"/>
              <a:t> change-</a:t>
            </a:r>
            <a:r>
              <a:rPr lang="nl-NL" sz="2400" b="0" dirty="0" err="1"/>
              <a:t>related</a:t>
            </a:r>
            <a:r>
              <a:rPr lang="nl-NL" sz="2400" b="0" dirty="0"/>
              <a:t> </a:t>
            </a:r>
            <a:r>
              <a:rPr lang="nl-NL" sz="2400" b="0" dirty="0" err="1"/>
              <a:t>tourism</a:t>
            </a:r>
            <a:r>
              <a:rPr lang="nl-NL" sz="2400" b="0" dirty="0"/>
              <a:t> impacts</a:t>
            </a:r>
          </a:p>
          <a:p>
            <a:pPr lvl="3"/>
            <a:endParaRPr lang="nl-NL" sz="2400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4AD69D-1A45-9A7E-44D5-9119367B45EC}"/>
              </a:ext>
            </a:extLst>
          </p:cNvPr>
          <p:cNvSpPr txBox="1"/>
          <p:nvPr/>
        </p:nvSpPr>
        <p:spPr>
          <a:xfrm>
            <a:off x="5419493" y="16615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85AE1-CA2A-2EAB-0B8F-FA870EAB63DD}"/>
              </a:ext>
            </a:extLst>
          </p:cNvPr>
          <p:cNvSpPr txBox="1"/>
          <p:nvPr/>
        </p:nvSpPr>
        <p:spPr>
          <a:xfrm flipH="1" flipV="1">
            <a:off x="10013573" y="2976810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E493AA-FCC3-C7DE-FBBF-3E643E427ACB}"/>
              </a:ext>
            </a:extLst>
          </p:cNvPr>
          <p:cNvSpPr txBox="1"/>
          <p:nvPr/>
        </p:nvSpPr>
        <p:spPr>
          <a:xfrm>
            <a:off x="12489366" y="69137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FBCBE-4BED-DD5D-7E10-B82AF9759600}"/>
              </a:ext>
            </a:extLst>
          </p:cNvPr>
          <p:cNvSpPr txBox="1"/>
          <p:nvPr/>
        </p:nvSpPr>
        <p:spPr>
          <a:xfrm>
            <a:off x="3367668" y="4694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3732E9-0698-986D-3962-A67FCF0F741C}"/>
              </a:ext>
            </a:extLst>
          </p:cNvPr>
          <p:cNvSpPr txBox="1"/>
          <p:nvPr/>
        </p:nvSpPr>
        <p:spPr>
          <a:xfrm>
            <a:off x="4850780" y="28881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D4B46D-D974-3E8F-5839-B517F8C02C95}"/>
              </a:ext>
            </a:extLst>
          </p:cNvPr>
          <p:cNvSpPr txBox="1"/>
          <p:nvPr/>
        </p:nvSpPr>
        <p:spPr>
          <a:xfrm>
            <a:off x="7817005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460EE9-3274-2D84-858B-C1779E5E3E26}"/>
              </a:ext>
            </a:extLst>
          </p:cNvPr>
          <p:cNvSpPr txBox="1"/>
          <p:nvPr/>
        </p:nvSpPr>
        <p:spPr>
          <a:xfrm>
            <a:off x="2531327" y="24086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670661"/>
      </p:ext>
    </p:extLst>
  </p:cSld>
  <p:clrMapOvr>
    <a:masterClrMapping/>
  </p:clrMapOvr>
  <p:transition spd="slow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1846</TotalTime>
  <Words>2831</Words>
  <Application>Microsoft Macintosh PowerPoint</Application>
  <PresentationFormat>Custom</PresentationFormat>
  <Paragraphs>500</Paragraphs>
  <Slides>50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6" baseType="lpstr">
      <vt:lpstr>Georgia</vt:lpstr>
      <vt:lpstr>Calibri</vt:lpstr>
      <vt:lpstr>Wingdings</vt:lpstr>
      <vt:lpstr>Arial</vt:lpstr>
      <vt:lpstr>Minion</vt:lpstr>
      <vt:lpstr>Corporate template-set Universiteit Leiden</vt:lpstr>
      <vt:lpstr>Health Threats in Tourism  European Institute of Innovation, Entrepreneurship and Technology Lessingstraße 79, 13158 Berlin, Germany </vt:lpstr>
      <vt:lpstr>Index</vt:lpstr>
      <vt:lpstr>1- Climate Change and Tourism</vt:lpstr>
      <vt:lpstr>1- Climate Change and Tourism</vt:lpstr>
      <vt:lpstr>1- Climate Change and Tourism</vt:lpstr>
      <vt:lpstr>2- Carbon Footprint of Tourism</vt:lpstr>
      <vt:lpstr>2- Carbon Footprint of Tourism</vt:lpstr>
      <vt:lpstr>2- Carbon Footprint of Tourism</vt:lpstr>
      <vt:lpstr>2- Carbon Footprint of Tourism</vt:lpstr>
      <vt:lpstr>2- Carbon Footprint of Tourism</vt:lpstr>
      <vt:lpstr>2- Carbon Footprint of Tourism</vt:lpstr>
      <vt:lpstr>2- Carbon Footprint of Tourism</vt:lpstr>
      <vt:lpstr>2- Carbon Footprint of Tourism</vt:lpstr>
      <vt:lpstr>1- Climate Change and Tourism</vt:lpstr>
      <vt:lpstr>2- Carbon Footprint of Tourism</vt:lpstr>
      <vt:lpstr>2- Carbon Footprint of Tourism</vt:lpstr>
      <vt:lpstr>3- Construction and Tourism Development</vt:lpstr>
      <vt:lpstr>3- Construction and Tourism Development</vt:lpstr>
      <vt:lpstr>3- Construction and Tourism Development</vt:lpstr>
      <vt:lpstr>3- Construction and Tourism Development</vt:lpstr>
      <vt:lpstr>3- Construction and Tourism Development</vt:lpstr>
      <vt:lpstr>3- Construction and Tourism Development</vt:lpstr>
      <vt:lpstr>3- Construction and Tourism Development</vt:lpstr>
      <vt:lpstr>3- Construction and Tourism Development</vt:lpstr>
      <vt:lpstr>3- Construction and Tourism Development</vt:lpstr>
      <vt:lpstr>3- Construction and Tourism Development</vt:lpstr>
      <vt:lpstr>3- Construction and Tourism Development</vt:lpstr>
      <vt:lpstr> 4- Interactions Between Climate Change and the Tourism System </vt:lpstr>
      <vt:lpstr> 4- Interactions Between Climate Change and the Tourism System </vt:lpstr>
      <vt:lpstr> 4- Interactions Between Climate Change and the Tourism System </vt:lpstr>
      <vt:lpstr> 4- Interactions Between Climate Change and the Tourism System </vt:lpstr>
      <vt:lpstr> 4- Interactions Between Climate Change and the Tourism System </vt:lpstr>
      <vt:lpstr> 4- Interactions Between Climate Change and the Tourism System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 5- Climate Change Risks for International Tourism 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200</cp:revision>
  <dcterms:created xsi:type="dcterms:W3CDTF">2023-10-18T00:40:52Z</dcterms:created>
  <dcterms:modified xsi:type="dcterms:W3CDTF">2025-05-30T06:57:50Z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