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embedTrueTypeFonts="1">
  <p:sldMasterIdLst>
    <p:sldMasterId id="2147483648" r:id="rId4"/>
  </p:sldMasterIdLst>
  <p:notesMasterIdLst>
    <p:notesMasterId r:id="rId31"/>
  </p:notesMasterIdLst>
  <p:handoutMasterIdLst>
    <p:handoutMasterId r:id="rId32"/>
  </p:handoutMasterIdLst>
  <p:sldIdLst>
    <p:sldId id="256" r:id="rId5"/>
    <p:sldId id="482" r:id="rId6"/>
    <p:sldId id="355" r:id="rId7"/>
    <p:sldId id="412" r:id="rId8"/>
    <p:sldId id="528" r:id="rId9"/>
    <p:sldId id="529" r:id="rId10"/>
    <p:sldId id="530" r:id="rId11"/>
    <p:sldId id="531" r:id="rId12"/>
    <p:sldId id="533" r:id="rId13"/>
    <p:sldId id="532" r:id="rId14"/>
    <p:sldId id="534" r:id="rId15"/>
    <p:sldId id="537" r:id="rId16"/>
    <p:sldId id="538" r:id="rId17"/>
    <p:sldId id="535" r:id="rId18"/>
    <p:sldId id="539" r:id="rId19"/>
    <p:sldId id="540" r:id="rId20"/>
    <p:sldId id="536" r:id="rId21"/>
    <p:sldId id="541" r:id="rId22"/>
    <p:sldId id="542" r:id="rId23"/>
    <p:sldId id="543" r:id="rId24"/>
    <p:sldId id="507" r:id="rId25"/>
    <p:sldId id="544" r:id="rId26"/>
    <p:sldId id="508" r:id="rId27"/>
    <p:sldId id="545" r:id="rId28"/>
    <p:sldId id="527" r:id="rId29"/>
    <p:sldId id="269" r:id="rId30"/>
  </p:sldIdLst>
  <p:sldSz cx="12198350" cy="6858000"/>
  <p:notesSz cx="6858000" cy="9144000"/>
  <p:embeddedFontLst>
    <p:embeddedFont>
      <p:font typeface="Calibri" panose="020F0502020204030204" pitchFamily="34" charset="0"/>
      <p:regular r:id="rId33"/>
      <p:bold r:id="rId34"/>
      <p:italic r:id="rId35"/>
      <p:boldItalic r:id="rId36"/>
    </p:embeddedFont>
    <p:embeddedFont>
      <p:font typeface="Georgia" panose="02040502050405020303" pitchFamily="18" charset="0"/>
      <p:regular r:id="rId37"/>
      <p:bold r:id="rId38"/>
      <p:italic r:id="rId39"/>
      <p:boldItalic r:id="rId40"/>
    </p:embeddedFont>
    <p:embeddedFont>
      <p:font typeface="Minion" panose="02000503070000020003" pitchFamily="2" charset="0"/>
      <p:regular r:id="rId41"/>
      <p:bold r:id="rId42"/>
      <p:italic r:id="rId43"/>
      <p:boldItalic r:id="rId44"/>
    </p:embeddedFont>
  </p:embeddedFontLst>
  <p:custDataLst>
    <p:tags r:id="rId45"/>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2BC"/>
    <a:srgbClr val="2E6E77"/>
    <a:srgbClr val="3D8C98"/>
    <a:srgbClr val="A82FA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58" autoAdjust="0"/>
    <p:restoredTop sz="94660"/>
  </p:normalViewPr>
  <p:slideViewPr>
    <p:cSldViewPr>
      <p:cViewPr varScale="1">
        <p:scale>
          <a:sx n="115" d="100"/>
          <a:sy n="115" d="100"/>
        </p:scale>
        <p:origin x="448" y="208"/>
      </p:cViewPr>
      <p:guideLst>
        <p:guide orient="horz" pos="2160"/>
        <p:guide pos="3842"/>
      </p:guideLst>
    </p:cSldViewPr>
  </p:slideViewPr>
  <p:notesTextViewPr>
    <p:cViewPr>
      <p:scale>
        <a:sx n="1" d="1"/>
        <a:sy n="1" d="1"/>
      </p:scale>
      <p:origin x="0" y="0"/>
    </p:cViewPr>
  </p:notesTextViewPr>
  <p:sorterViewPr>
    <p:cViewPr>
      <p:scale>
        <a:sx n="80" d="100"/>
        <a:sy n="80" d="100"/>
      </p:scale>
      <p:origin x="0" y="0"/>
    </p:cViewPr>
  </p:sorterViewPr>
  <p:notesViewPr>
    <p:cSldViewPr>
      <p:cViewPr varScale="1">
        <p:scale>
          <a:sx n="101" d="100"/>
          <a:sy n="101" d="100"/>
        </p:scale>
        <p:origin x="-3528"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7.fntdata"/><Relationship Id="rId21" Type="http://schemas.openxmlformats.org/officeDocument/2006/relationships/slide" Target="slides/slide17.xml"/><Relationship Id="rId34" Type="http://schemas.openxmlformats.org/officeDocument/2006/relationships/font" Target="fonts/font2.fntdata"/><Relationship Id="rId42" Type="http://schemas.openxmlformats.org/officeDocument/2006/relationships/font" Target="fonts/font10.fntdata"/><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handoutMaster" Target="handoutMasters/handoutMaster1.xml"/><Relationship Id="rId37" Type="http://schemas.openxmlformats.org/officeDocument/2006/relationships/font" Target="fonts/font5.fntdata"/><Relationship Id="rId40" Type="http://schemas.openxmlformats.org/officeDocument/2006/relationships/font" Target="fonts/font8.fntdata"/><Relationship Id="rId45" Type="http://schemas.openxmlformats.org/officeDocument/2006/relationships/tags" Target="tags/tag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4.fntdata"/><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4" Type="http://schemas.openxmlformats.org/officeDocument/2006/relationships/font" Target="fonts/font12.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font" Target="fonts/font3.fntdata"/><Relationship Id="rId43" Type="http://schemas.openxmlformats.org/officeDocument/2006/relationships/font" Target="fonts/font11.fntdata"/><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1.fntdata"/><Relationship Id="rId38" Type="http://schemas.openxmlformats.org/officeDocument/2006/relationships/font" Target="fonts/font6.fntdata"/><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font" Target="fonts/font9.fntdata"/><Relationship Id="rId1" Type="http://schemas.openxmlformats.org/officeDocument/2006/relationships/customXml" Target="../customXml/item1.xml"/><Relationship Id="rId6"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F068446-54CF-4267-A5BD-FA01909E96A2}" type="datetimeFigureOut">
              <a:rPr lang="nl-NL" smtClean="0"/>
              <a:t>21-01-2026</a:t>
            </a:fld>
            <a:endParaRPr lang="nl-NL"/>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AF345F5-224F-42F7-8104-3FF77BEE4CD0}" type="slidenum">
              <a:rPr lang="nl-NL" smtClean="0"/>
              <a:t>‹#›</a:t>
            </a:fld>
            <a:endParaRPr lang="nl-NL"/>
          </a:p>
        </p:txBody>
      </p:sp>
    </p:spTree>
    <p:extLst>
      <p:ext uri="{BB962C8B-B14F-4D97-AF65-F5344CB8AC3E}">
        <p14:creationId xmlns:p14="http://schemas.microsoft.com/office/powerpoint/2010/main" val="28108302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698784-F1F2-4D71-B346-94F94D5EBAA2}" type="datetimeFigureOut">
              <a:rPr lang="nl-NL" smtClean="0"/>
              <a:t>21-01-2026</a:t>
            </a:fld>
            <a:endParaRPr lang="nl-NL"/>
          </a:p>
        </p:txBody>
      </p:sp>
      <p:sp>
        <p:nvSpPr>
          <p:cNvPr id="4" name="Tijdelijke aanduiding voor dia-afbeelding 3"/>
          <p:cNvSpPr>
            <a:spLocks noGrp="1" noRot="1" noChangeAspect="1"/>
          </p:cNvSpPr>
          <p:nvPr>
            <p:ph type="sldImg" idx="2"/>
          </p:nvPr>
        </p:nvSpPr>
        <p:spPr>
          <a:xfrm>
            <a:off x="379413" y="685800"/>
            <a:ext cx="6099175"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2ECD43-08E5-4945-BC4F-4857758E978F}" type="slidenum">
              <a:rPr lang="nl-NL" smtClean="0"/>
              <a:t>‹#›</a:t>
            </a:fld>
            <a:endParaRPr lang="nl-NL"/>
          </a:p>
        </p:txBody>
      </p:sp>
    </p:spTree>
    <p:extLst>
      <p:ext uri="{BB962C8B-B14F-4D97-AF65-F5344CB8AC3E}">
        <p14:creationId xmlns:p14="http://schemas.microsoft.com/office/powerpoint/2010/main" val="2563515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812ECD43-08E5-4945-BC4F-4857758E978F}" type="slidenum">
              <a:rPr lang="nl-NL" smtClean="0"/>
              <a:t>0</a:t>
            </a:fld>
            <a:endParaRPr lang="nl-NL"/>
          </a:p>
        </p:txBody>
      </p:sp>
    </p:spTree>
    <p:extLst>
      <p:ext uri="{BB962C8B-B14F-4D97-AF65-F5344CB8AC3E}">
        <p14:creationId xmlns:p14="http://schemas.microsoft.com/office/powerpoint/2010/main" val="15545344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jdelijke aanduiding voor tekst 5"/>
          <p:cNvSpPr>
            <a:spLocks noGrp="1"/>
          </p:cNvSpPr>
          <p:nvPr>
            <p:ph type="body" sz="quarter" idx="13" hasCustomPrompt="1"/>
          </p:nvPr>
        </p:nvSpPr>
        <p:spPr>
          <a:xfrm>
            <a:off x="0" y="-1"/>
            <a:ext cx="12198349" cy="4521941"/>
          </a:xfrm>
          <a:solidFill>
            <a:srgbClr val="8592BC"/>
          </a:solidFill>
        </p:spPr>
        <p:txBody>
          <a:bodyPr>
            <a:normAutofit/>
          </a:bodyPr>
          <a:lstStyle>
            <a:lvl1pPr marL="0" indent="0">
              <a:buNone/>
              <a:defRPr sz="100">
                <a:solidFill>
                  <a:schemeClr val="bg2"/>
                </a:solidFill>
              </a:defRPr>
            </a:lvl1pPr>
          </a:lstStyle>
          <a:p>
            <a:pPr lvl="0"/>
            <a:r>
              <a:rPr lang="en-GB" noProof="0" dirty="0"/>
              <a:t>..</a:t>
            </a:r>
          </a:p>
        </p:txBody>
      </p:sp>
      <p:sp>
        <p:nvSpPr>
          <p:cNvPr id="6" name="Tijdelijke aanduiding voor tekst 5"/>
          <p:cNvSpPr>
            <a:spLocks noGrp="1"/>
          </p:cNvSpPr>
          <p:nvPr>
            <p:ph type="body" sz="quarter" idx="12" hasCustomPrompt="1"/>
          </p:nvPr>
        </p:nvSpPr>
        <p:spPr>
          <a:xfrm>
            <a:off x="1" y="1"/>
            <a:ext cx="12198350" cy="3719335"/>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presentation</a:t>
            </a:r>
          </a:p>
        </p:txBody>
      </p:sp>
      <p:sp>
        <p:nvSpPr>
          <p:cNvPr id="20" name="Tijdelijke aanduiding voor tekst 19"/>
          <p:cNvSpPr>
            <a:spLocks noGrp="1"/>
          </p:cNvSpPr>
          <p:nvPr>
            <p:ph type="body" sz="quarter" idx="14" hasCustomPrompt="1"/>
          </p:nvPr>
        </p:nvSpPr>
        <p:spPr>
          <a:xfrm>
            <a:off x="1490663" y="3934610"/>
            <a:ext cx="6918325" cy="393700"/>
          </a:xfrm>
        </p:spPr>
        <p:txBody>
          <a:bodyPr anchor="ctr">
            <a:normAutofit/>
          </a:bodyPr>
          <a:lstStyle>
            <a:lvl1pPr marL="0" indent="0">
              <a:buNone/>
              <a:defRPr sz="2400">
                <a:solidFill>
                  <a:schemeClr val="bg1"/>
                </a:solidFill>
              </a:defRPr>
            </a:lvl1pPr>
          </a:lstStyle>
          <a:p>
            <a:pPr lvl="0"/>
            <a:r>
              <a:rPr lang="en-GB" noProof="0" dirty="0"/>
              <a:t>Subtitle presentation</a:t>
            </a:r>
          </a:p>
        </p:txBody>
      </p:sp>
      <p:sp>
        <p:nvSpPr>
          <p:cNvPr id="8" name="Tijdelijke aanduiding voor datum 3"/>
          <p:cNvSpPr>
            <a:spLocks noGrp="1"/>
          </p:cNvSpPr>
          <p:nvPr>
            <p:ph type="dt" sz="half" idx="2"/>
          </p:nvPr>
        </p:nvSpPr>
        <p:spPr>
          <a:xfrm>
            <a:off x="7467327" y="3934684"/>
            <a:ext cx="4326359" cy="394127"/>
          </a:xfrm>
          <a:prstGeom prst="rect">
            <a:avLst/>
          </a:prstGeom>
        </p:spPr>
        <p:txBody>
          <a:bodyPr vert="horz" lIns="0" tIns="0" rIns="0" bIns="0" rtlCol="0" anchor="ctr"/>
          <a:lstStyle>
            <a:lvl1pPr algn="r">
              <a:defRPr sz="2400">
                <a:solidFill>
                  <a:schemeClr val="bg1"/>
                </a:solidFill>
              </a:defRPr>
            </a:lvl1pPr>
          </a:lstStyle>
          <a:p>
            <a:fld id="{928F9493-D671-4F27-99EF-9D103FC79999}" type="datetime1">
              <a:rPr lang="nl-NL" noProof="0" smtClean="0"/>
              <a:t>21-01-2026</a:t>
            </a:fld>
            <a:endParaRPr lang="en-GB" noProof="0" dirty="0"/>
          </a:p>
        </p:txBody>
      </p:sp>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8" name="Rechthoek 19"/>
          <p:cNvSpPr/>
          <p:nvPr userDrawn="1"/>
        </p:nvSpPr>
        <p:spPr bwMode="auto">
          <a:xfrm>
            <a:off x="6099174" y="6453336"/>
            <a:ext cx="6099175"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pic>
        <p:nvPicPr>
          <p:cNvPr id="4" name="Picture 3">
            <a:extLst>
              <a:ext uri="{FF2B5EF4-FFF2-40B4-BE49-F238E27FC236}">
                <a16:creationId xmlns:a16="http://schemas.microsoft.com/office/drawing/2014/main" id="{C42DA95D-231B-9D44-A78D-0A7A94EB9808}"/>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22" name="Tijdelijke aanduiding voor tekst 19">
            <a:extLst>
              <a:ext uri="{FF2B5EF4-FFF2-40B4-BE49-F238E27FC236}">
                <a16:creationId xmlns:a16="http://schemas.microsoft.com/office/drawing/2014/main" id="{0E29121B-8495-55E8-780C-49244C24E89D}"/>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103637975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0"/>
                                  </p:stCondLst>
                                  <p:childTnLst>
                                    <p:set>
                                      <p:cBhvr>
                                        <p:cTn id="9" dur="1" fill="hold">
                                          <p:stCondLst>
                                            <p:cond delay="0"/>
                                          </p:stCondLst>
                                        </p:cTn>
                                        <p:tgtEl>
                                          <p:spTgt spid="7">
                                            <p:bg/>
                                          </p:spTgt>
                                        </p:tgtEl>
                                        <p:attrNameLst>
                                          <p:attrName>style.visibility</p:attrName>
                                        </p:attrNameLst>
                                      </p:cBhvr>
                                      <p:to>
                                        <p:strVal val="visible"/>
                                      </p:to>
                                    </p:set>
                                    <p:anim calcmode="lin" valueType="num">
                                      <p:cBhvr additive="base">
                                        <p:cTn id="10" dur="1000" fill="hold"/>
                                        <p:tgtEl>
                                          <p:spTgt spid="7">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7">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additive="base">
                                        <p:cTn id="14"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7">
                                            <p:txEl>
                                              <p:pRg st="0" end="0"/>
                                            </p:txEl>
                                          </p:spTgt>
                                        </p:tgtEl>
                                        <p:attrNameLst>
                                          <p:attrName>ppt_y</p:attrName>
                                        </p:attrNameLst>
                                      </p:cBhvr>
                                      <p:tavLst>
                                        <p:tav tm="0">
                                          <p:val>
                                            <p:strVal val="0-#ppt_h/2"/>
                                          </p:val>
                                        </p:tav>
                                        <p:tav tm="100000">
                                          <p:val>
                                            <p:strVal val="#ppt_y"/>
                                          </p:val>
                                        </p:tav>
                                      </p:tavLst>
                                    </p:anim>
                                  </p:childTnLst>
                                </p:cTn>
                              </p:par>
                              <p:par>
                                <p:cTn id="16" presetID="2" presetClass="entr" presetSubtype="1" decel="100000" fill="hold" grpId="0" nodeType="withEffect">
                                  <p:stCondLst>
                                    <p:cond delay="250"/>
                                  </p:stCondLst>
                                  <p:childTnLst>
                                    <p:set>
                                      <p:cBhvr>
                                        <p:cTn id="17" dur="1" fill="hold">
                                          <p:stCondLst>
                                            <p:cond delay="0"/>
                                          </p:stCondLst>
                                        </p:cTn>
                                        <p:tgtEl>
                                          <p:spTgt spid="6">
                                            <p:bg/>
                                          </p:spTgt>
                                        </p:tgtEl>
                                        <p:attrNameLst>
                                          <p:attrName>style.visibility</p:attrName>
                                        </p:attrNameLst>
                                      </p:cBhvr>
                                      <p:to>
                                        <p:strVal val="visible"/>
                                      </p:to>
                                    </p:set>
                                    <p:anim calcmode="lin" valueType="num">
                                      <p:cBhvr additive="base">
                                        <p:cTn id="18"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9" dur="1000" fill="hold"/>
                                        <p:tgtEl>
                                          <p:spTgt spid="6">
                                            <p:bg/>
                                          </p:spTgt>
                                        </p:tgtEl>
                                        <p:attrNameLst>
                                          <p:attrName>ppt_y</p:attrName>
                                        </p:attrNameLst>
                                      </p:cBhvr>
                                      <p:tavLst>
                                        <p:tav tm="0">
                                          <p:val>
                                            <p:strVal val="0-#ppt_h/2"/>
                                          </p:val>
                                        </p:tav>
                                        <p:tav tm="100000">
                                          <p:val>
                                            <p:strVal val="#ppt_y"/>
                                          </p:val>
                                        </p:tav>
                                      </p:tavLst>
                                    </p:anim>
                                  </p:childTnLst>
                                </p:cTn>
                              </p:par>
                              <p:par>
                                <p:cTn id="20" presetID="2" presetClass="entr" presetSubtype="1" decel="100000" fill="hold" grpId="0" nodeType="withEffect">
                                  <p:stCondLst>
                                    <p:cond delay="25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additive="base">
                                        <p:cTn id="2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3"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24" presetID="10" presetClass="entr" presetSubtype="0" fill="hold" grpId="0" nodeType="withEffect">
                                  <p:stCondLst>
                                    <p:cond delay="1000"/>
                                  </p:stCondLst>
                                  <p:childTnLst>
                                    <p:set>
                                      <p:cBhvr>
                                        <p:cTn id="25" dur="1" fill="hold">
                                          <p:stCondLst>
                                            <p:cond delay="0"/>
                                          </p:stCondLst>
                                        </p:cTn>
                                        <p:tgtEl>
                                          <p:spTgt spid="20">
                                            <p:txEl>
                                              <p:pRg st="0" end="0"/>
                                            </p:txEl>
                                          </p:spTgt>
                                        </p:tgtEl>
                                        <p:attrNameLst>
                                          <p:attrName>style.visibility</p:attrName>
                                        </p:attrNameLst>
                                      </p:cBhvr>
                                      <p:to>
                                        <p:strVal val="visible"/>
                                      </p:to>
                                    </p:set>
                                    <p:animEffect transition="in" filter="fade">
                                      <p:cBhvr>
                                        <p:cTn id="26" dur="750"/>
                                        <p:tgtEl>
                                          <p:spTgt spid="20">
                                            <p:txEl>
                                              <p:pRg st="0" end="0"/>
                                            </p:txEl>
                                          </p:spTgt>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750"/>
                                        <p:tgtEl>
                                          <p:spTgt spid="8"/>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22">
                                            <p:txEl>
                                              <p:pRg st="0" end="0"/>
                                            </p:txEl>
                                          </p:spTgt>
                                        </p:tgtEl>
                                        <p:attrNameLst>
                                          <p:attrName>style.visibility</p:attrName>
                                        </p:attrNameLst>
                                      </p:cBhvr>
                                      <p:to>
                                        <p:strVal val="visible"/>
                                      </p:to>
                                    </p:set>
                                    <p:animEffect transition="in" filter="fade">
                                      <p:cBhvr>
                                        <p:cTn id="32" dur="75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tmplLst>
          <p:tmpl>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Lst>
      </p:bldP>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20" grpId="0" build="p">
        <p:tmplLst>
          <p:tmpl lvl="1">
            <p:tnLst>
              <p:par>
                <p:cTn presetID="10" presetClass="entr" presetSubtype="0" fill="hold" nodeType="withEffect">
                  <p:stCondLst>
                    <p:cond delay="1000"/>
                  </p:stCondLst>
                  <p:childTnLst>
                    <p:set>
                      <p:cBhvr>
                        <p:cTn dur="1" fill="hold">
                          <p:stCondLst>
                            <p:cond delay="0"/>
                          </p:stCondLst>
                        </p:cTn>
                        <p:tgtEl>
                          <p:spTgt spid="20"/>
                        </p:tgtEl>
                        <p:attrNameLst>
                          <p:attrName>style.visibility</p:attrName>
                        </p:attrNameLst>
                      </p:cBhvr>
                      <p:to>
                        <p:strVal val="visible"/>
                      </p:to>
                    </p:set>
                    <p:animEffect transition="in" filter="fade">
                      <p:cBhvr>
                        <p:cTn dur="750"/>
                        <p:tgtEl>
                          <p:spTgt spid="20"/>
                        </p:tgtEl>
                      </p:cBhvr>
                    </p:animEffect>
                  </p:childTnLst>
                </p:cTn>
              </p:par>
            </p:tnLst>
          </p:tmpl>
        </p:tmplLst>
      </p:bldP>
      <p:bldP spid="8" grpId="0"/>
      <p:bldP spid="22" grpId="0" build="p">
        <p:tmplLst>
          <p:tmpl lvl="1">
            <p:tnLst>
              <p:par>
                <p:cTn presetID="10" presetClass="entr" presetSubtype="0" fill="hold" nodeType="withEffect">
                  <p:stCondLst>
                    <p:cond delay="1000"/>
                  </p:stCondLst>
                  <p:childTnLst>
                    <p:set>
                      <p:cBhvr>
                        <p:cTn dur="1" fill="hold">
                          <p:stCondLst>
                            <p:cond delay="0"/>
                          </p:stCondLst>
                        </p:cTn>
                        <p:tgtEl>
                          <p:spTgt spid="22"/>
                        </p:tgtEl>
                        <p:attrNameLst>
                          <p:attrName>style.visibility</p:attrName>
                        </p:attrNameLst>
                      </p:cBhvr>
                      <p:to>
                        <p:strVal val="visible"/>
                      </p:to>
                    </p:set>
                    <p:animEffect transition="in" filter="fade">
                      <p:cBhvr>
                        <p:cTn dur="750"/>
                        <p:tgtEl>
                          <p:spTgt spid="22"/>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3" y="1252836"/>
            <a:ext cx="6846640" cy="4795836"/>
          </a:xfrm>
          <a:noFill/>
        </p:spPr>
        <p:txBody>
          <a:bodyPr vert="horz" wrap="none" lIns="0" tIns="0" rIns="0" bIns="0"/>
          <a:lstStyle>
            <a:lvl1pPr marL="361950" indent="-361950">
              <a:spcBef>
                <a:spcPts val="800"/>
              </a:spcBef>
              <a:spcAft>
                <a:spcPts val="800"/>
              </a:spcAft>
              <a:buClr>
                <a:schemeClr val="bg2"/>
              </a:buClr>
              <a:buFont typeface="+mj-lt"/>
              <a:buAutoNum type="arabicPeriod"/>
              <a:defRPr sz="2400">
                <a:solidFill>
                  <a:schemeClr val="bg2"/>
                </a:solidFill>
              </a:defRPr>
            </a:lvl1pPr>
            <a:lvl2pPr marL="542925" indent="-180975">
              <a:buClr>
                <a:schemeClr val="bg2"/>
              </a:buClr>
              <a:buFont typeface="Arial" panose="020B0604020202020204" pitchFamily="34" charset="0"/>
              <a:buChar char="•"/>
              <a:defRPr>
                <a:solidFill>
                  <a:schemeClr val="bg2"/>
                </a:solidFill>
              </a:defRPr>
            </a:lvl2pPr>
            <a:lvl3pPr>
              <a:defRPr>
                <a:solidFill>
                  <a:schemeClr val="bg2"/>
                </a:solidFill>
              </a:defRPr>
            </a:lvl3pPr>
            <a:lvl4pPr>
              <a:defRPr>
                <a:solidFill>
                  <a:schemeClr val="bg2"/>
                </a:solidFill>
              </a:defRPr>
            </a:lvl4pPr>
            <a:lvl5pPr>
              <a:defRPr>
                <a:solidFill>
                  <a:schemeClr val="accent1"/>
                </a:solidFill>
              </a:defRPr>
            </a:lvl5pPr>
            <a:lvl6pPr marL="361950" indent="-361950">
              <a:spcBef>
                <a:spcPts val="800"/>
              </a:spcBef>
              <a:spcAft>
                <a:spcPts val="800"/>
              </a:spcAft>
              <a:buClr>
                <a:schemeClr val="bg2"/>
              </a:buClr>
              <a:buFont typeface="+mj-lt"/>
              <a:buAutoNum type="arabicPeriod"/>
              <a:tabLst/>
              <a:defRPr sz="2400">
                <a:solidFill>
                  <a:schemeClr val="bg2"/>
                </a:solidFill>
              </a:defRPr>
            </a:lvl6pPr>
            <a:lvl7pPr marL="542925" indent="-180975">
              <a:buClr>
                <a:schemeClr val="bg2"/>
              </a:buClr>
              <a:buFont typeface="Arial" panose="020B0604020202020204" pitchFamily="34" charset="0"/>
              <a:buChar char="•"/>
              <a:defRPr>
                <a:solidFill>
                  <a:schemeClr val="bg2"/>
                </a:solidFill>
              </a:defRPr>
            </a:lvl7pPr>
            <a:lvl8pPr>
              <a:defRPr>
                <a:solidFill>
                  <a:schemeClr val="bg2"/>
                </a:solidFill>
              </a:defRPr>
            </a:lvl8pPr>
            <a:lvl9pPr>
              <a:defRPr>
                <a:solidFill>
                  <a:schemeClr val="bg2"/>
                </a:solidFill>
              </a:defRPr>
            </a:lvl9pPr>
          </a:lstStyle>
          <a:p>
            <a:pPr lvl="0"/>
            <a:r>
              <a:rPr lang="en-GB" noProof="0" dirty="0"/>
              <a:t>Numbering</a:t>
            </a:r>
          </a:p>
          <a:p>
            <a:pPr lvl="1"/>
            <a:r>
              <a:rPr lang="en-GB" noProof="0" dirty="0"/>
              <a:t>Bullet</a:t>
            </a:r>
          </a:p>
          <a:p>
            <a:pPr lvl="2"/>
            <a:r>
              <a:rPr lang="en-GB" noProof="0" dirty="0"/>
              <a:t>Plain text</a:t>
            </a:r>
          </a:p>
          <a:p>
            <a:pPr lvl="3"/>
            <a:r>
              <a:rPr lang="en-GB" noProof="0" dirty="0"/>
              <a:t>Header dark blue</a:t>
            </a:r>
          </a:p>
          <a:p>
            <a:pPr lvl="4"/>
            <a:r>
              <a:rPr lang="en-GB" noProof="0" dirty="0"/>
              <a:t>Header yellow</a:t>
            </a:r>
          </a:p>
          <a:p>
            <a:pPr lvl="5"/>
            <a:r>
              <a:rPr lang="en-GB" noProof="0" dirty="0"/>
              <a:t>Numbering</a:t>
            </a:r>
          </a:p>
          <a:p>
            <a:pPr lvl="6"/>
            <a:r>
              <a:rPr lang="en-GB" noProof="0" dirty="0"/>
              <a:t>Bullet</a:t>
            </a:r>
          </a:p>
          <a:p>
            <a:pPr lvl="7"/>
            <a:r>
              <a:rPr lang="en-GB" sz="1800" noProof="0" dirty="0"/>
              <a:t>Plain text</a:t>
            </a:r>
          </a:p>
          <a:p>
            <a:pPr lvl="8"/>
            <a:r>
              <a:rPr lang="en-GB" noProof="0" dirty="0"/>
              <a:t>Header dark blue</a:t>
            </a:r>
          </a:p>
        </p:txBody>
      </p:sp>
      <p:sp>
        <p:nvSpPr>
          <p:cNvPr id="7" name="Tijdelijke aanduiding voor afbeelding 13"/>
          <p:cNvSpPr>
            <a:spLocks noGrp="1"/>
          </p:cNvSpPr>
          <p:nvPr>
            <p:ph type="pic" sz="quarter" idx="13" hasCustomPrompt="1"/>
          </p:nvPr>
        </p:nvSpPr>
        <p:spPr>
          <a:xfrm>
            <a:off x="7453634" y="1252538"/>
            <a:ext cx="4339905"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grpSp>
        <p:nvGrpSpPr>
          <p:cNvPr id="8" name="Grid" hidden="1"/>
          <p:cNvGrpSpPr/>
          <p:nvPr userDrawn="1"/>
        </p:nvGrpSpPr>
        <p:grpSpPr>
          <a:xfrm>
            <a:off x="0" y="0"/>
            <a:ext cx="12198353" cy="6858004"/>
            <a:chOff x="-2" y="-1"/>
            <a:chExt cx="12198353" cy="6858004"/>
          </a:xfrm>
        </p:grpSpPr>
        <p:sp>
          <p:nvSpPr>
            <p:cNvPr id="9" name="Rechthoek 8"/>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0" name="Rechthoek 9"/>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4" name="Rechthoek 13"/>
            <p:cNvSpPr/>
            <p:nvPr userDrawn="1"/>
          </p:nvSpPr>
          <p:spPr bwMode="auto">
            <a:xfrm rot="5400000">
              <a:off x="392346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dirty="0"/>
          </a:p>
        </p:txBody>
      </p:sp>
    </p:spTree>
    <p:extLst>
      <p:ext uri="{BB962C8B-B14F-4D97-AF65-F5344CB8AC3E}">
        <p14:creationId xmlns:p14="http://schemas.microsoft.com/office/powerpoint/2010/main" val="54426134"/>
      </p:ext>
    </p:extLst>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sp>
        <p:nvSpPr>
          <p:cNvPr id="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2596851"/>
      </p:ext>
    </p:extLst>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mp; Image 75%/2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7926761"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0" y="0"/>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500358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8533755" y="1252538"/>
            <a:ext cx="3259784"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0302820"/>
      </p:ext>
    </p:extLst>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mp; Image 50%/5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b="1"/>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5" y="1252538"/>
            <a:ext cx="5592763"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82767422"/>
      </p:ext>
    </p:extLst>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mp; Image 25%/7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3534273"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611099"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141267" y="1252538"/>
            <a:ext cx="7652271"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32317621"/>
      </p:ext>
    </p:extLst>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04663" y="1252538"/>
            <a:ext cx="11388876"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929258224"/>
      </p:ext>
    </p:extLst>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mp; Image 4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218777" cy="6858004"/>
            <a:chOff x="-2" y="-1"/>
            <a:chExt cx="12218777"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6" name="Rechthoek 15"/>
            <p:cNvSpPr/>
            <p:nvPr userDrawn="1"/>
          </p:nvSpPr>
          <p:spPr bwMode="auto">
            <a:xfrm rot="10800000">
              <a:off x="5360772" y="3549589"/>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6"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614"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8" name="Tijdelijke aanduiding voor afbeelding 13"/>
          <p:cNvSpPr>
            <a:spLocks noGrp="1"/>
          </p:cNvSpPr>
          <p:nvPr>
            <p:ph type="pic" sz="quarter" idx="15" hasCustomPrompt="1"/>
          </p:nvPr>
        </p:nvSpPr>
        <p:spPr>
          <a:xfrm>
            <a:off x="6200776"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9" name="Tijdelijke aanduiding voor afbeelding 13"/>
          <p:cNvSpPr>
            <a:spLocks noGrp="1"/>
          </p:cNvSpPr>
          <p:nvPr>
            <p:ph type="pic" sz="quarter" idx="16" hasCustomPrompt="1"/>
          </p:nvPr>
        </p:nvSpPr>
        <p:spPr>
          <a:xfrm>
            <a:off x="9098614"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20"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73173449"/>
      </p:ext>
    </p:extLst>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amp; Image 2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341"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179"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6"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46982251"/>
      </p:ext>
    </p:extLst>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raph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4" name="Tijdelijke aanduiding voor grafiek 3"/>
          <p:cNvSpPr>
            <a:spLocks noGrp="1"/>
          </p:cNvSpPr>
          <p:nvPr>
            <p:ph type="chart"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graph</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702950967"/>
      </p:ext>
    </p:extLst>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ideo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3" name="Tijdelijke aanduiding voor media 12"/>
          <p:cNvSpPr>
            <a:spLocks noGrp="1"/>
          </p:cNvSpPr>
          <p:nvPr>
            <p:ph type="media"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video</a:t>
            </a:r>
          </a:p>
        </p:txBody>
      </p:sp>
      <p:sp>
        <p:nvSpPr>
          <p:cNvPr id="1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653170741"/>
      </p:ext>
    </p:extLst>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6" name="Tijdelijke aanduiding voor tekst 5"/>
          <p:cNvSpPr>
            <a:spLocks noGrp="1"/>
          </p:cNvSpPr>
          <p:nvPr>
            <p:ph type="body" sz="quarter" idx="12" hasCustomPrompt="1"/>
          </p:nvPr>
        </p:nvSpPr>
        <p:spPr>
          <a:xfrm>
            <a:off x="1" y="1"/>
            <a:ext cx="12198350" cy="4521939"/>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closure</a:t>
            </a: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pic>
        <p:nvPicPr>
          <p:cNvPr id="4" name="Picture 3">
            <a:extLst>
              <a:ext uri="{FF2B5EF4-FFF2-40B4-BE49-F238E27FC236}">
                <a16:creationId xmlns:a16="http://schemas.microsoft.com/office/drawing/2014/main" id="{18048538-D4AE-5088-18C8-E4973733DB01}"/>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5" name="Tijdelijke aanduiding voor tekst 19">
            <a:extLst>
              <a:ext uri="{FF2B5EF4-FFF2-40B4-BE49-F238E27FC236}">
                <a16:creationId xmlns:a16="http://schemas.microsoft.com/office/drawing/2014/main" id="{A5FD0683-31F6-0964-643E-E91B64949CFB}"/>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Tree>
    <p:extLst>
      <p:ext uri="{BB962C8B-B14F-4D97-AF65-F5344CB8AC3E}">
        <p14:creationId xmlns:p14="http://schemas.microsoft.com/office/powerpoint/2010/main" val="361301136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250"/>
                                  </p:stCondLst>
                                  <p:childTnLst>
                                    <p:set>
                                      <p:cBhvr>
                                        <p:cTn id="9" dur="1" fill="hold">
                                          <p:stCondLst>
                                            <p:cond delay="0"/>
                                          </p:stCondLst>
                                        </p:cTn>
                                        <p:tgtEl>
                                          <p:spTgt spid="6">
                                            <p:bg/>
                                          </p:spTgt>
                                        </p:tgtEl>
                                        <p:attrNameLst>
                                          <p:attrName>style.visibility</p:attrName>
                                        </p:attrNameLst>
                                      </p:cBhvr>
                                      <p:to>
                                        <p:strVal val="visible"/>
                                      </p:to>
                                    </p:set>
                                    <p:anim calcmode="lin" valueType="num">
                                      <p:cBhvr additive="base">
                                        <p:cTn id="10"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6">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25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additive="base">
                                        <p:cTn id="1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16" presetID="10" presetClass="entr" presetSubtype="0" fill="hold" grpId="0" nodeType="withEffect">
                                  <p:stCondLst>
                                    <p:cond delay="100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75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5" grpId="0" build="p">
        <p:tmplLst>
          <p:tmpl lvl="1">
            <p:tnLst>
              <p:par>
                <p:cTn presetID="10" presetClass="entr" presetSubtype="0" fill="hold" nodeType="withEffect">
                  <p:stCondLst>
                    <p:cond delay="1000"/>
                  </p:stCondLst>
                  <p:childTnLst>
                    <p:set>
                      <p:cBhvr>
                        <p:cTn dur="1" fill="hold">
                          <p:stCondLst>
                            <p:cond delay="0"/>
                          </p:stCondLst>
                        </p:cTn>
                        <p:tgtEl>
                          <p:spTgt spid="5"/>
                        </p:tgtEl>
                        <p:attrNameLst>
                          <p:attrName>style.visibility</p:attrName>
                        </p:attrNameLst>
                      </p:cBhvr>
                      <p:to>
                        <p:strVal val="visible"/>
                      </p:to>
                    </p:set>
                    <p:animEffect transition="in" filter="fade">
                      <p:cBhvr>
                        <p:cTn dur="750"/>
                        <p:tgtEl>
                          <p:spTgt spid="5"/>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04662" y="404664"/>
            <a:ext cx="11389024" cy="432048"/>
          </a:xfrm>
          <a:prstGeom prst="rect">
            <a:avLst/>
          </a:prstGeom>
        </p:spPr>
        <p:txBody>
          <a:bodyPr vert="horz" lIns="0" tIns="0" rIns="0" bIns="0" rtlCol="0" anchor="ctr">
            <a:noAutofit/>
          </a:bodyPr>
          <a:lstStyle/>
          <a:p>
            <a:r>
              <a:rPr lang="en-GB" noProof="0" dirty="0"/>
              <a:t>Title</a:t>
            </a:r>
          </a:p>
        </p:txBody>
      </p:sp>
      <p:sp>
        <p:nvSpPr>
          <p:cNvPr id="3" name="Tijdelijke aanduiding voor tekst 2"/>
          <p:cNvSpPr>
            <a:spLocks noGrp="1"/>
          </p:cNvSpPr>
          <p:nvPr>
            <p:ph type="body" idx="1"/>
          </p:nvPr>
        </p:nvSpPr>
        <p:spPr>
          <a:xfrm>
            <a:off x="404662" y="1252836"/>
            <a:ext cx="11389023" cy="4795836"/>
          </a:xfrm>
          <a:prstGeom prst="rect">
            <a:avLst/>
          </a:prstGeom>
        </p:spPr>
        <p:txBody>
          <a:bodyPr vert="horz" lIns="0" tIns="0" rIns="0" bIns="0" rtlCol="0">
            <a:normAutofit/>
          </a:bodyPr>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11" name="Grid" hidden="1"/>
          <p:cNvGrpSpPr/>
          <p:nvPr userDrawn="1"/>
        </p:nvGrpSpPr>
        <p:grpSpPr>
          <a:xfrm>
            <a:off x="-2" y="-1"/>
            <a:ext cx="12198353" cy="6858003"/>
            <a:chOff x="-2" y="-1"/>
            <a:chExt cx="12198353" cy="6858003"/>
          </a:xfrm>
        </p:grpSpPr>
        <p:sp>
          <p:nvSpPr>
            <p:cNvPr id="7" name="Rechthoek 6"/>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8" name="Rechthoek 7"/>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9" name="Rechthoek 8"/>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20" name="Rechthoek 19"/>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4" name="Tijdelijke aanduiding voor tekst 19">
            <a:extLst>
              <a:ext uri="{FF2B5EF4-FFF2-40B4-BE49-F238E27FC236}">
                <a16:creationId xmlns:a16="http://schemas.microsoft.com/office/drawing/2014/main" id="{530CFE0E-CEE1-AF16-0319-72803FFD8BDB}"/>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383980359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58" r:id="rId3"/>
    <p:sldLayoutId id="2147483665" r:id="rId4"/>
    <p:sldLayoutId id="2147483661" r:id="rId5"/>
    <p:sldLayoutId id="2147483664" r:id="rId6"/>
    <p:sldLayoutId id="2147483666" r:id="rId7"/>
    <p:sldLayoutId id="2147483662" r:id="rId8"/>
    <p:sldLayoutId id="2147483663" r:id="rId9"/>
    <p:sldLayoutId id="2147483667" r:id="rId10"/>
    <p:sldLayoutId id="2147483668" r:id="rId11"/>
    <p:sldLayoutId id="2147483670" r:id="rId12"/>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1000"/>
                  </p:stCondLst>
                  <p:childTnLst>
                    <p:set>
                      <p:cBhvr>
                        <p:cTn dur="1" fill="hold">
                          <p:stCondLst>
                            <p:cond delay="0"/>
                          </p:stCondLst>
                        </p:cTn>
                        <p:tgtEl>
                          <p:spTgt spid="4"/>
                        </p:tgtEl>
                        <p:attrNameLst>
                          <p:attrName>style.visibility</p:attrName>
                        </p:attrNameLst>
                      </p:cBhvr>
                      <p:to>
                        <p:strVal val="visible"/>
                      </p:to>
                    </p:set>
                    <p:animEffect transition="in" filter="fade">
                      <p:cBhvr>
                        <p:cTn dur="750"/>
                        <p:tgtEl>
                          <p:spTgt spid="4"/>
                        </p:tgtEl>
                      </p:cBhvr>
                    </p:animEffect>
                  </p:childTnLst>
                </p:cTn>
              </p:par>
            </p:tnLst>
          </p:tmpl>
        </p:tmplLst>
      </p:bldP>
    </p:bldLst>
  </p:timing>
  <p:hf hdr="0" ftr="0" dt="0"/>
  <p:txStyles>
    <p:titleStyle>
      <a:lvl1pPr algn="l" defTabSz="914400" rtl="0" eaLnBrk="1" latinLnBrk="0" hangingPunct="1">
        <a:spcBef>
          <a:spcPct val="0"/>
        </a:spcBef>
        <a:buNone/>
        <a:defRPr sz="4000" b="1" i="0" kern="1200">
          <a:solidFill>
            <a:schemeClr val="bg2"/>
          </a:solidFill>
          <a:latin typeface="+mj-lt"/>
          <a:ea typeface="+mj-ea"/>
          <a:cs typeface="+mj-cs"/>
        </a:defRPr>
      </a:lvl1pPr>
    </p:titleStyle>
    <p:body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jdelijke aanduiding voor tekst 12"/>
          <p:cNvSpPr>
            <a:spLocks noGrp="1"/>
          </p:cNvSpPr>
          <p:nvPr>
            <p:ph type="body" sz="quarter" idx="13"/>
          </p:nvPr>
        </p:nvSpPr>
        <p:spPr/>
        <p:txBody>
          <a:bodyPr/>
          <a:lstStyle/>
          <a:p>
            <a:endParaRPr lang="en-US" dirty="0"/>
          </a:p>
        </p:txBody>
      </p:sp>
      <p:sp>
        <p:nvSpPr>
          <p:cNvPr id="12" name="Tijdelijke aanduiding voor tekst 11"/>
          <p:cNvSpPr>
            <a:spLocks noGrp="1"/>
          </p:cNvSpPr>
          <p:nvPr>
            <p:ph type="body" sz="quarter" idx="12"/>
          </p:nvPr>
        </p:nvSpPr>
        <p:spPr/>
        <p:txBody>
          <a:bodyPr/>
          <a:lstStyle/>
          <a:p>
            <a:endParaRPr lang="en-US" b="1" dirty="0"/>
          </a:p>
          <a:p>
            <a:endParaRPr lang="en-US" b="1" dirty="0"/>
          </a:p>
        </p:txBody>
      </p:sp>
      <p:sp>
        <p:nvSpPr>
          <p:cNvPr id="4" name="Titel 3"/>
          <p:cNvSpPr>
            <a:spLocks noGrp="1"/>
          </p:cNvSpPr>
          <p:nvPr>
            <p:ph type="title"/>
          </p:nvPr>
        </p:nvSpPr>
        <p:spPr>
          <a:xfrm>
            <a:off x="1490663" y="1484784"/>
            <a:ext cx="10225136" cy="1656184"/>
          </a:xfrm>
        </p:spPr>
        <p:txBody>
          <a:bodyPr/>
          <a:lstStyle/>
          <a:p>
            <a:r>
              <a:rPr lang="nl-NL" sz="4400" dirty="0" err="1"/>
              <a:t>Tourism</a:t>
            </a:r>
            <a:r>
              <a:rPr lang="nl-NL" sz="4400" dirty="0"/>
              <a:t> </a:t>
            </a:r>
            <a:r>
              <a:rPr lang="nl-NL" sz="4400" dirty="0" err="1"/>
              <a:t>Law</a:t>
            </a:r>
            <a:r>
              <a:rPr lang="nl-NL" sz="4400" dirty="0"/>
              <a:t> </a:t>
            </a:r>
            <a:r>
              <a:rPr lang="nl-NL" sz="4400" dirty="0" err="1"/>
              <a:t>and</a:t>
            </a:r>
            <a:r>
              <a:rPr lang="nl-NL" sz="4400" dirty="0"/>
              <a:t> </a:t>
            </a:r>
            <a:r>
              <a:rPr lang="nl-NL" sz="4400" dirty="0" err="1"/>
              <a:t>Legislation</a:t>
            </a:r>
            <a:br>
              <a:rPr lang="nl-NL" dirty="0"/>
            </a:br>
            <a:br>
              <a:rPr lang="nl-NL" dirty="0"/>
            </a:br>
            <a:r>
              <a:rPr lang="en-GB" sz="2000" dirty="0"/>
              <a:t>European Institute of Innovation, Entrepreneurship and Technology</a:t>
            </a:r>
            <a:br>
              <a:rPr lang="en-GB" sz="2000" dirty="0"/>
            </a:br>
            <a:r>
              <a:rPr lang="it-IT" sz="1600" dirty="0" err="1"/>
              <a:t>Lessingstraße</a:t>
            </a:r>
            <a:r>
              <a:rPr lang="it-IT" sz="1600" dirty="0"/>
              <a:t> 79, 13158 </a:t>
            </a:r>
            <a:r>
              <a:rPr lang="it-IT" sz="1600" dirty="0" err="1"/>
              <a:t>Berlin</a:t>
            </a:r>
            <a:r>
              <a:rPr lang="it-IT" sz="1600" dirty="0"/>
              <a:t>, Germany</a:t>
            </a:r>
            <a:br>
              <a:rPr lang="it-IT" sz="1600" dirty="0"/>
            </a:br>
            <a:endParaRPr lang="nl-NL" sz="1600" dirty="0"/>
          </a:p>
        </p:txBody>
      </p:sp>
      <p:sp>
        <p:nvSpPr>
          <p:cNvPr id="5" name="Tijdelijke aanduiding voor tekst 4"/>
          <p:cNvSpPr>
            <a:spLocks noGrp="1"/>
          </p:cNvSpPr>
          <p:nvPr>
            <p:ph type="body" sz="quarter" idx="14"/>
          </p:nvPr>
        </p:nvSpPr>
        <p:spPr/>
        <p:txBody>
          <a:bodyPr/>
          <a:lstStyle/>
          <a:p>
            <a:r>
              <a:rPr lang="nl-NL" dirty="0" err="1"/>
              <a:t>Mahmoud</a:t>
            </a:r>
            <a:r>
              <a:rPr lang="nl-NL" dirty="0"/>
              <a:t> </a:t>
            </a:r>
            <a:r>
              <a:rPr lang="nl-NL" dirty="0" err="1"/>
              <a:t>Abdou</a:t>
            </a:r>
            <a:r>
              <a:rPr lang="nl-NL" dirty="0"/>
              <a:t>| Berlin</a:t>
            </a:r>
          </a:p>
        </p:txBody>
      </p:sp>
      <p:sp>
        <p:nvSpPr>
          <p:cNvPr id="6" name="Tijdelijke aanduiding voor verticale tekst 6">
            <a:extLst>
              <a:ext uri="{FF2B5EF4-FFF2-40B4-BE49-F238E27FC236}">
                <a16:creationId xmlns:a16="http://schemas.microsoft.com/office/drawing/2014/main" id="{52305461-B21F-48B3-AB30-6DE069F98C3A}"/>
              </a:ext>
            </a:extLst>
          </p:cNvPr>
          <p:cNvSpPr txBox="1">
            <a:spLocks/>
          </p:cNvSpPr>
          <p:nvPr/>
        </p:nvSpPr>
        <p:spPr>
          <a:xfrm>
            <a:off x="8979495" y="4581128"/>
            <a:ext cx="316835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sz="1600" dirty="0" err="1"/>
              <a:t>Lessingstraße</a:t>
            </a:r>
            <a:r>
              <a:rPr lang="en-GB" sz="1600" dirty="0"/>
              <a:t> 79,</a:t>
            </a:r>
          </a:p>
          <a:p>
            <a:pPr lvl="3"/>
            <a:r>
              <a:rPr lang="en-GB" sz="1600" dirty="0"/>
              <a:t>13158 Berlin, Germany</a:t>
            </a:r>
          </a:p>
          <a:p>
            <a:pPr lvl="3"/>
            <a:r>
              <a:rPr lang="en-GB" sz="1600" dirty="0"/>
              <a:t>Phone: +49 30 233618555</a:t>
            </a:r>
          </a:p>
          <a:p>
            <a:pPr lvl="3"/>
            <a:r>
              <a:rPr lang="en-GB" sz="1600" dirty="0"/>
              <a:t>Fax: +49 30 233618556</a:t>
            </a:r>
          </a:p>
          <a:p>
            <a:pPr lvl="3"/>
            <a:r>
              <a:rPr lang="en-GB" sz="1600" dirty="0"/>
              <a:t>Email: info@eiiet.com</a:t>
            </a:r>
            <a:endParaRPr lang="nl-NL" sz="1600" b="0" dirty="0"/>
          </a:p>
        </p:txBody>
      </p:sp>
      <p:sp>
        <p:nvSpPr>
          <p:cNvPr id="2" name="TextBox 1">
            <a:extLst>
              <a:ext uri="{FF2B5EF4-FFF2-40B4-BE49-F238E27FC236}">
                <a16:creationId xmlns:a16="http://schemas.microsoft.com/office/drawing/2014/main" id="{DEE92391-D7DE-50FC-7FBF-AAE86863583A}"/>
              </a:ext>
            </a:extLst>
          </p:cNvPr>
          <p:cNvSpPr txBox="1"/>
          <p:nvPr/>
        </p:nvSpPr>
        <p:spPr>
          <a:xfrm>
            <a:off x="4761571" y="4795024"/>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10" name="TextBox 9">
            <a:extLst>
              <a:ext uri="{FF2B5EF4-FFF2-40B4-BE49-F238E27FC236}">
                <a16:creationId xmlns:a16="http://schemas.microsoft.com/office/drawing/2014/main" id="{7908634A-585D-9B04-C4FE-07539EB2C527}"/>
              </a:ext>
            </a:extLst>
          </p:cNvPr>
          <p:cNvSpPr txBox="1"/>
          <p:nvPr/>
        </p:nvSpPr>
        <p:spPr>
          <a:xfrm>
            <a:off x="2141034" y="5341434"/>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977814846"/>
      </p:ext>
    </p:extLst>
  </p:cSld>
  <p:clrMapOvr>
    <a:masterClrMapping/>
  </p:clrMapOvr>
  <p:transition spd="slow">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4ACEFD2-540C-06F8-C80F-5E4F6E4AB126}"/>
              </a:ext>
            </a:extLst>
          </p:cNvPr>
          <p:cNvSpPr/>
          <p:nvPr/>
        </p:nvSpPr>
        <p:spPr>
          <a:xfrm>
            <a:off x="0" y="19768"/>
            <a:ext cx="12191966" cy="645333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DE"/>
          </a:p>
        </p:txBody>
      </p:sp>
      <p:pic>
        <p:nvPicPr>
          <p:cNvPr id="6146" name="Picture 2" descr="Dugald Stewart Monument - Ed O'Keeffe Photography">
            <a:extLst>
              <a:ext uri="{FF2B5EF4-FFF2-40B4-BE49-F238E27FC236}">
                <a16:creationId xmlns:a16="http://schemas.microsoft.com/office/drawing/2014/main" id="{6F97720E-0310-500C-31EB-028B7E2F3308}"/>
              </a:ext>
            </a:extLst>
          </p:cNvPr>
          <p:cNvPicPr>
            <a:picLocks noGrp="1" noChangeAspect="1" noChangeArrowheads="1"/>
          </p:cNvPicPr>
          <p:nvPr>
            <p:ph type="pic" sz="quarter" idx="13"/>
          </p:nvPr>
        </p:nvPicPr>
        <p:blipFill>
          <a:blip r:embed="rId2">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rcRect l="22850" r="22850"/>
          <a:stretch>
            <a:fillRect/>
          </a:stretch>
        </p:blipFill>
        <p:spPr bwMode="auto">
          <a:xfrm>
            <a:off x="8259414" y="19768"/>
            <a:ext cx="3932551" cy="6818462"/>
          </a:xfrm>
          <a:prstGeom prst="rect">
            <a:avLst/>
          </a:prstGeom>
          <a:noFill/>
          <a:extLst>
            <a:ext uri="{909E8E84-426E-40DD-AFC4-6F175D3DCCD1}">
              <a14:hiddenFill xmlns:a14="http://schemas.microsoft.com/office/drawing/2010/main">
                <a:solidFill>
                  <a:srgbClr val="FFFFFF"/>
                </a:solidFill>
              </a14:hiddenFill>
            </a:ext>
          </a:extLst>
        </p:spPr>
      </p:pic>
      <p:sp>
        <p:nvSpPr>
          <p:cNvPr id="4" name="Tijdelijke aanduiding voor dianummer 3"/>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nl-NL" smtClean="0"/>
              <a:pPr/>
              <a:t>1</a:t>
            </a:fld>
            <a:endParaRPr lang="nl-NL"/>
          </a:p>
        </p:txBody>
      </p:sp>
      <p:sp>
        <p:nvSpPr>
          <p:cNvPr id="5" name="TextBox 4">
            <a:extLst>
              <a:ext uri="{FF2B5EF4-FFF2-40B4-BE49-F238E27FC236}">
                <a16:creationId xmlns:a16="http://schemas.microsoft.com/office/drawing/2014/main" id="{3042CF19-6CFF-4B1E-5978-61D89AA1AB1A}"/>
              </a:ext>
            </a:extLst>
          </p:cNvPr>
          <p:cNvSpPr txBox="1"/>
          <p:nvPr/>
        </p:nvSpPr>
        <p:spPr>
          <a:xfrm>
            <a:off x="2464420" y="2185639"/>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9" name="Titel 1">
            <a:extLst>
              <a:ext uri="{FF2B5EF4-FFF2-40B4-BE49-F238E27FC236}">
                <a16:creationId xmlns:a16="http://schemas.microsoft.com/office/drawing/2014/main" id="{CECA620B-59D5-1F67-26E8-12705BF35B10}"/>
              </a:ext>
            </a:extLst>
          </p:cNvPr>
          <p:cNvSpPr>
            <a:spLocks noGrp="1"/>
          </p:cNvSpPr>
          <p:nvPr>
            <p:ph type="title"/>
          </p:nvPr>
        </p:nvSpPr>
        <p:spPr>
          <a:xfrm>
            <a:off x="371963" y="1036217"/>
            <a:ext cx="3494964" cy="432048"/>
          </a:xfrm>
        </p:spPr>
        <p:txBody>
          <a:bodyPr/>
          <a:lstStyle/>
          <a:p>
            <a:r>
              <a:rPr lang="nl-NL" dirty="0" err="1">
                <a:solidFill>
                  <a:schemeClr val="bg1"/>
                </a:solidFill>
              </a:rPr>
              <a:t>Outline</a:t>
            </a:r>
            <a:r>
              <a:rPr lang="nl-NL" dirty="0">
                <a:solidFill>
                  <a:schemeClr val="bg1"/>
                </a:solidFill>
              </a:rPr>
              <a:t>: </a:t>
            </a:r>
          </a:p>
        </p:txBody>
      </p:sp>
      <p:sp>
        <p:nvSpPr>
          <p:cNvPr id="7" name="Text Placeholder 6">
            <a:extLst>
              <a:ext uri="{FF2B5EF4-FFF2-40B4-BE49-F238E27FC236}">
                <a16:creationId xmlns:a16="http://schemas.microsoft.com/office/drawing/2014/main" id="{D6AEED85-79AE-DD9F-3665-6F8F80A63FD4}"/>
              </a:ext>
            </a:extLst>
          </p:cNvPr>
          <p:cNvSpPr>
            <a:spLocks noGrp="1"/>
          </p:cNvSpPr>
          <p:nvPr>
            <p:ph type="body" idx="1"/>
          </p:nvPr>
        </p:nvSpPr>
        <p:spPr>
          <a:xfrm>
            <a:off x="122511" y="548680"/>
            <a:ext cx="6846640" cy="4795836"/>
          </a:xfrm>
        </p:spPr>
        <p:txBody>
          <a:bodyPr/>
          <a:lstStyle/>
          <a:p>
            <a:pPr marL="0" indent="0">
              <a:buNone/>
            </a:pPr>
            <a:endParaRPr lang="en-DE" dirty="0">
              <a:solidFill>
                <a:schemeClr val="bg1"/>
              </a:solidFill>
            </a:endParaRPr>
          </a:p>
          <a:p>
            <a:pPr marL="0" indent="0">
              <a:buNone/>
            </a:pPr>
            <a:endParaRPr lang="en-DE" dirty="0">
              <a:solidFill>
                <a:schemeClr val="bg1"/>
              </a:solidFill>
            </a:endParaRPr>
          </a:p>
          <a:p>
            <a:pPr marL="0" indent="0">
              <a:buNone/>
            </a:pPr>
            <a:endParaRPr lang="en-DE" dirty="0">
              <a:solidFill>
                <a:schemeClr val="bg1"/>
              </a:solidFill>
            </a:endParaRPr>
          </a:p>
          <a:p>
            <a:pPr marL="0" indent="0">
              <a:buNone/>
            </a:pPr>
            <a:r>
              <a:rPr lang="en-US" dirty="0">
                <a:solidFill>
                  <a:schemeClr val="bg1"/>
                </a:solidFill>
              </a:rPr>
              <a:t>1- Legal Instruments</a:t>
            </a:r>
          </a:p>
          <a:p>
            <a:pPr marL="0" indent="0">
              <a:buNone/>
            </a:pPr>
            <a:r>
              <a:rPr lang="en-US" dirty="0">
                <a:solidFill>
                  <a:schemeClr val="bg1"/>
                </a:solidFill>
              </a:rPr>
              <a:t>2- The Global Code of Ethics for Tourism</a:t>
            </a:r>
          </a:p>
          <a:p>
            <a:pPr marL="0" indent="0">
              <a:buNone/>
            </a:pPr>
            <a:r>
              <a:rPr lang="en-US" dirty="0">
                <a:solidFill>
                  <a:schemeClr val="bg1"/>
                </a:solidFill>
              </a:rPr>
              <a:t>3- Framework Convention on Tourism Ethics</a:t>
            </a:r>
          </a:p>
          <a:p>
            <a:pPr marL="0" indent="0">
              <a:buNone/>
            </a:pPr>
            <a:r>
              <a:rPr lang="en-US" dirty="0">
                <a:solidFill>
                  <a:schemeClr val="bg1"/>
                </a:solidFill>
              </a:rPr>
              <a:t> </a:t>
            </a:r>
          </a:p>
          <a:p>
            <a:pPr marL="0" indent="0">
              <a:buNone/>
            </a:pPr>
            <a:endParaRPr lang="en-US" dirty="0">
              <a:solidFill>
                <a:schemeClr val="bg1"/>
              </a:solidFill>
            </a:endParaRPr>
          </a:p>
          <a:p>
            <a:pPr marL="0" indent="0">
              <a:buNone/>
            </a:pPr>
            <a:endParaRPr lang="en-US" dirty="0">
              <a:solidFill>
                <a:schemeClr val="bg1"/>
              </a:solidFill>
            </a:endParaRPr>
          </a:p>
          <a:p>
            <a:pPr marL="0" indent="0">
              <a:buNone/>
            </a:pPr>
            <a:endParaRPr lang="en-US" dirty="0">
              <a:solidFill>
                <a:schemeClr val="bg1"/>
              </a:solidFill>
            </a:endParaRPr>
          </a:p>
          <a:p>
            <a:pPr marL="0" indent="0">
              <a:buNone/>
            </a:pPr>
            <a:endParaRPr lang="en-DE" dirty="0">
              <a:solidFill>
                <a:schemeClr val="bg1"/>
              </a:solidFill>
            </a:endParaRPr>
          </a:p>
        </p:txBody>
      </p:sp>
    </p:spTree>
    <p:extLst>
      <p:ext uri="{BB962C8B-B14F-4D97-AF65-F5344CB8AC3E}">
        <p14:creationId xmlns:p14="http://schemas.microsoft.com/office/powerpoint/2010/main" val="2170488572"/>
      </p:ext>
    </p:extLst>
  </p:cSld>
  <p:clrMapOvr>
    <a:masterClrMapping/>
  </p:clrMapOvr>
  <p:transition spd="slow">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UNWTO (United Nations World Tourism Organization) | International  Organization | NaRvi Academy - YouTube">
            <a:extLst>
              <a:ext uri="{FF2B5EF4-FFF2-40B4-BE49-F238E27FC236}">
                <a16:creationId xmlns:a16="http://schemas.microsoft.com/office/drawing/2014/main" id="{943D8817-6DD8-0976-61D5-0593E35EFAF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2200" r="1274" b="13382"/>
          <a:stretch/>
        </p:blipFill>
        <p:spPr bwMode="auto">
          <a:xfrm>
            <a:off x="0" y="19769"/>
            <a:ext cx="12198350" cy="6414943"/>
          </a:xfrm>
          <a:prstGeom prst="rect">
            <a:avLst/>
          </a:prstGeom>
          <a:noFill/>
          <a:extLst>
            <a:ext uri="{909E8E84-426E-40DD-AFC4-6F175D3DCCD1}">
              <a14:hiddenFill xmlns:a14="http://schemas.microsoft.com/office/drawing/2010/main">
                <a:solidFill>
                  <a:srgbClr val="FFFFFF"/>
                </a:solidFill>
              </a14:hiddenFill>
            </a:ext>
          </a:extLst>
        </p:spPr>
      </p:pic>
      <p:sp>
        <p:nvSpPr>
          <p:cNvPr id="2" name="Tijdelijke aanduiding voor dianummer 1"/>
          <p:cNvSpPr>
            <a:spLocks noGrp="1"/>
          </p:cNvSpPr>
          <p:nvPr>
            <p:ph type="sldNum" sz="quarter" idx="4"/>
          </p:nvPr>
        </p:nvSpPr>
        <p:spPr/>
        <p:txBody>
          <a:bodyPr/>
          <a:lstStyle/>
          <a:p>
            <a:fld id="{5EE7099E-8998-4851-915A-4F4831808297}" type="slidenum">
              <a:rPr lang="nl-NL" smtClean="0"/>
              <a:pPr/>
              <a:t>2</a:t>
            </a:fld>
            <a:endParaRPr lang="nl-NL"/>
          </a:p>
        </p:txBody>
      </p:sp>
      <p:sp>
        <p:nvSpPr>
          <p:cNvPr id="12" name="Rectangle 11">
            <a:extLst>
              <a:ext uri="{FF2B5EF4-FFF2-40B4-BE49-F238E27FC236}">
                <a16:creationId xmlns:a16="http://schemas.microsoft.com/office/drawing/2014/main" id="{8F93B3F2-4821-DEA9-2FC4-D8EA42024EB7}"/>
              </a:ext>
            </a:extLst>
          </p:cNvPr>
          <p:cNvSpPr/>
          <p:nvPr/>
        </p:nvSpPr>
        <p:spPr>
          <a:xfrm>
            <a:off x="0" y="45517"/>
            <a:ext cx="12198350" cy="6453335"/>
          </a:xfrm>
          <a:prstGeom prst="rect">
            <a:avLst/>
          </a:prstGeom>
          <a:solidFill>
            <a:schemeClr val="bg2">
              <a:alpha val="60131"/>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DE" dirty="0"/>
          </a:p>
        </p:txBody>
      </p:sp>
      <p:sp>
        <p:nvSpPr>
          <p:cNvPr id="4" name="Rectangle 3">
            <a:extLst>
              <a:ext uri="{FF2B5EF4-FFF2-40B4-BE49-F238E27FC236}">
                <a16:creationId xmlns:a16="http://schemas.microsoft.com/office/drawing/2014/main" id="{2CFBC679-5063-8D23-7EA0-14163DD623BA}"/>
              </a:ext>
            </a:extLst>
          </p:cNvPr>
          <p:cNvSpPr/>
          <p:nvPr/>
        </p:nvSpPr>
        <p:spPr>
          <a:xfrm>
            <a:off x="0" y="1268760"/>
            <a:ext cx="6696744" cy="1296144"/>
          </a:xfrm>
          <a:prstGeom prst="rect">
            <a:avLst/>
          </a:prstGeom>
          <a:solidFill>
            <a:schemeClr val="accent4">
              <a:lumMod val="50000"/>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t>1- </a:t>
            </a:r>
            <a:r>
              <a:rPr lang="en-US" sz="3200" b="1" dirty="0">
                <a:solidFill>
                  <a:schemeClr val="bg1"/>
                </a:solidFill>
              </a:rPr>
              <a:t>LEGAL INSTRUMENTS </a:t>
            </a:r>
            <a:endParaRPr lang="en-DE" sz="3200" b="1" dirty="0"/>
          </a:p>
        </p:txBody>
      </p:sp>
    </p:spTree>
    <p:extLst>
      <p:ext uri="{BB962C8B-B14F-4D97-AF65-F5344CB8AC3E}">
        <p14:creationId xmlns:p14="http://schemas.microsoft.com/office/powerpoint/2010/main" val="3009156309"/>
      </p:ext>
    </p:extLst>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United Nations World Tourism Organization Headquarters">
            <a:extLst>
              <a:ext uri="{FF2B5EF4-FFF2-40B4-BE49-F238E27FC236}">
                <a16:creationId xmlns:a16="http://schemas.microsoft.com/office/drawing/2014/main" id="{83BC26C5-109D-AAE0-8109-B812A72F46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8349" cy="647310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5F8034F-6788-18B0-B980-0297954F3400}"/>
              </a:ext>
            </a:extLst>
          </p:cNvPr>
          <p:cNvSpPr/>
          <p:nvPr/>
        </p:nvSpPr>
        <p:spPr>
          <a:xfrm>
            <a:off x="-1" y="19770"/>
            <a:ext cx="12198350" cy="6453335"/>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DE"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a:t>
            </a:fld>
            <a:endParaRPr lang="nl-NL"/>
          </a:p>
        </p:txBody>
      </p:sp>
      <p:sp>
        <p:nvSpPr>
          <p:cNvPr id="5" name="Rectangle 4">
            <a:extLst>
              <a:ext uri="{FF2B5EF4-FFF2-40B4-BE49-F238E27FC236}">
                <a16:creationId xmlns:a16="http://schemas.microsoft.com/office/drawing/2014/main" id="{2F03FA88-79F8-BEE2-AC6B-2C59DB61F195}"/>
              </a:ext>
            </a:extLst>
          </p:cNvPr>
          <p:cNvSpPr/>
          <p:nvPr/>
        </p:nvSpPr>
        <p:spPr>
          <a:xfrm>
            <a:off x="0" y="384895"/>
            <a:ext cx="4896544" cy="727000"/>
          </a:xfrm>
          <a:prstGeom prst="rect">
            <a:avLst/>
          </a:prstGeom>
          <a:solidFill>
            <a:schemeClr val="accent4">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t>1- </a:t>
            </a:r>
            <a:r>
              <a:rPr lang="en-US" dirty="0">
                <a:solidFill>
                  <a:schemeClr val="bg1"/>
                </a:solidFill>
              </a:rPr>
              <a:t>Legal Instruments </a:t>
            </a:r>
            <a:endParaRPr lang="en-DE" sz="1800" b="1" dirty="0"/>
          </a:p>
        </p:txBody>
      </p:sp>
      <p:sp>
        <p:nvSpPr>
          <p:cNvPr id="6" name="Rectangle 5">
            <a:extLst>
              <a:ext uri="{FF2B5EF4-FFF2-40B4-BE49-F238E27FC236}">
                <a16:creationId xmlns:a16="http://schemas.microsoft.com/office/drawing/2014/main" id="{7E71AAEA-7EC0-1E8C-509C-560282E0C80F}"/>
              </a:ext>
            </a:extLst>
          </p:cNvPr>
          <p:cNvSpPr/>
          <p:nvPr/>
        </p:nvSpPr>
        <p:spPr>
          <a:xfrm>
            <a:off x="1274639" y="1844824"/>
            <a:ext cx="7344816" cy="4176464"/>
          </a:xfrm>
          <a:prstGeom prst="rect">
            <a:avLst/>
          </a:prstGeom>
          <a:solidFill>
            <a:schemeClr val="tx2">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nSpc>
                <a:spcPct val="150000"/>
              </a:lnSpc>
              <a:buNone/>
            </a:pPr>
            <a:r>
              <a:rPr lang="en-US" dirty="0">
                <a:solidFill>
                  <a:schemeClr val="bg1"/>
                </a:solidFill>
              </a:rPr>
              <a:t>A- Legally binding instruments</a:t>
            </a:r>
          </a:p>
          <a:p>
            <a:pPr marL="285750" indent="-285750">
              <a:lnSpc>
                <a:spcPct val="150000"/>
              </a:lnSpc>
              <a:buFont typeface="Wingdings" pitchFamily="2" charset="2"/>
              <a:buChar char="Ø"/>
            </a:pPr>
            <a:r>
              <a:rPr lang="en-US" dirty="0">
                <a:solidFill>
                  <a:schemeClr val="bg1"/>
                </a:solidFill>
              </a:rPr>
              <a:t> For instance, international conventions</a:t>
            </a:r>
          </a:p>
          <a:p>
            <a:pPr marL="0" indent="0">
              <a:lnSpc>
                <a:spcPct val="150000"/>
              </a:lnSpc>
              <a:buNone/>
            </a:pPr>
            <a:endParaRPr lang="en-US" dirty="0">
              <a:solidFill>
                <a:schemeClr val="bg1"/>
              </a:solidFill>
            </a:endParaRPr>
          </a:p>
          <a:p>
            <a:pPr marL="0" indent="0">
              <a:lnSpc>
                <a:spcPct val="150000"/>
              </a:lnSpc>
              <a:buNone/>
            </a:pPr>
            <a:r>
              <a:rPr lang="en-US" dirty="0">
                <a:solidFill>
                  <a:schemeClr val="bg1"/>
                </a:solidFill>
              </a:rPr>
              <a:t>B- Not legally binding instruments</a:t>
            </a:r>
          </a:p>
          <a:p>
            <a:pPr marL="285750" indent="-285750">
              <a:lnSpc>
                <a:spcPct val="150000"/>
              </a:lnSpc>
              <a:buFont typeface="Wingdings" pitchFamily="2" charset="2"/>
              <a:buChar char="Ø"/>
            </a:pPr>
            <a:r>
              <a:rPr lang="en-US" dirty="0">
                <a:solidFill>
                  <a:schemeClr val="bg1"/>
                </a:solidFill>
              </a:rPr>
              <a:t> For instance, soft law instruments</a:t>
            </a:r>
          </a:p>
          <a:p>
            <a:pPr marL="285750" indent="-285750">
              <a:lnSpc>
                <a:spcPct val="150000"/>
              </a:lnSpc>
              <a:buFont typeface="Wingdings" pitchFamily="2" charset="2"/>
              <a:buChar char="Ø"/>
            </a:pPr>
            <a:r>
              <a:rPr lang="en-US" dirty="0">
                <a:solidFill>
                  <a:schemeClr val="bg1"/>
                </a:solidFill>
              </a:rPr>
              <a:t>Includes recommendations, definitions, international statistics measurements, other standards, and declaration of principles, </a:t>
            </a:r>
            <a:r>
              <a:rPr lang="en-US" dirty="0" err="1">
                <a:solidFill>
                  <a:schemeClr val="bg1"/>
                </a:solidFill>
              </a:rPr>
              <a:t>etc</a:t>
            </a:r>
            <a:r>
              <a:rPr lang="en-US" dirty="0">
                <a:solidFill>
                  <a:schemeClr val="bg1"/>
                </a:solidFill>
              </a:rPr>
              <a:t> </a:t>
            </a:r>
          </a:p>
        </p:txBody>
      </p:sp>
    </p:spTree>
    <p:extLst>
      <p:ext uri="{BB962C8B-B14F-4D97-AF65-F5344CB8AC3E}">
        <p14:creationId xmlns:p14="http://schemas.microsoft.com/office/powerpoint/2010/main" val="3962541047"/>
      </p:ext>
    </p:extLst>
  </p:cSld>
  <p:clrMapOvr>
    <a:masterClrMapping/>
  </p:clrMapOvr>
  <p:transition spd="slow">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United Nations World Tourism Organization Headquarters">
            <a:extLst>
              <a:ext uri="{FF2B5EF4-FFF2-40B4-BE49-F238E27FC236}">
                <a16:creationId xmlns:a16="http://schemas.microsoft.com/office/drawing/2014/main" id="{83BC26C5-109D-AAE0-8109-B812A72F46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8349" cy="647310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5F8034F-6788-18B0-B980-0297954F3400}"/>
              </a:ext>
            </a:extLst>
          </p:cNvPr>
          <p:cNvSpPr/>
          <p:nvPr/>
        </p:nvSpPr>
        <p:spPr>
          <a:xfrm>
            <a:off x="-1" y="19770"/>
            <a:ext cx="12198350" cy="6453335"/>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DE"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a:t>
            </a:fld>
            <a:endParaRPr lang="nl-NL"/>
          </a:p>
        </p:txBody>
      </p:sp>
      <p:sp>
        <p:nvSpPr>
          <p:cNvPr id="5" name="Rectangle 4">
            <a:extLst>
              <a:ext uri="{FF2B5EF4-FFF2-40B4-BE49-F238E27FC236}">
                <a16:creationId xmlns:a16="http://schemas.microsoft.com/office/drawing/2014/main" id="{2F03FA88-79F8-BEE2-AC6B-2C59DB61F195}"/>
              </a:ext>
            </a:extLst>
          </p:cNvPr>
          <p:cNvSpPr/>
          <p:nvPr/>
        </p:nvSpPr>
        <p:spPr>
          <a:xfrm>
            <a:off x="0" y="384895"/>
            <a:ext cx="4896544" cy="727000"/>
          </a:xfrm>
          <a:prstGeom prst="rect">
            <a:avLst/>
          </a:prstGeom>
          <a:solidFill>
            <a:schemeClr val="accent4">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t>1- </a:t>
            </a:r>
            <a:r>
              <a:rPr lang="en-US" dirty="0">
                <a:solidFill>
                  <a:schemeClr val="bg1"/>
                </a:solidFill>
              </a:rPr>
              <a:t>Legal Instruments </a:t>
            </a:r>
            <a:endParaRPr lang="en-DE" sz="1800" b="1" dirty="0"/>
          </a:p>
        </p:txBody>
      </p:sp>
      <p:sp>
        <p:nvSpPr>
          <p:cNvPr id="6" name="Rectangle 5">
            <a:extLst>
              <a:ext uri="{FF2B5EF4-FFF2-40B4-BE49-F238E27FC236}">
                <a16:creationId xmlns:a16="http://schemas.microsoft.com/office/drawing/2014/main" id="{7E71AAEA-7EC0-1E8C-509C-560282E0C80F}"/>
              </a:ext>
            </a:extLst>
          </p:cNvPr>
          <p:cNvSpPr/>
          <p:nvPr/>
        </p:nvSpPr>
        <p:spPr>
          <a:xfrm>
            <a:off x="1274639" y="1844824"/>
            <a:ext cx="7344816" cy="4176464"/>
          </a:xfrm>
          <a:prstGeom prst="rect">
            <a:avLst/>
          </a:prstGeom>
          <a:solidFill>
            <a:schemeClr val="tx2">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nSpc>
                <a:spcPct val="150000"/>
              </a:lnSpc>
              <a:buNone/>
            </a:pPr>
            <a:r>
              <a:rPr lang="en-US" dirty="0">
                <a:solidFill>
                  <a:schemeClr val="bg1"/>
                </a:solidFill>
              </a:rPr>
              <a:t>Recommendation and Declarations: </a:t>
            </a:r>
          </a:p>
          <a:p>
            <a:pPr marL="0" indent="0">
              <a:lnSpc>
                <a:spcPct val="150000"/>
              </a:lnSpc>
              <a:buNone/>
            </a:pPr>
            <a:endParaRPr lang="en-US" dirty="0">
              <a:solidFill>
                <a:schemeClr val="bg1"/>
              </a:solidFill>
            </a:endParaRPr>
          </a:p>
          <a:p>
            <a:pPr marL="0" indent="0">
              <a:lnSpc>
                <a:spcPct val="150000"/>
              </a:lnSpc>
              <a:buNone/>
            </a:pPr>
            <a:r>
              <a:rPr lang="en-US" dirty="0">
                <a:solidFill>
                  <a:schemeClr val="bg1"/>
                </a:solidFill>
              </a:rPr>
              <a:t>- Non-legally binding instruments enacted by the organization</a:t>
            </a:r>
          </a:p>
          <a:p>
            <a:pPr marL="0" indent="0">
              <a:lnSpc>
                <a:spcPct val="150000"/>
              </a:lnSpc>
              <a:buNone/>
            </a:pPr>
            <a:r>
              <a:rPr lang="en-US" dirty="0">
                <a:solidFill>
                  <a:schemeClr val="bg1"/>
                </a:solidFill>
              </a:rPr>
              <a:t>- However, it does not mean that they do not affect member states.</a:t>
            </a:r>
          </a:p>
          <a:p>
            <a:pPr marL="0" indent="0">
              <a:lnSpc>
                <a:spcPct val="150000"/>
              </a:lnSpc>
              <a:buNone/>
            </a:pPr>
            <a:r>
              <a:rPr lang="en-US" dirty="0">
                <a:solidFill>
                  <a:schemeClr val="bg1"/>
                </a:solidFill>
              </a:rPr>
              <a:t>- They remarkably influence subsequent decision-making of the organization as they establish common principles and policies from which it will be difficult to depart. </a:t>
            </a:r>
          </a:p>
          <a:p>
            <a:pPr marL="0" indent="0">
              <a:lnSpc>
                <a:spcPct val="150000"/>
              </a:lnSpc>
              <a:buNone/>
            </a:pPr>
            <a:endParaRPr lang="en-US" dirty="0">
              <a:solidFill>
                <a:schemeClr val="bg1"/>
              </a:solidFill>
            </a:endParaRPr>
          </a:p>
          <a:p>
            <a:pPr marL="0" indent="0">
              <a:lnSpc>
                <a:spcPct val="150000"/>
              </a:lnSpc>
              <a:buNone/>
            </a:pPr>
            <a:endParaRPr lang="en-US" dirty="0">
              <a:solidFill>
                <a:schemeClr val="bg1"/>
              </a:solidFill>
            </a:endParaRPr>
          </a:p>
        </p:txBody>
      </p:sp>
    </p:spTree>
    <p:extLst>
      <p:ext uri="{BB962C8B-B14F-4D97-AF65-F5344CB8AC3E}">
        <p14:creationId xmlns:p14="http://schemas.microsoft.com/office/powerpoint/2010/main" val="1119226417"/>
      </p:ext>
    </p:extLst>
  </p:cSld>
  <p:clrMapOvr>
    <a:masterClrMapping/>
  </p:clrMapOvr>
  <p:transition spd="slow">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United Nations World Tourism Organization Headquarters">
            <a:extLst>
              <a:ext uri="{FF2B5EF4-FFF2-40B4-BE49-F238E27FC236}">
                <a16:creationId xmlns:a16="http://schemas.microsoft.com/office/drawing/2014/main" id="{83BC26C5-109D-AAE0-8109-B812A72F46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8349" cy="647310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5F8034F-6788-18B0-B980-0297954F3400}"/>
              </a:ext>
            </a:extLst>
          </p:cNvPr>
          <p:cNvSpPr/>
          <p:nvPr/>
        </p:nvSpPr>
        <p:spPr>
          <a:xfrm>
            <a:off x="-1" y="19770"/>
            <a:ext cx="12198350" cy="6453335"/>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DE"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a:t>
            </a:fld>
            <a:endParaRPr lang="nl-NL"/>
          </a:p>
        </p:txBody>
      </p:sp>
      <p:sp>
        <p:nvSpPr>
          <p:cNvPr id="5" name="Rectangle 4">
            <a:extLst>
              <a:ext uri="{FF2B5EF4-FFF2-40B4-BE49-F238E27FC236}">
                <a16:creationId xmlns:a16="http://schemas.microsoft.com/office/drawing/2014/main" id="{2F03FA88-79F8-BEE2-AC6B-2C59DB61F195}"/>
              </a:ext>
            </a:extLst>
          </p:cNvPr>
          <p:cNvSpPr/>
          <p:nvPr/>
        </p:nvSpPr>
        <p:spPr>
          <a:xfrm>
            <a:off x="-1" y="2204864"/>
            <a:ext cx="5091063" cy="2016224"/>
          </a:xfrm>
          <a:prstGeom prst="rect">
            <a:avLst/>
          </a:prstGeom>
          <a:solidFill>
            <a:schemeClr val="accent4">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t>2- </a:t>
            </a:r>
            <a:r>
              <a:rPr lang="en-US" sz="3200" b="1" dirty="0">
                <a:solidFill>
                  <a:schemeClr val="bg1"/>
                </a:solidFill>
              </a:rPr>
              <a:t>THE GLOBAL CODE OF ETHICS FOR TOURISM </a:t>
            </a:r>
            <a:endParaRPr lang="en-DE" sz="3200" b="1" dirty="0"/>
          </a:p>
        </p:txBody>
      </p:sp>
    </p:spTree>
    <p:extLst>
      <p:ext uri="{BB962C8B-B14F-4D97-AF65-F5344CB8AC3E}">
        <p14:creationId xmlns:p14="http://schemas.microsoft.com/office/powerpoint/2010/main" val="1322549830"/>
      </p:ext>
    </p:extLst>
  </p:cSld>
  <p:clrMapOvr>
    <a:masterClrMapping/>
  </p:clrMapOvr>
  <p:transition spd="slow">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United Nations World Tourism Organization Headquarters">
            <a:extLst>
              <a:ext uri="{FF2B5EF4-FFF2-40B4-BE49-F238E27FC236}">
                <a16:creationId xmlns:a16="http://schemas.microsoft.com/office/drawing/2014/main" id="{83BC26C5-109D-AAE0-8109-B812A72F46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8349" cy="647310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5F8034F-6788-18B0-B980-0297954F3400}"/>
              </a:ext>
            </a:extLst>
          </p:cNvPr>
          <p:cNvSpPr/>
          <p:nvPr/>
        </p:nvSpPr>
        <p:spPr>
          <a:xfrm>
            <a:off x="-1" y="19770"/>
            <a:ext cx="12198350" cy="6453335"/>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DE"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6</a:t>
            </a:fld>
            <a:endParaRPr lang="nl-NL"/>
          </a:p>
        </p:txBody>
      </p:sp>
      <p:sp>
        <p:nvSpPr>
          <p:cNvPr id="5" name="Rectangle 4">
            <a:extLst>
              <a:ext uri="{FF2B5EF4-FFF2-40B4-BE49-F238E27FC236}">
                <a16:creationId xmlns:a16="http://schemas.microsoft.com/office/drawing/2014/main" id="{2F03FA88-79F8-BEE2-AC6B-2C59DB61F195}"/>
              </a:ext>
            </a:extLst>
          </p:cNvPr>
          <p:cNvSpPr/>
          <p:nvPr/>
        </p:nvSpPr>
        <p:spPr>
          <a:xfrm>
            <a:off x="0" y="384895"/>
            <a:ext cx="4896544" cy="727000"/>
          </a:xfrm>
          <a:prstGeom prst="rect">
            <a:avLst/>
          </a:prstGeom>
          <a:solidFill>
            <a:schemeClr val="accent4">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endParaRPr lang="en-US" sz="1800" b="1" dirty="0"/>
          </a:p>
          <a:p>
            <a:pPr marL="0" indent="0">
              <a:buNone/>
            </a:pPr>
            <a:endParaRPr lang="en-US" b="1" dirty="0"/>
          </a:p>
          <a:p>
            <a:pPr marL="0" indent="0">
              <a:buNone/>
            </a:pPr>
            <a:r>
              <a:rPr lang="en-US" sz="1800" dirty="0"/>
              <a:t>2- </a:t>
            </a:r>
            <a:r>
              <a:rPr lang="en-US" dirty="0">
                <a:solidFill>
                  <a:schemeClr val="bg1"/>
                </a:solidFill>
              </a:rPr>
              <a:t>The Global Code of Ethics for Tourism </a:t>
            </a:r>
          </a:p>
          <a:p>
            <a:pPr marL="0" indent="0">
              <a:buNone/>
            </a:pPr>
            <a:endParaRPr lang="en-US" dirty="0">
              <a:solidFill>
                <a:schemeClr val="bg1"/>
              </a:solidFill>
            </a:endParaRPr>
          </a:p>
          <a:p>
            <a:pPr algn="ctr"/>
            <a:endParaRPr lang="en-DE" sz="1800" b="1" dirty="0"/>
          </a:p>
        </p:txBody>
      </p:sp>
      <p:sp>
        <p:nvSpPr>
          <p:cNvPr id="6" name="Rectangle 5">
            <a:extLst>
              <a:ext uri="{FF2B5EF4-FFF2-40B4-BE49-F238E27FC236}">
                <a16:creationId xmlns:a16="http://schemas.microsoft.com/office/drawing/2014/main" id="{7E71AAEA-7EC0-1E8C-509C-560282E0C80F}"/>
              </a:ext>
            </a:extLst>
          </p:cNvPr>
          <p:cNvSpPr/>
          <p:nvPr/>
        </p:nvSpPr>
        <p:spPr>
          <a:xfrm>
            <a:off x="1224136" y="2348880"/>
            <a:ext cx="7344816" cy="3168352"/>
          </a:xfrm>
          <a:prstGeom prst="rect">
            <a:avLst/>
          </a:prstGeom>
          <a:solidFill>
            <a:schemeClr val="tx2">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nSpc>
                <a:spcPct val="150000"/>
              </a:lnSpc>
              <a:buNone/>
            </a:pPr>
            <a:r>
              <a:rPr lang="en-US" dirty="0">
                <a:solidFill>
                  <a:schemeClr val="bg1"/>
                </a:solidFill>
              </a:rPr>
              <a:t>- An example of soft law is the Global Code of Ethics for Tourism.</a:t>
            </a:r>
          </a:p>
          <a:p>
            <a:pPr marL="0" indent="0">
              <a:lnSpc>
                <a:spcPct val="150000"/>
              </a:lnSpc>
              <a:buNone/>
            </a:pPr>
            <a:r>
              <a:rPr lang="en-US" dirty="0">
                <a:solidFill>
                  <a:schemeClr val="bg1"/>
                </a:solidFill>
              </a:rPr>
              <a:t>- It was adopted in 1999.</a:t>
            </a:r>
          </a:p>
          <a:p>
            <a:pPr marL="0" indent="0">
              <a:lnSpc>
                <a:spcPct val="150000"/>
              </a:lnSpc>
              <a:buNone/>
            </a:pPr>
            <a:r>
              <a:rPr lang="en-US" dirty="0">
                <a:solidFill>
                  <a:schemeClr val="bg1"/>
                </a:solidFill>
              </a:rPr>
              <a:t>- Established to compile and present a synthesis of the various documents enacted by the UNWTO in one single document.</a:t>
            </a:r>
          </a:p>
          <a:p>
            <a:pPr>
              <a:lnSpc>
                <a:spcPct val="150000"/>
              </a:lnSpc>
            </a:pPr>
            <a:r>
              <a:rPr lang="en-US" dirty="0">
                <a:solidFill>
                  <a:schemeClr val="bg1"/>
                </a:solidFill>
              </a:rPr>
              <a:t>- Endorsed by the General Assembly in 2001</a:t>
            </a:r>
          </a:p>
          <a:p>
            <a:pPr marL="0" indent="0">
              <a:lnSpc>
                <a:spcPct val="150000"/>
              </a:lnSpc>
              <a:buNone/>
            </a:pPr>
            <a:endParaRPr lang="en-US" dirty="0">
              <a:solidFill>
                <a:schemeClr val="bg1"/>
              </a:solidFill>
            </a:endParaRPr>
          </a:p>
        </p:txBody>
      </p:sp>
    </p:spTree>
    <p:extLst>
      <p:ext uri="{BB962C8B-B14F-4D97-AF65-F5344CB8AC3E}">
        <p14:creationId xmlns:p14="http://schemas.microsoft.com/office/powerpoint/2010/main" val="79056599"/>
      </p:ext>
    </p:extLst>
  </p:cSld>
  <p:clrMapOvr>
    <a:masterClrMapping/>
  </p:clrMapOvr>
  <p:transition spd="slow">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United Nations World Tourism Organization Headquarters">
            <a:extLst>
              <a:ext uri="{FF2B5EF4-FFF2-40B4-BE49-F238E27FC236}">
                <a16:creationId xmlns:a16="http://schemas.microsoft.com/office/drawing/2014/main" id="{83BC26C5-109D-AAE0-8109-B812A72F46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8349" cy="647310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5F8034F-6788-18B0-B980-0297954F3400}"/>
              </a:ext>
            </a:extLst>
          </p:cNvPr>
          <p:cNvSpPr/>
          <p:nvPr/>
        </p:nvSpPr>
        <p:spPr>
          <a:xfrm>
            <a:off x="-1" y="19770"/>
            <a:ext cx="12198350" cy="6453335"/>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DE"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7</a:t>
            </a:fld>
            <a:endParaRPr lang="nl-NL"/>
          </a:p>
        </p:txBody>
      </p:sp>
      <p:sp>
        <p:nvSpPr>
          <p:cNvPr id="5" name="Rectangle 4">
            <a:extLst>
              <a:ext uri="{FF2B5EF4-FFF2-40B4-BE49-F238E27FC236}">
                <a16:creationId xmlns:a16="http://schemas.microsoft.com/office/drawing/2014/main" id="{2F03FA88-79F8-BEE2-AC6B-2C59DB61F195}"/>
              </a:ext>
            </a:extLst>
          </p:cNvPr>
          <p:cNvSpPr/>
          <p:nvPr/>
        </p:nvSpPr>
        <p:spPr>
          <a:xfrm>
            <a:off x="0" y="384895"/>
            <a:ext cx="4896544" cy="727000"/>
          </a:xfrm>
          <a:prstGeom prst="rect">
            <a:avLst/>
          </a:prstGeom>
          <a:solidFill>
            <a:schemeClr val="accent4">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1800" dirty="0"/>
              <a:t>2- </a:t>
            </a:r>
            <a:r>
              <a:rPr lang="en-US" dirty="0">
                <a:solidFill>
                  <a:schemeClr val="bg1"/>
                </a:solidFill>
              </a:rPr>
              <a:t>The Global Code of Ethics for Tourism </a:t>
            </a:r>
          </a:p>
        </p:txBody>
      </p:sp>
      <p:sp>
        <p:nvSpPr>
          <p:cNvPr id="6" name="Rectangle 5">
            <a:extLst>
              <a:ext uri="{FF2B5EF4-FFF2-40B4-BE49-F238E27FC236}">
                <a16:creationId xmlns:a16="http://schemas.microsoft.com/office/drawing/2014/main" id="{7E71AAEA-7EC0-1E8C-509C-560282E0C80F}"/>
              </a:ext>
            </a:extLst>
          </p:cNvPr>
          <p:cNvSpPr/>
          <p:nvPr/>
        </p:nvSpPr>
        <p:spPr>
          <a:xfrm>
            <a:off x="1224136" y="2204864"/>
            <a:ext cx="7344816" cy="2736304"/>
          </a:xfrm>
          <a:prstGeom prst="rect">
            <a:avLst/>
          </a:prstGeom>
          <a:solidFill>
            <a:schemeClr val="tx2">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nSpc>
                <a:spcPct val="150000"/>
              </a:lnSpc>
              <a:buNone/>
            </a:pPr>
            <a:r>
              <a:rPr lang="en-US" dirty="0">
                <a:solidFill>
                  <a:schemeClr val="bg1"/>
                </a:solidFill>
              </a:rPr>
              <a:t>- Although established as a voluntary set of principles and standard of </a:t>
            </a:r>
            <a:r>
              <a:rPr lang="en-US" dirty="0" err="1">
                <a:solidFill>
                  <a:schemeClr val="bg1"/>
                </a:solidFill>
              </a:rPr>
              <a:t>behaviour</a:t>
            </a:r>
            <a:r>
              <a:rPr lang="en-US" dirty="0">
                <a:solidFill>
                  <a:schemeClr val="bg1"/>
                </a:solidFill>
              </a:rPr>
              <a:t> in tourism and not as a legally-binding document, the code effectively compiled state practice as well general principles applying to tourism stakeholders.</a:t>
            </a:r>
          </a:p>
          <a:p>
            <a:pPr marL="0" indent="0">
              <a:lnSpc>
                <a:spcPct val="150000"/>
              </a:lnSpc>
              <a:buNone/>
            </a:pPr>
            <a:endParaRPr lang="en-US" dirty="0">
              <a:solidFill>
                <a:schemeClr val="bg1"/>
              </a:solidFill>
            </a:endParaRPr>
          </a:p>
        </p:txBody>
      </p:sp>
    </p:spTree>
    <p:extLst>
      <p:ext uri="{BB962C8B-B14F-4D97-AF65-F5344CB8AC3E}">
        <p14:creationId xmlns:p14="http://schemas.microsoft.com/office/powerpoint/2010/main" val="194886141"/>
      </p:ext>
    </p:extLst>
  </p:cSld>
  <p:clrMapOvr>
    <a:masterClrMapping/>
  </p:clrMapOvr>
  <p:transition spd="slow">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United Nations World Tourism Organization Headquarters">
            <a:extLst>
              <a:ext uri="{FF2B5EF4-FFF2-40B4-BE49-F238E27FC236}">
                <a16:creationId xmlns:a16="http://schemas.microsoft.com/office/drawing/2014/main" id="{83BC26C5-109D-AAE0-8109-B812A72F46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8349" cy="647310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5F8034F-6788-18B0-B980-0297954F3400}"/>
              </a:ext>
            </a:extLst>
          </p:cNvPr>
          <p:cNvSpPr/>
          <p:nvPr/>
        </p:nvSpPr>
        <p:spPr>
          <a:xfrm>
            <a:off x="-1" y="19770"/>
            <a:ext cx="12198350" cy="6453335"/>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DE"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8</a:t>
            </a:fld>
            <a:endParaRPr lang="nl-NL"/>
          </a:p>
        </p:txBody>
      </p:sp>
      <p:sp>
        <p:nvSpPr>
          <p:cNvPr id="5" name="Rectangle 4">
            <a:extLst>
              <a:ext uri="{FF2B5EF4-FFF2-40B4-BE49-F238E27FC236}">
                <a16:creationId xmlns:a16="http://schemas.microsoft.com/office/drawing/2014/main" id="{2F03FA88-79F8-BEE2-AC6B-2C59DB61F195}"/>
              </a:ext>
            </a:extLst>
          </p:cNvPr>
          <p:cNvSpPr/>
          <p:nvPr/>
        </p:nvSpPr>
        <p:spPr>
          <a:xfrm>
            <a:off x="0" y="384895"/>
            <a:ext cx="4896544" cy="727000"/>
          </a:xfrm>
          <a:prstGeom prst="rect">
            <a:avLst/>
          </a:prstGeom>
          <a:solidFill>
            <a:schemeClr val="accent4">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1800" dirty="0"/>
              <a:t>2- </a:t>
            </a:r>
            <a:r>
              <a:rPr lang="en-US" dirty="0">
                <a:solidFill>
                  <a:schemeClr val="bg1"/>
                </a:solidFill>
              </a:rPr>
              <a:t>The Global Code of Ethics for Tourism </a:t>
            </a:r>
          </a:p>
        </p:txBody>
      </p:sp>
      <p:sp>
        <p:nvSpPr>
          <p:cNvPr id="6" name="Rectangle 5">
            <a:extLst>
              <a:ext uri="{FF2B5EF4-FFF2-40B4-BE49-F238E27FC236}">
                <a16:creationId xmlns:a16="http://schemas.microsoft.com/office/drawing/2014/main" id="{7E71AAEA-7EC0-1E8C-509C-560282E0C80F}"/>
              </a:ext>
            </a:extLst>
          </p:cNvPr>
          <p:cNvSpPr/>
          <p:nvPr/>
        </p:nvSpPr>
        <p:spPr>
          <a:xfrm>
            <a:off x="1274639" y="2492896"/>
            <a:ext cx="7344816" cy="3024336"/>
          </a:xfrm>
          <a:prstGeom prst="rect">
            <a:avLst/>
          </a:prstGeom>
          <a:solidFill>
            <a:schemeClr val="tx2">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nSpc>
                <a:spcPct val="150000"/>
              </a:lnSpc>
              <a:buNone/>
            </a:pPr>
            <a:endParaRPr lang="en-US" dirty="0">
              <a:solidFill>
                <a:schemeClr val="bg1"/>
              </a:solidFill>
            </a:endParaRPr>
          </a:p>
          <a:p>
            <a:pPr marL="0" indent="0">
              <a:lnSpc>
                <a:spcPct val="150000"/>
              </a:lnSpc>
              <a:buNone/>
            </a:pPr>
            <a:r>
              <a:rPr lang="en-US" dirty="0">
                <a:solidFill>
                  <a:schemeClr val="bg1"/>
                </a:solidFill>
              </a:rPr>
              <a:t>- Also, the code has widely accepted as a reference document for the development of national legislation, contractual agreements, and the development of policy in tourism. </a:t>
            </a:r>
          </a:p>
          <a:p>
            <a:pPr marL="0" indent="0">
              <a:lnSpc>
                <a:spcPct val="150000"/>
              </a:lnSpc>
              <a:buNone/>
            </a:pPr>
            <a:endParaRPr lang="en-US" dirty="0">
              <a:solidFill>
                <a:schemeClr val="bg1"/>
              </a:solidFill>
            </a:endParaRPr>
          </a:p>
          <a:p>
            <a:pPr marL="0" indent="0">
              <a:lnSpc>
                <a:spcPct val="150000"/>
              </a:lnSpc>
              <a:buNone/>
            </a:pPr>
            <a:endParaRPr lang="en-US" dirty="0">
              <a:solidFill>
                <a:schemeClr val="bg1"/>
              </a:solidFill>
            </a:endParaRPr>
          </a:p>
          <a:p>
            <a:pPr marL="0" indent="0">
              <a:lnSpc>
                <a:spcPct val="150000"/>
              </a:lnSpc>
              <a:buNone/>
            </a:pPr>
            <a:endParaRPr lang="en-US" dirty="0">
              <a:solidFill>
                <a:schemeClr val="bg1"/>
              </a:solidFill>
            </a:endParaRPr>
          </a:p>
        </p:txBody>
      </p:sp>
    </p:spTree>
    <p:extLst>
      <p:ext uri="{BB962C8B-B14F-4D97-AF65-F5344CB8AC3E}">
        <p14:creationId xmlns:p14="http://schemas.microsoft.com/office/powerpoint/2010/main" val="2842174183"/>
      </p:ext>
    </p:extLst>
  </p:cSld>
  <p:clrMapOvr>
    <a:masterClrMapping/>
  </p:clrMapOvr>
  <p:transition spd="slow">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United Nations World Tourism Organization Headquarters">
            <a:extLst>
              <a:ext uri="{FF2B5EF4-FFF2-40B4-BE49-F238E27FC236}">
                <a16:creationId xmlns:a16="http://schemas.microsoft.com/office/drawing/2014/main" id="{83BC26C5-109D-AAE0-8109-B812A72F46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8349" cy="647310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5F8034F-6788-18B0-B980-0297954F3400}"/>
              </a:ext>
            </a:extLst>
          </p:cNvPr>
          <p:cNvSpPr/>
          <p:nvPr/>
        </p:nvSpPr>
        <p:spPr>
          <a:xfrm>
            <a:off x="-1" y="19770"/>
            <a:ext cx="12198350" cy="6453335"/>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DE"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9</a:t>
            </a:fld>
            <a:endParaRPr lang="nl-NL"/>
          </a:p>
        </p:txBody>
      </p:sp>
      <p:sp>
        <p:nvSpPr>
          <p:cNvPr id="5" name="Rectangle 4">
            <a:extLst>
              <a:ext uri="{FF2B5EF4-FFF2-40B4-BE49-F238E27FC236}">
                <a16:creationId xmlns:a16="http://schemas.microsoft.com/office/drawing/2014/main" id="{2F03FA88-79F8-BEE2-AC6B-2C59DB61F195}"/>
              </a:ext>
            </a:extLst>
          </p:cNvPr>
          <p:cNvSpPr/>
          <p:nvPr/>
        </p:nvSpPr>
        <p:spPr>
          <a:xfrm>
            <a:off x="0" y="384895"/>
            <a:ext cx="4896544" cy="727000"/>
          </a:xfrm>
          <a:prstGeom prst="rect">
            <a:avLst/>
          </a:prstGeom>
          <a:solidFill>
            <a:schemeClr val="accent4">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1800" dirty="0"/>
              <a:t>2- </a:t>
            </a:r>
            <a:r>
              <a:rPr lang="en-US" dirty="0">
                <a:solidFill>
                  <a:schemeClr val="bg1"/>
                </a:solidFill>
              </a:rPr>
              <a:t>The Global Code of Ethics for Tourism </a:t>
            </a:r>
          </a:p>
        </p:txBody>
      </p:sp>
      <p:sp>
        <p:nvSpPr>
          <p:cNvPr id="6" name="Rectangle 5">
            <a:extLst>
              <a:ext uri="{FF2B5EF4-FFF2-40B4-BE49-F238E27FC236}">
                <a16:creationId xmlns:a16="http://schemas.microsoft.com/office/drawing/2014/main" id="{7E71AAEA-7EC0-1E8C-509C-560282E0C80F}"/>
              </a:ext>
            </a:extLst>
          </p:cNvPr>
          <p:cNvSpPr/>
          <p:nvPr/>
        </p:nvSpPr>
        <p:spPr>
          <a:xfrm>
            <a:off x="1274639" y="2420888"/>
            <a:ext cx="7344816" cy="2880320"/>
          </a:xfrm>
          <a:prstGeom prst="rect">
            <a:avLst/>
          </a:prstGeom>
          <a:solidFill>
            <a:schemeClr val="tx2">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nSpc>
                <a:spcPct val="150000"/>
              </a:lnSpc>
              <a:buNone/>
            </a:pPr>
            <a:endParaRPr lang="en-US" dirty="0">
              <a:solidFill>
                <a:schemeClr val="bg1"/>
              </a:solidFill>
            </a:endParaRPr>
          </a:p>
          <a:p>
            <a:pPr marL="0" indent="0">
              <a:lnSpc>
                <a:spcPct val="150000"/>
              </a:lnSpc>
              <a:buNone/>
            </a:pPr>
            <a:r>
              <a:rPr lang="en-US" dirty="0">
                <a:solidFill>
                  <a:schemeClr val="bg1"/>
                </a:solidFill>
              </a:rPr>
              <a:t>- The majority of the UNWTO members have either formerly accepted the code through their national legislative bodies, or have incorporated some or all of its principles in their national legislative framework.</a:t>
            </a:r>
          </a:p>
          <a:p>
            <a:pPr marL="0" indent="0">
              <a:lnSpc>
                <a:spcPct val="150000"/>
              </a:lnSpc>
              <a:buNone/>
            </a:pPr>
            <a:endParaRPr lang="en-US" dirty="0">
              <a:solidFill>
                <a:schemeClr val="bg1"/>
              </a:solidFill>
            </a:endParaRPr>
          </a:p>
          <a:p>
            <a:pPr marL="0" indent="0">
              <a:lnSpc>
                <a:spcPct val="150000"/>
              </a:lnSpc>
              <a:buNone/>
            </a:pPr>
            <a:endParaRPr lang="en-US" dirty="0">
              <a:solidFill>
                <a:schemeClr val="bg1"/>
              </a:solidFill>
            </a:endParaRPr>
          </a:p>
          <a:p>
            <a:pPr marL="0" indent="0">
              <a:lnSpc>
                <a:spcPct val="150000"/>
              </a:lnSpc>
              <a:buNone/>
            </a:pPr>
            <a:r>
              <a:rPr lang="en-US" dirty="0">
                <a:solidFill>
                  <a:schemeClr val="bg1"/>
                </a:solidFill>
              </a:rPr>
              <a:t> </a:t>
            </a:r>
          </a:p>
        </p:txBody>
      </p:sp>
    </p:spTree>
    <p:extLst>
      <p:ext uri="{BB962C8B-B14F-4D97-AF65-F5344CB8AC3E}">
        <p14:creationId xmlns:p14="http://schemas.microsoft.com/office/powerpoint/2010/main" val="3532879792"/>
      </p:ext>
    </p:extLst>
  </p:cSld>
  <p:clrMapOvr>
    <a:masterClrMapping/>
  </p:clrMapOvr>
  <p:transition spd="slow">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United Nations World Tourism Organization Headquarters">
            <a:extLst>
              <a:ext uri="{FF2B5EF4-FFF2-40B4-BE49-F238E27FC236}">
                <a16:creationId xmlns:a16="http://schemas.microsoft.com/office/drawing/2014/main" id="{83BC26C5-109D-AAE0-8109-B812A72F46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8349" cy="647310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5F8034F-6788-18B0-B980-0297954F3400}"/>
              </a:ext>
            </a:extLst>
          </p:cNvPr>
          <p:cNvSpPr/>
          <p:nvPr/>
        </p:nvSpPr>
        <p:spPr>
          <a:xfrm>
            <a:off x="-1" y="19770"/>
            <a:ext cx="12198350" cy="6453335"/>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DE"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10</a:t>
            </a:fld>
            <a:endParaRPr lang="nl-NL"/>
          </a:p>
        </p:txBody>
      </p:sp>
      <p:sp>
        <p:nvSpPr>
          <p:cNvPr id="5" name="Rectangle 4">
            <a:extLst>
              <a:ext uri="{FF2B5EF4-FFF2-40B4-BE49-F238E27FC236}">
                <a16:creationId xmlns:a16="http://schemas.microsoft.com/office/drawing/2014/main" id="{2F03FA88-79F8-BEE2-AC6B-2C59DB61F195}"/>
              </a:ext>
            </a:extLst>
          </p:cNvPr>
          <p:cNvSpPr/>
          <p:nvPr/>
        </p:nvSpPr>
        <p:spPr>
          <a:xfrm>
            <a:off x="0" y="384895"/>
            <a:ext cx="4896544" cy="727000"/>
          </a:xfrm>
          <a:prstGeom prst="rect">
            <a:avLst/>
          </a:prstGeom>
          <a:solidFill>
            <a:schemeClr val="accent4">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1800" dirty="0"/>
              <a:t>2- </a:t>
            </a:r>
            <a:r>
              <a:rPr lang="en-US" dirty="0">
                <a:solidFill>
                  <a:schemeClr val="bg1"/>
                </a:solidFill>
              </a:rPr>
              <a:t>The Articles Global Code of Ethics for Tourism </a:t>
            </a:r>
          </a:p>
        </p:txBody>
      </p:sp>
      <p:sp>
        <p:nvSpPr>
          <p:cNvPr id="6" name="Rectangle 5">
            <a:extLst>
              <a:ext uri="{FF2B5EF4-FFF2-40B4-BE49-F238E27FC236}">
                <a16:creationId xmlns:a16="http://schemas.microsoft.com/office/drawing/2014/main" id="{7E71AAEA-7EC0-1E8C-509C-560282E0C80F}"/>
              </a:ext>
            </a:extLst>
          </p:cNvPr>
          <p:cNvSpPr/>
          <p:nvPr/>
        </p:nvSpPr>
        <p:spPr>
          <a:xfrm>
            <a:off x="1274639" y="1477020"/>
            <a:ext cx="7344816" cy="4832300"/>
          </a:xfrm>
          <a:prstGeom prst="rect">
            <a:avLst/>
          </a:prstGeom>
          <a:solidFill>
            <a:schemeClr val="tx2">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nSpc>
                <a:spcPct val="150000"/>
              </a:lnSpc>
              <a:buNone/>
            </a:pPr>
            <a:endParaRPr lang="en-US" dirty="0">
              <a:solidFill>
                <a:schemeClr val="bg1"/>
              </a:solidFill>
            </a:endParaRPr>
          </a:p>
          <a:p>
            <a:pPr marL="0" indent="0">
              <a:lnSpc>
                <a:spcPct val="150000"/>
              </a:lnSpc>
              <a:buNone/>
            </a:pPr>
            <a:r>
              <a:rPr lang="en-US" b="1" dirty="0">
                <a:solidFill>
                  <a:schemeClr val="bg1"/>
                </a:solidFill>
              </a:rPr>
              <a:t>- Tourism’s contribution to mutual understanding and respect between peoples and societies</a:t>
            </a:r>
          </a:p>
          <a:p>
            <a:pPr marL="0" indent="0">
              <a:lnSpc>
                <a:spcPct val="150000"/>
              </a:lnSpc>
              <a:buNone/>
            </a:pPr>
            <a:endParaRPr lang="en-US" dirty="0">
              <a:solidFill>
                <a:schemeClr val="bg1"/>
              </a:solidFill>
            </a:endParaRPr>
          </a:p>
          <a:p>
            <a:pPr marL="285750" indent="-285750">
              <a:lnSpc>
                <a:spcPct val="150000"/>
              </a:lnSpc>
              <a:buFont typeface="Wingdings" pitchFamily="2" charset="2"/>
              <a:buChar char="Ø"/>
            </a:pPr>
            <a:r>
              <a:rPr lang="en-US" dirty="0">
                <a:solidFill>
                  <a:schemeClr val="bg1"/>
                </a:solidFill>
              </a:rPr>
              <a:t>Tourism should promote tolerance, dialogue, and respect between peoples and cultures.</a:t>
            </a:r>
          </a:p>
          <a:p>
            <a:pPr marL="285750" indent="-285750">
              <a:lnSpc>
                <a:spcPct val="150000"/>
              </a:lnSpc>
              <a:buFont typeface="Wingdings" pitchFamily="2" charset="2"/>
              <a:buChar char="Ø"/>
            </a:pPr>
            <a:r>
              <a:rPr lang="en-US" dirty="0">
                <a:solidFill>
                  <a:schemeClr val="bg1"/>
                </a:solidFill>
              </a:rPr>
              <a:t>Community-based tourism, where tourists stay with local families and learn about traditions.</a:t>
            </a:r>
          </a:p>
          <a:p>
            <a:pPr marL="285750" indent="-285750">
              <a:lnSpc>
                <a:spcPct val="150000"/>
              </a:lnSpc>
              <a:buFont typeface="Wingdings" pitchFamily="2" charset="2"/>
              <a:buChar char="Ø"/>
            </a:pPr>
            <a:r>
              <a:rPr lang="en-US" dirty="0">
                <a:solidFill>
                  <a:schemeClr val="bg1"/>
                </a:solidFill>
              </a:rPr>
              <a:t>Cultural exchange programs and guided heritage tours that explain local customs to visitors.</a:t>
            </a:r>
          </a:p>
          <a:p>
            <a:pPr marL="285750" indent="-285750">
              <a:lnSpc>
                <a:spcPct val="150000"/>
              </a:lnSpc>
              <a:buFont typeface="Wingdings" pitchFamily="2" charset="2"/>
              <a:buChar char="Ø"/>
            </a:pPr>
            <a:r>
              <a:rPr lang="en-US" dirty="0">
                <a:solidFill>
                  <a:schemeClr val="bg1"/>
                </a:solidFill>
              </a:rPr>
              <a:t>Campaigns against tourist misbehavior</a:t>
            </a:r>
          </a:p>
          <a:p>
            <a:pPr marL="0" indent="0">
              <a:lnSpc>
                <a:spcPct val="150000"/>
              </a:lnSpc>
              <a:buNone/>
            </a:pPr>
            <a:endParaRPr lang="en-US" dirty="0">
              <a:solidFill>
                <a:schemeClr val="bg1"/>
              </a:solidFill>
            </a:endParaRPr>
          </a:p>
          <a:p>
            <a:pPr marL="0" indent="0">
              <a:lnSpc>
                <a:spcPct val="150000"/>
              </a:lnSpc>
              <a:buNone/>
            </a:pPr>
            <a:endParaRPr lang="en-US" dirty="0">
              <a:solidFill>
                <a:schemeClr val="bg1"/>
              </a:solidFill>
            </a:endParaRPr>
          </a:p>
        </p:txBody>
      </p:sp>
    </p:spTree>
    <p:extLst>
      <p:ext uri="{BB962C8B-B14F-4D97-AF65-F5344CB8AC3E}">
        <p14:creationId xmlns:p14="http://schemas.microsoft.com/office/powerpoint/2010/main" val="2661007938"/>
      </p:ext>
    </p:extLst>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United Nations World Tourism Organization Headquarters">
            <a:extLst>
              <a:ext uri="{FF2B5EF4-FFF2-40B4-BE49-F238E27FC236}">
                <a16:creationId xmlns:a16="http://schemas.microsoft.com/office/drawing/2014/main" id="{83BC26C5-109D-AAE0-8109-B812A72F46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8349" cy="647310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5F8034F-6788-18B0-B980-0297954F3400}"/>
              </a:ext>
            </a:extLst>
          </p:cNvPr>
          <p:cNvSpPr/>
          <p:nvPr/>
        </p:nvSpPr>
        <p:spPr>
          <a:xfrm>
            <a:off x="-1" y="19770"/>
            <a:ext cx="12198350" cy="6453335"/>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DE"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11</a:t>
            </a:fld>
            <a:endParaRPr lang="nl-NL"/>
          </a:p>
        </p:txBody>
      </p:sp>
      <p:sp>
        <p:nvSpPr>
          <p:cNvPr id="5" name="Rectangle 4">
            <a:extLst>
              <a:ext uri="{FF2B5EF4-FFF2-40B4-BE49-F238E27FC236}">
                <a16:creationId xmlns:a16="http://schemas.microsoft.com/office/drawing/2014/main" id="{2F03FA88-79F8-BEE2-AC6B-2C59DB61F195}"/>
              </a:ext>
            </a:extLst>
          </p:cNvPr>
          <p:cNvSpPr/>
          <p:nvPr/>
        </p:nvSpPr>
        <p:spPr>
          <a:xfrm>
            <a:off x="0" y="384895"/>
            <a:ext cx="4896544" cy="727000"/>
          </a:xfrm>
          <a:prstGeom prst="rect">
            <a:avLst/>
          </a:prstGeom>
          <a:solidFill>
            <a:schemeClr val="accent4">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1800" dirty="0"/>
              <a:t>2- </a:t>
            </a:r>
            <a:r>
              <a:rPr lang="en-US" dirty="0">
                <a:solidFill>
                  <a:schemeClr val="bg1"/>
                </a:solidFill>
              </a:rPr>
              <a:t>The Global Code of Ethics for Tourism </a:t>
            </a:r>
          </a:p>
        </p:txBody>
      </p:sp>
      <p:sp>
        <p:nvSpPr>
          <p:cNvPr id="6" name="Rectangle 5">
            <a:extLst>
              <a:ext uri="{FF2B5EF4-FFF2-40B4-BE49-F238E27FC236}">
                <a16:creationId xmlns:a16="http://schemas.microsoft.com/office/drawing/2014/main" id="{7E71AAEA-7EC0-1E8C-509C-560282E0C80F}"/>
              </a:ext>
            </a:extLst>
          </p:cNvPr>
          <p:cNvSpPr/>
          <p:nvPr/>
        </p:nvSpPr>
        <p:spPr>
          <a:xfrm>
            <a:off x="1224136" y="1727644"/>
            <a:ext cx="7344816" cy="4176464"/>
          </a:xfrm>
          <a:prstGeom prst="rect">
            <a:avLst/>
          </a:prstGeom>
          <a:solidFill>
            <a:schemeClr val="tx2">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nSpc>
                <a:spcPct val="150000"/>
              </a:lnSpc>
              <a:buNone/>
            </a:pPr>
            <a:endParaRPr lang="en-US" dirty="0">
              <a:solidFill>
                <a:schemeClr val="bg1"/>
              </a:solidFill>
            </a:endParaRPr>
          </a:p>
          <a:p>
            <a:pPr marL="0" indent="0">
              <a:lnSpc>
                <a:spcPct val="150000"/>
              </a:lnSpc>
              <a:buNone/>
            </a:pPr>
            <a:r>
              <a:rPr lang="en-US" b="1" dirty="0">
                <a:solidFill>
                  <a:schemeClr val="bg1"/>
                </a:solidFill>
              </a:rPr>
              <a:t>- Tourism as a vehicle for individual and collective fulfilment</a:t>
            </a:r>
          </a:p>
          <a:p>
            <a:pPr marL="0" indent="0">
              <a:lnSpc>
                <a:spcPct val="150000"/>
              </a:lnSpc>
              <a:buNone/>
            </a:pPr>
            <a:endParaRPr lang="en-US" b="1" dirty="0">
              <a:solidFill>
                <a:schemeClr val="bg1"/>
              </a:solidFill>
            </a:endParaRPr>
          </a:p>
          <a:p>
            <a:pPr marL="285750" indent="-285750">
              <a:lnSpc>
                <a:spcPct val="150000"/>
              </a:lnSpc>
              <a:buFont typeface="Wingdings" pitchFamily="2" charset="2"/>
              <a:buChar char="Ø"/>
            </a:pPr>
            <a:r>
              <a:rPr lang="en-US" dirty="0">
                <a:solidFill>
                  <a:schemeClr val="bg1"/>
                </a:solidFill>
              </a:rPr>
              <a:t>Tourism should support human dignity, education, and personal development.</a:t>
            </a:r>
          </a:p>
          <a:p>
            <a:pPr marL="285750" indent="-285750">
              <a:lnSpc>
                <a:spcPct val="150000"/>
              </a:lnSpc>
              <a:buFont typeface="Wingdings" pitchFamily="2" charset="2"/>
              <a:buChar char="Ø"/>
            </a:pPr>
            <a:r>
              <a:rPr lang="en-US" dirty="0">
                <a:solidFill>
                  <a:schemeClr val="bg1"/>
                </a:solidFill>
              </a:rPr>
              <a:t>Accessible tourism initiatives for people with disabilities in destinations </a:t>
            </a:r>
          </a:p>
          <a:p>
            <a:pPr marL="285750" indent="-285750">
              <a:lnSpc>
                <a:spcPct val="150000"/>
              </a:lnSpc>
              <a:buFont typeface="Wingdings" pitchFamily="2" charset="2"/>
              <a:buChar char="Ø"/>
            </a:pPr>
            <a:r>
              <a:rPr lang="en-US" dirty="0">
                <a:solidFill>
                  <a:schemeClr val="bg1"/>
                </a:solidFill>
              </a:rPr>
              <a:t>Wellness and spiritual tourism (yoga retreats, pilgrimage tourism).</a:t>
            </a:r>
          </a:p>
          <a:p>
            <a:pPr marL="285750" indent="-285750">
              <a:lnSpc>
                <a:spcPct val="150000"/>
              </a:lnSpc>
              <a:buFont typeface="Wingdings" pitchFamily="2" charset="2"/>
              <a:buChar char="Ø"/>
            </a:pPr>
            <a:r>
              <a:rPr lang="en-US" dirty="0">
                <a:solidFill>
                  <a:schemeClr val="bg1"/>
                </a:solidFill>
              </a:rPr>
              <a:t>Educational tourism </a:t>
            </a:r>
          </a:p>
          <a:p>
            <a:pPr marL="0" indent="0">
              <a:lnSpc>
                <a:spcPct val="150000"/>
              </a:lnSpc>
              <a:buNone/>
            </a:pPr>
            <a:endParaRPr lang="en-US" dirty="0">
              <a:solidFill>
                <a:schemeClr val="bg1"/>
              </a:solidFill>
            </a:endParaRPr>
          </a:p>
        </p:txBody>
      </p:sp>
    </p:spTree>
    <p:extLst>
      <p:ext uri="{BB962C8B-B14F-4D97-AF65-F5344CB8AC3E}">
        <p14:creationId xmlns:p14="http://schemas.microsoft.com/office/powerpoint/2010/main" val="3978893240"/>
      </p:ext>
    </p:extLst>
  </p:cSld>
  <p:clrMapOvr>
    <a:masterClrMapping/>
  </p:clrMapOvr>
  <p:transition spd="slow">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United Nations World Tourism Organization Headquarters">
            <a:extLst>
              <a:ext uri="{FF2B5EF4-FFF2-40B4-BE49-F238E27FC236}">
                <a16:creationId xmlns:a16="http://schemas.microsoft.com/office/drawing/2014/main" id="{83BC26C5-109D-AAE0-8109-B812A72F46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8349" cy="647310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5F8034F-6788-18B0-B980-0297954F3400}"/>
              </a:ext>
            </a:extLst>
          </p:cNvPr>
          <p:cNvSpPr/>
          <p:nvPr/>
        </p:nvSpPr>
        <p:spPr>
          <a:xfrm>
            <a:off x="-1" y="19770"/>
            <a:ext cx="12198350" cy="6453335"/>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DE"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12</a:t>
            </a:fld>
            <a:endParaRPr lang="nl-NL"/>
          </a:p>
        </p:txBody>
      </p:sp>
      <p:sp>
        <p:nvSpPr>
          <p:cNvPr id="5" name="Rectangle 4">
            <a:extLst>
              <a:ext uri="{FF2B5EF4-FFF2-40B4-BE49-F238E27FC236}">
                <a16:creationId xmlns:a16="http://schemas.microsoft.com/office/drawing/2014/main" id="{2F03FA88-79F8-BEE2-AC6B-2C59DB61F195}"/>
              </a:ext>
            </a:extLst>
          </p:cNvPr>
          <p:cNvSpPr/>
          <p:nvPr/>
        </p:nvSpPr>
        <p:spPr>
          <a:xfrm>
            <a:off x="0" y="384895"/>
            <a:ext cx="4896544" cy="727000"/>
          </a:xfrm>
          <a:prstGeom prst="rect">
            <a:avLst/>
          </a:prstGeom>
          <a:solidFill>
            <a:schemeClr val="accent4">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1800" dirty="0"/>
              <a:t>2- </a:t>
            </a:r>
            <a:r>
              <a:rPr lang="en-US" dirty="0">
                <a:solidFill>
                  <a:schemeClr val="bg1"/>
                </a:solidFill>
              </a:rPr>
              <a:t>The Global Code of Ethics for Tourism </a:t>
            </a:r>
          </a:p>
        </p:txBody>
      </p:sp>
      <p:sp>
        <p:nvSpPr>
          <p:cNvPr id="6" name="Rectangle 5">
            <a:extLst>
              <a:ext uri="{FF2B5EF4-FFF2-40B4-BE49-F238E27FC236}">
                <a16:creationId xmlns:a16="http://schemas.microsoft.com/office/drawing/2014/main" id="{7E71AAEA-7EC0-1E8C-509C-560282E0C80F}"/>
              </a:ext>
            </a:extLst>
          </p:cNvPr>
          <p:cNvSpPr/>
          <p:nvPr/>
        </p:nvSpPr>
        <p:spPr>
          <a:xfrm>
            <a:off x="1224136" y="1992300"/>
            <a:ext cx="7344816" cy="3600400"/>
          </a:xfrm>
          <a:prstGeom prst="rect">
            <a:avLst/>
          </a:prstGeom>
          <a:solidFill>
            <a:schemeClr val="tx2">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nSpc>
                <a:spcPct val="150000"/>
              </a:lnSpc>
              <a:buNone/>
            </a:pPr>
            <a:endParaRPr lang="en-US" dirty="0">
              <a:solidFill>
                <a:schemeClr val="bg1"/>
              </a:solidFill>
            </a:endParaRPr>
          </a:p>
          <a:p>
            <a:pPr marL="0" indent="0">
              <a:lnSpc>
                <a:spcPct val="150000"/>
              </a:lnSpc>
              <a:buNone/>
            </a:pPr>
            <a:endParaRPr lang="en-US" dirty="0">
              <a:solidFill>
                <a:schemeClr val="bg1"/>
              </a:solidFill>
            </a:endParaRPr>
          </a:p>
          <a:p>
            <a:pPr marL="0" indent="0">
              <a:lnSpc>
                <a:spcPct val="150000"/>
              </a:lnSpc>
              <a:buNone/>
            </a:pPr>
            <a:r>
              <a:rPr lang="en-US" b="1" dirty="0">
                <a:solidFill>
                  <a:schemeClr val="bg1"/>
                </a:solidFill>
              </a:rPr>
              <a:t>- Tourism, a factor of sustainable development</a:t>
            </a:r>
          </a:p>
          <a:p>
            <a:pPr marL="0" indent="0">
              <a:lnSpc>
                <a:spcPct val="150000"/>
              </a:lnSpc>
              <a:buNone/>
            </a:pPr>
            <a:endParaRPr lang="en-US" b="1" dirty="0">
              <a:solidFill>
                <a:schemeClr val="bg1"/>
              </a:solidFill>
            </a:endParaRPr>
          </a:p>
          <a:p>
            <a:pPr marL="285750" indent="-285750">
              <a:lnSpc>
                <a:spcPct val="150000"/>
              </a:lnSpc>
              <a:buFont typeface="Wingdings" pitchFamily="2" charset="2"/>
              <a:buChar char="Ø"/>
            </a:pPr>
            <a:r>
              <a:rPr lang="en-US" dirty="0">
                <a:solidFill>
                  <a:schemeClr val="bg1"/>
                </a:solidFill>
              </a:rPr>
              <a:t>All tourism stakeholders must protect the natural environment</a:t>
            </a:r>
          </a:p>
          <a:p>
            <a:pPr marL="285750" indent="-285750">
              <a:lnSpc>
                <a:spcPct val="150000"/>
              </a:lnSpc>
              <a:buFont typeface="Wingdings" pitchFamily="2" charset="2"/>
              <a:buChar char="Ø"/>
            </a:pPr>
            <a:r>
              <a:rPr lang="en-US" dirty="0">
                <a:solidFill>
                  <a:schemeClr val="bg1"/>
                </a:solidFill>
              </a:rPr>
              <a:t>Tourism should support sustainable and continuous economic growth</a:t>
            </a:r>
          </a:p>
          <a:p>
            <a:pPr marL="285750" indent="-285750">
              <a:lnSpc>
                <a:spcPct val="150000"/>
              </a:lnSpc>
              <a:buFont typeface="Wingdings" pitchFamily="2" charset="2"/>
              <a:buChar char="Ø"/>
            </a:pPr>
            <a:r>
              <a:rPr lang="en-US" dirty="0">
                <a:solidFill>
                  <a:schemeClr val="bg1"/>
                </a:solidFill>
              </a:rPr>
              <a:t>Development must meet the needs of present and future generations</a:t>
            </a:r>
          </a:p>
          <a:p>
            <a:pPr marL="285750" indent="-285750">
              <a:lnSpc>
                <a:spcPct val="150000"/>
              </a:lnSpc>
              <a:buFont typeface="Wingdings" pitchFamily="2" charset="2"/>
              <a:buChar char="Ø"/>
            </a:pPr>
            <a:endParaRPr lang="en-US" dirty="0">
              <a:solidFill>
                <a:schemeClr val="bg1"/>
              </a:solidFill>
            </a:endParaRPr>
          </a:p>
          <a:p>
            <a:pPr marL="0" indent="0">
              <a:lnSpc>
                <a:spcPct val="150000"/>
              </a:lnSpc>
              <a:buNone/>
            </a:pPr>
            <a:endParaRPr lang="en-US" dirty="0">
              <a:solidFill>
                <a:schemeClr val="bg1"/>
              </a:solidFill>
            </a:endParaRPr>
          </a:p>
        </p:txBody>
      </p:sp>
    </p:spTree>
    <p:extLst>
      <p:ext uri="{BB962C8B-B14F-4D97-AF65-F5344CB8AC3E}">
        <p14:creationId xmlns:p14="http://schemas.microsoft.com/office/powerpoint/2010/main" val="3390881946"/>
      </p:ext>
    </p:extLst>
  </p:cSld>
  <p:clrMapOvr>
    <a:masterClrMapping/>
  </p:clrMapOvr>
  <p:transition spd="slow">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United Nations World Tourism Organization Headquarters">
            <a:extLst>
              <a:ext uri="{FF2B5EF4-FFF2-40B4-BE49-F238E27FC236}">
                <a16:creationId xmlns:a16="http://schemas.microsoft.com/office/drawing/2014/main" id="{83BC26C5-109D-AAE0-8109-B812A72F46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8349" cy="647310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5F8034F-6788-18B0-B980-0297954F3400}"/>
              </a:ext>
            </a:extLst>
          </p:cNvPr>
          <p:cNvSpPr/>
          <p:nvPr/>
        </p:nvSpPr>
        <p:spPr>
          <a:xfrm>
            <a:off x="-1" y="19770"/>
            <a:ext cx="12198350" cy="6453335"/>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DE"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13</a:t>
            </a:fld>
            <a:endParaRPr lang="nl-NL"/>
          </a:p>
        </p:txBody>
      </p:sp>
      <p:sp>
        <p:nvSpPr>
          <p:cNvPr id="5" name="Rectangle 4">
            <a:extLst>
              <a:ext uri="{FF2B5EF4-FFF2-40B4-BE49-F238E27FC236}">
                <a16:creationId xmlns:a16="http://schemas.microsoft.com/office/drawing/2014/main" id="{2F03FA88-79F8-BEE2-AC6B-2C59DB61F195}"/>
              </a:ext>
            </a:extLst>
          </p:cNvPr>
          <p:cNvSpPr/>
          <p:nvPr/>
        </p:nvSpPr>
        <p:spPr>
          <a:xfrm>
            <a:off x="0" y="384895"/>
            <a:ext cx="4896544" cy="727000"/>
          </a:xfrm>
          <a:prstGeom prst="rect">
            <a:avLst/>
          </a:prstGeom>
          <a:solidFill>
            <a:schemeClr val="accent4">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1800" dirty="0"/>
              <a:t>2- </a:t>
            </a:r>
            <a:r>
              <a:rPr lang="en-US" dirty="0">
                <a:solidFill>
                  <a:schemeClr val="bg1"/>
                </a:solidFill>
              </a:rPr>
              <a:t>The Global Code of Ethics for Tourism </a:t>
            </a:r>
          </a:p>
        </p:txBody>
      </p:sp>
      <p:sp>
        <p:nvSpPr>
          <p:cNvPr id="6" name="Rectangle 5">
            <a:extLst>
              <a:ext uri="{FF2B5EF4-FFF2-40B4-BE49-F238E27FC236}">
                <a16:creationId xmlns:a16="http://schemas.microsoft.com/office/drawing/2014/main" id="{7E71AAEA-7EC0-1E8C-509C-560282E0C80F}"/>
              </a:ext>
            </a:extLst>
          </p:cNvPr>
          <p:cNvSpPr/>
          <p:nvPr/>
        </p:nvSpPr>
        <p:spPr>
          <a:xfrm>
            <a:off x="1274639" y="2420888"/>
            <a:ext cx="7344816" cy="3528392"/>
          </a:xfrm>
          <a:prstGeom prst="rect">
            <a:avLst/>
          </a:prstGeom>
          <a:solidFill>
            <a:schemeClr val="tx2">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nSpc>
                <a:spcPct val="150000"/>
              </a:lnSpc>
              <a:buNone/>
            </a:pPr>
            <a:r>
              <a:rPr lang="en-US" b="1" dirty="0">
                <a:solidFill>
                  <a:schemeClr val="bg1"/>
                </a:solidFill>
              </a:rPr>
              <a:t>- Tourism, a user of the cultural heritage of mankind and a contributor to its enhancement</a:t>
            </a:r>
          </a:p>
          <a:p>
            <a:pPr marL="0" indent="0">
              <a:lnSpc>
                <a:spcPct val="150000"/>
              </a:lnSpc>
              <a:buNone/>
            </a:pPr>
            <a:endParaRPr lang="en-US" dirty="0">
              <a:solidFill>
                <a:schemeClr val="bg1"/>
              </a:solidFill>
            </a:endParaRPr>
          </a:p>
          <a:p>
            <a:pPr marL="285750" indent="-285750">
              <a:lnSpc>
                <a:spcPct val="150000"/>
              </a:lnSpc>
              <a:buFont typeface="Wingdings" pitchFamily="2" charset="2"/>
              <a:buChar char="Ø"/>
            </a:pPr>
            <a:r>
              <a:rPr lang="en-US" dirty="0">
                <a:solidFill>
                  <a:schemeClr val="bg1"/>
                </a:solidFill>
              </a:rPr>
              <a:t>Tourism should protect and respect cultural heritage</a:t>
            </a:r>
          </a:p>
          <a:p>
            <a:pPr marL="285750" indent="-285750">
              <a:lnSpc>
                <a:spcPct val="150000"/>
              </a:lnSpc>
              <a:buFont typeface="Wingdings" pitchFamily="2" charset="2"/>
              <a:buChar char="Ø"/>
            </a:pPr>
            <a:r>
              <a:rPr lang="en-US" dirty="0">
                <a:solidFill>
                  <a:schemeClr val="bg1"/>
                </a:solidFill>
              </a:rPr>
              <a:t>Restrictions on photography or visitor numbers in museums and sacred sites.</a:t>
            </a:r>
          </a:p>
          <a:p>
            <a:pPr marL="285750" indent="-285750">
              <a:lnSpc>
                <a:spcPct val="150000"/>
              </a:lnSpc>
              <a:buFont typeface="Wingdings" pitchFamily="2" charset="2"/>
              <a:buChar char="Ø"/>
            </a:pPr>
            <a:r>
              <a:rPr lang="en-US" dirty="0">
                <a:solidFill>
                  <a:schemeClr val="bg1"/>
                </a:solidFill>
              </a:rPr>
              <a:t>Heritage conservation funded through entrance fees</a:t>
            </a:r>
          </a:p>
          <a:p>
            <a:pPr marL="0" indent="0">
              <a:lnSpc>
                <a:spcPct val="150000"/>
              </a:lnSpc>
              <a:buNone/>
            </a:pPr>
            <a:endParaRPr lang="en-US" dirty="0">
              <a:solidFill>
                <a:schemeClr val="bg1"/>
              </a:solidFill>
            </a:endParaRPr>
          </a:p>
        </p:txBody>
      </p:sp>
    </p:spTree>
    <p:extLst>
      <p:ext uri="{BB962C8B-B14F-4D97-AF65-F5344CB8AC3E}">
        <p14:creationId xmlns:p14="http://schemas.microsoft.com/office/powerpoint/2010/main" val="159720497"/>
      </p:ext>
    </p:extLst>
  </p:cSld>
  <p:clrMapOvr>
    <a:masterClrMapping/>
  </p:clrMapOvr>
  <p:transition spd="slow">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United Nations World Tourism Organization Headquarters">
            <a:extLst>
              <a:ext uri="{FF2B5EF4-FFF2-40B4-BE49-F238E27FC236}">
                <a16:creationId xmlns:a16="http://schemas.microsoft.com/office/drawing/2014/main" id="{83BC26C5-109D-AAE0-8109-B812A72F46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8349" cy="647310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5F8034F-6788-18B0-B980-0297954F3400}"/>
              </a:ext>
            </a:extLst>
          </p:cNvPr>
          <p:cNvSpPr/>
          <p:nvPr/>
        </p:nvSpPr>
        <p:spPr>
          <a:xfrm>
            <a:off x="-1" y="19770"/>
            <a:ext cx="12198350" cy="6453335"/>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DE"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14</a:t>
            </a:fld>
            <a:endParaRPr lang="nl-NL"/>
          </a:p>
        </p:txBody>
      </p:sp>
      <p:sp>
        <p:nvSpPr>
          <p:cNvPr id="5" name="Rectangle 4">
            <a:extLst>
              <a:ext uri="{FF2B5EF4-FFF2-40B4-BE49-F238E27FC236}">
                <a16:creationId xmlns:a16="http://schemas.microsoft.com/office/drawing/2014/main" id="{2F03FA88-79F8-BEE2-AC6B-2C59DB61F195}"/>
              </a:ext>
            </a:extLst>
          </p:cNvPr>
          <p:cNvSpPr/>
          <p:nvPr/>
        </p:nvSpPr>
        <p:spPr>
          <a:xfrm>
            <a:off x="0" y="384895"/>
            <a:ext cx="4896544" cy="727000"/>
          </a:xfrm>
          <a:prstGeom prst="rect">
            <a:avLst/>
          </a:prstGeom>
          <a:solidFill>
            <a:schemeClr val="accent4">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1800" dirty="0"/>
              <a:t>2- </a:t>
            </a:r>
            <a:r>
              <a:rPr lang="en-US" dirty="0">
                <a:solidFill>
                  <a:schemeClr val="bg1"/>
                </a:solidFill>
              </a:rPr>
              <a:t>The Global Code of Ethics for Tourism </a:t>
            </a:r>
          </a:p>
        </p:txBody>
      </p:sp>
      <p:sp>
        <p:nvSpPr>
          <p:cNvPr id="6" name="Rectangle 5">
            <a:extLst>
              <a:ext uri="{FF2B5EF4-FFF2-40B4-BE49-F238E27FC236}">
                <a16:creationId xmlns:a16="http://schemas.microsoft.com/office/drawing/2014/main" id="{7E71AAEA-7EC0-1E8C-509C-560282E0C80F}"/>
              </a:ext>
            </a:extLst>
          </p:cNvPr>
          <p:cNvSpPr/>
          <p:nvPr/>
        </p:nvSpPr>
        <p:spPr>
          <a:xfrm>
            <a:off x="1224136" y="2007075"/>
            <a:ext cx="7344816" cy="3528392"/>
          </a:xfrm>
          <a:prstGeom prst="rect">
            <a:avLst/>
          </a:prstGeom>
          <a:solidFill>
            <a:schemeClr val="tx2">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nSpc>
                <a:spcPct val="150000"/>
              </a:lnSpc>
              <a:buNone/>
            </a:pPr>
            <a:endParaRPr lang="en-US" dirty="0">
              <a:solidFill>
                <a:schemeClr val="bg1"/>
              </a:solidFill>
            </a:endParaRPr>
          </a:p>
          <a:p>
            <a:pPr marL="0" indent="0">
              <a:lnSpc>
                <a:spcPct val="150000"/>
              </a:lnSpc>
              <a:buNone/>
            </a:pPr>
            <a:endParaRPr lang="en-US" dirty="0">
              <a:solidFill>
                <a:schemeClr val="bg1"/>
              </a:solidFill>
            </a:endParaRPr>
          </a:p>
          <a:p>
            <a:pPr marL="0" indent="0">
              <a:lnSpc>
                <a:spcPct val="150000"/>
              </a:lnSpc>
              <a:buNone/>
            </a:pPr>
            <a:r>
              <a:rPr lang="en-US" b="1" dirty="0">
                <a:solidFill>
                  <a:schemeClr val="bg1"/>
                </a:solidFill>
              </a:rPr>
              <a:t>- Tourism, a beneficial activity for host countries and communities</a:t>
            </a:r>
          </a:p>
          <a:p>
            <a:pPr marL="0" indent="0">
              <a:lnSpc>
                <a:spcPct val="150000"/>
              </a:lnSpc>
              <a:buNone/>
            </a:pPr>
            <a:endParaRPr lang="en-US" dirty="0">
              <a:solidFill>
                <a:schemeClr val="bg1"/>
              </a:solidFill>
            </a:endParaRPr>
          </a:p>
          <a:p>
            <a:pPr marL="285750" indent="-285750">
              <a:lnSpc>
                <a:spcPct val="150000"/>
              </a:lnSpc>
              <a:buFont typeface="Wingdings" pitchFamily="2" charset="2"/>
              <a:buChar char="Ø"/>
            </a:pPr>
            <a:r>
              <a:rPr lang="en-US" dirty="0">
                <a:solidFill>
                  <a:schemeClr val="bg1"/>
                </a:solidFill>
              </a:rPr>
              <a:t>Local populations should benefit economically and socially from tourism.</a:t>
            </a:r>
          </a:p>
          <a:p>
            <a:pPr marL="285750" indent="-285750">
              <a:lnSpc>
                <a:spcPct val="150000"/>
              </a:lnSpc>
              <a:buFont typeface="Wingdings" pitchFamily="2" charset="2"/>
              <a:buChar char="Ø"/>
            </a:pPr>
            <a:r>
              <a:rPr lang="en-US" dirty="0">
                <a:solidFill>
                  <a:schemeClr val="bg1"/>
                </a:solidFill>
              </a:rPr>
              <a:t>Local employment in hotels, tour guiding, handicrafts.</a:t>
            </a:r>
          </a:p>
          <a:p>
            <a:pPr marL="285750" indent="-285750">
              <a:lnSpc>
                <a:spcPct val="150000"/>
              </a:lnSpc>
              <a:buFont typeface="Wingdings" pitchFamily="2" charset="2"/>
              <a:buChar char="Ø"/>
            </a:pPr>
            <a:r>
              <a:rPr lang="en-US" dirty="0">
                <a:solidFill>
                  <a:schemeClr val="bg1"/>
                </a:solidFill>
              </a:rPr>
              <a:t>Fair-trade tourism initiatives supporting local producers.</a:t>
            </a:r>
          </a:p>
          <a:p>
            <a:pPr marL="285750" indent="-285750">
              <a:lnSpc>
                <a:spcPct val="150000"/>
              </a:lnSpc>
              <a:buFont typeface="Wingdings" pitchFamily="2" charset="2"/>
              <a:buChar char="Ø"/>
            </a:pPr>
            <a:endParaRPr lang="en-US" dirty="0">
              <a:solidFill>
                <a:schemeClr val="bg1"/>
              </a:solidFill>
            </a:endParaRPr>
          </a:p>
          <a:p>
            <a:pPr marL="285750" indent="-285750">
              <a:lnSpc>
                <a:spcPct val="150000"/>
              </a:lnSpc>
              <a:buFont typeface="Wingdings" pitchFamily="2" charset="2"/>
              <a:buChar char="Ø"/>
            </a:pPr>
            <a:endParaRPr lang="en-US" dirty="0">
              <a:solidFill>
                <a:schemeClr val="bg1"/>
              </a:solidFill>
            </a:endParaRPr>
          </a:p>
        </p:txBody>
      </p:sp>
    </p:spTree>
    <p:extLst>
      <p:ext uri="{BB962C8B-B14F-4D97-AF65-F5344CB8AC3E}">
        <p14:creationId xmlns:p14="http://schemas.microsoft.com/office/powerpoint/2010/main" val="1847408596"/>
      </p:ext>
    </p:extLst>
  </p:cSld>
  <p:clrMapOvr>
    <a:masterClrMapping/>
  </p:clrMapOvr>
  <p:transition spd="slow">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United Nations World Tourism Organization Headquarters">
            <a:extLst>
              <a:ext uri="{FF2B5EF4-FFF2-40B4-BE49-F238E27FC236}">
                <a16:creationId xmlns:a16="http://schemas.microsoft.com/office/drawing/2014/main" id="{83BC26C5-109D-AAE0-8109-B812A72F46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8349" cy="647310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5F8034F-6788-18B0-B980-0297954F3400}"/>
              </a:ext>
            </a:extLst>
          </p:cNvPr>
          <p:cNvSpPr/>
          <p:nvPr/>
        </p:nvSpPr>
        <p:spPr>
          <a:xfrm>
            <a:off x="-1" y="19770"/>
            <a:ext cx="12198350" cy="6453335"/>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DE"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15</a:t>
            </a:fld>
            <a:endParaRPr lang="nl-NL"/>
          </a:p>
        </p:txBody>
      </p:sp>
      <p:sp>
        <p:nvSpPr>
          <p:cNvPr id="5" name="Rectangle 4">
            <a:extLst>
              <a:ext uri="{FF2B5EF4-FFF2-40B4-BE49-F238E27FC236}">
                <a16:creationId xmlns:a16="http://schemas.microsoft.com/office/drawing/2014/main" id="{2F03FA88-79F8-BEE2-AC6B-2C59DB61F195}"/>
              </a:ext>
            </a:extLst>
          </p:cNvPr>
          <p:cNvSpPr/>
          <p:nvPr/>
        </p:nvSpPr>
        <p:spPr>
          <a:xfrm>
            <a:off x="0" y="384895"/>
            <a:ext cx="4896544" cy="727000"/>
          </a:xfrm>
          <a:prstGeom prst="rect">
            <a:avLst/>
          </a:prstGeom>
          <a:solidFill>
            <a:schemeClr val="accent4">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1800" dirty="0"/>
              <a:t>2- </a:t>
            </a:r>
            <a:r>
              <a:rPr lang="en-US" dirty="0">
                <a:solidFill>
                  <a:schemeClr val="bg1"/>
                </a:solidFill>
              </a:rPr>
              <a:t>The Global Code of Ethics for Tourism </a:t>
            </a:r>
          </a:p>
        </p:txBody>
      </p:sp>
      <p:sp>
        <p:nvSpPr>
          <p:cNvPr id="6" name="Rectangle 5">
            <a:extLst>
              <a:ext uri="{FF2B5EF4-FFF2-40B4-BE49-F238E27FC236}">
                <a16:creationId xmlns:a16="http://schemas.microsoft.com/office/drawing/2014/main" id="{7E71AAEA-7EC0-1E8C-509C-560282E0C80F}"/>
              </a:ext>
            </a:extLst>
          </p:cNvPr>
          <p:cNvSpPr/>
          <p:nvPr/>
        </p:nvSpPr>
        <p:spPr>
          <a:xfrm>
            <a:off x="1224136" y="1916832"/>
            <a:ext cx="7344816" cy="3528392"/>
          </a:xfrm>
          <a:prstGeom prst="rect">
            <a:avLst/>
          </a:prstGeom>
          <a:solidFill>
            <a:schemeClr val="tx2">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nSpc>
                <a:spcPct val="150000"/>
              </a:lnSpc>
              <a:buNone/>
            </a:pPr>
            <a:endParaRPr lang="en-US" dirty="0">
              <a:solidFill>
                <a:schemeClr val="bg1"/>
              </a:solidFill>
            </a:endParaRPr>
          </a:p>
          <a:p>
            <a:pPr marL="0" indent="0">
              <a:lnSpc>
                <a:spcPct val="150000"/>
              </a:lnSpc>
              <a:buNone/>
            </a:pPr>
            <a:r>
              <a:rPr lang="en-US" b="1" dirty="0">
                <a:solidFill>
                  <a:schemeClr val="bg1"/>
                </a:solidFill>
              </a:rPr>
              <a:t>- Obligations of stakeholders in tourism development</a:t>
            </a:r>
          </a:p>
          <a:p>
            <a:pPr marL="0" indent="0">
              <a:lnSpc>
                <a:spcPct val="150000"/>
              </a:lnSpc>
              <a:buNone/>
            </a:pPr>
            <a:endParaRPr lang="en-US" dirty="0">
              <a:solidFill>
                <a:schemeClr val="bg1"/>
              </a:solidFill>
            </a:endParaRPr>
          </a:p>
          <a:p>
            <a:pPr marL="285750" indent="-285750">
              <a:lnSpc>
                <a:spcPct val="150000"/>
              </a:lnSpc>
              <a:buFont typeface="Wingdings" pitchFamily="2" charset="2"/>
              <a:buChar char="Ø"/>
            </a:pPr>
            <a:r>
              <a:rPr lang="en-US" dirty="0">
                <a:solidFill>
                  <a:schemeClr val="bg1"/>
                </a:solidFill>
              </a:rPr>
              <a:t>Tourism businesses and authorities must act ethically</a:t>
            </a:r>
          </a:p>
          <a:p>
            <a:pPr marL="285750" indent="-285750">
              <a:lnSpc>
                <a:spcPct val="150000"/>
              </a:lnSpc>
              <a:buFont typeface="Wingdings" pitchFamily="2" charset="2"/>
              <a:buChar char="Ø"/>
            </a:pPr>
            <a:r>
              <a:rPr lang="en-US" dirty="0">
                <a:solidFill>
                  <a:schemeClr val="bg1"/>
                </a:solidFill>
              </a:rPr>
              <a:t>Hotels implementing child protection policies against exploitation.</a:t>
            </a:r>
          </a:p>
          <a:p>
            <a:pPr marL="285750" indent="-285750">
              <a:lnSpc>
                <a:spcPct val="150000"/>
              </a:lnSpc>
              <a:buFont typeface="Wingdings" pitchFamily="2" charset="2"/>
              <a:buChar char="Ø"/>
            </a:pPr>
            <a:r>
              <a:rPr lang="en-US" dirty="0">
                <a:solidFill>
                  <a:schemeClr val="bg1"/>
                </a:solidFill>
              </a:rPr>
              <a:t>Tour operators providing accurate information</a:t>
            </a:r>
          </a:p>
          <a:p>
            <a:pPr marL="285750" indent="-285750">
              <a:lnSpc>
                <a:spcPct val="150000"/>
              </a:lnSpc>
              <a:buFont typeface="Wingdings" pitchFamily="2" charset="2"/>
              <a:buChar char="Ø"/>
            </a:pPr>
            <a:r>
              <a:rPr lang="en-US" dirty="0">
                <a:solidFill>
                  <a:schemeClr val="bg1"/>
                </a:solidFill>
              </a:rPr>
              <a:t>Health and safety standards for adventure tourism</a:t>
            </a:r>
          </a:p>
          <a:p>
            <a:pPr marL="285750" indent="-285750">
              <a:lnSpc>
                <a:spcPct val="150000"/>
              </a:lnSpc>
              <a:buFont typeface="Wingdings" pitchFamily="2" charset="2"/>
              <a:buChar char="Ø"/>
            </a:pPr>
            <a:endParaRPr lang="en-US" dirty="0">
              <a:solidFill>
                <a:schemeClr val="bg1"/>
              </a:solidFill>
            </a:endParaRPr>
          </a:p>
        </p:txBody>
      </p:sp>
    </p:spTree>
    <p:extLst>
      <p:ext uri="{BB962C8B-B14F-4D97-AF65-F5344CB8AC3E}">
        <p14:creationId xmlns:p14="http://schemas.microsoft.com/office/powerpoint/2010/main" val="1663808025"/>
      </p:ext>
    </p:extLst>
  </p:cSld>
  <p:clrMapOvr>
    <a:masterClrMapping/>
  </p:clrMapOvr>
  <p:transition spd="slow">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United Nations World Tourism Organization Headquarters">
            <a:extLst>
              <a:ext uri="{FF2B5EF4-FFF2-40B4-BE49-F238E27FC236}">
                <a16:creationId xmlns:a16="http://schemas.microsoft.com/office/drawing/2014/main" id="{83BC26C5-109D-AAE0-8109-B812A72F46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8349" cy="647310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5F8034F-6788-18B0-B980-0297954F3400}"/>
              </a:ext>
            </a:extLst>
          </p:cNvPr>
          <p:cNvSpPr/>
          <p:nvPr/>
        </p:nvSpPr>
        <p:spPr>
          <a:xfrm>
            <a:off x="-1" y="19770"/>
            <a:ext cx="12198350" cy="6453335"/>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DE"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16</a:t>
            </a:fld>
            <a:endParaRPr lang="nl-NL"/>
          </a:p>
        </p:txBody>
      </p:sp>
      <p:sp>
        <p:nvSpPr>
          <p:cNvPr id="5" name="Rectangle 4">
            <a:extLst>
              <a:ext uri="{FF2B5EF4-FFF2-40B4-BE49-F238E27FC236}">
                <a16:creationId xmlns:a16="http://schemas.microsoft.com/office/drawing/2014/main" id="{2F03FA88-79F8-BEE2-AC6B-2C59DB61F195}"/>
              </a:ext>
            </a:extLst>
          </p:cNvPr>
          <p:cNvSpPr/>
          <p:nvPr/>
        </p:nvSpPr>
        <p:spPr>
          <a:xfrm>
            <a:off x="0" y="384895"/>
            <a:ext cx="4896544" cy="727000"/>
          </a:xfrm>
          <a:prstGeom prst="rect">
            <a:avLst/>
          </a:prstGeom>
          <a:solidFill>
            <a:schemeClr val="accent4">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1800" dirty="0"/>
              <a:t>2- </a:t>
            </a:r>
            <a:r>
              <a:rPr lang="en-US" dirty="0">
                <a:solidFill>
                  <a:schemeClr val="bg1"/>
                </a:solidFill>
              </a:rPr>
              <a:t>The Global Code of Ethics for Tourism </a:t>
            </a:r>
          </a:p>
        </p:txBody>
      </p:sp>
      <p:sp>
        <p:nvSpPr>
          <p:cNvPr id="6" name="Rectangle 5">
            <a:extLst>
              <a:ext uri="{FF2B5EF4-FFF2-40B4-BE49-F238E27FC236}">
                <a16:creationId xmlns:a16="http://schemas.microsoft.com/office/drawing/2014/main" id="{7E71AAEA-7EC0-1E8C-509C-560282E0C80F}"/>
              </a:ext>
            </a:extLst>
          </p:cNvPr>
          <p:cNvSpPr/>
          <p:nvPr/>
        </p:nvSpPr>
        <p:spPr>
          <a:xfrm>
            <a:off x="1274639" y="2420888"/>
            <a:ext cx="7344816" cy="3600400"/>
          </a:xfrm>
          <a:prstGeom prst="rect">
            <a:avLst/>
          </a:prstGeom>
          <a:solidFill>
            <a:schemeClr val="tx2">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b="1" dirty="0">
                <a:solidFill>
                  <a:schemeClr val="bg1"/>
                </a:solidFill>
              </a:rPr>
              <a:t>- Right to tourism</a:t>
            </a:r>
          </a:p>
          <a:p>
            <a:pPr>
              <a:lnSpc>
                <a:spcPct val="150000"/>
              </a:lnSpc>
            </a:pPr>
            <a:endParaRPr lang="en-US" b="1" dirty="0">
              <a:solidFill>
                <a:schemeClr val="bg1"/>
              </a:solidFill>
            </a:endParaRPr>
          </a:p>
          <a:p>
            <a:pPr marL="285750" indent="-285750">
              <a:lnSpc>
                <a:spcPct val="150000"/>
              </a:lnSpc>
              <a:buFont typeface="Wingdings" pitchFamily="2" charset="2"/>
              <a:buChar char="Ø"/>
            </a:pPr>
            <a:r>
              <a:rPr lang="en-US" dirty="0">
                <a:solidFill>
                  <a:schemeClr val="bg1"/>
                </a:solidFill>
              </a:rPr>
              <a:t>Tourism is a social right linked to rest, leisure, and freedom of movement.</a:t>
            </a:r>
          </a:p>
          <a:p>
            <a:pPr marL="285750" indent="-285750">
              <a:lnSpc>
                <a:spcPct val="150000"/>
              </a:lnSpc>
              <a:buFont typeface="Wingdings" pitchFamily="2" charset="2"/>
              <a:buChar char="Ø"/>
            </a:pPr>
            <a:r>
              <a:rPr lang="en-US" dirty="0">
                <a:solidFill>
                  <a:schemeClr val="bg1"/>
                </a:solidFill>
              </a:rPr>
              <a:t>Social tourism programs subsidizing holidays for low-income families.</a:t>
            </a:r>
          </a:p>
          <a:p>
            <a:pPr marL="285750" indent="-285750">
              <a:lnSpc>
                <a:spcPct val="150000"/>
              </a:lnSpc>
              <a:buFont typeface="Wingdings" pitchFamily="2" charset="2"/>
              <a:buChar char="Ø"/>
            </a:pPr>
            <a:r>
              <a:rPr lang="en-US" dirty="0">
                <a:solidFill>
                  <a:schemeClr val="bg1"/>
                </a:solidFill>
              </a:rPr>
              <a:t>Paid annual leave laws supporting tourism participation.</a:t>
            </a:r>
          </a:p>
        </p:txBody>
      </p:sp>
    </p:spTree>
    <p:extLst>
      <p:ext uri="{BB962C8B-B14F-4D97-AF65-F5344CB8AC3E}">
        <p14:creationId xmlns:p14="http://schemas.microsoft.com/office/powerpoint/2010/main" val="1139574653"/>
      </p:ext>
    </p:extLst>
  </p:cSld>
  <p:clrMapOvr>
    <a:masterClrMapping/>
  </p:clrMapOvr>
  <p:transition spd="slow">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United Nations World Tourism Organization Headquarters">
            <a:extLst>
              <a:ext uri="{FF2B5EF4-FFF2-40B4-BE49-F238E27FC236}">
                <a16:creationId xmlns:a16="http://schemas.microsoft.com/office/drawing/2014/main" id="{83BC26C5-109D-AAE0-8109-B812A72F46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8349" cy="647310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5F8034F-6788-18B0-B980-0297954F3400}"/>
              </a:ext>
            </a:extLst>
          </p:cNvPr>
          <p:cNvSpPr/>
          <p:nvPr/>
        </p:nvSpPr>
        <p:spPr>
          <a:xfrm>
            <a:off x="-1" y="19770"/>
            <a:ext cx="12198350" cy="6453335"/>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DE"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17</a:t>
            </a:fld>
            <a:endParaRPr lang="nl-NL"/>
          </a:p>
        </p:txBody>
      </p:sp>
      <p:sp>
        <p:nvSpPr>
          <p:cNvPr id="5" name="Rectangle 4">
            <a:extLst>
              <a:ext uri="{FF2B5EF4-FFF2-40B4-BE49-F238E27FC236}">
                <a16:creationId xmlns:a16="http://schemas.microsoft.com/office/drawing/2014/main" id="{2F03FA88-79F8-BEE2-AC6B-2C59DB61F195}"/>
              </a:ext>
            </a:extLst>
          </p:cNvPr>
          <p:cNvSpPr/>
          <p:nvPr/>
        </p:nvSpPr>
        <p:spPr>
          <a:xfrm>
            <a:off x="0" y="384895"/>
            <a:ext cx="4896544" cy="727000"/>
          </a:xfrm>
          <a:prstGeom prst="rect">
            <a:avLst/>
          </a:prstGeom>
          <a:solidFill>
            <a:schemeClr val="accent4">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1800" dirty="0"/>
              <a:t>2- </a:t>
            </a:r>
            <a:r>
              <a:rPr lang="en-US" dirty="0">
                <a:solidFill>
                  <a:schemeClr val="bg1"/>
                </a:solidFill>
              </a:rPr>
              <a:t>The Global Code of Ethics for Tourism </a:t>
            </a:r>
          </a:p>
        </p:txBody>
      </p:sp>
      <p:sp>
        <p:nvSpPr>
          <p:cNvPr id="6" name="Rectangle 5">
            <a:extLst>
              <a:ext uri="{FF2B5EF4-FFF2-40B4-BE49-F238E27FC236}">
                <a16:creationId xmlns:a16="http://schemas.microsoft.com/office/drawing/2014/main" id="{7E71AAEA-7EC0-1E8C-509C-560282E0C80F}"/>
              </a:ext>
            </a:extLst>
          </p:cNvPr>
          <p:cNvSpPr/>
          <p:nvPr/>
        </p:nvSpPr>
        <p:spPr>
          <a:xfrm>
            <a:off x="1274639" y="2276872"/>
            <a:ext cx="7344816" cy="3456384"/>
          </a:xfrm>
          <a:prstGeom prst="rect">
            <a:avLst/>
          </a:prstGeom>
          <a:solidFill>
            <a:schemeClr val="tx2">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nSpc>
                <a:spcPct val="150000"/>
              </a:lnSpc>
              <a:buNone/>
            </a:pPr>
            <a:r>
              <a:rPr lang="en-US" b="1" dirty="0">
                <a:solidFill>
                  <a:schemeClr val="bg1"/>
                </a:solidFill>
              </a:rPr>
              <a:t>- Liberty of tourist movements</a:t>
            </a:r>
          </a:p>
          <a:p>
            <a:pPr marL="0" indent="0">
              <a:lnSpc>
                <a:spcPct val="150000"/>
              </a:lnSpc>
              <a:buNone/>
            </a:pPr>
            <a:endParaRPr lang="en-US" b="1" dirty="0">
              <a:solidFill>
                <a:schemeClr val="bg1"/>
              </a:solidFill>
            </a:endParaRPr>
          </a:p>
          <a:p>
            <a:pPr marL="285750" indent="-285750">
              <a:lnSpc>
                <a:spcPct val="150000"/>
              </a:lnSpc>
              <a:buFont typeface="Wingdings" pitchFamily="2" charset="2"/>
              <a:buChar char="Ø"/>
            </a:pPr>
            <a:r>
              <a:rPr lang="en-US" dirty="0">
                <a:solidFill>
                  <a:schemeClr val="bg1"/>
                </a:solidFill>
              </a:rPr>
              <a:t>Tourists should enjoy freedom of movement while respecting laws and cultures.</a:t>
            </a:r>
          </a:p>
          <a:p>
            <a:pPr marL="285750" indent="-285750">
              <a:lnSpc>
                <a:spcPct val="150000"/>
              </a:lnSpc>
              <a:buFont typeface="Wingdings" pitchFamily="2" charset="2"/>
              <a:buChar char="Ø"/>
            </a:pPr>
            <a:r>
              <a:rPr lang="en-US" dirty="0">
                <a:solidFill>
                  <a:schemeClr val="bg1"/>
                </a:solidFill>
              </a:rPr>
              <a:t>Schengen Area facilitating cross-border travel in Europe.</a:t>
            </a:r>
          </a:p>
          <a:p>
            <a:pPr marL="285750" indent="-285750">
              <a:lnSpc>
                <a:spcPct val="150000"/>
              </a:lnSpc>
              <a:buFont typeface="Wingdings" pitchFamily="2" charset="2"/>
              <a:buChar char="Ø"/>
            </a:pPr>
            <a:r>
              <a:rPr lang="en-US" dirty="0">
                <a:solidFill>
                  <a:schemeClr val="bg1"/>
                </a:solidFill>
              </a:rPr>
              <a:t>Simplified visa systems </a:t>
            </a:r>
          </a:p>
          <a:p>
            <a:pPr marL="285750" indent="-285750">
              <a:lnSpc>
                <a:spcPct val="150000"/>
              </a:lnSpc>
              <a:buFont typeface="Wingdings" pitchFamily="2" charset="2"/>
              <a:buChar char="Ø"/>
            </a:pPr>
            <a:r>
              <a:rPr lang="en-US" dirty="0">
                <a:solidFill>
                  <a:schemeClr val="bg1"/>
                </a:solidFill>
              </a:rPr>
              <a:t>Tourist responsibilities to respect local laws</a:t>
            </a:r>
          </a:p>
        </p:txBody>
      </p:sp>
    </p:spTree>
    <p:extLst>
      <p:ext uri="{BB962C8B-B14F-4D97-AF65-F5344CB8AC3E}">
        <p14:creationId xmlns:p14="http://schemas.microsoft.com/office/powerpoint/2010/main" val="2951133040"/>
      </p:ext>
    </p:extLst>
  </p:cSld>
  <p:clrMapOvr>
    <a:masterClrMapping/>
  </p:clrMapOvr>
  <p:transition spd="slow">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United Nations World Tourism Organization Headquarters">
            <a:extLst>
              <a:ext uri="{FF2B5EF4-FFF2-40B4-BE49-F238E27FC236}">
                <a16:creationId xmlns:a16="http://schemas.microsoft.com/office/drawing/2014/main" id="{83BC26C5-109D-AAE0-8109-B812A72F46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8349" cy="647310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5F8034F-6788-18B0-B980-0297954F3400}"/>
              </a:ext>
            </a:extLst>
          </p:cNvPr>
          <p:cNvSpPr/>
          <p:nvPr/>
        </p:nvSpPr>
        <p:spPr>
          <a:xfrm>
            <a:off x="-1" y="19770"/>
            <a:ext cx="12198350" cy="6453335"/>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DE"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18</a:t>
            </a:fld>
            <a:endParaRPr lang="nl-NL"/>
          </a:p>
        </p:txBody>
      </p:sp>
      <p:sp>
        <p:nvSpPr>
          <p:cNvPr id="5" name="Rectangle 4">
            <a:extLst>
              <a:ext uri="{FF2B5EF4-FFF2-40B4-BE49-F238E27FC236}">
                <a16:creationId xmlns:a16="http://schemas.microsoft.com/office/drawing/2014/main" id="{2F03FA88-79F8-BEE2-AC6B-2C59DB61F195}"/>
              </a:ext>
            </a:extLst>
          </p:cNvPr>
          <p:cNvSpPr/>
          <p:nvPr/>
        </p:nvSpPr>
        <p:spPr>
          <a:xfrm>
            <a:off x="0" y="384895"/>
            <a:ext cx="4896544" cy="727000"/>
          </a:xfrm>
          <a:prstGeom prst="rect">
            <a:avLst/>
          </a:prstGeom>
          <a:solidFill>
            <a:schemeClr val="accent4">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1800" dirty="0"/>
              <a:t>2- </a:t>
            </a:r>
            <a:r>
              <a:rPr lang="en-US" dirty="0">
                <a:solidFill>
                  <a:schemeClr val="bg1"/>
                </a:solidFill>
              </a:rPr>
              <a:t>The Global Code of Ethics for Tourism </a:t>
            </a:r>
          </a:p>
        </p:txBody>
      </p:sp>
      <p:sp>
        <p:nvSpPr>
          <p:cNvPr id="6" name="Rectangle 5">
            <a:extLst>
              <a:ext uri="{FF2B5EF4-FFF2-40B4-BE49-F238E27FC236}">
                <a16:creationId xmlns:a16="http://schemas.microsoft.com/office/drawing/2014/main" id="{7E71AAEA-7EC0-1E8C-509C-560282E0C80F}"/>
              </a:ext>
            </a:extLst>
          </p:cNvPr>
          <p:cNvSpPr/>
          <p:nvPr/>
        </p:nvSpPr>
        <p:spPr>
          <a:xfrm>
            <a:off x="1224136" y="2132856"/>
            <a:ext cx="7344816" cy="3744416"/>
          </a:xfrm>
          <a:prstGeom prst="rect">
            <a:avLst/>
          </a:prstGeom>
          <a:solidFill>
            <a:schemeClr val="tx2">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nSpc>
                <a:spcPct val="150000"/>
              </a:lnSpc>
              <a:buNone/>
            </a:pPr>
            <a:r>
              <a:rPr lang="en-US" b="1" dirty="0">
                <a:solidFill>
                  <a:schemeClr val="bg1"/>
                </a:solidFill>
              </a:rPr>
              <a:t>- Rights of the workers and entrepreneurs in the tourism industry</a:t>
            </a:r>
          </a:p>
          <a:p>
            <a:pPr marL="0" indent="0">
              <a:lnSpc>
                <a:spcPct val="150000"/>
              </a:lnSpc>
              <a:buNone/>
            </a:pPr>
            <a:endParaRPr lang="en-US" b="1" dirty="0">
              <a:solidFill>
                <a:schemeClr val="bg1"/>
              </a:solidFill>
            </a:endParaRPr>
          </a:p>
          <a:p>
            <a:pPr marL="285750" indent="-285750">
              <a:lnSpc>
                <a:spcPct val="150000"/>
              </a:lnSpc>
              <a:buFont typeface="Wingdings" pitchFamily="2" charset="2"/>
              <a:buChar char="Ø"/>
            </a:pPr>
            <a:r>
              <a:rPr lang="en-US" dirty="0">
                <a:solidFill>
                  <a:schemeClr val="bg1"/>
                </a:solidFill>
              </a:rPr>
              <a:t>Tourism workers should have fair wages, decent working conditions, and social protection.</a:t>
            </a:r>
          </a:p>
          <a:p>
            <a:pPr marL="285750" indent="-285750">
              <a:lnSpc>
                <a:spcPct val="150000"/>
              </a:lnSpc>
              <a:buFont typeface="Wingdings" pitchFamily="2" charset="2"/>
              <a:buChar char="Ø"/>
            </a:pPr>
            <a:r>
              <a:rPr lang="en-US" dirty="0">
                <a:solidFill>
                  <a:schemeClr val="bg1"/>
                </a:solidFill>
              </a:rPr>
              <a:t>Minimum wage laws for hospitality workers.</a:t>
            </a:r>
          </a:p>
          <a:p>
            <a:pPr marL="285750" indent="-285750">
              <a:lnSpc>
                <a:spcPct val="150000"/>
              </a:lnSpc>
              <a:buFont typeface="Wingdings" pitchFamily="2" charset="2"/>
              <a:buChar char="Ø"/>
            </a:pPr>
            <a:r>
              <a:rPr lang="en-US" dirty="0">
                <a:solidFill>
                  <a:schemeClr val="bg1"/>
                </a:solidFill>
              </a:rPr>
              <a:t>Training programs for tour guides and hotel staff</a:t>
            </a:r>
          </a:p>
        </p:txBody>
      </p:sp>
    </p:spTree>
    <p:extLst>
      <p:ext uri="{BB962C8B-B14F-4D97-AF65-F5344CB8AC3E}">
        <p14:creationId xmlns:p14="http://schemas.microsoft.com/office/powerpoint/2010/main" val="1940038764"/>
      </p:ext>
    </p:extLst>
  </p:cSld>
  <p:clrMapOvr>
    <a:masterClrMapping/>
  </p:clrMapOvr>
  <p:transition spd="slow">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United Nations World Tourism Organization Headquarters">
            <a:extLst>
              <a:ext uri="{FF2B5EF4-FFF2-40B4-BE49-F238E27FC236}">
                <a16:creationId xmlns:a16="http://schemas.microsoft.com/office/drawing/2014/main" id="{83BC26C5-109D-AAE0-8109-B812A72F46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8349" cy="647310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5F8034F-6788-18B0-B980-0297954F3400}"/>
              </a:ext>
            </a:extLst>
          </p:cNvPr>
          <p:cNvSpPr/>
          <p:nvPr/>
        </p:nvSpPr>
        <p:spPr>
          <a:xfrm>
            <a:off x="-1" y="19770"/>
            <a:ext cx="12198350" cy="6453335"/>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DE"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19</a:t>
            </a:fld>
            <a:endParaRPr lang="nl-NL"/>
          </a:p>
        </p:txBody>
      </p:sp>
      <p:sp>
        <p:nvSpPr>
          <p:cNvPr id="5" name="Rectangle 4">
            <a:extLst>
              <a:ext uri="{FF2B5EF4-FFF2-40B4-BE49-F238E27FC236}">
                <a16:creationId xmlns:a16="http://schemas.microsoft.com/office/drawing/2014/main" id="{2F03FA88-79F8-BEE2-AC6B-2C59DB61F195}"/>
              </a:ext>
            </a:extLst>
          </p:cNvPr>
          <p:cNvSpPr/>
          <p:nvPr/>
        </p:nvSpPr>
        <p:spPr>
          <a:xfrm>
            <a:off x="0" y="384895"/>
            <a:ext cx="4896544" cy="727000"/>
          </a:xfrm>
          <a:prstGeom prst="rect">
            <a:avLst/>
          </a:prstGeom>
          <a:solidFill>
            <a:schemeClr val="accent4">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1800" dirty="0"/>
              <a:t>2- </a:t>
            </a:r>
            <a:r>
              <a:rPr lang="en-US" dirty="0">
                <a:solidFill>
                  <a:schemeClr val="bg1"/>
                </a:solidFill>
              </a:rPr>
              <a:t>The Global Code of Ethics for Tourism </a:t>
            </a:r>
          </a:p>
        </p:txBody>
      </p:sp>
      <p:sp>
        <p:nvSpPr>
          <p:cNvPr id="6" name="Rectangle 5">
            <a:extLst>
              <a:ext uri="{FF2B5EF4-FFF2-40B4-BE49-F238E27FC236}">
                <a16:creationId xmlns:a16="http://schemas.microsoft.com/office/drawing/2014/main" id="{7E71AAEA-7EC0-1E8C-509C-560282E0C80F}"/>
              </a:ext>
            </a:extLst>
          </p:cNvPr>
          <p:cNvSpPr/>
          <p:nvPr/>
        </p:nvSpPr>
        <p:spPr>
          <a:xfrm>
            <a:off x="1274639" y="1477020"/>
            <a:ext cx="7344816" cy="3824188"/>
          </a:xfrm>
          <a:prstGeom prst="rect">
            <a:avLst/>
          </a:prstGeom>
          <a:solidFill>
            <a:schemeClr val="tx2">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nSpc>
                <a:spcPct val="150000"/>
              </a:lnSpc>
              <a:buNone/>
            </a:pPr>
            <a:r>
              <a:rPr lang="en-US" b="1" dirty="0">
                <a:solidFill>
                  <a:schemeClr val="bg1"/>
                </a:solidFill>
              </a:rPr>
              <a:t>- Implementation of the principles of the Global Code of Ethics for Tourism</a:t>
            </a:r>
          </a:p>
          <a:p>
            <a:pPr marL="0" indent="0">
              <a:lnSpc>
                <a:spcPct val="150000"/>
              </a:lnSpc>
              <a:buNone/>
            </a:pPr>
            <a:endParaRPr lang="en-US" dirty="0">
              <a:solidFill>
                <a:schemeClr val="bg1"/>
              </a:solidFill>
            </a:endParaRPr>
          </a:p>
          <a:p>
            <a:pPr marL="285750" indent="-285750">
              <a:lnSpc>
                <a:spcPct val="150000"/>
              </a:lnSpc>
              <a:buFont typeface="Wingdings" pitchFamily="2" charset="2"/>
              <a:buChar char="Ø"/>
            </a:pPr>
            <a:r>
              <a:rPr lang="en-US" dirty="0">
                <a:solidFill>
                  <a:schemeClr val="bg1"/>
                </a:solidFill>
              </a:rPr>
              <a:t>The Code should be promoted, monitored, and applied through cooperation.</a:t>
            </a:r>
          </a:p>
          <a:p>
            <a:pPr marL="285750" indent="-285750">
              <a:lnSpc>
                <a:spcPct val="150000"/>
              </a:lnSpc>
              <a:buFont typeface="Wingdings" pitchFamily="2" charset="2"/>
              <a:buChar char="Ø"/>
            </a:pPr>
            <a:r>
              <a:rPr lang="en-US" dirty="0">
                <a:solidFill>
                  <a:schemeClr val="bg1"/>
                </a:solidFill>
              </a:rPr>
              <a:t>World Committee on Tourism Ethics handling complaints.</a:t>
            </a:r>
          </a:p>
          <a:p>
            <a:pPr marL="285750" indent="-285750">
              <a:lnSpc>
                <a:spcPct val="150000"/>
              </a:lnSpc>
              <a:buFont typeface="Wingdings" pitchFamily="2" charset="2"/>
              <a:buChar char="Ø"/>
            </a:pPr>
            <a:r>
              <a:rPr lang="en-US" dirty="0">
                <a:solidFill>
                  <a:schemeClr val="bg1"/>
                </a:solidFill>
              </a:rPr>
              <a:t>Governments integrating ethics into national tourism strategies.</a:t>
            </a:r>
          </a:p>
          <a:p>
            <a:pPr marL="0" indent="0">
              <a:lnSpc>
                <a:spcPct val="150000"/>
              </a:lnSpc>
              <a:buNone/>
            </a:pPr>
            <a:endParaRPr lang="en-US" dirty="0">
              <a:solidFill>
                <a:schemeClr val="bg1"/>
              </a:solidFill>
            </a:endParaRPr>
          </a:p>
        </p:txBody>
      </p:sp>
    </p:spTree>
    <p:extLst>
      <p:ext uri="{BB962C8B-B14F-4D97-AF65-F5344CB8AC3E}">
        <p14:creationId xmlns:p14="http://schemas.microsoft.com/office/powerpoint/2010/main" val="2374030479"/>
      </p:ext>
    </p:extLst>
  </p:cSld>
  <p:clrMapOvr>
    <a:masterClrMapping/>
  </p:clrMapOvr>
  <p:transition spd="slow">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United Nations World Tourism Organization Headquarters">
            <a:extLst>
              <a:ext uri="{FF2B5EF4-FFF2-40B4-BE49-F238E27FC236}">
                <a16:creationId xmlns:a16="http://schemas.microsoft.com/office/drawing/2014/main" id="{83BC26C5-109D-AAE0-8109-B812A72F46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8349" cy="647310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5F8034F-6788-18B0-B980-0297954F3400}"/>
              </a:ext>
            </a:extLst>
          </p:cNvPr>
          <p:cNvSpPr/>
          <p:nvPr/>
        </p:nvSpPr>
        <p:spPr>
          <a:xfrm>
            <a:off x="-1" y="19770"/>
            <a:ext cx="12198350" cy="6453335"/>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DE"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20</a:t>
            </a:fld>
            <a:endParaRPr lang="nl-NL"/>
          </a:p>
        </p:txBody>
      </p:sp>
      <p:sp>
        <p:nvSpPr>
          <p:cNvPr id="5" name="Rectangle 4">
            <a:extLst>
              <a:ext uri="{FF2B5EF4-FFF2-40B4-BE49-F238E27FC236}">
                <a16:creationId xmlns:a16="http://schemas.microsoft.com/office/drawing/2014/main" id="{2F03FA88-79F8-BEE2-AC6B-2C59DB61F195}"/>
              </a:ext>
            </a:extLst>
          </p:cNvPr>
          <p:cNvSpPr/>
          <p:nvPr/>
        </p:nvSpPr>
        <p:spPr>
          <a:xfrm>
            <a:off x="-1" y="1340768"/>
            <a:ext cx="5667127" cy="2304256"/>
          </a:xfrm>
          <a:prstGeom prst="rect">
            <a:avLst/>
          </a:prstGeom>
          <a:solidFill>
            <a:schemeClr val="accent4">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t>3- FRAMEWORK CONVENTION ON TOURISM ETHICS</a:t>
            </a:r>
            <a:endParaRPr lang="en-DE" sz="3200" b="1" dirty="0"/>
          </a:p>
        </p:txBody>
      </p:sp>
    </p:spTree>
    <p:extLst>
      <p:ext uri="{BB962C8B-B14F-4D97-AF65-F5344CB8AC3E}">
        <p14:creationId xmlns:p14="http://schemas.microsoft.com/office/powerpoint/2010/main" val="4285800530"/>
      </p:ext>
    </p:extLst>
  </p:cSld>
  <p:clrMapOvr>
    <a:masterClrMapping/>
  </p:clrMapOvr>
  <p:transition spd="slow">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United Nations World Tourism Organization Headquarters">
            <a:extLst>
              <a:ext uri="{FF2B5EF4-FFF2-40B4-BE49-F238E27FC236}">
                <a16:creationId xmlns:a16="http://schemas.microsoft.com/office/drawing/2014/main" id="{83BC26C5-109D-AAE0-8109-B812A72F46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8349" cy="647310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5F8034F-6788-18B0-B980-0297954F3400}"/>
              </a:ext>
            </a:extLst>
          </p:cNvPr>
          <p:cNvSpPr/>
          <p:nvPr/>
        </p:nvSpPr>
        <p:spPr>
          <a:xfrm>
            <a:off x="-1" y="19770"/>
            <a:ext cx="12198350" cy="6453335"/>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DE"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21</a:t>
            </a:fld>
            <a:endParaRPr lang="nl-NL"/>
          </a:p>
        </p:txBody>
      </p:sp>
      <p:sp>
        <p:nvSpPr>
          <p:cNvPr id="5" name="Rectangle 4">
            <a:extLst>
              <a:ext uri="{FF2B5EF4-FFF2-40B4-BE49-F238E27FC236}">
                <a16:creationId xmlns:a16="http://schemas.microsoft.com/office/drawing/2014/main" id="{2F03FA88-79F8-BEE2-AC6B-2C59DB61F195}"/>
              </a:ext>
            </a:extLst>
          </p:cNvPr>
          <p:cNvSpPr/>
          <p:nvPr/>
        </p:nvSpPr>
        <p:spPr>
          <a:xfrm>
            <a:off x="0" y="384895"/>
            <a:ext cx="4896544" cy="727000"/>
          </a:xfrm>
          <a:prstGeom prst="rect">
            <a:avLst/>
          </a:prstGeom>
          <a:solidFill>
            <a:schemeClr val="accent4">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t>3- Framework Convention on Tourism Ethics</a:t>
            </a:r>
            <a:endParaRPr lang="en-DE" sz="1800" dirty="0"/>
          </a:p>
        </p:txBody>
      </p:sp>
      <p:sp>
        <p:nvSpPr>
          <p:cNvPr id="6" name="Rectangle 5">
            <a:extLst>
              <a:ext uri="{FF2B5EF4-FFF2-40B4-BE49-F238E27FC236}">
                <a16:creationId xmlns:a16="http://schemas.microsoft.com/office/drawing/2014/main" id="{7E71AAEA-7EC0-1E8C-509C-560282E0C80F}"/>
              </a:ext>
            </a:extLst>
          </p:cNvPr>
          <p:cNvSpPr/>
          <p:nvPr/>
        </p:nvSpPr>
        <p:spPr>
          <a:xfrm>
            <a:off x="1202631" y="1844824"/>
            <a:ext cx="6696744" cy="3600400"/>
          </a:xfrm>
          <a:prstGeom prst="rect">
            <a:avLst/>
          </a:prstGeom>
          <a:solidFill>
            <a:schemeClr val="tx2">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nSpc>
                <a:spcPct val="150000"/>
              </a:lnSpc>
              <a:buNone/>
            </a:pPr>
            <a:r>
              <a:rPr lang="en-US" dirty="0">
                <a:solidFill>
                  <a:schemeClr val="bg1"/>
                </a:solidFill>
              </a:rPr>
              <a:t>- Adopted in 2019</a:t>
            </a:r>
          </a:p>
          <a:p>
            <a:pPr marL="0" indent="0">
              <a:lnSpc>
                <a:spcPct val="150000"/>
              </a:lnSpc>
              <a:buNone/>
            </a:pPr>
            <a:r>
              <a:rPr lang="en-US" dirty="0">
                <a:solidFill>
                  <a:schemeClr val="bg1"/>
                </a:solidFill>
              </a:rPr>
              <a:t>- First treaty of the organization</a:t>
            </a:r>
          </a:p>
          <a:p>
            <a:pPr marL="0" indent="0">
              <a:lnSpc>
                <a:spcPct val="150000"/>
              </a:lnSpc>
              <a:buNone/>
            </a:pPr>
            <a:r>
              <a:rPr lang="en-US" dirty="0">
                <a:solidFill>
                  <a:schemeClr val="bg1"/>
                </a:solidFill>
              </a:rPr>
              <a:t>- Intended to boost the Code’s implementation </a:t>
            </a:r>
          </a:p>
          <a:p>
            <a:pPr marL="0" indent="0">
              <a:lnSpc>
                <a:spcPct val="150000"/>
              </a:lnSpc>
              <a:buNone/>
            </a:pPr>
            <a:r>
              <a:rPr lang="en-US" dirty="0">
                <a:solidFill>
                  <a:schemeClr val="bg1"/>
                </a:solidFill>
              </a:rPr>
              <a:t>- Providing legal obligations at the international level </a:t>
            </a:r>
          </a:p>
          <a:p>
            <a:pPr marL="0" indent="0">
              <a:lnSpc>
                <a:spcPct val="150000"/>
              </a:lnSpc>
              <a:buNone/>
            </a:pPr>
            <a:r>
              <a:rPr lang="en-US" dirty="0">
                <a:solidFill>
                  <a:schemeClr val="bg1"/>
                </a:solidFill>
              </a:rPr>
              <a:t>to the members ratifying it.   </a:t>
            </a:r>
          </a:p>
        </p:txBody>
      </p:sp>
    </p:spTree>
    <p:extLst>
      <p:ext uri="{BB962C8B-B14F-4D97-AF65-F5344CB8AC3E}">
        <p14:creationId xmlns:p14="http://schemas.microsoft.com/office/powerpoint/2010/main" val="4000350098"/>
      </p:ext>
    </p:extLst>
  </p:cSld>
  <p:clrMapOvr>
    <a:masterClrMapping/>
  </p:clrMapOvr>
  <p:transition spd="slow">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United Nations World Tourism Organization Headquarters">
            <a:extLst>
              <a:ext uri="{FF2B5EF4-FFF2-40B4-BE49-F238E27FC236}">
                <a16:creationId xmlns:a16="http://schemas.microsoft.com/office/drawing/2014/main" id="{83BC26C5-109D-AAE0-8109-B812A72F46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8349" cy="647310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5F8034F-6788-18B0-B980-0297954F3400}"/>
              </a:ext>
            </a:extLst>
          </p:cNvPr>
          <p:cNvSpPr/>
          <p:nvPr/>
        </p:nvSpPr>
        <p:spPr>
          <a:xfrm>
            <a:off x="-1" y="19770"/>
            <a:ext cx="12198350" cy="6453335"/>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DE"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22</a:t>
            </a:fld>
            <a:endParaRPr lang="nl-NL"/>
          </a:p>
        </p:txBody>
      </p:sp>
      <p:sp>
        <p:nvSpPr>
          <p:cNvPr id="5" name="Rectangle 4">
            <a:extLst>
              <a:ext uri="{FF2B5EF4-FFF2-40B4-BE49-F238E27FC236}">
                <a16:creationId xmlns:a16="http://schemas.microsoft.com/office/drawing/2014/main" id="{2F03FA88-79F8-BEE2-AC6B-2C59DB61F195}"/>
              </a:ext>
            </a:extLst>
          </p:cNvPr>
          <p:cNvSpPr/>
          <p:nvPr/>
        </p:nvSpPr>
        <p:spPr>
          <a:xfrm>
            <a:off x="0" y="384895"/>
            <a:ext cx="4896544" cy="727000"/>
          </a:xfrm>
          <a:prstGeom prst="rect">
            <a:avLst/>
          </a:prstGeom>
          <a:solidFill>
            <a:schemeClr val="accent4">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t>3- Framework Convention on Tourism Ethics</a:t>
            </a:r>
            <a:endParaRPr lang="en-DE" sz="1800" dirty="0"/>
          </a:p>
        </p:txBody>
      </p:sp>
      <p:sp>
        <p:nvSpPr>
          <p:cNvPr id="6" name="Rectangle 5">
            <a:extLst>
              <a:ext uri="{FF2B5EF4-FFF2-40B4-BE49-F238E27FC236}">
                <a16:creationId xmlns:a16="http://schemas.microsoft.com/office/drawing/2014/main" id="{7E71AAEA-7EC0-1E8C-509C-560282E0C80F}"/>
              </a:ext>
            </a:extLst>
          </p:cNvPr>
          <p:cNvSpPr/>
          <p:nvPr/>
        </p:nvSpPr>
        <p:spPr>
          <a:xfrm>
            <a:off x="1202631" y="1844824"/>
            <a:ext cx="6696744" cy="3600400"/>
          </a:xfrm>
          <a:prstGeom prst="rect">
            <a:avLst/>
          </a:prstGeom>
          <a:solidFill>
            <a:schemeClr val="tx2">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nSpc>
                <a:spcPct val="150000"/>
              </a:lnSpc>
              <a:buNone/>
            </a:pPr>
            <a:r>
              <a:rPr lang="en-US" dirty="0">
                <a:solidFill>
                  <a:schemeClr val="bg1"/>
                </a:solidFill>
              </a:rPr>
              <a:t>- The Main Objectives of the Conventions:</a:t>
            </a:r>
          </a:p>
          <a:p>
            <a:pPr marL="0" indent="0">
              <a:lnSpc>
                <a:spcPct val="150000"/>
              </a:lnSpc>
              <a:buNone/>
            </a:pPr>
            <a:endParaRPr lang="en-US" dirty="0">
              <a:solidFill>
                <a:schemeClr val="bg1"/>
              </a:solidFill>
            </a:endParaRPr>
          </a:p>
          <a:p>
            <a:pPr marL="285750" indent="-285750">
              <a:lnSpc>
                <a:spcPct val="150000"/>
              </a:lnSpc>
              <a:buFont typeface="Wingdings" pitchFamily="2" charset="2"/>
              <a:buChar char="Ø"/>
            </a:pPr>
            <a:r>
              <a:rPr lang="en-US" dirty="0">
                <a:solidFill>
                  <a:schemeClr val="bg1"/>
                </a:solidFill>
              </a:rPr>
              <a:t>It aims to promote responsible, sustainable, and universally accessible tourism through the implementation of the ethical principles in tourism.</a:t>
            </a:r>
          </a:p>
          <a:p>
            <a:pPr marL="285750" indent="-285750">
              <a:lnSpc>
                <a:spcPct val="150000"/>
              </a:lnSpc>
              <a:buFont typeface="Wingdings" pitchFamily="2" charset="2"/>
              <a:buChar char="Ø"/>
            </a:pPr>
            <a:r>
              <a:rPr lang="en-US" dirty="0">
                <a:solidFill>
                  <a:schemeClr val="bg1"/>
                </a:solidFill>
              </a:rPr>
              <a:t>Increase accountability of governments</a:t>
            </a:r>
          </a:p>
          <a:p>
            <a:pPr marL="285750" indent="-285750">
              <a:lnSpc>
                <a:spcPct val="150000"/>
              </a:lnSpc>
              <a:buFont typeface="Wingdings" pitchFamily="2" charset="2"/>
              <a:buChar char="Ø"/>
            </a:pPr>
            <a:r>
              <a:rPr lang="en-US" dirty="0">
                <a:solidFill>
                  <a:schemeClr val="bg1"/>
                </a:solidFill>
              </a:rPr>
              <a:t>Improve implementation and compliance</a:t>
            </a:r>
          </a:p>
        </p:txBody>
      </p:sp>
    </p:spTree>
    <p:extLst>
      <p:ext uri="{BB962C8B-B14F-4D97-AF65-F5344CB8AC3E}">
        <p14:creationId xmlns:p14="http://schemas.microsoft.com/office/powerpoint/2010/main" val="2684500075"/>
      </p:ext>
    </p:extLst>
  </p:cSld>
  <p:clrMapOvr>
    <a:masterClrMapping/>
  </p:clrMapOvr>
  <p:transition spd="slow">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United Nations World Tourism Organization Headquarters">
            <a:extLst>
              <a:ext uri="{FF2B5EF4-FFF2-40B4-BE49-F238E27FC236}">
                <a16:creationId xmlns:a16="http://schemas.microsoft.com/office/drawing/2014/main" id="{83BC26C5-109D-AAE0-8109-B812A72F46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8349" cy="647310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5F8034F-6788-18B0-B980-0297954F3400}"/>
              </a:ext>
            </a:extLst>
          </p:cNvPr>
          <p:cNvSpPr/>
          <p:nvPr/>
        </p:nvSpPr>
        <p:spPr>
          <a:xfrm>
            <a:off x="-1" y="19770"/>
            <a:ext cx="12198350" cy="6453335"/>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DE"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23</a:t>
            </a:fld>
            <a:endParaRPr lang="nl-NL"/>
          </a:p>
        </p:txBody>
      </p:sp>
      <p:sp>
        <p:nvSpPr>
          <p:cNvPr id="5" name="Rectangle 4">
            <a:extLst>
              <a:ext uri="{FF2B5EF4-FFF2-40B4-BE49-F238E27FC236}">
                <a16:creationId xmlns:a16="http://schemas.microsoft.com/office/drawing/2014/main" id="{2F03FA88-79F8-BEE2-AC6B-2C59DB61F195}"/>
              </a:ext>
            </a:extLst>
          </p:cNvPr>
          <p:cNvSpPr/>
          <p:nvPr/>
        </p:nvSpPr>
        <p:spPr>
          <a:xfrm>
            <a:off x="0" y="384895"/>
            <a:ext cx="4896544" cy="727000"/>
          </a:xfrm>
          <a:prstGeom prst="rect">
            <a:avLst/>
          </a:prstGeom>
          <a:solidFill>
            <a:schemeClr val="accent4">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t>3- Framework Convention on Tourism Ethics</a:t>
            </a:r>
            <a:endParaRPr lang="en-DE" sz="1800" dirty="0"/>
          </a:p>
        </p:txBody>
      </p:sp>
      <p:sp>
        <p:nvSpPr>
          <p:cNvPr id="6" name="Rectangle 5">
            <a:extLst>
              <a:ext uri="{FF2B5EF4-FFF2-40B4-BE49-F238E27FC236}">
                <a16:creationId xmlns:a16="http://schemas.microsoft.com/office/drawing/2014/main" id="{7E71AAEA-7EC0-1E8C-509C-560282E0C80F}"/>
              </a:ext>
            </a:extLst>
          </p:cNvPr>
          <p:cNvSpPr/>
          <p:nvPr/>
        </p:nvSpPr>
        <p:spPr>
          <a:xfrm>
            <a:off x="1202631" y="1844824"/>
            <a:ext cx="6696744" cy="3600400"/>
          </a:xfrm>
          <a:prstGeom prst="rect">
            <a:avLst/>
          </a:prstGeom>
          <a:solidFill>
            <a:schemeClr val="tx2">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nSpc>
                <a:spcPct val="150000"/>
              </a:lnSpc>
              <a:buNone/>
            </a:pPr>
            <a:r>
              <a:rPr lang="en-US" dirty="0">
                <a:solidFill>
                  <a:schemeClr val="bg1"/>
                </a:solidFill>
              </a:rPr>
              <a:t>- The World Committee on Tourism Ethics is a subsidiary body of the UNWTO General Assembly.</a:t>
            </a:r>
          </a:p>
          <a:p>
            <a:pPr marL="0" indent="0">
              <a:lnSpc>
                <a:spcPct val="150000"/>
              </a:lnSpc>
              <a:buNone/>
            </a:pPr>
            <a:r>
              <a:rPr lang="en-US" dirty="0">
                <a:solidFill>
                  <a:schemeClr val="bg1"/>
                </a:solidFill>
              </a:rPr>
              <a:t>- It works not only on the Global Code of Ethics for Tourism but also on other related matters.</a:t>
            </a:r>
          </a:p>
          <a:p>
            <a:pPr marL="0" indent="0">
              <a:lnSpc>
                <a:spcPct val="150000"/>
              </a:lnSpc>
              <a:buNone/>
            </a:pPr>
            <a:r>
              <a:rPr lang="en-US" dirty="0">
                <a:solidFill>
                  <a:schemeClr val="bg1"/>
                </a:solidFill>
              </a:rPr>
              <a:t>- The Committee is responsible for monitoring the implementation of this Convention.</a:t>
            </a:r>
          </a:p>
          <a:p>
            <a:pPr marL="0" indent="0">
              <a:lnSpc>
                <a:spcPct val="150000"/>
              </a:lnSpc>
              <a:buNone/>
            </a:pPr>
            <a:r>
              <a:rPr lang="en-US" dirty="0">
                <a:solidFill>
                  <a:schemeClr val="bg1"/>
                </a:solidFill>
              </a:rPr>
              <a:t>- It also carries out additional tasks assigned by the Conference of States Parties.</a:t>
            </a:r>
          </a:p>
        </p:txBody>
      </p:sp>
    </p:spTree>
    <p:extLst>
      <p:ext uri="{BB962C8B-B14F-4D97-AF65-F5344CB8AC3E}">
        <p14:creationId xmlns:p14="http://schemas.microsoft.com/office/powerpoint/2010/main" val="2820886150"/>
      </p:ext>
    </p:extLst>
  </p:cSld>
  <p:clrMapOvr>
    <a:masterClrMapping/>
  </p:clrMapOvr>
  <p:transition spd="slow">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United Nations World Tourism Organization Headquarters">
            <a:extLst>
              <a:ext uri="{FF2B5EF4-FFF2-40B4-BE49-F238E27FC236}">
                <a16:creationId xmlns:a16="http://schemas.microsoft.com/office/drawing/2014/main" id="{83BC26C5-109D-AAE0-8109-B812A72F46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8349" cy="647310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5F8034F-6788-18B0-B980-0297954F3400}"/>
              </a:ext>
            </a:extLst>
          </p:cNvPr>
          <p:cNvSpPr/>
          <p:nvPr/>
        </p:nvSpPr>
        <p:spPr>
          <a:xfrm>
            <a:off x="-1" y="19770"/>
            <a:ext cx="12198350" cy="6453335"/>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DE"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24</a:t>
            </a:fld>
            <a:endParaRPr lang="nl-NL"/>
          </a:p>
        </p:txBody>
      </p:sp>
      <p:sp>
        <p:nvSpPr>
          <p:cNvPr id="6" name="Rectangle 5">
            <a:extLst>
              <a:ext uri="{FF2B5EF4-FFF2-40B4-BE49-F238E27FC236}">
                <a16:creationId xmlns:a16="http://schemas.microsoft.com/office/drawing/2014/main" id="{7E71AAEA-7EC0-1E8C-509C-560282E0C80F}"/>
              </a:ext>
            </a:extLst>
          </p:cNvPr>
          <p:cNvSpPr/>
          <p:nvPr/>
        </p:nvSpPr>
        <p:spPr>
          <a:xfrm>
            <a:off x="1202631" y="1477020"/>
            <a:ext cx="8496944" cy="4104456"/>
          </a:xfrm>
          <a:prstGeom prst="rect">
            <a:avLst/>
          </a:prstGeom>
          <a:solidFill>
            <a:schemeClr val="accent4">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lnSpc>
                <a:spcPct val="150000"/>
              </a:lnSpc>
              <a:buNone/>
            </a:pPr>
            <a:r>
              <a:rPr lang="en-US" sz="2800" b="1" dirty="0">
                <a:solidFill>
                  <a:schemeClr val="bg1"/>
                </a:solidFill>
              </a:rPr>
              <a:t>DISCUSSION</a:t>
            </a:r>
            <a:r>
              <a:rPr lang="en-US" b="1" dirty="0">
                <a:solidFill>
                  <a:schemeClr val="bg1"/>
                </a:solidFill>
              </a:rPr>
              <a:t> </a:t>
            </a:r>
          </a:p>
          <a:p>
            <a:pPr marL="0" indent="0" algn="ctr">
              <a:lnSpc>
                <a:spcPct val="150000"/>
              </a:lnSpc>
              <a:buNone/>
            </a:pPr>
            <a:endParaRPr lang="en-US" b="1" dirty="0">
              <a:solidFill>
                <a:schemeClr val="bg1"/>
              </a:solidFill>
            </a:endParaRPr>
          </a:p>
          <a:p>
            <a:pPr marL="0" indent="0">
              <a:lnSpc>
                <a:spcPct val="150000"/>
              </a:lnSpc>
              <a:buNone/>
            </a:pPr>
            <a:r>
              <a:rPr lang="en-US" b="1" dirty="0">
                <a:solidFill>
                  <a:schemeClr val="bg1"/>
                </a:solidFill>
              </a:rPr>
              <a:t>- How can your own country benefit from applying the Global Code of Ethics for Tourism in practice?</a:t>
            </a:r>
          </a:p>
        </p:txBody>
      </p:sp>
    </p:spTree>
    <p:extLst>
      <p:ext uri="{BB962C8B-B14F-4D97-AF65-F5344CB8AC3E}">
        <p14:creationId xmlns:p14="http://schemas.microsoft.com/office/powerpoint/2010/main" val="1699662445"/>
      </p:ext>
    </p:extLst>
  </p:cSld>
  <p:clrMapOvr>
    <a:masterClrMapping/>
  </p:clrMapOvr>
  <p:transition spd="slow">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jdelijke aanduiding voor tekst 5"/>
          <p:cNvSpPr>
            <a:spLocks noGrp="1"/>
          </p:cNvSpPr>
          <p:nvPr>
            <p:ph type="body" sz="quarter" idx="12"/>
          </p:nvPr>
        </p:nvSpPr>
        <p:spPr/>
        <p:txBody>
          <a:bodyPr/>
          <a:lstStyle/>
          <a:p>
            <a:endParaRPr lang="nl-NL" dirty="0"/>
          </a:p>
        </p:txBody>
      </p:sp>
      <p:sp>
        <p:nvSpPr>
          <p:cNvPr id="4" name="Titel 3"/>
          <p:cNvSpPr>
            <a:spLocks noGrp="1"/>
          </p:cNvSpPr>
          <p:nvPr>
            <p:ph type="title"/>
          </p:nvPr>
        </p:nvSpPr>
        <p:spPr>
          <a:xfrm>
            <a:off x="1418655" y="1484784"/>
            <a:ext cx="10225136" cy="1656184"/>
          </a:xfrm>
        </p:spPr>
        <p:txBody>
          <a:bodyPr/>
          <a:lstStyle/>
          <a:p>
            <a:r>
              <a:rPr lang="nl-NL" dirty="0"/>
              <a:t>Thank you</a:t>
            </a:r>
          </a:p>
        </p:txBody>
      </p:sp>
      <p:sp>
        <p:nvSpPr>
          <p:cNvPr id="2" name="Tijdelijke aanduiding voor tekst 19">
            <a:extLst>
              <a:ext uri="{FF2B5EF4-FFF2-40B4-BE49-F238E27FC236}">
                <a16:creationId xmlns:a16="http://schemas.microsoft.com/office/drawing/2014/main" id="{0CF4AE47-0636-A619-0388-D4892A106F90}"/>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
        <p:nvSpPr>
          <p:cNvPr id="3" name="Tijdelijke aanduiding voor verticale tekst 6">
            <a:extLst>
              <a:ext uri="{FF2B5EF4-FFF2-40B4-BE49-F238E27FC236}">
                <a16:creationId xmlns:a16="http://schemas.microsoft.com/office/drawing/2014/main" id="{3F48EF97-ED79-4B37-6799-FDFA9B24C180}"/>
              </a:ext>
            </a:extLst>
          </p:cNvPr>
          <p:cNvSpPr txBox="1">
            <a:spLocks/>
          </p:cNvSpPr>
          <p:nvPr/>
        </p:nvSpPr>
        <p:spPr>
          <a:xfrm>
            <a:off x="7467326" y="4581128"/>
            <a:ext cx="473102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dirty="0"/>
              <a:t>European Institute of Innovation, Entrepreneurship and Technology</a:t>
            </a:r>
            <a:endParaRPr lang="nl-NL" dirty="0"/>
          </a:p>
          <a:p>
            <a:pPr lvl="3"/>
            <a:r>
              <a:rPr lang="it-IT" b="0" dirty="0" err="1"/>
              <a:t>Lessingstraße</a:t>
            </a:r>
            <a:r>
              <a:rPr lang="it-IT" b="0" dirty="0"/>
              <a:t> 79,</a:t>
            </a:r>
          </a:p>
          <a:p>
            <a:pPr lvl="3"/>
            <a:r>
              <a:rPr lang="it-IT" b="0" dirty="0"/>
              <a:t>13158 </a:t>
            </a:r>
            <a:r>
              <a:rPr lang="it-IT" b="0" dirty="0" err="1"/>
              <a:t>Berlin</a:t>
            </a:r>
            <a:r>
              <a:rPr lang="it-IT" b="0" dirty="0"/>
              <a:t>, Germany</a:t>
            </a:r>
          </a:p>
          <a:p>
            <a:pPr lvl="3"/>
            <a:r>
              <a:rPr lang="nl-NL" b="0" dirty="0"/>
              <a:t>Phone: +49 176 55524449</a:t>
            </a:r>
          </a:p>
          <a:p>
            <a:pPr lvl="3"/>
            <a:r>
              <a:rPr lang="nl-NL" b="0" dirty="0"/>
              <a:t>Email: info@eiiet.com</a:t>
            </a:r>
          </a:p>
        </p:txBody>
      </p:sp>
    </p:spTree>
    <p:extLst>
      <p:ext uri="{BB962C8B-B14F-4D97-AF65-F5344CB8AC3E}">
        <p14:creationId xmlns:p14="http://schemas.microsoft.com/office/powerpoint/2010/main" val="1190217129"/>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7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tmplLst>
          <p:tmpl lvl="1">
            <p:tnLst>
              <p:par>
                <p:cTn presetID="10" presetClass="entr" presetSubtype="0" fill="hold" nodeType="withEffect">
                  <p:stCondLst>
                    <p:cond delay="1000"/>
                  </p:stCondLst>
                  <p:childTnLst>
                    <p:set>
                      <p:cBhvr>
                        <p:cTn dur="1" fill="hold">
                          <p:stCondLst>
                            <p:cond delay="0"/>
                          </p:stCondLst>
                        </p:cTn>
                        <p:tgtEl>
                          <p:spTgt spid="2"/>
                        </p:tgtEl>
                        <p:attrNameLst>
                          <p:attrName>style.visibility</p:attrName>
                        </p:attrNameLst>
                      </p:cBhvr>
                      <p:to>
                        <p:strVal val="visible"/>
                      </p:to>
                    </p:set>
                    <p:animEffect transition="in" filter="fade">
                      <p:cBhvr>
                        <p:cTn dur="750"/>
                        <p:tgtEl>
                          <p:spTgt spid="2"/>
                        </p:tgtEl>
                      </p:cBhvr>
                    </p:animEffect>
                  </p:childTnLst>
                </p:cTn>
              </p:par>
            </p:tnLst>
          </p:tmpl>
        </p:tmplLst>
      </p:b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bce83e47c546ff6ac1b4b362eaa37f0f7a52c"/>
</p:tagLst>
</file>

<file path=ppt/theme/theme1.xml><?xml version="1.0" encoding="utf-8"?>
<a:theme xmlns:a="http://schemas.openxmlformats.org/drawingml/2006/main" name="Corporate template-set Universiteit Leiden">
  <a:themeElements>
    <a:clrScheme name="Universiteit Leiden">
      <a:dk1>
        <a:srgbClr val="000000"/>
      </a:dk1>
      <a:lt1>
        <a:srgbClr val="FFFFFF"/>
      </a:lt1>
      <a:dk2>
        <a:srgbClr val="8592BC"/>
      </a:dk2>
      <a:lt2>
        <a:srgbClr val="001158"/>
      </a:lt2>
      <a:accent1>
        <a:srgbClr val="9EBA2E"/>
      </a:accent1>
      <a:accent2>
        <a:srgbClr val="5CB1EB"/>
      </a:accent2>
      <a:accent3>
        <a:srgbClr val="34A3A9"/>
      </a:accent3>
      <a:accent4>
        <a:srgbClr val="F46E32"/>
      </a:accent4>
      <a:accent5>
        <a:srgbClr val="2C712D"/>
      </a:accent5>
      <a:accent6>
        <a:srgbClr val="B02079"/>
      </a:accent6>
      <a:hlink>
        <a:srgbClr val="0033CC"/>
      </a:hlink>
      <a:folHlink>
        <a:srgbClr val="7030A0"/>
      </a:folHlink>
    </a:clrScheme>
    <a:fontScheme name="Universiteit Leiden">
      <a:majorFont>
        <a:latin typeface="Georgia"/>
        <a:ea typeface=""/>
        <a:cs typeface=""/>
      </a:majorFont>
      <a:minorFont>
        <a:latin typeface="Georgia"/>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bg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08000" tIns="108000" rIns="108000" bIns="108000" rtlCol="0">
        <a:noAutofit/>
      </a:bodyPr>
      <a:lstStyle>
        <a:defPPr>
          <a:defRPr noProof="0" dirty="0" err="1" smtClean="0">
            <a:solidFill>
              <a:schemeClr val="bg2"/>
            </a:solidFill>
          </a:defRPr>
        </a:defPPr>
      </a:lstStyle>
    </a:txDef>
  </a:objectDefaults>
  <a:extraClrSchemeLst/>
  <a:extLst>
    <a:ext uri="{05A4C25C-085E-4340-85A3-A5531E510DB2}">
      <thm15:themeFamily xmlns:thm15="http://schemas.microsoft.com/office/thememl/2012/main" name="16-9-windows-en-met-slidenr.potx" id="{AFEA357D-D7A1-4093-8F37-2903EA1E32B4}" vid="{CE1BFD01-A7D4-4F03-8ED9-8F286D333555}"/>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8E77E9BB20574C88F1A51905EBD0AF" ma:contentTypeVersion="2" ma:contentTypeDescription="Create a new document." ma:contentTypeScope="" ma:versionID="2fd0fa924a9e82cd60e1feff1e189b11">
  <xsd:schema xmlns:xsd="http://www.w3.org/2001/XMLSchema" xmlns:xs="http://www.w3.org/2001/XMLSchema" xmlns:p="http://schemas.microsoft.com/office/2006/metadata/properties" xmlns:ns2="01a1795b-c314-4f6e-9e61-ae7877c66689" targetNamespace="http://schemas.microsoft.com/office/2006/metadata/properties" ma:root="true" ma:fieldsID="312e5ddb972235c6e69e0cbbfcd395b3" ns2:_="">
    <xsd:import namespace="01a1795b-c314-4f6e-9e61-ae7877c66689"/>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a1795b-c314-4f6e-9e61-ae7877c666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589FBFB-9829-4960-B574-BA25F32F53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a1795b-c314-4f6e-9e61-ae7877c6668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52D4775-B13D-4BD4-89B1-2E5B7CFBB179}">
  <ds:schemaRefs>
    <ds:schemaRef ds:uri="http://schemas.openxmlformats.org/package/2006/metadata/core-properties"/>
    <ds:schemaRef ds:uri="http://purl.org/dc/terms/"/>
    <ds:schemaRef ds:uri="http://schemas.microsoft.com/office/infopath/2007/PartnerControls"/>
    <ds:schemaRef ds:uri="http://purl.org/dc/dcmitype/"/>
    <ds:schemaRef ds:uri="http://schemas.microsoft.com/office/2006/documentManagement/types"/>
    <ds:schemaRef ds:uri="http://www.w3.org/XML/1998/namespace"/>
    <ds:schemaRef ds:uri="http://purl.org/dc/elements/1.1/"/>
    <ds:schemaRef ds:uri="01a1795b-c314-4f6e-9e61-ae7877c66689"/>
    <ds:schemaRef ds:uri="http://schemas.microsoft.com/office/2006/metadata/properties"/>
  </ds:schemaRefs>
</ds:datastoreItem>
</file>

<file path=customXml/itemProps3.xml><?xml version="1.0" encoding="utf-8"?>
<ds:datastoreItem xmlns:ds="http://schemas.openxmlformats.org/officeDocument/2006/customXml" ds:itemID="{46ABCAEF-D5A0-4535-AD83-587F03E189B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16-9-windows-en-met-slidenr</Template>
  <TotalTime>3606</TotalTime>
  <Words>1090</Words>
  <Application>Microsoft Macintosh PowerPoint</Application>
  <PresentationFormat>Custom</PresentationFormat>
  <Paragraphs>175</Paragraphs>
  <Slides>26</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Minion</vt:lpstr>
      <vt:lpstr>Georgia</vt:lpstr>
      <vt:lpstr>Calibri</vt:lpstr>
      <vt:lpstr>Wingdings</vt:lpstr>
      <vt:lpstr>Corporate template-set Universiteit Leiden</vt:lpstr>
      <vt:lpstr>Tourism Law and Legislation  European Institute of Innovation, Entrepreneurship and Technology Lessingstraße 79, 13158 Berlin, Germany </vt:lpstr>
      <vt:lpstr>Outline: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vaclavlalik1968@gmail.com</dc:creator>
  <cp:lastModifiedBy>Mahmoud Bakry</cp:lastModifiedBy>
  <cp:revision>237</cp:revision>
  <dcterms:created xsi:type="dcterms:W3CDTF">2023-10-18T00:40:52Z</dcterms:created>
  <dcterms:modified xsi:type="dcterms:W3CDTF">2026-01-21T11:26:32Z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0x010100798E77E9BB20574C88F1A51905EBD0AF</vt:lpwstr>
  </property>
</Properties>
</file>