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embedTrueTypeFonts="1">
  <p:sldMasterIdLst>
    <p:sldMasterId id="2147483648" r:id="rId4"/>
  </p:sldMasterIdLst>
  <p:notesMasterIdLst>
    <p:notesMasterId r:id="rId45"/>
  </p:notesMasterIdLst>
  <p:handoutMasterIdLst>
    <p:handoutMasterId r:id="rId46"/>
  </p:handoutMasterIdLst>
  <p:sldIdLst>
    <p:sldId id="256" r:id="rId5"/>
    <p:sldId id="257" r:id="rId6"/>
    <p:sldId id="268" r:id="rId7"/>
    <p:sldId id="270" r:id="rId8"/>
    <p:sldId id="367" r:id="rId9"/>
    <p:sldId id="271" r:id="rId10"/>
    <p:sldId id="272" r:id="rId11"/>
    <p:sldId id="273" r:id="rId12"/>
    <p:sldId id="274" r:id="rId13"/>
    <p:sldId id="275" r:id="rId14"/>
    <p:sldId id="276" r:id="rId15"/>
    <p:sldId id="277" r:id="rId16"/>
    <p:sldId id="278" r:id="rId17"/>
    <p:sldId id="279" r:id="rId18"/>
    <p:sldId id="280" r:id="rId19"/>
    <p:sldId id="281" r:id="rId20"/>
    <p:sldId id="282" r:id="rId21"/>
    <p:sldId id="283" r:id="rId22"/>
    <p:sldId id="284" r:id="rId23"/>
    <p:sldId id="288" r:id="rId24"/>
    <p:sldId id="285" r:id="rId25"/>
    <p:sldId id="286" r:id="rId26"/>
    <p:sldId id="287" r:id="rId27"/>
    <p:sldId id="290" r:id="rId28"/>
    <p:sldId id="289" r:id="rId29"/>
    <p:sldId id="291" r:id="rId30"/>
    <p:sldId id="298" r:id="rId31"/>
    <p:sldId id="299" r:id="rId32"/>
    <p:sldId id="300" r:id="rId33"/>
    <p:sldId id="292" r:id="rId34"/>
    <p:sldId id="293" r:id="rId35"/>
    <p:sldId id="295" r:id="rId36"/>
    <p:sldId id="294" r:id="rId37"/>
    <p:sldId id="296" r:id="rId38"/>
    <p:sldId id="297" r:id="rId39"/>
    <p:sldId id="301" r:id="rId40"/>
    <p:sldId id="356" r:id="rId41"/>
    <p:sldId id="368" r:id="rId42"/>
    <p:sldId id="366" r:id="rId43"/>
    <p:sldId id="269" r:id="rId44"/>
  </p:sldIdLst>
  <p:sldSz cx="12198350" cy="6858000"/>
  <p:notesSz cx="6858000" cy="9144000"/>
  <p:embeddedFontLst>
    <p:embeddedFont>
      <p:font typeface="Calibri" panose="020F0502020204030204" pitchFamily="34" charset="0"/>
      <p:regular r:id="rId47"/>
      <p:bold r:id="rId48"/>
      <p:italic r:id="rId49"/>
      <p:boldItalic r:id="rId50"/>
    </p:embeddedFont>
    <p:embeddedFont>
      <p:font typeface="Georgia" panose="02040502050405020303" pitchFamily="18" charset="0"/>
      <p:regular r:id="rId51"/>
      <p:bold r:id="rId52"/>
      <p:italic r:id="rId53"/>
      <p:boldItalic r:id="rId54"/>
    </p:embeddedFont>
    <p:embeddedFont>
      <p:font typeface="Minion" panose="02000503070000020003" pitchFamily="2" charset="0"/>
      <p:regular r:id="rId55"/>
      <p:bold r:id="rId56"/>
      <p:italic r:id="rId57"/>
      <p:boldItalic r:id="rId58"/>
    </p:embeddedFont>
  </p:embeddedFontLst>
  <p:custDataLst>
    <p:tags r:id="rId59"/>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2">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92B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58" autoAdjust="0"/>
    <p:restoredTop sz="94660"/>
  </p:normalViewPr>
  <p:slideViewPr>
    <p:cSldViewPr>
      <p:cViewPr varScale="1">
        <p:scale>
          <a:sx n="115" d="100"/>
          <a:sy n="115" d="100"/>
        </p:scale>
        <p:origin x="448" y="208"/>
      </p:cViewPr>
      <p:guideLst>
        <p:guide orient="horz" pos="2160"/>
        <p:guide pos="3842"/>
      </p:guideLst>
    </p:cSldViewPr>
  </p:slideViewPr>
  <p:notesTextViewPr>
    <p:cViewPr>
      <p:scale>
        <a:sx n="1" d="1"/>
        <a:sy n="1" d="1"/>
      </p:scale>
      <p:origin x="0" y="0"/>
    </p:cViewPr>
  </p:notesTextViewPr>
  <p:sorterViewPr>
    <p:cViewPr>
      <p:scale>
        <a:sx n="80" d="100"/>
        <a:sy n="80" d="100"/>
      </p:scale>
      <p:origin x="0" y="0"/>
    </p:cViewPr>
  </p:sorterViewPr>
  <p:notesViewPr>
    <p:cSldViewPr>
      <p:cViewPr varScale="1">
        <p:scale>
          <a:sx n="101" d="100"/>
          <a:sy n="101" d="100"/>
        </p:scale>
        <p:origin x="-3528" y="-90"/>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font" Target="fonts/font1.fntdata"/><Relationship Id="rId50" Type="http://schemas.openxmlformats.org/officeDocument/2006/relationships/font" Target="fonts/font4.fntdata"/><Relationship Id="rId55" Type="http://schemas.openxmlformats.org/officeDocument/2006/relationships/font" Target="fonts/font9.fntdata"/><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3" Type="http://schemas.openxmlformats.org/officeDocument/2006/relationships/font" Target="fonts/font7.fntdata"/><Relationship Id="rId58" Type="http://schemas.openxmlformats.org/officeDocument/2006/relationships/font" Target="fonts/font12.fntdata"/><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2.fntdata"/><Relationship Id="rId56" Type="http://schemas.openxmlformats.org/officeDocument/2006/relationships/font" Target="fonts/font10.fntdata"/><Relationship Id="rId8" Type="http://schemas.openxmlformats.org/officeDocument/2006/relationships/slide" Target="slides/slide4.xml"/><Relationship Id="rId51" Type="http://schemas.openxmlformats.org/officeDocument/2006/relationships/font" Target="fonts/font5.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handoutMaster" Target="handoutMasters/handoutMaster1.xml"/><Relationship Id="rId59" Type="http://schemas.openxmlformats.org/officeDocument/2006/relationships/tags" Target="tags/tag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8.fntdata"/><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3.fntdata"/><Relationship Id="rId57" Type="http://schemas.openxmlformats.org/officeDocument/2006/relationships/font" Target="fonts/font11.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6.fntdata"/><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4F068446-54CF-4267-A5BD-FA01909E96A2}" type="datetimeFigureOut">
              <a:rPr lang="nl-NL" smtClean="0"/>
              <a:t>10-01-2025</a:t>
            </a:fld>
            <a:endParaRPr lang="nl-NL"/>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8AF345F5-224F-42F7-8104-3FF77BEE4CD0}" type="slidenum">
              <a:rPr lang="nl-NL" smtClean="0"/>
              <a:t>‹#›</a:t>
            </a:fld>
            <a:endParaRPr lang="nl-NL"/>
          </a:p>
        </p:txBody>
      </p:sp>
    </p:spTree>
    <p:extLst>
      <p:ext uri="{BB962C8B-B14F-4D97-AF65-F5344CB8AC3E}">
        <p14:creationId xmlns:p14="http://schemas.microsoft.com/office/powerpoint/2010/main" val="281083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698784-F1F2-4D71-B346-94F94D5EBAA2}" type="datetimeFigureOut">
              <a:rPr lang="nl-NL" smtClean="0"/>
              <a:t>10-01-2025</a:t>
            </a:fld>
            <a:endParaRPr lang="nl-NL"/>
          </a:p>
        </p:txBody>
      </p:sp>
      <p:sp>
        <p:nvSpPr>
          <p:cNvPr id="4" name="Tijdelijke aanduiding voor dia-afbeelding 3"/>
          <p:cNvSpPr>
            <a:spLocks noGrp="1" noRot="1" noChangeAspect="1"/>
          </p:cNvSpPr>
          <p:nvPr>
            <p:ph type="sldImg" idx="2"/>
          </p:nvPr>
        </p:nvSpPr>
        <p:spPr>
          <a:xfrm>
            <a:off x="379413" y="685800"/>
            <a:ext cx="6099175" cy="3429000"/>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nl-NL"/>
              <a:t>Klik om de modelstijlen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CD43-08E5-4945-BC4F-4857758E978F}" type="slidenum">
              <a:rPr lang="nl-NL" smtClean="0"/>
              <a:t>‹#›</a:t>
            </a:fld>
            <a:endParaRPr lang="nl-NL"/>
          </a:p>
        </p:txBody>
      </p:sp>
    </p:spTree>
    <p:extLst>
      <p:ext uri="{BB962C8B-B14F-4D97-AF65-F5344CB8AC3E}">
        <p14:creationId xmlns:p14="http://schemas.microsoft.com/office/powerpoint/2010/main" val="25635155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l-NL" dirty="0"/>
          </a:p>
        </p:txBody>
      </p:sp>
      <p:sp>
        <p:nvSpPr>
          <p:cNvPr id="4" name="Slide Number Placeholder 3"/>
          <p:cNvSpPr>
            <a:spLocks noGrp="1"/>
          </p:cNvSpPr>
          <p:nvPr>
            <p:ph type="sldNum" sz="quarter" idx="10"/>
          </p:nvPr>
        </p:nvSpPr>
        <p:spPr/>
        <p:txBody>
          <a:bodyPr/>
          <a:lstStyle/>
          <a:p>
            <a:fld id="{812ECD43-08E5-4945-BC4F-4857758E978F}" type="slidenum">
              <a:rPr lang="nl-NL" smtClean="0"/>
              <a:t>0</a:t>
            </a:fld>
            <a:endParaRPr lang="nl-NL"/>
          </a:p>
        </p:txBody>
      </p:sp>
    </p:spTree>
    <p:extLst>
      <p:ext uri="{BB962C8B-B14F-4D97-AF65-F5344CB8AC3E}">
        <p14:creationId xmlns:p14="http://schemas.microsoft.com/office/powerpoint/2010/main" val="15545344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Tijdelijke aanduiding voor tekst 5"/>
          <p:cNvSpPr>
            <a:spLocks noGrp="1"/>
          </p:cNvSpPr>
          <p:nvPr>
            <p:ph type="body" sz="quarter" idx="13" hasCustomPrompt="1"/>
          </p:nvPr>
        </p:nvSpPr>
        <p:spPr>
          <a:xfrm>
            <a:off x="0" y="-1"/>
            <a:ext cx="12198349" cy="4521941"/>
          </a:xfrm>
          <a:solidFill>
            <a:srgbClr val="8592BC"/>
          </a:solidFill>
        </p:spPr>
        <p:txBody>
          <a:bodyPr>
            <a:normAutofit/>
          </a:bodyPr>
          <a:lstStyle>
            <a:lvl1pPr marL="0" indent="0">
              <a:buNone/>
              <a:defRPr sz="100">
                <a:solidFill>
                  <a:schemeClr val="bg2"/>
                </a:solidFill>
              </a:defRPr>
            </a:lvl1pPr>
          </a:lstStyle>
          <a:p>
            <a:pPr lvl="0"/>
            <a:r>
              <a:rPr lang="en-GB" noProof="0" dirty="0"/>
              <a:t>..</a:t>
            </a:r>
          </a:p>
        </p:txBody>
      </p:sp>
      <p:sp>
        <p:nvSpPr>
          <p:cNvPr id="6" name="Tijdelijke aanduiding voor tekst 5"/>
          <p:cNvSpPr>
            <a:spLocks noGrp="1"/>
          </p:cNvSpPr>
          <p:nvPr>
            <p:ph type="body" sz="quarter" idx="12" hasCustomPrompt="1"/>
          </p:nvPr>
        </p:nvSpPr>
        <p:spPr>
          <a:xfrm>
            <a:off x="1" y="1"/>
            <a:ext cx="12198350" cy="3719335"/>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presentation</a:t>
            </a:r>
          </a:p>
        </p:txBody>
      </p:sp>
      <p:sp>
        <p:nvSpPr>
          <p:cNvPr id="20" name="Tijdelijke aanduiding voor tekst 19"/>
          <p:cNvSpPr>
            <a:spLocks noGrp="1"/>
          </p:cNvSpPr>
          <p:nvPr>
            <p:ph type="body" sz="quarter" idx="14" hasCustomPrompt="1"/>
          </p:nvPr>
        </p:nvSpPr>
        <p:spPr>
          <a:xfrm>
            <a:off x="1490663" y="3934610"/>
            <a:ext cx="6918325" cy="393700"/>
          </a:xfrm>
        </p:spPr>
        <p:txBody>
          <a:bodyPr anchor="ctr">
            <a:normAutofit/>
          </a:bodyPr>
          <a:lstStyle>
            <a:lvl1pPr marL="0" indent="0">
              <a:buNone/>
              <a:defRPr sz="2400">
                <a:solidFill>
                  <a:schemeClr val="bg1"/>
                </a:solidFill>
              </a:defRPr>
            </a:lvl1pPr>
          </a:lstStyle>
          <a:p>
            <a:pPr lvl="0"/>
            <a:r>
              <a:rPr lang="en-GB" noProof="0" dirty="0"/>
              <a:t>Subtitle presentation</a:t>
            </a:r>
          </a:p>
        </p:txBody>
      </p:sp>
      <p:sp>
        <p:nvSpPr>
          <p:cNvPr id="8" name="Tijdelijke aanduiding voor datum 3"/>
          <p:cNvSpPr>
            <a:spLocks noGrp="1"/>
          </p:cNvSpPr>
          <p:nvPr>
            <p:ph type="dt" sz="half" idx="2"/>
          </p:nvPr>
        </p:nvSpPr>
        <p:spPr>
          <a:xfrm>
            <a:off x="7467327" y="3934684"/>
            <a:ext cx="4326359" cy="394127"/>
          </a:xfrm>
          <a:prstGeom prst="rect">
            <a:avLst/>
          </a:prstGeom>
        </p:spPr>
        <p:txBody>
          <a:bodyPr vert="horz" lIns="0" tIns="0" rIns="0" bIns="0" rtlCol="0" anchor="ctr"/>
          <a:lstStyle>
            <a:lvl1pPr algn="r">
              <a:defRPr sz="2400">
                <a:solidFill>
                  <a:schemeClr val="bg1"/>
                </a:solidFill>
              </a:defRPr>
            </a:lvl1pPr>
          </a:lstStyle>
          <a:p>
            <a:fld id="{928F9493-D671-4F27-99EF-9D103FC79999}" type="datetime1">
              <a:rPr lang="nl-NL" noProof="0" smtClean="0"/>
              <a:t>10-01-2025</a:t>
            </a:fld>
            <a:endParaRPr lang="en-GB" noProof="0" dirty="0"/>
          </a:p>
        </p:txBody>
      </p:sp>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8" name="Rechthoek 19"/>
          <p:cNvSpPr/>
          <p:nvPr userDrawn="1"/>
        </p:nvSpPr>
        <p:spPr bwMode="auto">
          <a:xfrm>
            <a:off x="6099174" y="6453336"/>
            <a:ext cx="6099175"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pic>
        <p:nvPicPr>
          <p:cNvPr id="4" name="Picture 3">
            <a:extLst>
              <a:ext uri="{FF2B5EF4-FFF2-40B4-BE49-F238E27FC236}">
                <a16:creationId xmlns:a16="http://schemas.microsoft.com/office/drawing/2014/main" id="{C42DA95D-231B-9D44-A78D-0A7A94EB9808}"/>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22" name="Tijdelijke aanduiding voor tekst 19">
            <a:extLst>
              <a:ext uri="{FF2B5EF4-FFF2-40B4-BE49-F238E27FC236}">
                <a16:creationId xmlns:a16="http://schemas.microsoft.com/office/drawing/2014/main" id="{0E29121B-8495-55E8-780C-49244C24E89D}"/>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1036379758"/>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0"/>
                                  </p:stCondLst>
                                  <p:childTnLst>
                                    <p:set>
                                      <p:cBhvr>
                                        <p:cTn id="9" dur="1" fill="hold">
                                          <p:stCondLst>
                                            <p:cond delay="0"/>
                                          </p:stCondLst>
                                        </p:cTn>
                                        <p:tgtEl>
                                          <p:spTgt spid="7">
                                            <p:bg/>
                                          </p:spTgt>
                                        </p:tgtEl>
                                        <p:attrNameLst>
                                          <p:attrName>style.visibility</p:attrName>
                                        </p:attrNameLst>
                                      </p:cBhvr>
                                      <p:to>
                                        <p:strVal val="visible"/>
                                      </p:to>
                                    </p:set>
                                    <p:anim calcmode="lin" valueType="num">
                                      <p:cBhvr additive="base">
                                        <p:cTn id="10" dur="1000" fill="hold"/>
                                        <p:tgtEl>
                                          <p:spTgt spid="7">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7">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0"/>
                                  </p:stCondLst>
                                  <p:childTnLst>
                                    <p:set>
                                      <p:cBhvr>
                                        <p:cTn id="13" dur="1" fill="hold">
                                          <p:stCondLst>
                                            <p:cond delay="0"/>
                                          </p:stCondLst>
                                        </p:cTn>
                                        <p:tgtEl>
                                          <p:spTgt spid="7">
                                            <p:txEl>
                                              <p:pRg st="0" end="0"/>
                                            </p:txEl>
                                          </p:spTgt>
                                        </p:tgtEl>
                                        <p:attrNameLst>
                                          <p:attrName>style.visibility</p:attrName>
                                        </p:attrNameLst>
                                      </p:cBhvr>
                                      <p:to>
                                        <p:strVal val="visible"/>
                                      </p:to>
                                    </p:set>
                                    <p:anim calcmode="lin" valueType="num">
                                      <p:cBhvr additive="base">
                                        <p:cTn id="14"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7">
                                            <p:txEl>
                                              <p:pRg st="0" end="0"/>
                                            </p:txEl>
                                          </p:spTgt>
                                        </p:tgtEl>
                                        <p:attrNameLst>
                                          <p:attrName>ppt_y</p:attrName>
                                        </p:attrNameLst>
                                      </p:cBhvr>
                                      <p:tavLst>
                                        <p:tav tm="0">
                                          <p:val>
                                            <p:strVal val="0-#ppt_h/2"/>
                                          </p:val>
                                        </p:tav>
                                        <p:tav tm="100000">
                                          <p:val>
                                            <p:strVal val="#ppt_y"/>
                                          </p:val>
                                        </p:tav>
                                      </p:tavLst>
                                    </p:anim>
                                  </p:childTnLst>
                                </p:cTn>
                              </p:par>
                              <p:par>
                                <p:cTn id="16" presetID="2" presetClass="entr" presetSubtype="1" decel="100000" fill="hold" grpId="0" nodeType="withEffect">
                                  <p:stCondLst>
                                    <p:cond delay="250"/>
                                  </p:stCondLst>
                                  <p:childTnLst>
                                    <p:set>
                                      <p:cBhvr>
                                        <p:cTn id="17" dur="1" fill="hold">
                                          <p:stCondLst>
                                            <p:cond delay="0"/>
                                          </p:stCondLst>
                                        </p:cTn>
                                        <p:tgtEl>
                                          <p:spTgt spid="6">
                                            <p:bg/>
                                          </p:spTgt>
                                        </p:tgtEl>
                                        <p:attrNameLst>
                                          <p:attrName>style.visibility</p:attrName>
                                        </p:attrNameLst>
                                      </p:cBhvr>
                                      <p:to>
                                        <p:strVal val="visible"/>
                                      </p:to>
                                    </p:set>
                                    <p:anim calcmode="lin" valueType="num">
                                      <p:cBhvr additive="base">
                                        <p:cTn id="18"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9" dur="1000" fill="hold"/>
                                        <p:tgtEl>
                                          <p:spTgt spid="6">
                                            <p:bg/>
                                          </p:spTgt>
                                        </p:tgtEl>
                                        <p:attrNameLst>
                                          <p:attrName>ppt_y</p:attrName>
                                        </p:attrNameLst>
                                      </p:cBhvr>
                                      <p:tavLst>
                                        <p:tav tm="0">
                                          <p:val>
                                            <p:strVal val="0-#ppt_h/2"/>
                                          </p:val>
                                        </p:tav>
                                        <p:tav tm="100000">
                                          <p:val>
                                            <p:strVal val="#ppt_y"/>
                                          </p:val>
                                        </p:tav>
                                      </p:tavLst>
                                    </p:anim>
                                  </p:childTnLst>
                                </p:cTn>
                              </p:par>
                              <p:par>
                                <p:cTn id="20" presetID="2" presetClass="entr" presetSubtype="1" decel="100000" fill="hold" grpId="0" nodeType="withEffect">
                                  <p:stCondLst>
                                    <p:cond delay="250"/>
                                  </p:stCondLst>
                                  <p:childTnLst>
                                    <p:set>
                                      <p:cBhvr>
                                        <p:cTn id="21" dur="1" fill="hold">
                                          <p:stCondLst>
                                            <p:cond delay="0"/>
                                          </p:stCondLst>
                                        </p:cTn>
                                        <p:tgtEl>
                                          <p:spTgt spid="6">
                                            <p:txEl>
                                              <p:pRg st="0" end="0"/>
                                            </p:txEl>
                                          </p:spTgt>
                                        </p:tgtEl>
                                        <p:attrNameLst>
                                          <p:attrName>style.visibility</p:attrName>
                                        </p:attrNameLst>
                                      </p:cBhvr>
                                      <p:to>
                                        <p:strVal val="visible"/>
                                      </p:to>
                                    </p:set>
                                    <p:anim calcmode="lin" valueType="num">
                                      <p:cBhvr additive="base">
                                        <p:cTn id="22"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23"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24" presetID="10" presetClass="entr" presetSubtype="0" fill="hold" grpId="0" nodeType="withEffect">
                                  <p:stCondLst>
                                    <p:cond delay="1000"/>
                                  </p:stCondLst>
                                  <p:childTnLst>
                                    <p:set>
                                      <p:cBhvr>
                                        <p:cTn id="25" dur="1" fill="hold">
                                          <p:stCondLst>
                                            <p:cond delay="0"/>
                                          </p:stCondLst>
                                        </p:cTn>
                                        <p:tgtEl>
                                          <p:spTgt spid="20">
                                            <p:txEl>
                                              <p:pRg st="0" end="0"/>
                                            </p:txEl>
                                          </p:spTgt>
                                        </p:tgtEl>
                                        <p:attrNameLst>
                                          <p:attrName>style.visibility</p:attrName>
                                        </p:attrNameLst>
                                      </p:cBhvr>
                                      <p:to>
                                        <p:strVal val="visible"/>
                                      </p:to>
                                    </p:set>
                                    <p:animEffect transition="in" filter="fade">
                                      <p:cBhvr>
                                        <p:cTn id="26" dur="750"/>
                                        <p:tgtEl>
                                          <p:spTgt spid="20">
                                            <p:txEl>
                                              <p:pRg st="0" end="0"/>
                                            </p:txEl>
                                          </p:spTgt>
                                        </p:tgtEl>
                                      </p:cBhvr>
                                    </p:animEffect>
                                  </p:childTnLst>
                                </p:cTn>
                              </p:par>
                              <p:par>
                                <p:cTn id="27" presetID="10" presetClass="entr" presetSubtype="0" fill="hold" grpId="0" nodeType="withEffect">
                                  <p:stCondLst>
                                    <p:cond delay="100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750"/>
                                        <p:tgtEl>
                                          <p:spTgt spid="8"/>
                                        </p:tgtEl>
                                      </p:cBhvr>
                                    </p:animEffect>
                                  </p:childTnLst>
                                </p:cTn>
                              </p:par>
                              <p:par>
                                <p:cTn id="30" presetID="10" presetClass="entr" presetSubtype="0" fill="hold" grpId="0" nodeType="withEffect">
                                  <p:stCondLst>
                                    <p:cond delay="1000"/>
                                  </p:stCondLst>
                                  <p:childTnLst>
                                    <p:set>
                                      <p:cBhvr>
                                        <p:cTn id="31" dur="1" fill="hold">
                                          <p:stCondLst>
                                            <p:cond delay="0"/>
                                          </p:stCondLst>
                                        </p:cTn>
                                        <p:tgtEl>
                                          <p:spTgt spid="22">
                                            <p:txEl>
                                              <p:pRg st="0" end="0"/>
                                            </p:txEl>
                                          </p:spTgt>
                                        </p:tgtEl>
                                        <p:attrNameLst>
                                          <p:attrName>style.visibility</p:attrName>
                                        </p:attrNameLst>
                                      </p:cBhvr>
                                      <p:to>
                                        <p:strVal val="visible"/>
                                      </p:to>
                                    </p:set>
                                    <p:animEffect transition="in" filter="fade">
                                      <p:cBhvr>
                                        <p:cTn id="32" dur="750"/>
                                        <p:tgtEl>
                                          <p:spTgt spid="2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animBg="1">
        <p:tmplLst>
          <p:tmpl>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0"/>
                  </p:stCondLst>
                  <p:childTnLst>
                    <p:set>
                      <p:cBhvr>
                        <p:cTn dur="1" fill="hold">
                          <p:stCondLst>
                            <p:cond delay="0"/>
                          </p:stCondLst>
                        </p:cTn>
                        <p:tgtEl>
                          <p:spTgt spid="7"/>
                        </p:tgtEl>
                        <p:attrNameLst>
                          <p:attrName>style.visibility</p:attrName>
                        </p:attrNameLst>
                      </p:cBhvr>
                      <p:to>
                        <p:strVal val="visible"/>
                      </p:to>
                    </p:set>
                    <p:anim calcmode="lin" valueType="num">
                      <p:cBhvr additive="base">
                        <p:cTn dur="1000" fill="hold"/>
                        <p:tgtEl>
                          <p:spTgt spid="7"/>
                        </p:tgtEl>
                        <p:attrNameLst>
                          <p:attrName>ppt_x</p:attrName>
                        </p:attrNameLst>
                      </p:cBhvr>
                      <p:tavLst>
                        <p:tav tm="0">
                          <p:val>
                            <p:strVal val="#ppt_x"/>
                          </p:val>
                        </p:tav>
                        <p:tav tm="100000">
                          <p:val>
                            <p:strVal val="#ppt_x"/>
                          </p:val>
                        </p:tav>
                      </p:tavLst>
                    </p:anim>
                    <p:anim calcmode="lin" valueType="num">
                      <p:cBhvr additive="base">
                        <p:cTn dur="1000" fill="hold"/>
                        <p:tgtEl>
                          <p:spTgt spid="7"/>
                        </p:tgtEl>
                        <p:attrNameLst>
                          <p:attrName>ppt_y</p:attrName>
                        </p:attrNameLst>
                      </p:cBhvr>
                      <p:tavLst>
                        <p:tav tm="0">
                          <p:val>
                            <p:strVal val="0-#ppt_h/2"/>
                          </p:val>
                        </p:tav>
                        <p:tav tm="100000">
                          <p:val>
                            <p:strVal val="#ppt_y"/>
                          </p:val>
                        </p:tav>
                      </p:tavLst>
                    </p:anim>
                  </p:childTnLst>
                </p:cTn>
              </p:par>
            </p:tnLst>
          </p:tmpl>
        </p:tmplLst>
      </p:bldP>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20" grpId="0" build="p">
        <p:tmplLst>
          <p:tmpl lvl="1">
            <p:tnLst>
              <p:par>
                <p:cTn presetID="10" presetClass="entr" presetSubtype="0" fill="hold" nodeType="withEffect">
                  <p:stCondLst>
                    <p:cond delay="1000"/>
                  </p:stCondLst>
                  <p:childTnLst>
                    <p:set>
                      <p:cBhvr>
                        <p:cTn dur="1" fill="hold">
                          <p:stCondLst>
                            <p:cond delay="0"/>
                          </p:stCondLst>
                        </p:cTn>
                        <p:tgtEl>
                          <p:spTgt spid="20"/>
                        </p:tgtEl>
                        <p:attrNameLst>
                          <p:attrName>style.visibility</p:attrName>
                        </p:attrNameLst>
                      </p:cBhvr>
                      <p:to>
                        <p:strVal val="visible"/>
                      </p:to>
                    </p:set>
                    <p:animEffect transition="in" filter="fade">
                      <p:cBhvr>
                        <p:cTn dur="750"/>
                        <p:tgtEl>
                          <p:spTgt spid="20"/>
                        </p:tgtEl>
                      </p:cBhvr>
                    </p:animEffect>
                  </p:childTnLst>
                </p:cTn>
              </p:par>
            </p:tnLst>
          </p:tmpl>
        </p:tmplLst>
      </p:bldP>
      <p:bldP spid="8" grpId="0"/>
      <p:bldP spid="22" grpId="0" build="p">
        <p:tmplLst>
          <p:tmpl lvl="1">
            <p:tnLst>
              <p:par>
                <p:cTn presetID="10" presetClass="entr" presetSubtype="0" fill="hold" nodeType="withEffect">
                  <p:stCondLst>
                    <p:cond delay="1000"/>
                  </p:stCondLst>
                  <p:childTnLst>
                    <p:set>
                      <p:cBhvr>
                        <p:cTn dur="1" fill="hold">
                          <p:stCondLst>
                            <p:cond delay="0"/>
                          </p:stCondLst>
                        </p:cTn>
                        <p:tgtEl>
                          <p:spTgt spid="22"/>
                        </p:tgtEl>
                        <p:attrNameLst>
                          <p:attrName>style.visibility</p:attrName>
                        </p:attrNameLst>
                      </p:cBhvr>
                      <p:to>
                        <p:strVal val="visible"/>
                      </p:to>
                    </p:set>
                    <p:animEffect transition="in" filter="fade">
                      <p:cBhvr>
                        <p:cTn dur="750"/>
                        <p:tgtEl>
                          <p:spTgt spid="22"/>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Inde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3" y="1252836"/>
            <a:ext cx="6846640" cy="4795836"/>
          </a:xfrm>
          <a:noFill/>
        </p:spPr>
        <p:txBody>
          <a:bodyPr vert="horz" wrap="none" lIns="0" tIns="0" rIns="0" bIns="0"/>
          <a:lstStyle>
            <a:lvl1pPr marL="361950" indent="-361950">
              <a:spcBef>
                <a:spcPts val="800"/>
              </a:spcBef>
              <a:spcAft>
                <a:spcPts val="800"/>
              </a:spcAft>
              <a:buClr>
                <a:schemeClr val="bg2"/>
              </a:buClr>
              <a:buFont typeface="+mj-lt"/>
              <a:buAutoNum type="arabicPeriod"/>
              <a:defRPr sz="2400">
                <a:solidFill>
                  <a:schemeClr val="bg2"/>
                </a:solidFill>
              </a:defRPr>
            </a:lvl1pPr>
            <a:lvl2pPr marL="542925" indent="-180975">
              <a:buClr>
                <a:schemeClr val="bg2"/>
              </a:buClr>
              <a:buFont typeface="Arial" panose="020B0604020202020204" pitchFamily="34" charset="0"/>
              <a:buChar char="•"/>
              <a:defRPr>
                <a:solidFill>
                  <a:schemeClr val="bg2"/>
                </a:solidFill>
              </a:defRPr>
            </a:lvl2pPr>
            <a:lvl3pPr>
              <a:defRPr>
                <a:solidFill>
                  <a:schemeClr val="bg2"/>
                </a:solidFill>
              </a:defRPr>
            </a:lvl3pPr>
            <a:lvl4pPr>
              <a:defRPr>
                <a:solidFill>
                  <a:schemeClr val="bg2"/>
                </a:solidFill>
              </a:defRPr>
            </a:lvl4pPr>
            <a:lvl5pPr>
              <a:defRPr>
                <a:solidFill>
                  <a:schemeClr val="accent1"/>
                </a:solidFill>
              </a:defRPr>
            </a:lvl5pPr>
            <a:lvl6pPr marL="361950" indent="-361950">
              <a:spcBef>
                <a:spcPts val="800"/>
              </a:spcBef>
              <a:spcAft>
                <a:spcPts val="800"/>
              </a:spcAft>
              <a:buClr>
                <a:schemeClr val="bg2"/>
              </a:buClr>
              <a:buFont typeface="+mj-lt"/>
              <a:buAutoNum type="arabicPeriod"/>
              <a:tabLst/>
              <a:defRPr sz="2400">
                <a:solidFill>
                  <a:schemeClr val="bg2"/>
                </a:solidFill>
              </a:defRPr>
            </a:lvl6pPr>
            <a:lvl7pPr marL="542925" indent="-180975">
              <a:buClr>
                <a:schemeClr val="bg2"/>
              </a:buClr>
              <a:buFont typeface="Arial" panose="020B0604020202020204" pitchFamily="34" charset="0"/>
              <a:buChar char="•"/>
              <a:defRPr>
                <a:solidFill>
                  <a:schemeClr val="bg2"/>
                </a:solidFill>
              </a:defRPr>
            </a:lvl7pPr>
            <a:lvl8pPr>
              <a:defRPr>
                <a:solidFill>
                  <a:schemeClr val="bg2"/>
                </a:solidFill>
              </a:defRPr>
            </a:lvl8pPr>
            <a:lvl9pPr>
              <a:defRPr>
                <a:solidFill>
                  <a:schemeClr val="bg2"/>
                </a:solidFill>
              </a:defRPr>
            </a:lvl9pPr>
          </a:lstStyle>
          <a:p>
            <a:pPr lvl="0"/>
            <a:r>
              <a:rPr lang="en-GB" noProof="0" dirty="0"/>
              <a:t>Numbering</a:t>
            </a:r>
          </a:p>
          <a:p>
            <a:pPr lvl="1"/>
            <a:r>
              <a:rPr lang="en-GB" noProof="0" dirty="0"/>
              <a:t>Bullet</a:t>
            </a:r>
          </a:p>
          <a:p>
            <a:pPr lvl="2"/>
            <a:r>
              <a:rPr lang="en-GB" noProof="0" dirty="0"/>
              <a:t>Plain text</a:t>
            </a:r>
          </a:p>
          <a:p>
            <a:pPr lvl="3"/>
            <a:r>
              <a:rPr lang="en-GB" noProof="0" dirty="0"/>
              <a:t>Header dark blue</a:t>
            </a:r>
          </a:p>
          <a:p>
            <a:pPr lvl="4"/>
            <a:r>
              <a:rPr lang="en-GB" noProof="0" dirty="0"/>
              <a:t>Header yellow</a:t>
            </a:r>
          </a:p>
          <a:p>
            <a:pPr lvl="5"/>
            <a:r>
              <a:rPr lang="en-GB" noProof="0" dirty="0"/>
              <a:t>Numbering</a:t>
            </a:r>
          </a:p>
          <a:p>
            <a:pPr lvl="6"/>
            <a:r>
              <a:rPr lang="en-GB" noProof="0" dirty="0"/>
              <a:t>Bullet</a:t>
            </a:r>
          </a:p>
          <a:p>
            <a:pPr lvl="7"/>
            <a:r>
              <a:rPr lang="en-GB" sz="1800" noProof="0" dirty="0"/>
              <a:t>Plain text</a:t>
            </a:r>
          </a:p>
          <a:p>
            <a:pPr lvl="8"/>
            <a:r>
              <a:rPr lang="en-GB" noProof="0" dirty="0"/>
              <a:t>Header dark blue</a:t>
            </a:r>
          </a:p>
        </p:txBody>
      </p:sp>
      <p:sp>
        <p:nvSpPr>
          <p:cNvPr id="7" name="Tijdelijke aanduiding voor afbeelding 13"/>
          <p:cNvSpPr>
            <a:spLocks noGrp="1"/>
          </p:cNvSpPr>
          <p:nvPr>
            <p:ph type="pic" sz="quarter" idx="13" hasCustomPrompt="1"/>
          </p:nvPr>
        </p:nvSpPr>
        <p:spPr>
          <a:xfrm>
            <a:off x="7453634" y="1252538"/>
            <a:ext cx="4339905"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grpSp>
        <p:nvGrpSpPr>
          <p:cNvPr id="8" name="Grid" hidden="1"/>
          <p:cNvGrpSpPr/>
          <p:nvPr userDrawn="1"/>
        </p:nvGrpSpPr>
        <p:grpSpPr>
          <a:xfrm>
            <a:off x="0" y="0"/>
            <a:ext cx="12198353" cy="6858004"/>
            <a:chOff x="-2" y="-1"/>
            <a:chExt cx="12198353" cy="6858004"/>
          </a:xfrm>
        </p:grpSpPr>
        <p:sp>
          <p:nvSpPr>
            <p:cNvPr id="9" name="Rechthoek 8"/>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0" name="Rechthoek 9"/>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4" name="Rechthoek 13"/>
            <p:cNvSpPr/>
            <p:nvPr userDrawn="1"/>
          </p:nvSpPr>
          <p:spPr bwMode="auto">
            <a:xfrm rot="5400000">
              <a:off x="392346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dirty="0"/>
          </a:p>
        </p:txBody>
      </p:sp>
    </p:spTree>
    <p:extLst>
      <p:ext uri="{BB962C8B-B14F-4D97-AF65-F5344CB8AC3E}">
        <p14:creationId xmlns:p14="http://schemas.microsoft.com/office/powerpoint/2010/main" val="54426134"/>
      </p:ext>
    </p:extLst>
  </p:cSld>
  <p:clrMapOvr>
    <a:masterClrMapping/>
  </p:clrMapOvr>
  <p:transition spd="slow">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sp>
        <p:nvSpPr>
          <p:cNvPr id="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2596851"/>
      </p:ext>
    </p:extLst>
  </p:cSld>
  <p:clrMapOvr>
    <a:masterClrMapping/>
  </p:clrMapOvr>
  <p:transition spd="slow">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mp; Image 75%/2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7926761"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0" y="0"/>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5003585"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8533755" y="1252538"/>
            <a:ext cx="3259784"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590302820"/>
      </p:ext>
    </p:extLst>
  </p:cSld>
  <p:clrMapOvr>
    <a:masterClrMapping/>
  </p:clrMapOvr>
  <p:transition spd="slow">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mp; Image 50%/5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b="1"/>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5" y="1252538"/>
            <a:ext cx="5592763"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82767422"/>
      </p:ext>
    </p:extLst>
  </p:cSld>
  <p:clrMapOvr>
    <a:masterClrMapping/>
  </p:clrMapOvr>
  <p:transition spd="slow">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mp; Image 25%/75%">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3534273"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611099"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141267" y="1252538"/>
            <a:ext cx="7652271"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5"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32317621"/>
      </p:ext>
    </p:extLst>
  </p:cSld>
  <p:clrMapOvr>
    <a:masterClrMapping/>
  </p:clrMapOvr>
  <p:transition spd="slow">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Image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404663" y="1252538"/>
            <a:ext cx="11388876" cy="4795837"/>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929258224"/>
      </p:ext>
    </p:extLst>
  </p:cSld>
  <p:clrMapOvr>
    <a:masterClrMapping/>
  </p:clrMapOvr>
  <p:transition spd="slow">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amp; Image 4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218777" cy="6858004"/>
            <a:chOff x="-2" y="-1"/>
            <a:chExt cx="12218777"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6" name="Rechthoek 15"/>
            <p:cNvSpPr/>
            <p:nvPr userDrawn="1"/>
          </p:nvSpPr>
          <p:spPr bwMode="auto">
            <a:xfrm rot="10800000">
              <a:off x="5360772" y="3549589"/>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776"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614" y="1252538"/>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8" name="Tijdelijke aanduiding voor afbeelding 13"/>
          <p:cNvSpPr>
            <a:spLocks noGrp="1"/>
          </p:cNvSpPr>
          <p:nvPr>
            <p:ph type="pic" sz="quarter" idx="15" hasCustomPrompt="1"/>
          </p:nvPr>
        </p:nvSpPr>
        <p:spPr>
          <a:xfrm>
            <a:off x="6200776"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9" name="Tijdelijke aanduiding voor afbeelding 13"/>
          <p:cNvSpPr>
            <a:spLocks noGrp="1"/>
          </p:cNvSpPr>
          <p:nvPr>
            <p:ph type="pic" sz="quarter" idx="16" hasCustomPrompt="1"/>
          </p:nvPr>
        </p:nvSpPr>
        <p:spPr>
          <a:xfrm>
            <a:off x="9098614" y="3751623"/>
            <a:ext cx="2695072" cy="2297049"/>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20"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3673173449"/>
      </p:ext>
    </p:extLst>
  </p:cSld>
  <p:clrMapOvr>
    <a:masterClrMapping/>
  </p:clrMapOvr>
  <p:transition spd="slow">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amp; Image 2x">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sp>
        <p:nvSpPr>
          <p:cNvPr id="3" name="Tijdelijke aanduiding voor verticale tekst 2"/>
          <p:cNvSpPr>
            <a:spLocks noGrp="1"/>
          </p:cNvSpPr>
          <p:nvPr>
            <p:ph type="body" orient="vert" idx="1" hasCustomPrompt="1"/>
          </p:nvPr>
        </p:nvSpPr>
        <p:spPr>
          <a:xfrm>
            <a:off x="404662" y="1252836"/>
            <a:ext cx="5593347" cy="4795836"/>
          </a:xfrm>
        </p:spPr>
        <p:txBody>
          <a:bodyPr vert="horz"/>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7" name="Grid" hidden="1"/>
          <p:cNvGrpSpPr/>
          <p:nvPr userDrawn="1"/>
        </p:nvGrpSpPr>
        <p:grpSpPr>
          <a:xfrm>
            <a:off x="-2" y="-1"/>
            <a:ext cx="12198353" cy="6858004"/>
            <a:chOff x="-2" y="-1"/>
            <a:chExt cx="12198353" cy="6858004"/>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2670173"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rot="5400000">
              <a:off x="5568012" y="3327836"/>
              <a:ext cx="6858003" cy="202331"/>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grpSp>
      <p:sp>
        <p:nvSpPr>
          <p:cNvPr id="14" name="Tijdelijke aanduiding voor afbeelding 13"/>
          <p:cNvSpPr>
            <a:spLocks noGrp="1"/>
          </p:cNvSpPr>
          <p:nvPr>
            <p:ph type="pic" sz="quarter" idx="13" hasCustomPrompt="1"/>
          </p:nvPr>
        </p:nvSpPr>
        <p:spPr>
          <a:xfrm>
            <a:off x="6200341"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7" name="Tijdelijke aanduiding voor afbeelding 13"/>
          <p:cNvSpPr>
            <a:spLocks noGrp="1"/>
          </p:cNvSpPr>
          <p:nvPr>
            <p:ph type="pic" sz="quarter" idx="14" hasCustomPrompt="1"/>
          </p:nvPr>
        </p:nvSpPr>
        <p:spPr>
          <a:xfrm>
            <a:off x="9098179" y="1252538"/>
            <a:ext cx="2695072" cy="4796134"/>
          </a:xfrm>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an image</a:t>
            </a:r>
          </a:p>
        </p:txBody>
      </p:sp>
      <p:sp>
        <p:nvSpPr>
          <p:cNvPr id="16"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4146982251"/>
      </p:ext>
    </p:extLst>
  </p:cSld>
  <p:clrMapOvr>
    <a:masterClrMapping/>
  </p:clrMapOvr>
  <p:transition spd="slow">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Graph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4" name="Tijdelijke aanduiding voor grafiek 3"/>
          <p:cNvSpPr>
            <a:spLocks noGrp="1"/>
          </p:cNvSpPr>
          <p:nvPr>
            <p:ph type="chart"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graph</a:t>
            </a:r>
          </a:p>
        </p:txBody>
      </p:sp>
      <p:sp>
        <p:nvSpPr>
          <p:cNvPr id="13"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702950967"/>
      </p:ext>
    </p:extLst>
  </p:cSld>
  <p:clrMapOvr>
    <a:masterClrMapping/>
  </p:clrMapOvr>
  <p:transition spd="slow">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ideo 100%">
    <p:spTree>
      <p:nvGrpSpPr>
        <p:cNvPr id="1" name=""/>
        <p:cNvGrpSpPr/>
        <p:nvPr/>
      </p:nvGrpSpPr>
      <p:grpSpPr>
        <a:xfrm>
          <a:off x="0" y="0"/>
          <a:ext cx="0" cy="0"/>
          <a:chOff x="0" y="0"/>
          <a:chExt cx="0" cy="0"/>
        </a:xfrm>
      </p:grpSpPr>
      <p:sp>
        <p:nvSpPr>
          <p:cNvPr id="2" name="Titel 1"/>
          <p:cNvSpPr>
            <a:spLocks noGrp="1"/>
          </p:cNvSpPr>
          <p:nvPr>
            <p:ph type="title" hasCustomPrompt="1"/>
          </p:nvPr>
        </p:nvSpPr>
        <p:spPr/>
        <p:txBody>
          <a:bodyPr/>
          <a:lstStyle>
            <a:lvl1pPr>
              <a:defRPr/>
            </a:lvl1pPr>
          </a:lstStyle>
          <a:p>
            <a:r>
              <a:rPr lang="en-GB" noProof="0" dirty="0"/>
              <a:t>Title</a:t>
            </a:r>
          </a:p>
        </p:txBody>
      </p:sp>
      <p:grpSp>
        <p:nvGrpSpPr>
          <p:cNvPr id="7" name="Grid" hidden="1"/>
          <p:cNvGrpSpPr/>
          <p:nvPr userDrawn="1"/>
        </p:nvGrpSpPr>
        <p:grpSpPr>
          <a:xfrm>
            <a:off x="-2" y="-1"/>
            <a:ext cx="12198353" cy="6858003"/>
            <a:chOff x="-2" y="-1"/>
            <a:chExt cx="12198353" cy="6858003"/>
          </a:xfrm>
        </p:grpSpPr>
        <p:sp>
          <p:nvSpPr>
            <p:cNvPr id="8" name="Rechthoek 7"/>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9" name="Rechthoek 8"/>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0" name="Rechthoek 9"/>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1" name="Rechthoek 10"/>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2" name="Rechthoek 11"/>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13" name="Tijdelijke aanduiding voor media 12"/>
          <p:cNvSpPr>
            <a:spLocks noGrp="1"/>
          </p:cNvSpPr>
          <p:nvPr>
            <p:ph type="media" sz="quarter" idx="13" hasCustomPrompt="1"/>
          </p:nvPr>
        </p:nvSpPr>
        <p:spPr>
          <a:solidFill>
            <a:schemeClr val="tx2">
              <a:lumMod val="20000"/>
              <a:lumOff val="80000"/>
            </a:schemeClr>
          </a:solidFill>
        </p:spPr>
        <p:txBody>
          <a:bodyPr bIns="180000" anchor="ctr">
            <a:normAutofit/>
          </a:bodyPr>
          <a:lstStyle>
            <a:lvl1pPr marL="0" indent="0" algn="ctr">
              <a:lnSpc>
                <a:spcPct val="250000"/>
              </a:lnSpc>
              <a:buNone/>
              <a:defRPr sz="1400" baseline="0"/>
            </a:lvl1pPr>
          </a:lstStyle>
          <a:p>
            <a:r>
              <a:rPr lang="en-GB" noProof="0" dirty="0"/>
              <a:t>Click here to insert</a:t>
            </a:r>
            <a:br>
              <a:rPr lang="en-GB" noProof="0" dirty="0"/>
            </a:br>
            <a:r>
              <a:rPr lang="en-GB" noProof="0" dirty="0"/>
              <a:t>a video</a:t>
            </a:r>
          </a:p>
        </p:txBody>
      </p:sp>
      <p:sp>
        <p:nvSpPr>
          <p:cNvPr id="14" name="Tijdelijke aanduiding voor dianummer 5"/>
          <p:cNvSpPr>
            <a:spLocks noGrp="1"/>
          </p:cNvSpPr>
          <p:nvPr>
            <p:ph type="sldNum" sz="quarter" idx="4"/>
          </p:nvPr>
        </p:nvSpPr>
        <p:spPr>
          <a:xfrm>
            <a:off x="9132784" y="6473105"/>
            <a:ext cx="2744787" cy="365125"/>
          </a:xfrm>
          <a:prstGeom prst="rect">
            <a:avLst/>
          </a:prstGeom>
        </p:spPr>
        <p:txBody>
          <a:bodyPr vert="horz" lIns="91440" tIns="45720" rIns="91440" bIns="45720" rtlCol="0" anchor="ctr"/>
          <a:lstStyle>
            <a:lvl1pPr algn="r">
              <a:defRPr sz="1200">
                <a:solidFill>
                  <a:schemeClr val="bg1"/>
                </a:solidFill>
              </a:defRPr>
            </a:lvl1pPr>
          </a:lstStyle>
          <a:p>
            <a:fld id="{5EE7099E-8998-4851-915A-4F4831808297}" type="slidenum">
              <a:rPr lang="nl-NL" smtClean="0"/>
              <a:pPr/>
              <a:t>‹#›</a:t>
            </a:fld>
            <a:endParaRPr lang="nl-NL"/>
          </a:p>
        </p:txBody>
      </p:sp>
    </p:spTree>
    <p:extLst>
      <p:ext uri="{BB962C8B-B14F-4D97-AF65-F5344CB8AC3E}">
        <p14:creationId xmlns:p14="http://schemas.microsoft.com/office/powerpoint/2010/main" val="2653170741"/>
      </p:ext>
    </p:extLst>
  </p:cSld>
  <p:clrMapOvr>
    <a:masterClrMapping/>
  </p:clrMapOvr>
  <p:transition spd="slow">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19" name="Rechthoek 18"/>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6" name="Tijdelijke aanduiding voor tekst 5"/>
          <p:cNvSpPr>
            <a:spLocks noGrp="1"/>
          </p:cNvSpPr>
          <p:nvPr>
            <p:ph type="body" sz="quarter" idx="12" hasCustomPrompt="1"/>
          </p:nvPr>
        </p:nvSpPr>
        <p:spPr>
          <a:xfrm>
            <a:off x="1" y="1"/>
            <a:ext cx="12198350" cy="4521939"/>
          </a:xfrm>
          <a:solidFill>
            <a:schemeClr val="bg2"/>
          </a:solidFill>
        </p:spPr>
        <p:txBody>
          <a:bodyPr>
            <a:normAutofit/>
          </a:bodyPr>
          <a:lstStyle>
            <a:lvl1pPr marL="0" indent="0">
              <a:buNone/>
              <a:defRPr sz="100">
                <a:solidFill>
                  <a:schemeClr val="bg2"/>
                </a:solidFill>
              </a:defRPr>
            </a:lvl1pPr>
          </a:lstStyle>
          <a:p>
            <a:pPr lvl="0"/>
            <a:r>
              <a:rPr lang="en-GB" noProof="0" dirty="0"/>
              <a:t>..</a:t>
            </a:r>
          </a:p>
        </p:txBody>
      </p:sp>
      <p:sp>
        <p:nvSpPr>
          <p:cNvPr id="2" name="Titel 1"/>
          <p:cNvSpPr>
            <a:spLocks noGrp="1"/>
          </p:cNvSpPr>
          <p:nvPr>
            <p:ph type="title" hasCustomPrompt="1"/>
          </p:nvPr>
        </p:nvSpPr>
        <p:spPr>
          <a:xfrm>
            <a:off x="1490663" y="1052736"/>
            <a:ext cx="10225136" cy="1656184"/>
          </a:xfrm>
        </p:spPr>
        <p:txBody>
          <a:bodyPr/>
          <a:lstStyle>
            <a:lvl1pPr algn="l">
              <a:defRPr sz="5400">
                <a:solidFill>
                  <a:schemeClr val="bg1"/>
                </a:solidFill>
              </a:defRPr>
            </a:lvl1pPr>
          </a:lstStyle>
          <a:p>
            <a:r>
              <a:rPr lang="en-GB" noProof="0" dirty="0"/>
              <a:t>Title closure</a:t>
            </a:r>
          </a:p>
        </p:txBody>
      </p:sp>
      <p:grpSp>
        <p:nvGrpSpPr>
          <p:cNvPr id="11" name="Grid" hidden="1"/>
          <p:cNvGrpSpPr/>
          <p:nvPr userDrawn="1"/>
        </p:nvGrpSpPr>
        <p:grpSpPr>
          <a:xfrm>
            <a:off x="-3" y="-1"/>
            <a:ext cx="12198354" cy="6858004"/>
            <a:chOff x="-3" y="-1"/>
            <a:chExt cx="12198354" cy="6858004"/>
          </a:xfrm>
        </p:grpSpPr>
        <p:sp>
          <p:nvSpPr>
            <p:cNvPr id="12" name="Rechthoek 11"/>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rot="5400000">
              <a:off x="-3205847" y="3205844"/>
              <a:ext cx="6858003" cy="446316"/>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4" name="Rechthoek 13"/>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5" name="Rechthoek 14"/>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6" name="Rechthoek 15"/>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pic>
        <p:nvPicPr>
          <p:cNvPr id="4" name="Picture 3">
            <a:extLst>
              <a:ext uri="{FF2B5EF4-FFF2-40B4-BE49-F238E27FC236}">
                <a16:creationId xmlns:a16="http://schemas.microsoft.com/office/drawing/2014/main" id="{18048538-D4AE-5088-18C8-E4973733DB01}"/>
              </a:ext>
            </a:extLst>
          </p:cNvPr>
          <p:cNvPicPr>
            <a:picLocks noChangeAspect="1"/>
          </p:cNvPicPr>
          <p:nvPr userDrawn="1"/>
        </p:nvPicPr>
        <p:blipFill>
          <a:blip r:embed="rId2"/>
          <a:stretch>
            <a:fillRect/>
          </a:stretch>
        </p:blipFill>
        <p:spPr>
          <a:xfrm>
            <a:off x="1478713" y="4797152"/>
            <a:ext cx="1668134" cy="1522756"/>
          </a:xfrm>
          <a:prstGeom prst="rect">
            <a:avLst/>
          </a:prstGeom>
        </p:spPr>
      </p:pic>
      <p:sp>
        <p:nvSpPr>
          <p:cNvPr id="5" name="Tijdelijke aanduiding voor tekst 19">
            <a:extLst>
              <a:ext uri="{FF2B5EF4-FFF2-40B4-BE49-F238E27FC236}">
                <a16:creationId xmlns:a16="http://schemas.microsoft.com/office/drawing/2014/main" id="{A5FD0683-31F6-0964-643E-E91B64949CFB}"/>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Tree>
    <p:extLst>
      <p:ext uri="{BB962C8B-B14F-4D97-AF65-F5344CB8AC3E}">
        <p14:creationId xmlns:p14="http://schemas.microsoft.com/office/powerpoint/2010/main" val="3613011367"/>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2" presetClass="entr" presetSubtype="1" decel="100000" fill="hold" grpId="0" nodeType="withEffect">
                                  <p:stCondLst>
                                    <p:cond delay="250"/>
                                  </p:stCondLst>
                                  <p:childTnLst>
                                    <p:set>
                                      <p:cBhvr>
                                        <p:cTn id="9" dur="1" fill="hold">
                                          <p:stCondLst>
                                            <p:cond delay="0"/>
                                          </p:stCondLst>
                                        </p:cTn>
                                        <p:tgtEl>
                                          <p:spTgt spid="6">
                                            <p:bg/>
                                          </p:spTgt>
                                        </p:tgtEl>
                                        <p:attrNameLst>
                                          <p:attrName>style.visibility</p:attrName>
                                        </p:attrNameLst>
                                      </p:cBhvr>
                                      <p:to>
                                        <p:strVal val="visible"/>
                                      </p:to>
                                    </p:set>
                                    <p:anim calcmode="lin" valueType="num">
                                      <p:cBhvr additive="base">
                                        <p:cTn id="10" dur="1000" fill="hold"/>
                                        <p:tgtEl>
                                          <p:spTgt spid="6">
                                            <p:bg/>
                                          </p:spTgt>
                                        </p:tgtEl>
                                        <p:attrNameLst>
                                          <p:attrName>ppt_x</p:attrName>
                                        </p:attrNameLst>
                                      </p:cBhvr>
                                      <p:tavLst>
                                        <p:tav tm="0">
                                          <p:val>
                                            <p:strVal val="#ppt_x"/>
                                          </p:val>
                                        </p:tav>
                                        <p:tav tm="100000">
                                          <p:val>
                                            <p:strVal val="#ppt_x"/>
                                          </p:val>
                                        </p:tav>
                                      </p:tavLst>
                                    </p:anim>
                                    <p:anim calcmode="lin" valueType="num">
                                      <p:cBhvr additive="base">
                                        <p:cTn id="11" dur="1000" fill="hold"/>
                                        <p:tgtEl>
                                          <p:spTgt spid="6">
                                            <p:bg/>
                                          </p:spTgt>
                                        </p:tgtEl>
                                        <p:attrNameLst>
                                          <p:attrName>ppt_y</p:attrName>
                                        </p:attrNameLst>
                                      </p:cBhvr>
                                      <p:tavLst>
                                        <p:tav tm="0">
                                          <p:val>
                                            <p:strVal val="0-#ppt_h/2"/>
                                          </p:val>
                                        </p:tav>
                                        <p:tav tm="100000">
                                          <p:val>
                                            <p:strVal val="#ppt_y"/>
                                          </p:val>
                                        </p:tav>
                                      </p:tavLst>
                                    </p:anim>
                                  </p:childTnLst>
                                </p:cTn>
                              </p:par>
                              <p:par>
                                <p:cTn id="12" presetID="2" presetClass="entr" presetSubtype="1" decel="100000" fill="hold" grpId="0" nodeType="withEffect">
                                  <p:stCondLst>
                                    <p:cond delay="250"/>
                                  </p:stCondLst>
                                  <p:childTnLst>
                                    <p:set>
                                      <p:cBhvr>
                                        <p:cTn id="13" dur="1" fill="hold">
                                          <p:stCondLst>
                                            <p:cond delay="0"/>
                                          </p:stCondLst>
                                        </p:cTn>
                                        <p:tgtEl>
                                          <p:spTgt spid="6">
                                            <p:txEl>
                                              <p:pRg st="0" end="0"/>
                                            </p:txEl>
                                          </p:spTgt>
                                        </p:tgtEl>
                                        <p:attrNameLst>
                                          <p:attrName>style.visibility</p:attrName>
                                        </p:attrNameLst>
                                      </p:cBhvr>
                                      <p:to>
                                        <p:strVal val="visible"/>
                                      </p:to>
                                    </p:set>
                                    <p:anim calcmode="lin" valueType="num">
                                      <p:cBhvr additive="base">
                                        <p:cTn id="14" dur="1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5" dur="1000" fill="hold"/>
                                        <p:tgtEl>
                                          <p:spTgt spid="6">
                                            <p:txEl>
                                              <p:pRg st="0" end="0"/>
                                            </p:txEl>
                                          </p:spTgt>
                                        </p:tgtEl>
                                        <p:attrNameLst>
                                          <p:attrName>ppt_y</p:attrName>
                                        </p:attrNameLst>
                                      </p:cBhvr>
                                      <p:tavLst>
                                        <p:tav tm="0">
                                          <p:val>
                                            <p:strVal val="0-#ppt_h/2"/>
                                          </p:val>
                                        </p:tav>
                                        <p:tav tm="100000">
                                          <p:val>
                                            <p:strVal val="#ppt_y"/>
                                          </p:val>
                                        </p:tav>
                                      </p:tavLst>
                                    </p:anim>
                                  </p:childTnLst>
                                </p:cTn>
                              </p:par>
                              <p:par>
                                <p:cTn id="16" presetID="10" presetClass="entr" presetSubtype="0" fill="hold" grpId="0" nodeType="withEffect">
                                  <p:stCondLst>
                                    <p:cond delay="100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75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animBg="1">
        <p:tmplLst>
          <p:tmpl>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 lvl="1">
            <p:tnLst>
              <p:par>
                <p:cTn presetID="2" presetClass="entr" presetSubtype="1" decel="100000" fill="hold" nodeType="withEffect">
                  <p:stCondLst>
                    <p:cond delay="250"/>
                  </p:stCondLst>
                  <p:childTnLst>
                    <p:set>
                      <p:cBhvr>
                        <p:cTn dur="1" fill="hold">
                          <p:stCondLst>
                            <p:cond delay="0"/>
                          </p:stCondLst>
                        </p:cTn>
                        <p:tgtEl>
                          <p:spTgt spid="6"/>
                        </p:tgtEl>
                        <p:attrNameLst>
                          <p:attrName>style.visibility</p:attrName>
                        </p:attrNameLst>
                      </p:cBhvr>
                      <p:to>
                        <p:strVal val="visible"/>
                      </p:to>
                    </p:set>
                    <p:anim calcmode="lin" valueType="num">
                      <p:cBhvr additive="base">
                        <p:cTn dur="1000" fill="hold"/>
                        <p:tgtEl>
                          <p:spTgt spid="6"/>
                        </p:tgtEl>
                        <p:attrNameLst>
                          <p:attrName>ppt_x</p:attrName>
                        </p:attrNameLst>
                      </p:cBhvr>
                      <p:tavLst>
                        <p:tav tm="0">
                          <p:val>
                            <p:strVal val="#ppt_x"/>
                          </p:val>
                        </p:tav>
                        <p:tav tm="100000">
                          <p:val>
                            <p:strVal val="#ppt_x"/>
                          </p:val>
                        </p:tav>
                      </p:tavLst>
                    </p:anim>
                    <p:anim calcmode="lin" valueType="num">
                      <p:cBhvr additive="base">
                        <p:cTn dur="1000" fill="hold"/>
                        <p:tgtEl>
                          <p:spTgt spid="6"/>
                        </p:tgtEl>
                        <p:attrNameLst>
                          <p:attrName>ppt_y</p:attrName>
                        </p:attrNameLst>
                      </p:cBhvr>
                      <p:tavLst>
                        <p:tav tm="0">
                          <p:val>
                            <p:strVal val="0-#ppt_h/2"/>
                          </p:val>
                        </p:tav>
                        <p:tav tm="100000">
                          <p:val>
                            <p:strVal val="#ppt_y"/>
                          </p:val>
                        </p:tav>
                      </p:tavLst>
                    </p:anim>
                  </p:childTnLst>
                </p:cTn>
              </p:par>
            </p:tnLst>
          </p:tmpl>
        </p:tmplLst>
      </p:bldP>
      <p:bldP spid="2" grpId="0"/>
      <p:bldP spid="5" grpId="0" build="p">
        <p:tmplLst>
          <p:tmpl lvl="1">
            <p:tnLst>
              <p:par>
                <p:cTn presetID="10" presetClass="entr" presetSubtype="0" fill="hold" nodeType="withEffect">
                  <p:stCondLst>
                    <p:cond delay="1000"/>
                  </p:stCondLst>
                  <p:childTnLst>
                    <p:set>
                      <p:cBhvr>
                        <p:cTn dur="1" fill="hold">
                          <p:stCondLst>
                            <p:cond delay="0"/>
                          </p:stCondLst>
                        </p:cTn>
                        <p:tgtEl>
                          <p:spTgt spid="5"/>
                        </p:tgtEl>
                        <p:attrNameLst>
                          <p:attrName>style.visibility</p:attrName>
                        </p:attrNameLst>
                      </p:cBhvr>
                      <p:to>
                        <p:strVal val="visible"/>
                      </p:to>
                    </p:set>
                    <p:animEffect transition="in" filter="fade">
                      <p:cBhvr>
                        <p:cTn dur="750"/>
                        <p:tgtEl>
                          <p:spTgt spid="5"/>
                        </p:tgtEl>
                      </p:cBhvr>
                    </p:animEffect>
                  </p:childTnLst>
                </p:cTn>
              </p:par>
            </p:tnLst>
          </p:tmpl>
        </p:tmplLst>
      </p:bldP>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p:cNvSpPr>
            <a:spLocks noGrp="1"/>
          </p:cNvSpPr>
          <p:nvPr>
            <p:ph type="title"/>
          </p:nvPr>
        </p:nvSpPr>
        <p:spPr>
          <a:xfrm>
            <a:off x="404662" y="404664"/>
            <a:ext cx="11389024" cy="432048"/>
          </a:xfrm>
          <a:prstGeom prst="rect">
            <a:avLst/>
          </a:prstGeom>
        </p:spPr>
        <p:txBody>
          <a:bodyPr vert="horz" lIns="0" tIns="0" rIns="0" bIns="0" rtlCol="0" anchor="ctr">
            <a:noAutofit/>
          </a:bodyPr>
          <a:lstStyle/>
          <a:p>
            <a:r>
              <a:rPr lang="en-GB" noProof="0" dirty="0"/>
              <a:t>Title</a:t>
            </a:r>
          </a:p>
        </p:txBody>
      </p:sp>
      <p:sp>
        <p:nvSpPr>
          <p:cNvPr id="3" name="Tijdelijke aanduiding voor tekst 2"/>
          <p:cNvSpPr>
            <a:spLocks noGrp="1"/>
          </p:cNvSpPr>
          <p:nvPr>
            <p:ph type="body" idx="1"/>
          </p:nvPr>
        </p:nvSpPr>
        <p:spPr>
          <a:xfrm>
            <a:off x="404662" y="1252836"/>
            <a:ext cx="11389023" cy="4795836"/>
          </a:xfrm>
          <a:prstGeom prst="rect">
            <a:avLst/>
          </a:prstGeom>
        </p:spPr>
        <p:txBody>
          <a:bodyPr vert="horz" lIns="0" tIns="0" rIns="0" bIns="0" rtlCol="0">
            <a:normAutofit/>
          </a:bodyPr>
          <a:lstStyle/>
          <a:p>
            <a:pPr lvl="0"/>
            <a:r>
              <a:rPr lang="en-GB" noProof="0" dirty="0"/>
              <a:t>Bullet</a:t>
            </a:r>
          </a:p>
          <a:p>
            <a:pPr lvl="1"/>
            <a:r>
              <a:rPr lang="en-GB" noProof="0" dirty="0"/>
              <a:t>Sub-bullet</a:t>
            </a:r>
          </a:p>
          <a:p>
            <a:pPr lvl="2"/>
            <a:r>
              <a:rPr lang="en-GB" noProof="0" dirty="0"/>
              <a:t>Plain text</a:t>
            </a:r>
          </a:p>
          <a:p>
            <a:pPr lvl="3"/>
            <a:r>
              <a:rPr lang="en-GB" noProof="0" dirty="0"/>
              <a:t>Header dark blue</a:t>
            </a:r>
          </a:p>
          <a:p>
            <a:pPr lvl="4"/>
            <a:r>
              <a:rPr lang="en-GB" noProof="0" dirty="0"/>
              <a:t>Header light blue</a:t>
            </a:r>
          </a:p>
          <a:p>
            <a:pPr lvl="5"/>
            <a:r>
              <a:rPr lang="en-GB" noProof="0" dirty="0"/>
              <a:t>Bullet</a:t>
            </a:r>
          </a:p>
          <a:p>
            <a:pPr lvl="6"/>
            <a:r>
              <a:rPr lang="en-GB" noProof="0" dirty="0"/>
              <a:t>Sub-bullet</a:t>
            </a:r>
          </a:p>
          <a:p>
            <a:pPr lvl="7"/>
            <a:r>
              <a:rPr lang="en-GB" sz="1800" noProof="0" dirty="0"/>
              <a:t>Plain text</a:t>
            </a:r>
          </a:p>
          <a:p>
            <a:pPr lvl="8"/>
            <a:r>
              <a:rPr lang="en-GB" noProof="0" dirty="0"/>
              <a:t>Header dark blue</a:t>
            </a:r>
          </a:p>
        </p:txBody>
      </p:sp>
      <p:grpSp>
        <p:nvGrpSpPr>
          <p:cNvPr id="11" name="Grid" hidden="1"/>
          <p:cNvGrpSpPr/>
          <p:nvPr userDrawn="1"/>
        </p:nvGrpSpPr>
        <p:grpSpPr>
          <a:xfrm>
            <a:off x="-2" y="-1"/>
            <a:ext cx="12198353" cy="6858003"/>
            <a:chOff x="-2" y="-1"/>
            <a:chExt cx="12198353" cy="6858003"/>
          </a:xfrm>
        </p:grpSpPr>
        <p:sp>
          <p:nvSpPr>
            <p:cNvPr id="7" name="Rechthoek 6"/>
            <p:cNvSpPr/>
            <p:nvPr userDrawn="1"/>
          </p:nvSpPr>
          <p:spPr bwMode="auto">
            <a:xfrm>
              <a:off x="0" y="0"/>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8" name="Rechthoek 7"/>
            <p:cNvSpPr/>
            <p:nvPr userDrawn="1"/>
          </p:nvSpPr>
          <p:spPr bwMode="auto">
            <a:xfrm rot="5400000">
              <a:off x="-3226672"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9" name="Rechthoek 8"/>
            <p:cNvSpPr/>
            <p:nvPr userDrawn="1"/>
          </p:nvSpPr>
          <p:spPr bwMode="auto">
            <a:xfrm rot="5400000">
              <a:off x="8567017" y="3226669"/>
              <a:ext cx="6858003"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dirty="0">
                <a:ln>
                  <a:noFill/>
                </a:ln>
                <a:solidFill>
                  <a:schemeClr val="bg1"/>
                </a:solidFill>
                <a:effectLst/>
                <a:latin typeface="Minion" pitchFamily="2" charset="0"/>
              </a:endParaRPr>
            </a:p>
          </p:txBody>
        </p:sp>
        <p:sp>
          <p:nvSpPr>
            <p:cNvPr id="12" name="Rechthoek 11"/>
            <p:cNvSpPr/>
            <p:nvPr userDrawn="1"/>
          </p:nvSpPr>
          <p:spPr bwMode="auto">
            <a:xfrm>
              <a:off x="0" y="8481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sp>
          <p:nvSpPr>
            <p:cNvPr id="13" name="Rechthoek 12"/>
            <p:cNvSpPr/>
            <p:nvPr userDrawn="1"/>
          </p:nvSpPr>
          <p:spPr bwMode="auto">
            <a:xfrm>
              <a:off x="0" y="6048672"/>
              <a:ext cx="12198350" cy="404664"/>
            </a:xfrm>
            <a:prstGeom prst="rect">
              <a:avLst/>
            </a:prstGeom>
            <a:solidFill>
              <a:schemeClr val="accent1">
                <a:alpha val="50000"/>
              </a:schemeClr>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nl-NL" sz="2000" b="0" i="0" u="none" strike="noStrike" cap="none" normalizeH="0" baseline="0">
                <a:ln>
                  <a:noFill/>
                </a:ln>
                <a:solidFill>
                  <a:schemeClr val="bg1"/>
                </a:solidFill>
                <a:effectLst/>
                <a:latin typeface="Minion" pitchFamily="2" charset="0"/>
              </a:endParaRPr>
            </a:p>
          </p:txBody>
        </p:sp>
      </p:grpSp>
      <p:sp>
        <p:nvSpPr>
          <p:cNvPr id="20" name="Rechthoek 19"/>
          <p:cNvSpPr/>
          <p:nvPr userDrawn="1"/>
        </p:nvSpPr>
        <p:spPr bwMode="auto">
          <a:xfrm>
            <a:off x="0" y="6453336"/>
            <a:ext cx="12198350" cy="404664"/>
          </a:xfrm>
          <a:prstGeom prst="rect">
            <a:avLst/>
          </a:prstGeom>
          <a:solidFill>
            <a:schemeClr val="bg2"/>
          </a:solidFill>
          <a:ln>
            <a:noFill/>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95000"/>
              </a:lnSpc>
              <a:spcBef>
                <a:spcPct val="0"/>
              </a:spcBef>
              <a:spcAft>
                <a:spcPct val="0"/>
              </a:spcAft>
              <a:buClrTx/>
              <a:buSzTx/>
              <a:buFont typeface="Arial" charset="0"/>
              <a:buNone/>
              <a:tabLst/>
            </a:pPr>
            <a:endParaRPr kumimoji="0" lang="en-GB" sz="2000" b="0" i="0" u="none" strike="noStrike" cap="none" normalizeH="0" baseline="0" noProof="0" dirty="0">
              <a:ln>
                <a:noFill/>
              </a:ln>
              <a:solidFill>
                <a:schemeClr val="bg1"/>
              </a:solidFill>
              <a:effectLst/>
              <a:latin typeface="Minion" pitchFamily="2" charset="0"/>
            </a:endParaRPr>
          </a:p>
        </p:txBody>
      </p:sp>
      <p:sp>
        <p:nvSpPr>
          <p:cNvPr id="4" name="Tijdelijke aanduiding voor tekst 19">
            <a:extLst>
              <a:ext uri="{FF2B5EF4-FFF2-40B4-BE49-F238E27FC236}">
                <a16:creationId xmlns:a16="http://schemas.microsoft.com/office/drawing/2014/main" id="{530CFE0E-CEE1-AF16-0319-72803FFD8BDB}"/>
              </a:ext>
            </a:extLst>
          </p:cNvPr>
          <p:cNvSpPr txBox="1">
            <a:spLocks/>
          </p:cNvSpPr>
          <p:nvPr userDrawn="1"/>
        </p:nvSpPr>
        <p:spPr>
          <a:xfrm>
            <a:off x="986607" y="6491684"/>
            <a:ext cx="6918325" cy="393700"/>
          </a:xfrm>
          <a:prstGeom prst="rect">
            <a:avLst/>
          </a:prstGeom>
        </p:spPr>
        <p:txBody>
          <a:bodyPr anchor="ctr">
            <a:normAutofit lnSpcReduction="10000"/>
          </a:bodyPr>
          <a:lstStyle>
            <a:lvl1pPr marL="0" indent="0" algn="l" defTabSz="914400" rtl="0" eaLnBrk="1" latinLnBrk="0" hangingPunct="1">
              <a:lnSpc>
                <a:spcPct val="90000"/>
              </a:lnSpc>
              <a:spcBef>
                <a:spcPts val="600"/>
              </a:spcBef>
              <a:spcAft>
                <a:spcPts val="600"/>
              </a:spcAft>
              <a:buClr>
                <a:schemeClr val="bg2"/>
              </a:buClr>
              <a:buFont typeface="Arial" panose="020B0604020202020204" pitchFamily="34" charset="0"/>
              <a:buNone/>
              <a:defRPr sz="2400" kern="1200" baseline="0">
                <a:solidFill>
                  <a:schemeClr val="bg1"/>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r>
              <a:rPr lang="en-GB" dirty="0"/>
              <a:t>Discover the world of </a:t>
            </a:r>
            <a:r>
              <a:rPr lang="en-GB" dirty="0" err="1"/>
              <a:t>eiIET</a:t>
            </a:r>
            <a:endParaRPr lang="en-GB" dirty="0"/>
          </a:p>
        </p:txBody>
      </p:sp>
    </p:spTree>
    <p:extLst>
      <p:ext uri="{BB962C8B-B14F-4D97-AF65-F5344CB8AC3E}">
        <p14:creationId xmlns:p14="http://schemas.microsoft.com/office/powerpoint/2010/main" val="3839803590"/>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58" r:id="rId3"/>
    <p:sldLayoutId id="2147483665" r:id="rId4"/>
    <p:sldLayoutId id="2147483661" r:id="rId5"/>
    <p:sldLayoutId id="2147483664" r:id="rId6"/>
    <p:sldLayoutId id="2147483666" r:id="rId7"/>
    <p:sldLayoutId id="2147483662" r:id="rId8"/>
    <p:sldLayoutId id="2147483663" r:id="rId9"/>
    <p:sldLayoutId id="2147483667" r:id="rId10"/>
    <p:sldLayoutId id="2147483668" r:id="rId11"/>
    <p:sldLayoutId id="2147483670" r:id="rId12"/>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75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tmplLst>
          <p:tmpl lvl="1">
            <p:tnLst>
              <p:par>
                <p:cTn presetID="10" presetClass="entr" presetSubtype="0" fill="hold" nodeType="withEffect">
                  <p:stCondLst>
                    <p:cond delay="1000"/>
                  </p:stCondLst>
                  <p:childTnLst>
                    <p:set>
                      <p:cBhvr>
                        <p:cTn dur="1" fill="hold">
                          <p:stCondLst>
                            <p:cond delay="0"/>
                          </p:stCondLst>
                        </p:cTn>
                        <p:tgtEl>
                          <p:spTgt spid="4"/>
                        </p:tgtEl>
                        <p:attrNameLst>
                          <p:attrName>style.visibility</p:attrName>
                        </p:attrNameLst>
                      </p:cBhvr>
                      <p:to>
                        <p:strVal val="visible"/>
                      </p:to>
                    </p:set>
                    <p:animEffect transition="in" filter="fade">
                      <p:cBhvr>
                        <p:cTn dur="750"/>
                        <p:tgtEl>
                          <p:spTgt spid="4"/>
                        </p:tgtEl>
                      </p:cBhvr>
                    </p:animEffect>
                  </p:childTnLst>
                </p:cTn>
              </p:par>
            </p:tnLst>
          </p:tmpl>
        </p:tmplLst>
      </p:bldP>
    </p:bldLst>
  </p:timing>
  <p:hf hdr="0" ftr="0" dt="0"/>
  <p:txStyles>
    <p:titleStyle>
      <a:lvl1pPr algn="l" defTabSz="914400" rtl="0" eaLnBrk="1" latinLnBrk="0" hangingPunct="1">
        <a:spcBef>
          <a:spcPct val="0"/>
        </a:spcBef>
        <a:buNone/>
        <a:defRPr sz="4000" b="1" i="0" kern="1200">
          <a:solidFill>
            <a:schemeClr val="bg2"/>
          </a:solidFill>
          <a:latin typeface="+mj-lt"/>
          <a:ea typeface="+mj-ea"/>
          <a:cs typeface="+mj-cs"/>
        </a:defRPr>
      </a:lvl1pPr>
    </p:titleStyle>
    <p:body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3" Type="http://schemas.openxmlformats.org/officeDocument/2006/relationships/image" Target="../media/image14.jpeg"/><Relationship Id="rId7" Type="http://schemas.openxmlformats.org/officeDocument/2006/relationships/image" Target="../media/image18.jpeg"/><Relationship Id="rId2" Type="http://schemas.openxmlformats.org/officeDocument/2006/relationships/image" Target="../media/image13.jpeg"/><Relationship Id="rId1" Type="http://schemas.openxmlformats.org/officeDocument/2006/relationships/slideLayout" Target="../slideLayouts/slideLayout3.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jdelijke aanduiding voor tekst 12"/>
          <p:cNvSpPr>
            <a:spLocks noGrp="1"/>
          </p:cNvSpPr>
          <p:nvPr>
            <p:ph type="body" sz="quarter" idx="13"/>
          </p:nvPr>
        </p:nvSpPr>
        <p:spPr/>
        <p:txBody>
          <a:bodyPr/>
          <a:lstStyle/>
          <a:p>
            <a:endParaRPr lang="en-US" dirty="0"/>
          </a:p>
        </p:txBody>
      </p:sp>
      <p:sp>
        <p:nvSpPr>
          <p:cNvPr id="12" name="Tijdelijke aanduiding voor tekst 11"/>
          <p:cNvSpPr>
            <a:spLocks noGrp="1"/>
          </p:cNvSpPr>
          <p:nvPr>
            <p:ph type="body" sz="quarter" idx="12"/>
          </p:nvPr>
        </p:nvSpPr>
        <p:spPr/>
        <p:txBody>
          <a:bodyPr/>
          <a:lstStyle/>
          <a:p>
            <a:endParaRPr lang="en-US" b="1" dirty="0"/>
          </a:p>
          <a:p>
            <a:endParaRPr lang="en-US" b="1" dirty="0"/>
          </a:p>
        </p:txBody>
      </p:sp>
      <p:sp>
        <p:nvSpPr>
          <p:cNvPr id="4" name="Titel 3"/>
          <p:cNvSpPr>
            <a:spLocks noGrp="1"/>
          </p:cNvSpPr>
          <p:nvPr>
            <p:ph type="title"/>
          </p:nvPr>
        </p:nvSpPr>
        <p:spPr>
          <a:xfrm>
            <a:off x="1490663" y="1484784"/>
            <a:ext cx="10225136" cy="1656184"/>
          </a:xfrm>
        </p:spPr>
        <p:txBody>
          <a:bodyPr/>
          <a:lstStyle/>
          <a:p>
            <a:r>
              <a:rPr lang="nl-NL" dirty="0" err="1"/>
              <a:t>Sociology</a:t>
            </a:r>
            <a:r>
              <a:rPr lang="nl-NL" dirty="0"/>
              <a:t> of </a:t>
            </a:r>
            <a:r>
              <a:rPr lang="nl-NL" dirty="0" err="1"/>
              <a:t>Tourism</a:t>
            </a:r>
            <a:r>
              <a:rPr lang="nl-NL" dirty="0"/>
              <a:t>.</a:t>
            </a:r>
            <a:br>
              <a:rPr lang="nl-NL" dirty="0"/>
            </a:br>
            <a:br>
              <a:rPr lang="nl-NL" dirty="0"/>
            </a:br>
            <a:r>
              <a:rPr lang="en-GB" sz="2000" dirty="0"/>
              <a:t>European Institute of Innovation, Entrepreneurship and Technology</a:t>
            </a:r>
            <a:br>
              <a:rPr lang="en-GB" sz="2000" dirty="0"/>
            </a:br>
            <a:r>
              <a:rPr lang="it-IT" sz="1600" dirty="0" err="1"/>
              <a:t>Lessingstraße</a:t>
            </a:r>
            <a:r>
              <a:rPr lang="it-IT" sz="1600" dirty="0"/>
              <a:t> 79, 13158 </a:t>
            </a:r>
            <a:r>
              <a:rPr lang="it-IT" sz="1600" dirty="0" err="1"/>
              <a:t>Berlin</a:t>
            </a:r>
            <a:r>
              <a:rPr lang="it-IT" sz="1600" dirty="0"/>
              <a:t>, Germany</a:t>
            </a:r>
            <a:br>
              <a:rPr lang="it-IT" sz="1600" dirty="0"/>
            </a:br>
            <a:endParaRPr lang="nl-NL" sz="1600" dirty="0"/>
          </a:p>
        </p:txBody>
      </p:sp>
      <p:sp>
        <p:nvSpPr>
          <p:cNvPr id="5" name="Tijdelijke aanduiding voor tekst 4"/>
          <p:cNvSpPr>
            <a:spLocks noGrp="1"/>
          </p:cNvSpPr>
          <p:nvPr>
            <p:ph type="body" sz="quarter" idx="14"/>
          </p:nvPr>
        </p:nvSpPr>
        <p:spPr/>
        <p:txBody>
          <a:bodyPr/>
          <a:lstStyle/>
          <a:p>
            <a:r>
              <a:rPr lang="nl-NL" dirty="0" err="1"/>
              <a:t>Mahmoud</a:t>
            </a:r>
            <a:r>
              <a:rPr lang="nl-NL" dirty="0"/>
              <a:t> </a:t>
            </a:r>
            <a:r>
              <a:rPr lang="nl-NL" dirty="0" err="1"/>
              <a:t>Abdou</a:t>
            </a:r>
            <a:r>
              <a:rPr lang="nl-NL" dirty="0"/>
              <a:t>| Berlin</a:t>
            </a:r>
          </a:p>
        </p:txBody>
      </p:sp>
      <p:sp>
        <p:nvSpPr>
          <p:cNvPr id="6" name="Tijdelijke aanduiding voor verticale tekst 6">
            <a:extLst>
              <a:ext uri="{FF2B5EF4-FFF2-40B4-BE49-F238E27FC236}">
                <a16:creationId xmlns:a16="http://schemas.microsoft.com/office/drawing/2014/main" id="{52305461-B21F-48B3-AB30-6DE069F98C3A}"/>
              </a:ext>
            </a:extLst>
          </p:cNvPr>
          <p:cNvSpPr txBox="1">
            <a:spLocks/>
          </p:cNvSpPr>
          <p:nvPr/>
        </p:nvSpPr>
        <p:spPr>
          <a:xfrm>
            <a:off x="8979495" y="4581128"/>
            <a:ext cx="316835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sz="1600" dirty="0" err="1"/>
              <a:t>Lessingstraße</a:t>
            </a:r>
            <a:r>
              <a:rPr lang="en-GB" sz="1600" dirty="0"/>
              <a:t> 79,</a:t>
            </a:r>
          </a:p>
          <a:p>
            <a:pPr lvl="3"/>
            <a:r>
              <a:rPr lang="en-GB" sz="1600" dirty="0"/>
              <a:t>13158 Berlin, Germany</a:t>
            </a:r>
          </a:p>
          <a:p>
            <a:pPr lvl="3"/>
            <a:r>
              <a:rPr lang="en-GB" sz="1600" dirty="0"/>
              <a:t>Phone: +49 30 233618555</a:t>
            </a:r>
          </a:p>
          <a:p>
            <a:pPr lvl="3"/>
            <a:r>
              <a:rPr lang="en-GB" sz="1600" dirty="0"/>
              <a:t>Fax: +49 30 233618556</a:t>
            </a:r>
          </a:p>
          <a:p>
            <a:pPr lvl="3"/>
            <a:r>
              <a:rPr lang="en-GB" sz="1600" dirty="0"/>
              <a:t>Email: info@eiiet.com</a:t>
            </a:r>
            <a:endParaRPr lang="nl-NL" sz="1600" b="0" dirty="0"/>
          </a:p>
        </p:txBody>
      </p:sp>
    </p:spTree>
    <p:extLst>
      <p:ext uri="{BB962C8B-B14F-4D97-AF65-F5344CB8AC3E}">
        <p14:creationId xmlns:p14="http://schemas.microsoft.com/office/powerpoint/2010/main" val="2977814846"/>
      </p:ext>
    </p:extLst>
  </p:cSld>
  <p:clrMapOvr>
    <a:masterClrMapping/>
  </p:clrMapOvr>
  <p:transition spd="slow">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nl-NL"/>
              <a:t>Index</a:t>
            </a:r>
            <a:endParaRPr lang="nl-NL" dirty="0"/>
          </a:p>
        </p:txBody>
      </p:sp>
      <p:sp>
        <p:nvSpPr>
          <p:cNvPr id="3" name="Tijdelijke aanduiding voor verticale tekst 2"/>
          <p:cNvSpPr>
            <a:spLocks noGrp="1"/>
          </p:cNvSpPr>
          <p:nvPr>
            <p:ph type="body" orient="vert" idx="1"/>
          </p:nvPr>
        </p:nvSpPr>
        <p:spPr/>
        <p:txBody>
          <a:bodyPr>
            <a:normAutofit/>
          </a:bodyPr>
          <a:lstStyle/>
          <a:p>
            <a:r>
              <a:rPr lang="nl-NL" dirty="0"/>
              <a:t>- </a:t>
            </a:r>
            <a:r>
              <a:rPr lang="nl-NL" sz="2400" dirty="0"/>
              <a:t>On </a:t>
            </a:r>
            <a:r>
              <a:rPr lang="nl-NL" sz="2400" dirty="0" err="1"/>
              <a:t>the</a:t>
            </a:r>
            <a:r>
              <a:rPr lang="nl-NL" sz="2400" dirty="0"/>
              <a:t> </a:t>
            </a:r>
            <a:r>
              <a:rPr lang="nl-NL" sz="2400" dirty="0" err="1"/>
              <a:t>Meaning</a:t>
            </a:r>
            <a:r>
              <a:rPr lang="nl-NL" sz="2400" dirty="0"/>
              <a:t> of </a:t>
            </a:r>
            <a:r>
              <a:rPr lang="nl-NL" sz="2400" dirty="0" err="1"/>
              <a:t>Sustainable</a:t>
            </a:r>
            <a:r>
              <a:rPr lang="nl-NL" sz="2400" dirty="0"/>
              <a:t> Development</a:t>
            </a:r>
            <a:endParaRPr lang="nl-NL" dirty="0"/>
          </a:p>
          <a:p>
            <a:r>
              <a:rPr lang="nl-NL" dirty="0"/>
              <a:t>- </a:t>
            </a:r>
            <a:r>
              <a:rPr lang="nl-NL" dirty="0" err="1"/>
              <a:t>What</a:t>
            </a:r>
            <a:r>
              <a:rPr lang="nl-NL" dirty="0"/>
              <a:t> is </a:t>
            </a:r>
            <a:r>
              <a:rPr lang="nl-NL" dirty="0" err="1"/>
              <a:t>the</a:t>
            </a:r>
            <a:r>
              <a:rPr lang="nl-NL" dirty="0"/>
              <a:t> </a:t>
            </a:r>
            <a:r>
              <a:rPr lang="nl-NL" dirty="0" err="1"/>
              <a:t>Meaning</a:t>
            </a:r>
            <a:r>
              <a:rPr lang="nl-NL" dirty="0"/>
              <a:t> of Development?</a:t>
            </a:r>
          </a:p>
          <a:p>
            <a:r>
              <a:rPr lang="nl-NL" dirty="0"/>
              <a:t>-</a:t>
            </a:r>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a:t>
            </a:r>
          </a:p>
          <a:p>
            <a:r>
              <a:rPr lang="nl-NL" dirty="0"/>
              <a:t>-</a:t>
            </a:r>
            <a:r>
              <a:rPr lang="nl-NL" dirty="0" err="1"/>
              <a:t>Sustainable</a:t>
            </a:r>
            <a:r>
              <a:rPr lang="nl-NL" dirty="0"/>
              <a:t> </a:t>
            </a:r>
            <a:r>
              <a:rPr lang="nl-NL" dirty="0" err="1"/>
              <a:t>Tourism</a:t>
            </a:r>
            <a:endParaRPr lang="nl-NL" dirty="0"/>
          </a:p>
        </p:txBody>
      </p:sp>
      <p:sp>
        <p:nvSpPr>
          <p:cNvPr id="4" name="Tijdelijke aanduiding voor dianummer 3"/>
          <p:cNvSpPr>
            <a:spLocks noGrp="1"/>
          </p:cNvSpPr>
          <p:nvPr>
            <p:ph type="sldNum" sz="quarter" idx="4"/>
          </p:nvPr>
        </p:nvSpPr>
        <p:spPr>
          <a:xfrm>
            <a:off x="9132784" y="6473105"/>
            <a:ext cx="2744787" cy="365125"/>
          </a:xfrm>
          <a:prstGeom prst="rect">
            <a:avLst/>
          </a:prstGeom>
        </p:spPr>
        <p:txBody>
          <a:bodyPr/>
          <a:lstStyle/>
          <a:p>
            <a:fld id="{5EE7099E-8998-4851-915A-4F4831808297}" type="slidenum">
              <a:rPr lang="nl-NL" smtClean="0"/>
              <a:pPr/>
              <a:t>1</a:t>
            </a:fld>
            <a:endParaRPr lang="nl-NL"/>
          </a:p>
        </p:txBody>
      </p:sp>
      <p:sp>
        <p:nvSpPr>
          <p:cNvPr id="5" name="TextBox 4">
            <a:extLst>
              <a:ext uri="{FF2B5EF4-FFF2-40B4-BE49-F238E27FC236}">
                <a16:creationId xmlns:a16="http://schemas.microsoft.com/office/drawing/2014/main" id="{8CDC393A-B9D0-E24E-41AD-35E590976C19}"/>
              </a:ext>
            </a:extLst>
          </p:cNvPr>
          <p:cNvSpPr txBox="1"/>
          <p:nvPr/>
        </p:nvSpPr>
        <p:spPr>
          <a:xfrm>
            <a:off x="1156771" y="1465243"/>
            <a:ext cx="0" cy="0"/>
          </a:xfrm>
          <a:prstGeom prst="rect">
            <a:avLst/>
          </a:prstGeom>
          <a:noFill/>
        </p:spPr>
        <p:txBody>
          <a:bodyPr wrap="none" lIns="108000" tIns="108000" rIns="108000" bIns="108000" rtlCol="0">
            <a:noAutofit/>
          </a:bodyPr>
          <a:lstStyle/>
          <a:p>
            <a:endParaRPr lang="en-DE" noProof="0" dirty="0">
              <a:solidFill>
                <a:schemeClr val="bg2"/>
              </a:solidFill>
            </a:endParaRPr>
          </a:p>
        </p:txBody>
      </p:sp>
    </p:spTree>
    <p:extLst>
      <p:ext uri="{BB962C8B-B14F-4D97-AF65-F5344CB8AC3E}">
        <p14:creationId xmlns:p14="http://schemas.microsoft.com/office/powerpoint/2010/main" val="1662105023"/>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meaning</a:t>
            </a:r>
            <a:r>
              <a:rPr lang="nl-NL" dirty="0"/>
              <a:t> development?  </a:t>
            </a:r>
          </a:p>
          <a:p>
            <a:pPr lvl="2"/>
            <a:r>
              <a:rPr lang="en-GB" dirty="0"/>
              <a:t>- Development is the act or process of developing; growth; and progress.</a:t>
            </a:r>
          </a:p>
          <a:p>
            <a:pPr lvl="2"/>
            <a:r>
              <a:rPr lang="en-GB" dirty="0"/>
              <a:t>- It is also defined as “</a:t>
            </a:r>
            <a:r>
              <a:rPr lang="en-GB" b="1" dirty="0"/>
              <a:t>an evolutionary process in which the human capacity increases in terms of initiating new structures, coping with problems, adapting to continuous change, and striving purposefully and creatively to attain new goals”</a:t>
            </a:r>
            <a:r>
              <a:rPr lang="en-GB" dirty="0"/>
              <a:t>.</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a:t>
            </a:fld>
            <a:endParaRPr lang="nl-NL"/>
          </a:p>
        </p:txBody>
      </p:sp>
      <p:pic>
        <p:nvPicPr>
          <p:cNvPr id="2050" name="Picture 2" descr="What is Development?">
            <a:extLst>
              <a:ext uri="{FF2B5EF4-FFF2-40B4-BE49-F238E27FC236}">
                <a16:creationId xmlns:a16="http://schemas.microsoft.com/office/drawing/2014/main" id="{463C2B94-6843-AE22-331F-B32CE77E9D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1698" y="2542240"/>
            <a:ext cx="5211988" cy="39039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4280595"/>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endParaRPr lang="nl-NL" dirty="0"/>
          </a:p>
          <a:p>
            <a:pPr lvl="3"/>
            <a:r>
              <a:rPr lang="nl-NL" dirty="0" err="1"/>
              <a:t>What</a:t>
            </a:r>
            <a:r>
              <a:rPr lang="nl-NL" dirty="0"/>
              <a:t> is </a:t>
            </a:r>
            <a:r>
              <a:rPr lang="nl-NL" dirty="0" err="1"/>
              <a:t>the</a:t>
            </a:r>
            <a:r>
              <a:rPr lang="nl-NL" dirty="0"/>
              <a:t> </a:t>
            </a:r>
            <a:r>
              <a:rPr lang="nl-NL" dirty="0" err="1"/>
              <a:t>meaning</a:t>
            </a:r>
            <a:r>
              <a:rPr lang="nl-NL" dirty="0"/>
              <a:t> development?  </a:t>
            </a:r>
          </a:p>
          <a:p>
            <a:pPr lvl="2"/>
            <a:r>
              <a:rPr lang="en-GB" dirty="0"/>
              <a:t>- It is also understood as  “</a:t>
            </a:r>
            <a:r>
              <a:rPr lang="en-GB" b="1" dirty="0"/>
              <a:t>a multi- dimensional process that involves major changes in social structures, attitudes, and institutions, as well as economic growth, reduction of inequality, and eradication of absolute poverty</a:t>
            </a:r>
            <a:r>
              <a:rPr lang="en-GB" dirty="0"/>
              <a:t>.”</a:t>
            </a:r>
          </a:p>
          <a:p>
            <a:pPr lvl="2"/>
            <a:r>
              <a:rPr lang="en-GB" dirty="0"/>
              <a:t>- So, development refers to the act or process of improving, evolving, or advancing something. </a:t>
            </a:r>
          </a:p>
          <a:p>
            <a:pPr lvl="2"/>
            <a:r>
              <a:rPr lang="en-GB" dirty="0"/>
              <a:t>- It encompasses growth, progress, and enhancement in different frameworks, from personal to societal, economic, technological, or organizational.</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a:t>
            </a:fld>
            <a:endParaRPr lang="nl-NL"/>
          </a:p>
        </p:txBody>
      </p:sp>
    </p:spTree>
    <p:extLst>
      <p:ext uri="{BB962C8B-B14F-4D97-AF65-F5344CB8AC3E}">
        <p14:creationId xmlns:p14="http://schemas.microsoft.com/office/powerpoint/2010/main" val="1566914627"/>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 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  </a:t>
            </a:r>
          </a:p>
          <a:p>
            <a:pPr lvl="2"/>
            <a:r>
              <a:rPr lang="en-GB" dirty="0"/>
              <a:t>- Sustainability refers to the capability of maintaining or continuing an entity, outcome, or process over time.</a:t>
            </a:r>
          </a:p>
          <a:p>
            <a:pPr lvl="2"/>
            <a:r>
              <a:rPr lang="en-GB" dirty="0"/>
              <a:t>- The term can also signify enhancing and maintaining a balanced economic, ecological, and social system to support human development.</a:t>
            </a:r>
          </a:p>
          <a:p>
            <a:pPr lvl="2"/>
            <a:r>
              <a:rPr lang="en-GB" dirty="0"/>
              <a:t>- Sustainability emphasizes human activities a</a:t>
            </a:r>
          </a:p>
          <a:p>
            <a:pPr lvl="2"/>
            <a:r>
              <a:rPr lang="en-GB" dirty="0" err="1"/>
              <a:t>nd</a:t>
            </a:r>
            <a:r>
              <a:rPr lang="en-GB" dirty="0"/>
              <a:t> their capacity to meet needs and desires</a:t>
            </a:r>
          </a:p>
          <a:p>
            <a:pPr lvl="2"/>
            <a:r>
              <a:rPr lang="en-GB" dirty="0"/>
              <a:t> without depleting or exhausting available</a:t>
            </a:r>
          </a:p>
          <a:p>
            <a:pPr lvl="2"/>
            <a:r>
              <a:rPr lang="en-GB" dirty="0"/>
              <a:t> productive resources.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4</a:t>
            </a:fld>
            <a:endParaRPr lang="nl-NL"/>
          </a:p>
        </p:txBody>
      </p:sp>
      <p:pic>
        <p:nvPicPr>
          <p:cNvPr id="1028" name="Picture 4" descr="ACHIEVING ENVIRONMENTAL SUSTAINABILITY ...">
            <a:extLst>
              <a:ext uri="{FF2B5EF4-FFF2-40B4-BE49-F238E27FC236}">
                <a16:creationId xmlns:a16="http://schemas.microsoft.com/office/drawing/2014/main" id="{242C3A53-AF5C-67BF-0DA0-FCFB438C8C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07996" y="2708920"/>
            <a:ext cx="6534086" cy="3659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844645"/>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 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  </a:t>
            </a:r>
          </a:p>
          <a:p>
            <a:pPr lvl="2"/>
            <a:r>
              <a:rPr lang="en-GB" dirty="0"/>
              <a:t>- Thus, sustainability can be defined as </a:t>
            </a:r>
            <a:r>
              <a:rPr lang="en-GB" b="1" dirty="0"/>
              <a:t>the fair and efficient allocation of resources within and between generations, ensuring that socio-economic activities function within the boundaries of a finite ecosystem</a:t>
            </a:r>
            <a:r>
              <a:rPr lang="en-GB" dirty="0"/>
              <a:t>.</a:t>
            </a:r>
          </a:p>
          <a:p>
            <a:pPr lvl="2"/>
            <a:endParaRPr lang="en-GB" dirty="0"/>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5</a:t>
            </a:fld>
            <a:endParaRPr lang="nl-NL"/>
          </a:p>
        </p:txBody>
      </p:sp>
      <p:pic>
        <p:nvPicPr>
          <p:cNvPr id="1030" name="Picture 6" descr="Sustainability 2023 - Envac group">
            <a:extLst>
              <a:ext uri="{FF2B5EF4-FFF2-40B4-BE49-F238E27FC236}">
                <a16:creationId xmlns:a16="http://schemas.microsoft.com/office/drawing/2014/main" id="{5533C9B8-3426-F4E8-23BF-8C0789213D6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175" y="2362199"/>
            <a:ext cx="7161584" cy="40104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677553"/>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sustainability</a:t>
            </a:r>
            <a:r>
              <a:rPr lang="nl-NL" dirty="0"/>
              <a:t>?  </a:t>
            </a:r>
          </a:p>
          <a:p>
            <a:pPr lvl="2"/>
            <a:r>
              <a:rPr lang="en-GB" dirty="0"/>
              <a:t>- This perspective represents a reflection on how people should conduct their economic and social lives while utilizing ecological resources responsibly to support human development.</a:t>
            </a:r>
          </a:p>
          <a:p>
            <a:pPr lvl="2"/>
            <a:r>
              <a:rPr lang="en-GB" dirty="0"/>
              <a:t>This means: </a:t>
            </a:r>
          </a:p>
          <a:p>
            <a:pPr lvl="2"/>
            <a:r>
              <a:rPr lang="en-GB" dirty="0"/>
              <a:t>- Sustainability highlights the role of human actions in meeting their needs and desires.</a:t>
            </a:r>
          </a:p>
          <a:p>
            <a:pPr lvl="2"/>
            <a:r>
              <a:rPr lang="en-GB" dirty="0"/>
              <a:t>- It emphasizes using available productive resources without depleting or exhausting them.</a:t>
            </a:r>
          </a:p>
          <a:p>
            <a:pPr lvl="2"/>
            <a:r>
              <a:rPr lang="en-GB" dirty="0"/>
              <a:t>- Encourages consideration of how people live their economic and social lives.</a:t>
            </a:r>
          </a:p>
          <a:p>
            <a:pPr lvl="2"/>
            <a:r>
              <a:rPr lang="en-GB" dirty="0"/>
              <a:t>- Stresses the importance of drawing on ecological resources in a way that supports long-term human development.</a:t>
            </a:r>
          </a:p>
          <a:p>
            <a:pPr lvl="2"/>
            <a:r>
              <a:rPr lang="en-GB" dirty="0"/>
              <a:t>- Balances satisfying present human needs with the preservation of resources for future generations.</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6</a:t>
            </a:fld>
            <a:endParaRPr lang="nl-NL"/>
          </a:p>
        </p:txBody>
      </p:sp>
    </p:spTree>
    <p:extLst>
      <p:ext uri="{BB962C8B-B14F-4D97-AF65-F5344CB8AC3E}">
        <p14:creationId xmlns:p14="http://schemas.microsoft.com/office/powerpoint/2010/main" val="3773957524"/>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sustainable</a:t>
            </a:r>
            <a:r>
              <a:rPr lang="nl-NL" dirty="0"/>
              <a:t> development?</a:t>
            </a:r>
          </a:p>
          <a:p>
            <a:pPr lvl="2"/>
            <a:r>
              <a:rPr lang="en-GB" dirty="0"/>
              <a:t>- The concept of sustainable development began to gain wide recognition in the late 1980s, following its introduction in </a:t>
            </a:r>
            <a:r>
              <a:rPr lang="en-GB" b="1" dirty="0"/>
              <a:t>Our Common Future</a:t>
            </a:r>
            <a:r>
              <a:rPr lang="en-GB" dirty="0"/>
              <a:t>, also referred to as </a:t>
            </a:r>
            <a:r>
              <a:rPr lang="en-GB" b="1" dirty="0"/>
              <a:t>The Brundtland Report</a:t>
            </a:r>
            <a:r>
              <a:rPr lang="en-GB" dirty="0"/>
              <a:t>. </a:t>
            </a:r>
          </a:p>
          <a:p>
            <a:pPr lvl="2"/>
            <a:r>
              <a:rPr lang="en-GB" dirty="0"/>
              <a:t>- This report was the outcome of a UN-established commission tasked with proposing “</a:t>
            </a:r>
            <a:r>
              <a:rPr lang="en-GB" b="1" dirty="0"/>
              <a:t>a global agenda for change</a:t>
            </a:r>
            <a:r>
              <a:rPr lang="en-GB" dirty="0"/>
              <a:t>” in development approaches and practices. </a:t>
            </a:r>
          </a:p>
          <a:p>
            <a:pPr lvl="2"/>
            <a:r>
              <a:rPr lang="en-GB" dirty="0"/>
              <a:t>- It emphasized the need to rethink how we live and govern. </a:t>
            </a:r>
          </a:p>
          <a:p>
            <a:pPr lvl="2"/>
            <a:r>
              <a:rPr lang="en-GB" dirty="0"/>
              <a:t>- Achieving humanity's goals and aspirations responsibly would require innovative approaches to addressing old issues, along with international collaboration and coordination.</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7</a:t>
            </a:fld>
            <a:endParaRPr lang="nl-NL"/>
          </a:p>
        </p:txBody>
      </p:sp>
    </p:spTree>
    <p:extLst>
      <p:ext uri="{BB962C8B-B14F-4D97-AF65-F5344CB8AC3E}">
        <p14:creationId xmlns:p14="http://schemas.microsoft.com/office/powerpoint/2010/main" val="2399794235"/>
      </p:ext>
    </p:extLst>
  </p:cSld>
  <p:clrMapOvr>
    <a:masterClrMapping/>
  </p:clrMapOvr>
  <p:transition spd="slow">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 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sustainable</a:t>
            </a:r>
            <a:r>
              <a:rPr lang="nl-NL" dirty="0"/>
              <a:t> development?</a:t>
            </a:r>
          </a:p>
          <a:p>
            <a:pPr lvl="2"/>
            <a:r>
              <a:rPr lang="en-GB" dirty="0"/>
              <a:t>- The report also sought to draw global attention to the unprecedented deterioration of the human environment and natural resources, as well as the impacts of this deterioration on economic and social development, stressing on two aspects: </a:t>
            </a:r>
          </a:p>
          <a:p>
            <a:pPr lvl="2"/>
            <a:r>
              <a:rPr lang="en-GB" dirty="0"/>
              <a:t>- The well-being of the environment, economies, and people is deeply interconnected.</a:t>
            </a:r>
          </a:p>
          <a:p>
            <a:pPr lvl="2"/>
            <a:r>
              <a:rPr lang="en-GB" dirty="0"/>
              <a:t>- Achieving sustainable development requires global collaboration.</a:t>
            </a:r>
          </a:p>
          <a:p>
            <a:pPr lvl="2"/>
            <a:r>
              <a:rPr lang="en-GB" dirty="0"/>
              <a:t>Therefore, sustainable development can be understood as the </a:t>
            </a:r>
            <a:r>
              <a:rPr lang="en-GB" b="1" dirty="0"/>
              <a:t>development that meets the needs of the present without compromising the ability of future generations to meet their own needs. </a:t>
            </a:r>
          </a:p>
          <a:p>
            <a:pPr lvl="2"/>
            <a:endParaRPr lang="en-GB" dirty="0"/>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8</a:t>
            </a:fld>
            <a:endParaRPr lang="nl-NL"/>
          </a:p>
        </p:txBody>
      </p:sp>
    </p:spTree>
    <p:extLst>
      <p:ext uri="{BB962C8B-B14F-4D97-AF65-F5344CB8AC3E}">
        <p14:creationId xmlns:p14="http://schemas.microsoft.com/office/powerpoint/2010/main" val="1880264200"/>
      </p:ext>
    </p:extLst>
  </p:cSld>
  <p:clrMapOvr>
    <a:masterClrMapping/>
  </p:clrMapOvr>
  <p:transition spd="slow">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What</a:t>
            </a:r>
            <a:r>
              <a:rPr lang="nl-NL" dirty="0"/>
              <a:t> is </a:t>
            </a:r>
            <a:r>
              <a:rPr lang="nl-NL" dirty="0" err="1"/>
              <a:t>the</a:t>
            </a:r>
            <a:r>
              <a:rPr lang="nl-NL" dirty="0"/>
              <a:t> </a:t>
            </a:r>
            <a:r>
              <a:rPr lang="nl-NL" dirty="0" err="1"/>
              <a:t>meaning</a:t>
            </a:r>
            <a:r>
              <a:rPr lang="nl-NL" dirty="0"/>
              <a:t> of </a:t>
            </a:r>
            <a:r>
              <a:rPr lang="nl-NL" dirty="0" err="1"/>
              <a:t>sustainable</a:t>
            </a:r>
            <a:r>
              <a:rPr lang="nl-NL" dirty="0"/>
              <a:t> development?</a:t>
            </a:r>
          </a:p>
          <a:p>
            <a:pPr lvl="2"/>
            <a:r>
              <a:rPr lang="en-GB" dirty="0"/>
              <a:t>- The three primary concerns of sustainable development are economic growth, environmental protection, and social equality. </a:t>
            </a:r>
          </a:p>
          <a:p>
            <a:pPr lvl="2"/>
            <a:r>
              <a:rPr lang="en-GB" dirty="0"/>
              <a:t>- From this perspective, it can be said that the concept of SD</a:t>
            </a:r>
          </a:p>
          <a:p>
            <a:pPr lvl="2"/>
            <a:r>
              <a:rPr lang="en-GB" dirty="0"/>
              <a:t> is built upon three key pillars: economic sustainability,</a:t>
            </a:r>
          </a:p>
          <a:p>
            <a:pPr lvl="2"/>
            <a:r>
              <a:rPr lang="en-GB" dirty="0"/>
              <a:t> social sustainability, and environmental sustainability. </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9</a:t>
            </a:fld>
            <a:endParaRPr lang="nl-NL"/>
          </a:p>
        </p:txBody>
      </p:sp>
      <p:pic>
        <p:nvPicPr>
          <p:cNvPr id="3" name="Picture 2">
            <a:extLst>
              <a:ext uri="{FF2B5EF4-FFF2-40B4-BE49-F238E27FC236}">
                <a16:creationId xmlns:a16="http://schemas.microsoft.com/office/drawing/2014/main" id="{4FD8CB92-A466-682A-04F7-C6FB6277DB6B}"/>
              </a:ext>
            </a:extLst>
          </p:cNvPr>
          <p:cNvPicPr>
            <a:picLocks noChangeAspect="1"/>
          </p:cNvPicPr>
          <p:nvPr/>
        </p:nvPicPr>
        <p:blipFill>
          <a:blip r:embed="rId2"/>
          <a:stretch>
            <a:fillRect/>
          </a:stretch>
        </p:blipFill>
        <p:spPr>
          <a:xfrm>
            <a:off x="6747247" y="2024975"/>
            <a:ext cx="4941590" cy="4235914"/>
          </a:xfrm>
          <a:prstGeom prst="rect">
            <a:avLst/>
          </a:prstGeom>
        </p:spPr>
      </p:pic>
    </p:spTree>
    <p:extLst>
      <p:ext uri="{BB962C8B-B14F-4D97-AF65-F5344CB8AC3E}">
        <p14:creationId xmlns:p14="http://schemas.microsoft.com/office/powerpoint/2010/main" val="223835784"/>
      </p:ext>
    </p:extLst>
  </p:cSld>
  <p:clrMapOvr>
    <a:masterClrMapping/>
  </p:clrMapOvr>
  <p:transition spd="slow">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1-On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Key</a:t>
            </a:r>
            <a:r>
              <a:rPr lang="nl-NL" dirty="0"/>
              <a:t> Goals </a:t>
            </a:r>
            <a:r>
              <a:rPr lang="nl-NL" dirty="0" err="1"/>
              <a:t>for</a:t>
            </a:r>
            <a:r>
              <a:rPr lang="nl-NL" dirty="0"/>
              <a:t> </a:t>
            </a:r>
            <a:r>
              <a:rPr lang="nl-NL" dirty="0" err="1"/>
              <a:t>Sustainable</a:t>
            </a:r>
            <a:r>
              <a:rPr lang="nl-NL" dirty="0"/>
              <a:t> Development:</a:t>
            </a:r>
          </a:p>
          <a:p>
            <a:pPr lvl="3"/>
            <a:r>
              <a:rPr lang="en-GB" dirty="0"/>
              <a:t>- </a:t>
            </a:r>
            <a:r>
              <a:rPr lang="nl-NL" b="0" dirty="0" err="1"/>
              <a:t>Eradicate</a:t>
            </a:r>
            <a:r>
              <a:rPr lang="nl-NL" b="0" dirty="0"/>
              <a:t> </a:t>
            </a:r>
            <a:r>
              <a:rPr lang="nl-NL" b="0" dirty="0" err="1"/>
              <a:t>poverty</a:t>
            </a:r>
            <a:r>
              <a:rPr lang="nl-NL" b="0" dirty="0"/>
              <a:t> </a:t>
            </a:r>
            <a:r>
              <a:rPr lang="nl-NL" b="0" dirty="0" err="1"/>
              <a:t>and</a:t>
            </a:r>
            <a:r>
              <a:rPr lang="nl-NL" b="0" dirty="0"/>
              <a:t> </a:t>
            </a:r>
            <a:r>
              <a:rPr lang="nl-NL" b="0" dirty="0" err="1"/>
              <a:t>hunger</a:t>
            </a:r>
            <a:r>
              <a:rPr lang="nl-NL" b="0" dirty="0"/>
              <a:t>, </a:t>
            </a:r>
            <a:r>
              <a:rPr lang="nl-NL" b="0" dirty="0" err="1"/>
              <a:t>ensuring</a:t>
            </a:r>
            <a:r>
              <a:rPr lang="nl-NL" b="0" dirty="0"/>
              <a:t> a </a:t>
            </a:r>
            <a:r>
              <a:rPr lang="nl-NL" b="0" dirty="0" err="1"/>
              <a:t>healthy</a:t>
            </a:r>
            <a:r>
              <a:rPr lang="nl-NL" b="0" dirty="0"/>
              <a:t> life </a:t>
            </a:r>
            <a:r>
              <a:rPr lang="nl-NL" b="0" dirty="0" err="1"/>
              <a:t>for</a:t>
            </a:r>
            <a:r>
              <a:rPr lang="nl-NL" b="0" dirty="0"/>
              <a:t> </a:t>
            </a:r>
            <a:r>
              <a:rPr lang="nl-NL" b="0" dirty="0" err="1"/>
              <a:t>all</a:t>
            </a:r>
            <a:r>
              <a:rPr lang="nl-NL" b="0" dirty="0"/>
              <a:t>.</a:t>
            </a:r>
          </a:p>
          <a:p>
            <a:pPr lvl="3"/>
            <a:r>
              <a:rPr lang="en-GB" dirty="0"/>
              <a:t>- </a:t>
            </a:r>
            <a:r>
              <a:rPr lang="nl-NL" b="0" dirty="0"/>
              <a:t>Ensure </a:t>
            </a:r>
            <a:r>
              <a:rPr lang="nl-NL" b="0" dirty="0" err="1"/>
              <a:t>universal</a:t>
            </a:r>
            <a:r>
              <a:rPr lang="nl-NL" b="0" dirty="0"/>
              <a:t> access </a:t>
            </a:r>
            <a:r>
              <a:rPr lang="nl-NL" b="0" dirty="0" err="1"/>
              <a:t>to</a:t>
            </a:r>
            <a:r>
              <a:rPr lang="nl-NL" b="0" dirty="0"/>
              <a:t> basic services like water, </a:t>
            </a:r>
            <a:r>
              <a:rPr lang="nl-NL" b="0" dirty="0" err="1"/>
              <a:t>sanitation</a:t>
            </a:r>
            <a:r>
              <a:rPr lang="nl-NL" b="0" dirty="0"/>
              <a:t>, </a:t>
            </a:r>
            <a:r>
              <a:rPr lang="nl-NL" b="0" dirty="0" err="1"/>
              <a:t>and</a:t>
            </a:r>
            <a:r>
              <a:rPr lang="nl-NL" b="0" dirty="0"/>
              <a:t> </a:t>
            </a:r>
            <a:r>
              <a:rPr lang="nl-NL" b="0" dirty="0" err="1"/>
              <a:t>sustainable</a:t>
            </a:r>
            <a:r>
              <a:rPr lang="nl-NL" b="0" dirty="0"/>
              <a:t> energy.</a:t>
            </a:r>
          </a:p>
          <a:p>
            <a:pPr lvl="3"/>
            <a:r>
              <a:rPr lang="en-GB" dirty="0"/>
              <a:t>- </a:t>
            </a:r>
            <a:r>
              <a:rPr lang="nl-NL" b="0" dirty="0"/>
              <a:t>Support </a:t>
            </a:r>
            <a:r>
              <a:rPr lang="nl-NL" b="0" dirty="0" err="1"/>
              <a:t>the</a:t>
            </a:r>
            <a:r>
              <a:rPr lang="nl-NL" b="0" dirty="0"/>
              <a:t> </a:t>
            </a:r>
            <a:r>
              <a:rPr lang="nl-NL" b="0" dirty="0" err="1"/>
              <a:t>creation</a:t>
            </a:r>
            <a:r>
              <a:rPr lang="nl-NL" b="0" dirty="0"/>
              <a:t> of development </a:t>
            </a:r>
            <a:r>
              <a:rPr lang="nl-NL" b="0" dirty="0" err="1"/>
              <a:t>opportunities</a:t>
            </a:r>
            <a:r>
              <a:rPr lang="nl-NL" b="0" dirty="0"/>
              <a:t> </a:t>
            </a:r>
            <a:r>
              <a:rPr lang="nl-NL" b="0" dirty="0" err="1"/>
              <a:t>through</a:t>
            </a:r>
            <a:r>
              <a:rPr lang="nl-NL" b="0" dirty="0"/>
              <a:t> </a:t>
            </a:r>
          </a:p>
          <a:p>
            <a:pPr lvl="3"/>
            <a:r>
              <a:rPr lang="nl-NL" b="0" dirty="0" err="1"/>
              <a:t>inclusive</a:t>
            </a:r>
            <a:r>
              <a:rPr lang="nl-NL" b="0" dirty="0"/>
              <a:t> </a:t>
            </a:r>
            <a:r>
              <a:rPr lang="nl-NL" b="0" dirty="0" err="1"/>
              <a:t>education</a:t>
            </a:r>
            <a:r>
              <a:rPr lang="nl-NL" b="0" dirty="0"/>
              <a:t> </a:t>
            </a:r>
            <a:r>
              <a:rPr lang="nl-NL" b="0" dirty="0" err="1"/>
              <a:t>and</a:t>
            </a:r>
            <a:r>
              <a:rPr lang="nl-NL" b="0" dirty="0"/>
              <a:t> decent </a:t>
            </a:r>
            <a:r>
              <a:rPr lang="nl-NL" b="0" dirty="0" err="1"/>
              <a:t>work</a:t>
            </a:r>
            <a:r>
              <a:rPr lang="nl-NL" b="0" dirty="0"/>
              <a:t>.</a:t>
            </a:r>
          </a:p>
          <a:p>
            <a:pPr lvl="3"/>
            <a:r>
              <a:rPr lang="en-GB" dirty="0"/>
              <a:t>- </a:t>
            </a:r>
            <a:r>
              <a:rPr lang="nl-NL" b="0" dirty="0"/>
              <a:t>Foster </a:t>
            </a:r>
            <a:r>
              <a:rPr lang="nl-NL" b="0" dirty="0" err="1"/>
              <a:t>innovation</a:t>
            </a:r>
            <a:r>
              <a:rPr lang="nl-NL" b="0" dirty="0"/>
              <a:t> </a:t>
            </a:r>
            <a:r>
              <a:rPr lang="nl-NL" b="0" dirty="0" err="1"/>
              <a:t>and</a:t>
            </a:r>
            <a:r>
              <a:rPr lang="nl-NL" b="0" dirty="0"/>
              <a:t> </a:t>
            </a:r>
            <a:r>
              <a:rPr lang="nl-NL" b="0" dirty="0" err="1"/>
              <a:t>resilient</a:t>
            </a:r>
            <a:r>
              <a:rPr lang="nl-NL" b="0" dirty="0"/>
              <a:t> </a:t>
            </a:r>
            <a:r>
              <a:rPr lang="nl-NL" b="0" dirty="0" err="1"/>
              <a:t>infrastructure</a:t>
            </a:r>
            <a:r>
              <a:rPr lang="nl-NL" b="0" dirty="0"/>
              <a:t>, building</a:t>
            </a:r>
          </a:p>
          <a:p>
            <a:pPr lvl="3"/>
            <a:r>
              <a:rPr lang="nl-NL" b="0" dirty="0"/>
              <a:t> </a:t>
            </a:r>
            <a:r>
              <a:rPr lang="nl-NL" b="0" dirty="0" err="1"/>
              <a:t>communities</a:t>
            </a:r>
            <a:r>
              <a:rPr lang="nl-NL" b="0" dirty="0"/>
              <a:t> </a:t>
            </a:r>
            <a:r>
              <a:rPr lang="nl-NL" b="0" dirty="0" err="1"/>
              <a:t>and</a:t>
            </a:r>
            <a:r>
              <a:rPr lang="nl-NL" b="0" dirty="0"/>
              <a:t> </a:t>
            </a:r>
            <a:r>
              <a:rPr lang="nl-NL" b="0" dirty="0" err="1"/>
              <a:t>cities</a:t>
            </a:r>
            <a:r>
              <a:rPr lang="nl-NL" b="0" dirty="0"/>
              <a:t> </a:t>
            </a:r>
            <a:r>
              <a:rPr lang="nl-NL" b="0" dirty="0" err="1"/>
              <a:t>capable</a:t>
            </a:r>
            <a:r>
              <a:rPr lang="nl-NL" b="0" dirty="0"/>
              <a:t> of </a:t>
            </a:r>
            <a:r>
              <a:rPr lang="nl-NL" b="0" dirty="0" err="1"/>
              <a:t>sustainable</a:t>
            </a:r>
            <a:r>
              <a:rPr lang="nl-NL" b="0" dirty="0"/>
              <a:t> </a:t>
            </a:r>
            <a:r>
              <a:rPr lang="nl-NL" b="0" dirty="0" err="1"/>
              <a:t>production</a:t>
            </a:r>
            <a:r>
              <a:rPr lang="nl-NL" b="0" dirty="0"/>
              <a:t> </a:t>
            </a:r>
            <a:r>
              <a:rPr lang="nl-NL" b="0" dirty="0" err="1"/>
              <a:t>and</a:t>
            </a:r>
            <a:r>
              <a:rPr lang="nl-NL" b="0" dirty="0"/>
              <a:t> </a:t>
            </a:r>
          </a:p>
          <a:p>
            <a:pPr lvl="3"/>
            <a:r>
              <a:rPr lang="nl-NL" b="0" dirty="0" err="1"/>
              <a:t>consumption</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10</a:t>
            </a:fld>
            <a:endParaRPr lang="nl-NL"/>
          </a:p>
        </p:txBody>
      </p:sp>
      <p:pic>
        <p:nvPicPr>
          <p:cNvPr id="3" name="Picture 2">
            <a:extLst>
              <a:ext uri="{FF2B5EF4-FFF2-40B4-BE49-F238E27FC236}">
                <a16:creationId xmlns:a16="http://schemas.microsoft.com/office/drawing/2014/main" id="{4FD8CB92-A466-682A-04F7-C6FB6277DB6B}"/>
              </a:ext>
            </a:extLst>
          </p:cNvPr>
          <p:cNvPicPr>
            <a:picLocks noChangeAspect="1"/>
          </p:cNvPicPr>
          <p:nvPr/>
        </p:nvPicPr>
        <p:blipFill>
          <a:blip r:embed="rId2"/>
          <a:stretch>
            <a:fillRect/>
          </a:stretch>
        </p:blipFill>
        <p:spPr>
          <a:xfrm>
            <a:off x="6819255" y="2397919"/>
            <a:ext cx="5379095" cy="4055417"/>
          </a:xfrm>
          <a:prstGeom prst="rect">
            <a:avLst/>
          </a:prstGeom>
        </p:spPr>
      </p:pic>
    </p:spTree>
    <p:extLst>
      <p:ext uri="{BB962C8B-B14F-4D97-AF65-F5344CB8AC3E}">
        <p14:creationId xmlns:p14="http://schemas.microsoft.com/office/powerpoint/2010/main" val="1890488988"/>
      </p:ext>
    </p:extLst>
  </p:cSld>
  <p:clrMapOvr>
    <a:masterClrMapping/>
  </p:clrMapOvr>
  <p:transition spd="slow">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err="1"/>
              <a:t>Key</a:t>
            </a:r>
            <a:r>
              <a:rPr lang="nl-NL" dirty="0"/>
              <a:t> Goals </a:t>
            </a:r>
            <a:r>
              <a:rPr lang="nl-NL" dirty="0" err="1"/>
              <a:t>for</a:t>
            </a:r>
            <a:r>
              <a:rPr lang="nl-NL" dirty="0"/>
              <a:t> </a:t>
            </a:r>
            <a:r>
              <a:rPr lang="nl-NL" dirty="0" err="1"/>
              <a:t>Sustainable</a:t>
            </a:r>
            <a:r>
              <a:rPr lang="nl-NL" dirty="0"/>
              <a:t> Development:</a:t>
            </a:r>
            <a:endParaRPr lang="nl-NL" b="0" dirty="0"/>
          </a:p>
          <a:p>
            <a:pPr lvl="3"/>
            <a:r>
              <a:rPr lang="en-GB" dirty="0"/>
              <a:t>- </a:t>
            </a:r>
            <a:r>
              <a:rPr lang="nl-NL" b="0" dirty="0" err="1"/>
              <a:t>Reduce</a:t>
            </a:r>
            <a:r>
              <a:rPr lang="nl-NL" b="0" dirty="0"/>
              <a:t> </a:t>
            </a:r>
            <a:r>
              <a:rPr lang="nl-NL" b="0" dirty="0" err="1"/>
              <a:t>global</a:t>
            </a:r>
            <a:r>
              <a:rPr lang="nl-NL" b="0" dirty="0"/>
              <a:t> </a:t>
            </a:r>
            <a:r>
              <a:rPr lang="nl-NL" b="0" dirty="0" err="1"/>
              <a:t>inequalities</a:t>
            </a:r>
            <a:r>
              <a:rPr lang="nl-NL" b="0" dirty="0"/>
              <a:t>, </a:t>
            </a:r>
            <a:r>
              <a:rPr lang="nl-NL" b="0" dirty="0" err="1"/>
              <a:t>with</a:t>
            </a:r>
            <a:r>
              <a:rPr lang="nl-NL" b="0" dirty="0"/>
              <a:t> a focus on gender </a:t>
            </a:r>
            <a:r>
              <a:rPr lang="nl-NL" b="0" dirty="0" err="1"/>
              <a:t>equality</a:t>
            </a:r>
            <a:r>
              <a:rPr lang="nl-NL" b="0" dirty="0"/>
              <a:t>.</a:t>
            </a:r>
          </a:p>
          <a:p>
            <a:pPr lvl="3"/>
            <a:r>
              <a:rPr lang="en-GB" dirty="0"/>
              <a:t>- </a:t>
            </a:r>
            <a:r>
              <a:rPr lang="nl-NL" b="0" dirty="0" err="1"/>
              <a:t>Protect</a:t>
            </a:r>
            <a:r>
              <a:rPr lang="nl-NL" b="0" dirty="0"/>
              <a:t> </a:t>
            </a:r>
            <a:r>
              <a:rPr lang="nl-NL" b="0" dirty="0" err="1"/>
              <a:t>environmental</a:t>
            </a:r>
            <a:r>
              <a:rPr lang="nl-NL" b="0" dirty="0"/>
              <a:t> </a:t>
            </a:r>
            <a:r>
              <a:rPr lang="nl-NL" b="0" dirty="0" err="1"/>
              <a:t>integrity</a:t>
            </a:r>
            <a:r>
              <a:rPr lang="nl-NL" b="0" dirty="0"/>
              <a:t> </a:t>
            </a:r>
            <a:r>
              <a:rPr lang="nl-NL" b="0" dirty="0" err="1"/>
              <a:t>by</a:t>
            </a:r>
            <a:r>
              <a:rPr lang="nl-NL" b="0" dirty="0"/>
              <a:t> </a:t>
            </a:r>
            <a:r>
              <a:rPr lang="nl-NL" b="0" dirty="0" err="1"/>
              <a:t>combating</a:t>
            </a:r>
            <a:r>
              <a:rPr lang="nl-NL" b="0" dirty="0"/>
              <a:t> </a:t>
            </a:r>
            <a:r>
              <a:rPr lang="nl-NL" b="0" dirty="0" err="1"/>
              <a:t>climate</a:t>
            </a:r>
            <a:r>
              <a:rPr lang="nl-NL" b="0" dirty="0"/>
              <a:t> change</a:t>
            </a:r>
          </a:p>
          <a:p>
            <a:pPr lvl="3"/>
            <a:r>
              <a:rPr lang="nl-NL" b="0" dirty="0"/>
              <a:t> </a:t>
            </a:r>
            <a:r>
              <a:rPr lang="nl-NL" b="0" dirty="0" err="1"/>
              <a:t>and</a:t>
            </a:r>
            <a:r>
              <a:rPr lang="nl-NL" b="0" dirty="0"/>
              <a:t> </a:t>
            </a:r>
            <a:r>
              <a:rPr lang="nl-NL" b="0" dirty="0" err="1"/>
              <a:t>safeguarding</a:t>
            </a:r>
            <a:r>
              <a:rPr lang="nl-NL" b="0" dirty="0"/>
              <a:t> </a:t>
            </a:r>
            <a:r>
              <a:rPr lang="nl-NL" b="0" dirty="0" err="1"/>
              <a:t>oceans</a:t>
            </a:r>
            <a:r>
              <a:rPr lang="nl-NL" b="0" dirty="0"/>
              <a:t> </a:t>
            </a:r>
            <a:r>
              <a:rPr lang="nl-NL" b="0" dirty="0" err="1"/>
              <a:t>and</a:t>
            </a:r>
            <a:r>
              <a:rPr lang="nl-NL" b="0" dirty="0"/>
              <a:t> land </a:t>
            </a:r>
            <a:r>
              <a:rPr lang="nl-NL" b="0" dirty="0" err="1"/>
              <a:t>ecosystems</a:t>
            </a:r>
            <a:r>
              <a:rPr lang="nl-NL" b="0" dirty="0"/>
              <a:t>.</a:t>
            </a:r>
          </a:p>
          <a:p>
            <a:pPr lvl="3"/>
            <a:r>
              <a:rPr lang="en-GB" dirty="0"/>
              <a:t>- </a:t>
            </a:r>
            <a:r>
              <a:rPr lang="nl-NL" b="0" dirty="0" err="1"/>
              <a:t>Promote</a:t>
            </a:r>
            <a:r>
              <a:rPr lang="nl-NL" b="0" dirty="0"/>
              <a:t> </a:t>
            </a:r>
            <a:r>
              <a:rPr lang="nl-NL" b="0" dirty="0" err="1"/>
              <a:t>collaboration</a:t>
            </a:r>
            <a:r>
              <a:rPr lang="nl-NL" b="0" dirty="0"/>
              <a:t> </a:t>
            </a:r>
            <a:r>
              <a:rPr lang="nl-NL" b="0" dirty="0" err="1"/>
              <a:t>among</a:t>
            </a:r>
            <a:r>
              <a:rPr lang="nl-NL" b="0" dirty="0"/>
              <a:t> </a:t>
            </a:r>
            <a:r>
              <a:rPr lang="nl-NL" b="0" dirty="0" err="1"/>
              <a:t>various</a:t>
            </a:r>
            <a:r>
              <a:rPr lang="nl-NL" b="0" dirty="0"/>
              <a:t> </a:t>
            </a:r>
            <a:r>
              <a:rPr lang="nl-NL" b="0" dirty="0" err="1"/>
              <a:t>social</a:t>
            </a:r>
            <a:r>
              <a:rPr lang="nl-NL" b="0" dirty="0"/>
              <a:t> </a:t>
            </a:r>
            <a:r>
              <a:rPr lang="nl-NL" b="0" dirty="0" err="1"/>
              <a:t>agents</a:t>
            </a:r>
            <a:r>
              <a:rPr lang="nl-NL" b="0" dirty="0"/>
              <a:t> </a:t>
            </a:r>
            <a:r>
              <a:rPr lang="nl-NL" b="0" dirty="0" err="1"/>
              <a:t>to</a:t>
            </a:r>
            <a:r>
              <a:rPr lang="nl-NL" b="0" dirty="0"/>
              <a:t> </a:t>
            </a:r>
            <a:r>
              <a:rPr lang="nl-NL" b="0" dirty="0" err="1"/>
              <a:t>foster</a:t>
            </a:r>
            <a:endParaRPr lang="nl-NL" b="0" dirty="0"/>
          </a:p>
          <a:p>
            <a:pPr lvl="3"/>
            <a:r>
              <a:rPr lang="nl-NL" b="0" dirty="0"/>
              <a:t> </a:t>
            </a:r>
            <a:r>
              <a:rPr lang="nl-NL" b="0" dirty="0" err="1"/>
              <a:t>peace</a:t>
            </a:r>
            <a:r>
              <a:rPr lang="nl-NL" b="0" dirty="0"/>
              <a:t> </a:t>
            </a:r>
            <a:r>
              <a:rPr lang="nl-NL" b="0" dirty="0" err="1"/>
              <a:t>and</a:t>
            </a:r>
            <a:r>
              <a:rPr lang="nl-NL" b="0" dirty="0"/>
              <a:t> </a:t>
            </a:r>
            <a:r>
              <a:rPr lang="nl-NL" b="0" dirty="0" err="1"/>
              <a:t>encourage</a:t>
            </a:r>
            <a:r>
              <a:rPr lang="nl-NL" b="0" dirty="0"/>
              <a:t> </a:t>
            </a:r>
            <a:r>
              <a:rPr lang="nl-NL" b="0" dirty="0" err="1"/>
              <a:t>responsible</a:t>
            </a:r>
            <a:r>
              <a:rPr lang="nl-NL" b="0" dirty="0"/>
              <a:t> </a:t>
            </a:r>
            <a:r>
              <a:rPr lang="nl-NL" b="0" dirty="0" err="1"/>
              <a:t>consumption</a:t>
            </a:r>
            <a:r>
              <a:rPr lang="nl-NL" b="0" dirty="0"/>
              <a:t> </a:t>
            </a:r>
            <a:r>
              <a:rPr lang="nl-NL" b="0" dirty="0" err="1"/>
              <a:t>and</a:t>
            </a:r>
            <a:r>
              <a:rPr lang="nl-NL" b="0" dirty="0"/>
              <a:t> </a:t>
            </a:r>
            <a:r>
              <a:rPr lang="nl-NL" b="0" dirty="0" err="1"/>
              <a:t>production</a:t>
            </a:r>
            <a:r>
              <a:rPr lang="nl-NL" b="0" dirty="0"/>
              <a:t>.</a:t>
            </a:r>
          </a:p>
          <a:p>
            <a:pPr lvl="2"/>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11</a:t>
            </a:fld>
            <a:endParaRPr lang="nl-NL"/>
          </a:p>
        </p:txBody>
      </p:sp>
      <p:pic>
        <p:nvPicPr>
          <p:cNvPr id="3" name="Picture 2">
            <a:extLst>
              <a:ext uri="{FF2B5EF4-FFF2-40B4-BE49-F238E27FC236}">
                <a16:creationId xmlns:a16="http://schemas.microsoft.com/office/drawing/2014/main" id="{4FD8CB92-A466-682A-04F7-C6FB6277DB6B}"/>
              </a:ext>
            </a:extLst>
          </p:cNvPr>
          <p:cNvPicPr>
            <a:picLocks noChangeAspect="1"/>
          </p:cNvPicPr>
          <p:nvPr/>
        </p:nvPicPr>
        <p:blipFill>
          <a:blip r:embed="rId2"/>
          <a:stretch>
            <a:fillRect/>
          </a:stretch>
        </p:blipFill>
        <p:spPr>
          <a:xfrm>
            <a:off x="6906095" y="1916833"/>
            <a:ext cx="5292256" cy="4536504"/>
          </a:xfrm>
          <a:prstGeom prst="rect">
            <a:avLst/>
          </a:prstGeom>
        </p:spPr>
      </p:pic>
    </p:spTree>
    <p:extLst>
      <p:ext uri="{BB962C8B-B14F-4D97-AF65-F5344CB8AC3E}">
        <p14:creationId xmlns:p14="http://schemas.microsoft.com/office/powerpoint/2010/main" val="1897681854"/>
      </p:ext>
    </p:extLst>
  </p:cSld>
  <p:clrMapOvr>
    <a:masterClrMapping/>
  </p:clrMapOvr>
  <p:transition spd="slow">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en-GB" dirty="0"/>
              <a:t>- </a:t>
            </a:r>
            <a:r>
              <a:rPr lang="nl-NL" b="0" dirty="0" err="1"/>
              <a:t>Social</a:t>
            </a:r>
            <a:r>
              <a:rPr lang="nl-NL" b="0" dirty="0"/>
              <a:t> </a:t>
            </a:r>
            <a:r>
              <a:rPr lang="nl-NL" b="0" dirty="0" err="1"/>
              <a:t>sustainability</a:t>
            </a:r>
            <a:r>
              <a:rPr lang="nl-NL" b="0" dirty="0"/>
              <a:t> </a:t>
            </a:r>
            <a:r>
              <a:rPr lang="nl-NL" b="0" dirty="0" err="1"/>
              <a:t>involves</a:t>
            </a:r>
            <a:r>
              <a:rPr lang="nl-NL" b="0" dirty="0"/>
              <a:t> </a:t>
            </a:r>
            <a:r>
              <a:rPr lang="nl-NL" b="0" dirty="0" err="1"/>
              <a:t>concepts</a:t>
            </a:r>
            <a:r>
              <a:rPr lang="nl-NL" b="0" dirty="0"/>
              <a:t> </a:t>
            </a:r>
            <a:r>
              <a:rPr lang="nl-NL" b="0" dirty="0" err="1"/>
              <a:t>such</a:t>
            </a:r>
            <a:r>
              <a:rPr lang="nl-NL" b="0" dirty="0"/>
              <a:t> as </a:t>
            </a:r>
            <a:r>
              <a:rPr lang="nl-NL" b="0" dirty="0" err="1"/>
              <a:t>equity</a:t>
            </a:r>
            <a:r>
              <a:rPr lang="nl-NL" b="0" dirty="0"/>
              <a:t>, empowerment, </a:t>
            </a:r>
            <a:r>
              <a:rPr lang="nl-NL" b="0" dirty="0" err="1"/>
              <a:t>accessibility</a:t>
            </a:r>
            <a:r>
              <a:rPr lang="nl-NL" b="0" dirty="0"/>
              <a:t>, </a:t>
            </a:r>
            <a:r>
              <a:rPr lang="nl-NL" b="0" dirty="0" err="1"/>
              <a:t>participation</a:t>
            </a:r>
            <a:r>
              <a:rPr lang="nl-NL" b="0" dirty="0"/>
              <a:t>, </a:t>
            </a:r>
            <a:r>
              <a:rPr lang="nl-NL" b="0" dirty="0" err="1"/>
              <a:t>cultural</a:t>
            </a:r>
            <a:r>
              <a:rPr lang="nl-NL" b="0" dirty="0"/>
              <a:t> </a:t>
            </a:r>
            <a:r>
              <a:rPr lang="nl-NL" b="0" dirty="0" err="1"/>
              <a:t>identity</a:t>
            </a:r>
            <a:r>
              <a:rPr lang="nl-NL" b="0" dirty="0"/>
              <a:t>, </a:t>
            </a:r>
            <a:r>
              <a:rPr lang="nl-NL" b="0" dirty="0" err="1"/>
              <a:t>and</a:t>
            </a:r>
            <a:r>
              <a:rPr lang="nl-NL" b="0" dirty="0"/>
              <a:t> </a:t>
            </a:r>
            <a:r>
              <a:rPr lang="nl-NL" b="0" dirty="0" err="1"/>
              <a:t>institutional</a:t>
            </a:r>
            <a:r>
              <a:rPr lang="nl-NL" b="0" dirty="0"/>
              <a:t> </a:t>
            </a:r>
            <a:r>
              <a:rPr lang="nl-NL" b="0" dirty="0" err="1"/>
              <a:t>stability</a:t>
            </a:r>
            <a:r>
              <a:rPr lang="nl-NL" b="0" dirty="0"/>
              <a:t>. </a:t>
            </a:r>
          </a:p>
          <a:p>
            <a:pPr lvl="3"/>
            <a:r>
              <a:rPr lang="en-GB" dirty="0"/>
              <a:t>- </a:t>
            </a:r>
            <a:r>
              <a:rPr lang="nl-NL" b="0" dirty="0"/>
              <a:t>It </a:t>
            </a:r>
            <a:r>
              <a:rPr lang="nl-NL" b="0" dirty="0" err="1"/>
              <a:t>emphasizes</a:t>
            </a:r>
            <a:r>
              <a:rPr lang="nl-NL" b="0" dirty="0"/>
              <a:t> </a:t>
            </a:r>
            <a:r>
              <a:rPr lang="nl-NL" b="0" dirty="0" err="1"/>
              <a:t>that</a:t>
            </a:r>
            <a:r>
              <a:rPr lang="nl-NL" b="0" dirty="0"/>
              <a:t> development is </a:t>
            </a:r>
            <a:r>
              <a:rPr lang="nl-NL" b="0" dirty="0" err="1"/>
              <a:t>centered</a:t>
            </a:r>
            <a:r>
              <a:rPr lang="nl-NL" b="0" dirty="0"/>
              <a:t> </a:t>
            </a:r>
            <a:r>
              <a:rPr lang="nl-NL" b="0" dirty="0" err="1"/>
              <a:t>around</a:t>
            </a:r>
            <a:r>
              <a:rPr lang="nl-NL" b="0" dirty="0"/>
              <a:t> </a:t>
            </a:r>
            <a:r>
              <a:rPr lang="nl-NL" b="0" dirty="0" err="1"/>
              <a:t>people</a:t>
            </a:r>
            <a:r>
              <a:rPr lang="nl-NL" b="0" dirty="0"/>
              <a:t>, </a:t>
            </a:r>
            <a:r>
              <a:rPr lang="nl-NL" b="0" dirty="0" err="1"/>
              <a:t>suggesting</a:t>
            </a:r>
            <a:r>
              <a:rPr lang="nl-NL" b="0" dirty="0"/>
              <a:t> </a:t>
            </a:r>
            <a:r>
              <a:rPr lang="nl-NL" b="0" dirty="0" err="1"/>
              <a:t>that</a:t>
            </a:r>
            <a:r>
              <a:rPr lang="nl-NL" b="0" dirty="0"/>
              <a:t> </a:t>
            </a:r>
            <a:r>
              <a:rPr lang="nl-NL" b="0" dirty="0" err="1"/>
              <a:t>the</a:t>
            </a:r>
            <a:r>
              <a:rPr lang="nl-NL" b="0" dirty="0"/>
              <a:t> well-</a:t>
            </a:r>
            <a:r>
              <a:rPr lang="nl-NL" b="0" dirty="0" err="1"/>
              <a:t>being</a:t>
            </a:r>
            <a:r>
              <a:rPr lang="nl-NL" b="0" dirty="0"/>
              <a:t> of </a:t>
            </a:r>
            <a:r>
              <a:rPr lang="nl-NL" b="0" dirty="0" err="1"/>
              <a:t>individuals</a:t>
            </a:r>
            <a:r>
              <a:rPr lang="nl-NL" b="0" dirty="0"/>
              <a:t> </a:t>
            </a:r>
            <a:r>
              <a:rPr lang="nl-NL" b="0" dirty="0" err="1"/>
              <a:t>and</a:t>
            </a:r>
            <a:r>
              <a:rPr lang="nl-NL" b="0" dirty="0"/>
              <a:t> </a:t>
            </a:r>
            <a:r>
              <a:rPr lang="nl-NL" b="0" dirty="0" err="1"/>
              <a:t>communities</a:t>
            </a:r>
            <a:r>
              <a:rPr lang="nl-NL" b="0" dirty="0"/>
              <a:t> is </a:t>
            </a:r>
            <a:r>
              <a:rPr lang="nl-NL" b="0" dirty="0" err="1"/>
              <a:t>crucial</a:t>
            </a:r>
            <a:r>
              <a:rPr lang="nl-NL" b="0" dirty="0"/>
              <a:t>. </a:t>
            </a:r>
          </a:p>
          <a:p>
            <a:pPr lvl="3"/>
            <a:r>
              <a:rPr lang="en-GB" dirty="0"/>
              <a:t>- </a:t>
            </a:r>
            <a:r>
              <a:rPr lang="nl-NL" b="0" dirty="0" err="1"/>
              <a:t>Essentially</a:t>
            </a:r>
            <a:r>
              <a:rPr lang="nl-NL" b="0" dirty="0"/>
              <a:t>, </a:t>
            </a:r>
            <a:r>
              <a:rPr lang="nl-NL" b="0" dirty="0" err="1"/>
              <a:t>social</a:t>
            </a:r>
            <a:r>
              <a:rPr lang="nl-NL" b="0" dirty="0"/>
              <a:t> </a:t>
            </a:r>
            <a:r>
              <a:rPr lang="nl-NL" b="0" dirty="0" err="1"/>
              <a:t>sustainability</a:t>
            </a:r>
            <a:r>
              <a:rPr lang="nl-NL" b="0" dirty="0"/>
              <a:t> </a:t>
            </a:r>
            <a:r>
              <a:rPr lang="nl-NL" b="0" dirty="0" err="1"/>
              <a:t>refers</a:t>
            </a:r>
            <a:r>
              <a:rPr lang="nl-NL" b="0" dirty="0"/>
              <a:t> </a:t>
            </a:r>
            <a:r>
              <a:rPr lang="nl-NL" b="0" dirty="0" err="1"/>
              <a:t>to</a:t>
            </a:r>
            <a:r>
              <a:rPr lang="nl-NL" b="0" dirty="0"/>
              <a:t> a system of </a:t>
            </a:r>
            <a:r>
              <a:rPr lang="nl-NL" b="0" dirty="0" err="1"/>
              <a:t>social</a:t>
            </a:r>
            <a:endParaRPr lang="nl-NL" b="0" dirty="0"/>
          </a:p>
          <a:p>
            <a:pPr lvl="3"/>
            <a:r>
              <a:rPr lang="nl-NL" b="0" dirty="0"/>
              <a:t> </a:t>
            </a:r>
            <a:r>
              <a:rPr lang="nl-NL" b="0" dirty="0" err="1"/>
              <a:t>organization</a:t>
            </a:r>
            <a:r>
              <a:rPr lang="nl-NL" b="0" dirty="0"/>
              <a:t> </a:t>
            </a:r>
            <a:r>
              <a:rPr lang="nl-NL" b="0" dirty="0" err="1"/>
              <a:t>that</a:t>
            </a:r>
            <a:r>
              <a:rPr lang="nl-NL" b="0" dirty="0"/>
              <a:t> </a:t>
            </a:r>
            <a:r>
              <a:rPr lang="nl-NL" b="0" dirty="0" err="1"/>
              <a:t>works</a:t>
            </a:r>
            <a:r>
              <a:rPr lang="nl-NL" b="0" dirty="0"/>
              <a:t> </a:t>
            </a:r>
            <a:r>
              <a:rPr lang="nl-NL" b="0" dirty="0" err="1"/>
              <a:t>to</a:t>
            </a:r>
            <a:r>
              <a:rPr lang="nl-NL" b="0" dirty="0"/>
              <a:t> </a:t>
            </a:r>
            <a:r>
              <a:rPr lang="nl-NL" b="0" dirty="0" err="1"/>
              <a:t>reduce</a:t>
            </a:r>
            <a:r>
              <a:rPr lang="nl-NL" b="0" dirty="0"/>
              <a:t> </a:t>
            </a:r>
            <a:r>
              <a:rPr lang="nl-NL" b="0" dirty="0" err="1"/>
              <a:t>poverty</a:t>
            </a:r>
            <a:r>
              <a:rPr lang="nl-NL" b="0" dirty="0"/>
              <a:t>. </a:t>
            </a:r>
          </a:p>
          <a:p>
            <a:pPr lvl="3"/>
            <a:r>
              <a:rPr lang="en-GB" dirty="0"/>
              <a:t>- </a:t>
            </a:r>
            <a:r>
              <a:rPr lang="nl-NL" b="0" dirty="0"/>
              <a:t>It </a:t>
            </a:r>
            <a:r>
              <a:rPr lang="nl-NL" b="0" dirty="0" err="1"/>
              <a:t>addresses</a:t>
            </a:r>
            <a:r>
              <a:rPr lang="nl-NL" b="0" dirty="0"/>
              <a:t> </a:t>
            </a:r>
            <a:r>
              <a:rPr lang="nl-NL" b="0" dirty="0" err="1"/>
              <a:t>the</a:t>
            </a:r>
            <a:r>
              <a:rPr lang="nl-NL" b="0" dirty="0"/>
              <a:t> </a:t>
            </a:r>
            <a:r>
              <a:rPr lang="nl-NL" b="0" dirty="0" err="1"/>
              <a:t>relationship</a:t>
            </a:r>
            <a:r>
              <a:rPr lang="nl-NL" b="0" dirty="0"/>
              <a:t> </a:t>
            </a:r>
            <a:r>
              <a:rPr lang="nl-NL" b="0" dirty="0" err="1"/>
              <a:t>between</a:t>
            </a:r>
            <a:r>
              <a:rPr lang="nl-NL" b="0" dirty="0"/>
              <a:t> </a:t>
            </a:r>
            <a:r>
              <a:rPr lang="nl-NL" b="0" dirty="0" err="1"/>
              <a:t>social</a:t>
            </a:r>
            <a:r>
              <a:rPr lang="nl-NL" b="0" dirty="0"/>
              <a:t> issues like</a:t>
            </a:r>
          </a:p>
          <a:p>
            <a:pPr lvl="3"/>
            <a:r>
              <a:rPr lang="nl-NL" b="0" dirty="0"/>
              <a:t> </a:t>
            </a:r>
            <a:r>
              <a:rPr lang="nl-NL" b="0" dirty="0" err="1"/>
              <a:t>poverty</a:t>
            </a:r>
            <a:r>
              <a:rPr lang="nl-NL" b="0" dirty="0"/>
              <a:t> </a:t>
            </a:r>
            <a:r>
              <a:rPr lang="nl-NL" b="0" dirty="0" err="1"/>
              <a:t>and</a:t>
            </a:r>
            <a:r>
              <a:rPr lang="nl-NL" b="0" dirty="0"/>
              <a:t> </a:t>
            </a:r>
            <a:r>
              <a:rPr lang="nl-NL" b="0" dirty="0" err="1"/>
              <a:t>environmental</a:t>
            </a:r>
            <a:r>
              <a:rPr lang="nl-NL" b="0" dirty="0"/>
              <a:t> </a:t>
            </a:r>
            <a:r>
              <a:rPr lang="nl-NL" b="0" dirty="0" err="1"/>
              <a:t>degradation</a:t>
            </a:r>
            <a:r>
              <a:rPr lang="nl-NL" b="0" dirty="0"/>
              <a:t>. </a:t>
            </a:r>
            <a:endParaRPr lang="en-GB"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12</a:t>
            </a:fld>
            <a:endParaRPr lang="nl-NL"/>
          </a:p>
        </p:txBody>
      </p:sp>
      <p:pic>
        <p:nvPicPr>
          <p:cNvPr id="4" name="Picture 3">
            <a:extLst>
              <a:ext uri="{FF2B5EF4-FFF2-40B4-BE49-F238E27FC236}">
                <a16:creationId xmlns:a16="http://schemas.microsoft.com/office/drawing/2014/main" id="{6F89B1B6-B7C4-9175-1446-7E6F63556F2A}"/>
              </a:ext>
            </a:extLst>
          </p:cNvPr>
          <p:cNvPicPr>
            <a:picLocks noChangeAspect="1"/>
          </p:cNvPicPr>
          <p:nvPr/>
        </p:nvPicPr>
        <p:blipFill>
          <a:blip r:embed="rId2"/>
          <a:stretch>
            <a:fillRect/>
          </a:stretch>
        </p:blipFill>
        <p:spPr>
          <a:xfrm>
            <a:off x="6906836" y="3154568"/>
            <a:ext cx="5291514" cy="3683662"/>
          </a:xfrm>
          <a:prstGeom prst="rect">
            <a:avLst/>
          </a:prstGeom>
        </p:spPr>
      </p:pic>
    </p:spTree>
    <p:extLst>
      <p:ext uri="{BB962C8B-B14F-4D97-AF65-F5344CB8AC3E}">
        <p14:creationId xmlns:p14="http://schemas.microsoft.com/office/powerpoint/2010/main" val="361383708"/>
      </p:ext>
    </p:extLst>
  </p:cSld>
  <p:clrMapOvr>
    <a:masterClrMapping/>
  </p:clrMapOvr>
  <p:transition spd="slow">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en-GB" dirty="0"/>
              <a:t>- </a:t>
            </a:r>
            <a:r>
              <a:rPr lang="nl-NL" b="0" dirty="0"/>
              <a:t>At </a:t>
            </a:r>
            <a:r>
              <a:rPr lang="nl-NL" b="0" dirty="0" err="1"/>
              <a:t>the</a:t>
            </a:r>
            <a:r>
              <a:rPr lang="nl-NL" b="0" dirty="0"/>
              <a:t> </a:t>
            </a:r>
            <a:r>
              <a:rPr lang="nl-NL" b="0" dirty="0" err="1"/>
              <a:t>social</a:t>
            </a:r>
            <a:r>
              <a:rPr lang="nl-NL" b="0" dirty="0"/>
              <a:t> level, </a:t>
            </a:r>
            <a:r>
              <a:rPr lang="nl-NL" b="0" dirty="0" err="1"/>
              <a:t>sustainability</a:t>
            </a:r>
            <a:r>
              <a:rPr lang="nl-NL" b="0" dirty="0"/>
              <a:t> </a:t>
            </a:r>
            <a:r>
              <a:rPr lang="nl-NL" b="0" dirty="0" err="1"/>
              <a:t>involves</a:t>
            </a:r>
            <a:r>
              <a:rPr lang="nl-NL" b="0" dirty="0"/>
              <a:t> promoting </a:t>
            </a:r>
            <a:r>
              <a:rPr lang="nl-NL" b="0" dirty="0" err="1"/>
              <a:t>the</a:t>
            </a:r>
            <a:r>
              <a:rPr lang="nl-NL" b="0" dirty="0"/>
              <a:t> development of </a:t>
            </a:r>
            <a:r>
              <a:rPr lang="nl-NL" b="0" dirty="0" err="1"/>
              <a:t>individuals</a:t>
            </a:r>
            <a:r>
              <a:rPr lang="nl-NL" b="0" dirty="0"/>
              <a:t>, </a:t>
            </a:r>
            <a:r>
              <a:rPr lang="nl-NL" b="0" dirty="0" err="1"/>
              <a:t>communities</a:t>
            </a:r>
            <a:r>
              <a:rPr lang="nl-NL" b="0" dirty="0"/>
              <a:t>, </a:t>
            </a:r>
            <a:r>
              <a:rPr lang="nl-NL" b="0" dirty="0" err="1"/>
              <a:t>and</a:t>
            </a:r>
            <a:r>
              <a:rPr lang="nl-NL" b="0" dirty="0"/>
              <a:t> cultures </a:t>
            </a:r>
            <a:r>
              <a:rPr lang="nl-NL" b="0" dirty="0" err="1"/>
              <a:t>to</a:t>
            </a:r>
            <a:r>
              <a:rPr lang="nl-NL" b="0" dirty="0"/>
              <a:t> </a:t>
            </a:r>
            <a:r>
              <a:rPr lang="nl-NL" b="0" dirty="0" err="1"/>
              <a:t>enable</a:t>
            </a:r>
            <a:r>
              <a:rPr lang="nl-NL" b="0" dirty="0"/>
              <a:t> a </a:t>
            </a:r>
            <a:r>
              <a:rPr lang="nl-NL" b="0" dirty="0" err="1"/>
              <a:t>meaningful</a:t>
            </a:r>
            <a:r>
              <a:rPr lang="nl-NL" b="0" dirty="0"/>
              <a:t> life. </a:t>
            </a:r>
          </a:p>
          <a:p>
            <a:pPr lvl="3"/>
            <a:r>
              <a:rPr lang="en-GB" dirty="0"/>
              <a:t>- </a:t>
            </a:r>
            <a:r>
              <a:rPr lang="nl-NL" b="0" dirty="0" err="1"/>
              <a:t>This</a:t>
            </a:r>
            <a:r>
              <a:rPr lang="nl-NL" b="0" dirty="0"/>
              <a:t> is </a:t>
            </a:r>
            <a:r>
              <a:rPr lang="nl-NL" b="0" dirty="0" err="1"/>
              <a:t>achieved</a:t>
            </a:r>
            <a:r>
              <a:rPr lang="nl-NL" b="0" dirty="0"/>
              <a:t> </a:t>
            </a:r>
            <a:r>
              <a:rPr lang="nl-NL" b="0" dirty="0" err="1"/>
              <a:t>through</a:t>
            </a:r>
            <a:r>
              <a:rPr lang="nl-NL" b="0" dirty="0"/>
              <a:t> access </a:t>
            </a:r>
            <a:r>
              <a:rPr lang="nl-NL" b="0" dirty="0" err="1"/>
              <a:t>to</a:t>
            </a:r>
            <a:r>
              <a:rPr lang="nl-NL" b="0" dirty="0"/>
              <a:t> proper </a:t>
            </a:r>
            <a:r>
              <a:rPr lang="nl-NL" b="0" dirty="0" err="1"/>
              <a:t>healthcare</a:t>
            </a:r>
            <a:r>
              <a:rPr lang="nl-NL" b="0" dirty="0"/>
              <a:t>, </a:t>
            </a:r>
            <a:r>
              <a:rPr lang="nl-NL" b="0" dirty="0" err="1"/>
              <a:t>education</a:t>
            </a:r>
            <a:r>
              <a:rPr lang="nl-NL" b="0" dirty="0"/>
              <a:t>, gender </a:t>
            </a:r>
            <a:r>
              <a:rPr lang="nl-NL" b="0" dirty="0" err="1"/>
              <a:t>equality</a:t>
            </a:r>
            <a:r>
              <a:rPr lang="nl-NL" b="0" dirty="0"/>
              <a:t>, </a:t>
            </a:r>
            <a:r>
              <a:rPr lang="nl-NL" b="0" dirty="0" err="1"/>
              <a:t>and</a:t>
            </a:r>
            <a:r>
              <a:rPr lang="nl-NL" b="0" dirty="0"/>
              <a:t> </a:t>
            </a:r>
            <a:r>
              <a:rPr lang="nl-NL" b="0" dirty="0" err="1"/>
              <a:t>ensuring</a:t>
            </a:r>
            <a:r>
              <a:rPr lang="nl-NL" b="0" dirty="0"/>
              <a:t> </a:t>
            </a:r>
            <a:r>
              <a:rPr lang="nl-NL" b="0" dirty="0" err="1"/>
              <a:t>peace</a:t>
            </a:r>
            <a:r>
              <a:rPr lang="nl-NL" b="0" dirty="0"/>
              <a:t> </a:t>
            </a:r>
            <a:r>
              <a:rPr lang="nl-NL" b="0" dirty="0" err="1"/>
              <a:t>and</a:t>
            </a:r>
            <a:r>
              <a:rPr lang="nl-NL" b="0" dirty="0"/>
              <a:t> </a:t>
            </a:r>
            <a:r>
              <a:rPr lang="nl-NL" b="0" dirty="0" err="1"/>
              <a:t>stability</a:t>
            </a:r>
            <a:r>
              <a:rPr lang="nl-NL" b="0" dirty="0"/>
              <a:t> worldwide.</a:t>
            </a:r>
          </a:p>
          <a:p>
            <a:pPr lvl="3"/>
            <a:r>
              <a:rPr lang="en-GB" dirty="0"/>
              <a:t>- </a:t>
            </a:r>
            <a:r>
              <a:rPr lang="nl-NL" b="0" dirty="0" err="1"/>
              <a:t>Social</a:t>
            </a:r>
            <a:r>
              <a:rPr lang="nl-NL" b="0" dirty="0"/>
              <a:t> </a:t>
            </a:r>
            <a:r>
              <a:rPr lang="nl-NL" b="0" dirty="0" err="1"/>
              <a:t>sustainability</a:t>
            </a:r>
            <a:r>
              <a:rPr lang="nl-NL" b="0" dirty="0"/>
              <a:t> </a:t>
            </a:r>
            <a:r>
              <a:rPr lang="nl-NL" b="0" dirty="0" err="1"/>
              <a:t>focuses</a:t>
            </a:r>
            <a:r>
              <a:rPr lang="nl-NL" b="0" dirty="0"/>
              <a:t> </a:t>
            </a:r>
            <a:r>
              <a:rPr lang="nl-NL" b="0" dirty="0" err="1"/>
              <a:t>not</a:t>
            </a:r>
            <a:r>
              <a:rPr lang="nl-NL" b="0" dirty="0"/>
              <a:t> on </a:t>
            </a:r>
            <a:r>
              <a:rPr lang="nl-NL" b="0" dirty="0" err="1"/>
              <a:t>ensuring</a:t>
            </a:r>
            <a:r>
              <a:rPr lang="nl-NL" b="0" dirty="0"/>
              <a:t> </a:t>
            </a:r>
            <a:r>
              <a:rPr lang="nl-NL" b="0" dirty="0" err="1"/>
              <a:t>that</a:t>
            </a:r>
            <a:r>
              <a:rPr lang="nl-NL" b="0" dirty="0"/>
              <a:t> </a:t>
            </a:r>
            <a:r>
              <a:rPr lang="nl-NL" b="0" dirty="0" err="1"/>
              <a:t>all</a:t>
            </a:r>
            <a:r>
              <a:rPr lang="nl-NL" b="0" dirty="0"/>
              <a:t> </a:t>
            </a:r>
            <a:r>
              <a:rPr lang="nl-NL" b="0" dirty="0" err="1"/>
              <a:t>needs</a:t>
            </a:r>
            <a:r>
              <a:rPr lang="nl-NL" b="0" dirty="0"/>
              <a:t> are met, but on </a:t>
            </a:r>
            <a:r>
              <a:rPr lang="nl-NL" b="0" dirty="0" err="1"/>
              <a:t>establishing</a:t>
            </a:r>
            <a:r>
              <a:rPr lang="nl-NL" b="0" dirty="0"/>
              <a:t> </a:t>
            </a:r>
            <a:r>
              <a:rPr lang="nl-NL" b="0" dirty="0" err="1"/>
              <a:t>conditions</a:t>
            </a:r>
            <a:r>
              <a:rPr lang="nl-NL" b="0" dirty="0"/>
              <a:t> </a:t>
            </a:r>
            <a:r>
              <a:rPr lang="nl-NL" b="0" dirty="0" err="1"/>
              <a:t>that</a:t>
            </a:r>
            <a:r>
              <a:rPr lang="nl-NL" b="0" dirty="0"/>
              <a:t> </a:t>
            </a:r>
            <a:r>
              <a:rPr lang="nl-NL" b="0" dirty="0" err="1"/>
              <a:t>allow</a:t>
            </a:r>
            <a:r>
              <a:rPr lang="nl-NL" b="0" dirty="0"/>
              <a:t> </a:t>
            </a:r>
            <a:r>
              <a:rPr lang="nl-NL" b="0" dirty="0" err="1"/>
              <a:t>individuals</a:t>
            </a:r>
            <a:r>
              <a:rPr lang="nl-NL" b="0" dirty="0"/>
              <a:t> </a:t>
            </a:r>
            <a:r>
              <a:rPr lang="nl-NL" b="0" dirty="0" err="1"/>
              <a:t>to</a:t>
            </a:r>
            <a:r>
              <a:rPr lang="nl-NL" b="0" dirty="0"/>
              <a:t> meet </a:t>
            </a:r>
            <a:r>
              <a:rPr lang="nl-NL" b="0" dirty="0" err="1"/>
              <a:t>their</a:t>
            </a:r>
            <a:r>
              <a:rPr lang="nl-NL" b="0" dirty="0"/>
              <a:t> </a:t>
            </a:r>
            <a:r>
              <a:rPr lang="nl-NL" b="0" dirty="0" err="1"/>
              <a:t>needs</a:t>
            </a:r>
            <a:r>
              <a:rPr lang="nl-NL" b="0" dirty="0"/>
              <a:t> </a:t>
            </a:r>
            <a:r>
              <a:rPr lang="nl-NL" b="0" dirty="0" err="1"/>
              <a:t>if</a:t>
            </a:r>
            <a:r>
              <a:rPr lang="nl-NL" b="0" dirty="0"/>
              <a:t> </a:t>
            </a:r>
            <a:r>
              <a:rPr lang="nl-NL" b="0" dirty="0" err="1"/>
              <a:t>they</a:t>
            </a:r>
            <a:r>
              <a:rPr lang="nl-NL" b="0" dirty="0"/>
              <a:t> </a:t>
            </a:r>
            <a:r>
              <a:rPr lang="nl-NL" b="0" dirty="0" err="1"/>
              <a:t>wish</a:t>
            </a:r>
            <a:r>
              <a:rPr lang="nl-NL" b="0" dirty="0"/>
              <a:t>. </a:t>
            </a:r>
          </a:p>
          <a:p>
            <a:pPr lvl="3"/>
            <a:r>
              <a:rPr lang="en-GB" dirty="0"/>
              <a:t>- </a:t>
            </a:r>
            <a:r>
              <a:rPr lang="nl-NL" b="0" dirty="0" err="1"/>
              <a:t>Any</a:t>
            </a:r>
            <a:r>
              <a:rPr lang="nl-NL" b="0" dirty="0"/>
              <a:t> </a:t>
            </a:r>
            <a:r>
              <a:rPr lang="nl-NL" b="0" dirty="0" err="1"/>
              <a:t>hindrance</a:t>
            </a:r>
            <a:r>
              <a:rPr lang="nl-NL" b="0" dirty="0"/>
              <a:t> </a:t>
            </a:r>
            <a:r>
              <a:rPr lang="nl-NL" b="0" dirty="0" err="1"/>
              <a:t>to</a:t>
            </a:r>
            <a:r>
              <a:rPr lang="nl-NL" b="0" dirty="0"/>
              <a:t> </a:t>
            </a:r>
            <a:r>
              <a:rPr lang="nl-NL" b="0" dirty="0" err="1"/>
              <a:t>this</a:t>
            </a:r>
            <a:r>
              <a:rPr lang="nl-NL" b="0" dirty="0"/>
              <a:t> </a:t>
            </a:r>
            <a:r>
              <a:rPr lang="nl-NL" b="0" dirty="0" err="1"/>
              <a:t>capacity</a:t>
            </a:r>
            <a:r>
              <a:rPr lang="nl-NL" b="0" dirty="0"/>
              <a:t> is </a:t>
            </a:r>
            <a:r>
              <a:rPr lang="nl-NL" b="0" dirty="0" err="1"/>
              <a:t>considered</a:t>
            </a:r>
            <a:r>
              <a:rPr lang="nl-NL" b="0" dirty="0"/>
              <a:t> a </a:t>
            </a:r>
            <a:r>
              <a:rPr lang="nl-NL" b="0" dirty="0" err="1"/>
              <a:t>barrier</a:t>
            </a:r>
            <a:r>
              <a:rPr lang="nl-NL" b="0" dirty="0"/>
              <a:t> </a:t>
            </a:r>
            <a:r>
              <a:rPr lang="nl-NL" b="0" dirty="0" err="1"/>
              <a:t>and</a:t>
            </a:r>
            <a:r>
              <a:rPr lang="nl-NL" b="0" dirty="0"/>
              <a:t> must </a:t>
            </a:r>
            <a:r>
              <a:rPr lang="nl-NL" b="0" dirty="0" err="1"/>
              <a:t>be</a:t>
            </a:r>
            <a:r>
              <a:rPr lang="nl-NL" b="0" dirty="0"/>
              <a:t> </a:t>
            </a:r>
            <a:r>
              <a:rPr lang="nl-NL" b="0" dirty="0" err="1"/>
              <a:t>overcome</a:t>
            </a:r>
            <a:r>
              <a:rPr lang="nl-NL" b="0" dirty="0"/>
              <a:t> </a:t>
            </a:r>
            <a:r>
              <a:rPr lang="nl-NL" b="0" dirty="0" err="1"/>
              <a:t>for</a:t>
            </a:r>
            <a:r>
              <a:rPr lang="nl-NL" b="0" dirty="0"/>
              <a:t> </a:t>
            </a:r>
            <a:r>
              <a:rPr lang="nl-NL" b="0" dirty="0" err="1"/>
              <a:t>individuals</a:t>
            </a:r>
            <a:r>
              <a:rPr lang="nl-NL" b="0" dirty="0"/>
              <a:t>, </a:t>
            </a:r>
            <a:r>
              <a:rPr lang="nl-NL" b="0" dirty="0" err="1"/>
              <a:t>organizations</a:t>
            </a:r>
            <a:r>
              <a:rPr lang="nl-NL" b="0" dirty="0"/>
              <a:t>, or </a:t>
            </a:r>
            <a:r>
              <a:rPr lang="nl-NL" b="0" dirty="0" err="1"/>
              <a:t>communities</a:t>
            </a:r>
            <a:r>
              <a:rPr lang="nl-NL" b="0" dirty="0"/>
              <a:t> </a:t>
            </a:r>
            <a:r>
              <a:rPr lang="nl-NL" b="0" dirty="0" err="1"/>
              <a:t>to</a:t>
            </a:r>
            <a:r>
              <a:rPr lang="nl-NL" b="0" dirty="0"/>
              <a:t> advance </a:t>
            </a:r>
            <a:r>
              <a:rPr lang="nl-NL" b="0" dirty="0" err="1"/>
              <a:t>toward</a:t>
            </a:r>
            <a:r>
              <a:rPr lang="nl-NL" b="0" dirty="0"/>
              <a:t> </a:t>
            </a:r>
            <a:r>
              <a:rPr lang="nl-NL" b="0" dirty="0" err="1"/>
              <a:t>social</a:t>
            </a:r>
            <a:r>
              <a:rPr lang="nl-NL" b="0" dirty="0"/>
              <a:t> </a:t>
            </a:r>
            <a:r>
              <a:rPr lang="nl-NL" b="0" dirty="0" err="1"/>
              <a:t>sustainability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13</a:t>
            </a:fld>
            <a:endParaRPr lang="nl-NL"/>
          </a:p>
        </p:txBody>
      </p:sp>
    </p:spTree>
    <p:extLst>
      <p:ext uri="{BB962C8B-B14F-4D97-AF65-F5344CB8AC3E}">
        <p14:creationId xmlns:p14="http://schemas.microsoft.com/office/powerpoint/2010/main" val="536053223"/>
      </p:ext>
    </p:extLst>
  </p:cSld>
  <p:clrMapOvr>
    <a:masterClrMapping/>
  </p:clrMapOvr>
  <p:transition spd="slow">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nl-NL" b="0" dirty="0" err="1"/>
              <a:t>Thus</a:t>
            </a:r>
            <a:r>
              <a:rPr lang="nl-NL" b="0" dirty="0"/>
              <a:t>, </a:t>
            </a:r>
            <a:r>
              <a:rPr lang="nl-NL" b="0" dirty="0" err="1"/>
              <a:t>to</a:t>
            </a:r>
            <a:r>
              <a:rPr lang="nl-NL" b="0" dirty="0"/>
              <a:t> </a:t>
            </a:r>
            <a:r>
              <a:rPr lang="nl-NL" b="0" dirty="0" err="1"/>
              <a:t>fulfill</a:t>
            </a:r>
            <a:r>
              <a:rPr lang="nl-NL" b="0" dirty="0"/>
              <a:t> </a:t>
            </a:r>
            <a:r>
              <a:rPr lang="nl-NL" b="0" dirty="0" err="1"/>
              <a:t>social</a:t>
            </a:r>
            <a:r>
              <a:rPr lang="nl-NL" dirty="0"/>
              <a:t> </a:t>
            </a:r>
            <a:r>
              <a:rPr lang="nl-NL" b="0" dirty="0" err="1"/>
              <a:t>sustainability</a:t>
            </a:r>
            <a:r>
              <a:rPr lang="nl-NL" b="0" dirty="0"/>
              <a:t>, </a:t>
            </a:r>
            <a:r>
              <a:rPr lang="nl-NL" b="0" dirty="0" err="1"/>
              <a:t>it</a:t>
            </a:r>
            <a:r>
              <a:rPr lang="nl-NL" b="0" dirty="0"/>
              <a:t> is important </a:t>
            </a:r>
            <a:r>
              <a:rPr lang="nl-NL" b="0" dirty="0" err="1"/>
              <a:t>to</a:t>
            </a:r>
            <a:r>
              <a:rPr lang="nl-NL" b="0" dirty="0"/>
              <a:t> </a:t>
            </a:r>
            <a:r>
              <a:rPr lang="nl-NL" b="0" dirty="0" err="1"/>
              <a:t>overcome</a:t>
            </a:r>
            <a:r>
              <a:rPr lang="nl-NL" b="0" dirty="0"/>
              <a:t>:</a:t>
            </a:r>
          </a:p>
          <a:p>
            <a:pPr lvl="3"/>
            <a:r>
              <a:rPr lang="en-GB" dirty="0"/>
              <a:t>- </a:t>
            </a:r>
            <a:r>
              <a:rPr lang="nl-NL" b="0" dirty="0" err="1"/>
              <a:t>Poverty</a:t>
            </a:r>
            <a:r>
              <a:rPr lang="nl-NL" b="0" dirty="0"/>
              <a:t> </a:t>
            </a:r>
            <a:r>
              <a:rPr lang="nl-NL" b="0" dirty="0" err="1"/>
              <a:t>and</a:t>
            </a:r>
            <a:r>
              <a:rPr lang="nl-NL" b="0" dirty="0"/>
              <a:t> </a:t>
            </a:r>
            <a:r>
              <a:rPr lang="nl-NL" b="0" dirty="0" err="1"/>
              <a:t>socio-economic</a:t>
            </a:r>
            <a:r>
              <a:rPr lang="nl-NL" b="0" dirty="0"/>
              <a:t> </a:t>
            </a:r>
            <a:r>
              <a:rPr lang="nl-NL" b="0" dirty="0" err="1"/>
              <a:t>inequality</a:t>
            </a:r>
            <a:r>
              <a:rPr lang="nl-NL" b="0" dirty="0"/>
              <a:t>.</a:t>
            </a:r>
          </a:p>
          <a:p>
            <a:pPr lvl="3"/>
            <a:r>
              <a:rPr lang="en-GB" dirty="0"/>
              <a:t>- </a:t>
            </a:r>
            <a:r>
              <a:rPr lang="nl-NL" b="0" dirty="0" err="1"/>
              <a:t>Discrimination</a:t>
            </a:r>
            <a:r>
              <a:rPr lang="nl-NL" b="0" dirty="0"/>
              <a:t>, </a:t>
            </a:r>
            <a:r>
              <a:rPr lang="nl-NL" b="0" dirty="0" err="1"/>
              <a:t>prejudice</a:t>
            </a:r>
            <a:r>
              <a:rPr lang="nl-NL" b="0" dirty="0"/>
              <a:t>, </a:t>
            </a:r>
            <a:r>
              <a:rPr lang="nl-NL" b="0" dirty="0" err="1"/>
              <a:t>and</a:t>
            </a:r>
            <a:r>
              <a:rPr lang="nl-NL" b="0" dirty="0"/>
              <a:t> </a:t>
            </a:r>
            <a:r>
              <a:rPr lang="nl-NL" b="0" dirty="0" err="1"/>
              <a:t>social</a:t>
            </a:r>
            <a:r>
              <a:rPr lang="nl-NL" b="0" dirty="0"/>
              <a:t> </a:t>
            </a:r>
            <a:r>
              <a:rPr lang="nl-NL" b="0" dirty="0" err="1"/>
              <a:t>exclusion</a:t>
            </a:r>
            <a:r>
              <a:rPr lang="nl-NL" b="0" dirty="0"/>
              <a:t>.</a:t>
            </a:r>
          </a:p>
          <a:p>
            <a:pPr lvl="3"/>
            <a:r>
              <a:rPr lang="en-GB" dirty="0"/>
              <a:t>- </a:t>
            </a:r>
            <a:r>
              <a:rPr lang="nl-NL" b="0" dirty="0" err="1"/>
              <a:t>Lack</a:t>
            </a:r>
            <a:r>
              <a:rPr lang="nl-NL" b="0" dirty="0"/>
              <a:t> of access </a:t>
            </a:r>
            <a:r>
              <a:rPr lang="nl-NL" b="0" dirty="0" err="1"/>
              <a:t>to</a:t>
            </a:r>
            <a:r>
              <a:rPr lang="nl-NL" b="0" dirty="0"/>
              <a:t> resources.</a:t>
            </a:r>
          </a:p>
          <a:p>
            <a:pPr lvl="3"/>
            <a:r>
              <a:rPr lang="en-GB" dirty="0"/>
              <a:t>- </a:t>
            </a:r>
            <a:r>
              <a:rPr lang="nl-NL" b="0" dirty="0" err="1"/>
              <a:t>Insecurity</a:t>
            </a:r>
            <a:r>
              <a:rPr lang="nl-NL" b="0" dirty="0"/>
              <a:t> </a:t>
            </a:r>
            <a:r>
              <a:rPr lang="nl-NL" b="0" dirty="0" err="1"/>
              <a:t>and</a:t>
            </a:r>
            <a:r>
              <a:rPr lang="nl-NL" b="0" dirty="0"/>
              <a:t> conflict, </a:t>
            </a:r>
            <a:r>
              <a:rPr lang="nl-NL" b="0" dirty="0" err="1"/>
              <a:t>locally</a:t>
            </a:r>
            <a:r>
              <a:rPr lang="nl-NL" b="0" dirty="0"/>
              <a:t>, </a:t>
            </a:r>
            <a:r>
              <a:rPr lang="nl-NL" b="0" dirty="0" err="1"/>
              <a:t>regionally</a:t>
            </a:r>
            <a:r>
              <a:rPr lang="nl-NL" b="0" dirty="0"/>
              <a:t> </a:t>
            </a:r>
            <a:r>
              <a:rPr lang="nl-NL" b="0" dirty="0" err="1"/>
              <a:t>and</a:t>
            </a:r>
            <a:r>
              <a:rPr lang="nl-NL" b="0" dirty="0"/>
              <a:t> </a:t>
            </a:r>
            <a:r>
              <a:rPr lang="nl-NL" b="0" dirty="0" err="1"/>
              <a:t>globally</a:t>
            </a:r>
            <a:r>
              <a:rPr lang="nl-NL" b="0" dirty="0"/>
              <a:t>.</a:t>
            </a:r>
          </a:p>
          <a:p>
            <a:pPr lvl="3"/>
            <a:r>
              <a:rPr lang="en-GB" dirty="0"/>
              <a:t>- </a:t>
            </a:r>
            <a:r>
              <a:rPr lang="nl-NL" b="0" dirty="0" err="1"/>
              <a:t>Poor</a:t>
            </a:r>
            <a:r>
              <a:rPr lang="nl-NL" b="0" dirty="0"/>
              <a:t> </a:t>
            </a:r>
            <a:r>
              <a:rPr lang="nl-NL" b="0" dirty="0" err="1"/>
              <a:t>governance</a:t>
            </a:r>
            <a:r>
              <a:rPr lang="nl-NL" b="0" dirty="0"/>
              <a:t>, </a:t>
            </a:r>
            <a:r>
              <a:rPr lang="nl-NL" b="0" dirty="0" err="1"/>
              <a:t>which</a:t>
            </a:r>
            <a:r>
              <a:rPr lang="nl-NL" b="0" dirty="0"/>
              <a:t> </a:t>
            </a:r>
            <a:r>
              <a:rPr lang="nl-NL" b="0" dirty="0" err="1"/>
              <a:t>includes</a:t>
            </a:r>
            <a:r>
              <a:rPr lang="nl-NL" b="0" dirty="0"/>
              <a:t> </a:t>
            </a:r>
            <a:r>
              <a:rPr lang="nl-NL" b="0" dirty="0" err="1"/>
              <a:t>phenomena</a:t>
            </a:r>
            <a:r>
              <a:rPr lang="nl-NL" b="0" dirty="0"/>
              <a:t> </a:t>
            </a:r>
            <a:r>
              <a:rPr lang="nl-NL" b="0" dirty="0" err="1"/>
              <a:t>such</a:t>
            </a:r>
            <a:r>
              <a:rPr lang="nl-NL" b="0" dirty="0"/>
              <a:t> as </a:t>
            </a:r>
            <a:r>
              <a:rPr lang="nl-NL" b="0" dirty="0" err="1"/>
              <a:t>corruption</a:t>
            </a:r>
            <a:r>
              <a:rPr lang="nl-NL" b="0" dirty="0"/>
              <a:t> </a:t>
            </a:r>
            <a:r>
              <a:rPr lang="nl-NL" b="0" dirty="0" err="1"/>
              <a:t>and</a:t>
            </a:r>
            <a:r>
              <a:rPr lang="nl-NL" b="0" dirty="0"/>
              <a:t> </a:t>
            </a:r>
            <a:r>
              <a:rPr lang="nl-NL" b="0" dirty="0" err="1"/>
              <a:t>institutional</a:t>
            </a:r>
            <a:r>
              <a:rPr lang="nl-NL" b="0" dirty="0"/>
              <a:t> </a:t>
            </a:r>
            <a:r>
              <a:rPr lang="nl-NL" b="0" dirty="0" err="1"/>
              <a:t>inefficiency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14</a:t>
            </a:fld>
            <a:endParaRPr lang="nl-NL"/>
          </a:p>
        </p:txBody>
      </p:sp>
    </p:spTree>
    <p:extLst>
      <p:ext uri="{BB962C8B-B14F-4D97-AF65-F5344CB8AC3E}">
        <p14:creationId xmlns:p14="http://schemas.microsoft.com/office/powerpoint/2010/main" val="4205096118"/>
      </p:ext>
    </p:extLst>
  </p:cSld>
  <p:clrMapOvr>
    <a:masterClrMapping/>
  </p:clrMapOvr>
  <p:transition spd="slow">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Social</a:t>
            </a:r>
            <a:r>
              <a:rPr lang="nl-NL" dirty="0"/>
              <a:t> </a:t>
            </a:r>
            <a:r>
              <a:rPr lang="nl-NL" dirty="0" err="1"/>
              <a:t>Sustainability</a:t>
            </a:r>
            <a:r>
              <a:rPr lang="nl-NL" dirty="0"/>
              <a:t>:</a:t>
            </a:r>
            <a:endParaRPr lang="nl-NL" b="0" dirty="0"/>
          </a:p>
          <a:p>
            <a:pPr lvl="3"/>
            <a:r>
              <a:rPr lang="nl-NL" b="0" dirty="0"/>
              <a:t>The goals </a:t>
            </a:r>
            <a:r>
              <a:rPr lang="nl-NL" b="0" dirty="0" err="1"/>
              <a:t>to</a:t>
            </a:r>
            <a:r>
              <a:rPr lang="nl-NL" b="0" dirty="0"/>
              <a:t> </a:t>
            </a:r>
            <a:r>
              <a:rPr lang="nl-NL" b="0" dirty="0" err="1"/>
              <a:t>be</a:t>
            </a:r>
            <a:r>
              <a:rPr lang="nl-NL" b="0" dirty="0"/>
              <a:t> </a:t>
            </a:r>
            <a:r>
              <a:rPr lang="nl-NL" b="0" dirty="0" err="1"/>
              <a:t>enhanced</a:t>
            </a:r>
            <a:r>
              <a:rPr lang="nl-NL" b="0" dirty="0"/>
              <a:t> in </a:t>
            </a:r>
            <a:r>
              <a:rPr lang="nl-NL" b="0" dirty="0" err="1"/>
              <a:t>terms</a:t>
            </a:r>
            <a:r>
              <a:rPr lang="nl-NL" b="0" dirty="0"/>
              <a:t> of </a:t>
            </a:r>
            <a:r>
              <a:rPr lang="nl-NL" b="0" dirty="0" err="1"/>
              <a:t>social</a:t>
            </a:r>
            <a:r>
              <a:rPr lang="nl-NL" b="0" dirty="0"/>
              <a:t> </a:t>
            </a:r>
            <a:r>
              <a:rPr lang="nl-NL" b="0" dirty="0" err="1"/>
              <a:t>sustainability</a:t>
            </a:r>
            <a:r>
              <a:rPr lang="nl-NL" b="0" dirty="0"/>
              <a:t> </a:t>
            </a:r>
            <a:r>
              <a:rPr lang="nl-NL" b="0" dirty="0" err="1"/>
              <a:t>include</a:t>
            </a:r>
            <a:r>
              <a:rPr lang="nl-NL" b="0" dirty="0"/>
              <a:t>:</a:t>
            </a:r>
          </a:p>
          <a:p>
            <a:pPr lvl="3"/>
            <a:r>
              <a:rPr lang="en-GB" dirty="0"/>
              <a:t>- </a:t>
            </a:r>
            <a:r>
              <a:rPr lang="nl-NL" b="0" dirty="0"/>
              <a:t>Promoting </a:t>
            </a:r>
            <a:r>
              <a:rPr lang="nl-NL" b="0" dirty="0" err="1"/>
              <a:t>policies</a:t>
            </a:r>
            <a:r>
              <a:rPr lang="nl-NL" b="0" dirty="0"/>
              <a:t> </a:t>
            </a:r>
            <a:r>
              <a:rPr lang="nl-NL" b="0" dirty="0" err="1"/>
              <a:t>that</a:t>
            </a:r>
            <a:r>
              <a:rPr lang="nl-NL" b="0" dirty="0"/>
              <a:t> respect </a:t>
            </a:r>
            <a:r>
              <a:rPr lang="nl-NL" b="0" dirty="0" err="1"/>
              <a:t>fundamental</a:t>
            </a:r>
            <a:r>
              <a:rPr lang="nl-NL" b="0" dirty="0"/>
              <a:t> human </a:t>
            </a:r>
            <a:r>
              <a:rPr lang="nl-NL" b="0" dirty="0" err="1"/>
              <a:t>rights</a:t>
            </a:r>
            <a:r>
              <a:rPr lang="nl-NL" b="0" dirty="0"/>
              <a:t>, </a:t>
            </a:r>
            <a:r>
              <a:rPr lang="nl-NL" b="0" dirty="0" err="1"/>
              <a:t>such</a:t>
            </a:r>
            <a:r>
              <a:rPr lang="nl-NL" b="0" dirty="0"/>
              <a:t> as </a:t>
            </a:r>
            <a:r>
              <a:rPr lang="nl-NL" b="0" dirty="0" err="1"/>
              <a:t>the</a:t>
            </a:r>
            <a:r>
              <a:rPr lang="nl-NL" b="0" dirty="0"/>
              <a:t> right </a:t>
            </a:r>
            <a:r>
              <a:rPr lang="nl-NL" b="0" dirty="0" err="1"/>
              <a:t>to</a:t>
            </a:r>
            <a:r>
              <a:rPr lang="nl-NL" b="0" dirty="0"/>
              <a:t> health </a:t>
            </a:r>
            <a:r>
              <a:rPr lang="nl-NL" b="0" dirty="0" err="1"/>
              <a:t>and</a:t>
            </a:r>
            <a:r>
              <a:rPr lang="nl-NL" b="0" dirty="0"/>
              <a:t> </a:t>
            </a:r>
            <a:r>
              <a:rPr lang="nl-NL" b="0" dirty="0" err="1"/>
              <a:t>education</a:t>
            </a:r>
            <a:r>
              <a:rPr lang="nl-NL" b="0" dirty="0"/>
              <a:t>.</a:t>
            </a:r>
          </a:p>
          <a:p>
            <a:pPr lvl="3"/>
            <a:r>
              <a:rPr lang="en-GB" dirty="0"/>
              <a:t>- </a:t>
            </a:r>
            <a:r>
              <a:rPr lang="nl-NL" b="0" dirty="0" err="1"/>
              <a:t>Adopting</a:t>
            </a:r>
            <a:r>
              <a:rPr lang="nl-NL" b="0" dirty="0"/>
              <a:t> </a:t>
            </a:r>
            <a:r>
              <a:rPr lang="nl-NL" b="0" dirty="0" err="1"/>
              <a:t>practices</a:t>
            </a:r>
            <a:r>
              <a:rPr lang="nl-NL" b="0" dirty="0"/>
              <a:t> </a:t>
            </a:r>
            <a:r>
              <a:rPr lang="nl-NL" b="0" dirty="0" err="1"/>
              <a:t>that</a:t>
            </a:r>
            <a:r>
              <a:rPr lang="nl-NL" b="0" dirty="0"/>
              <a:t> </a:t>
            </a:r>
            <a:r>
              <a:rPr lang="nl-NL" b="0" dirty="0" err="1"/>
              <a:t>value</a:t>
            </a:r>
            <a:r>
              <a:rPr lang="nl-NL" b="0" dirty="0"/>
              <a:t> </a:t>
            </a:r>
            <a:r>
              <a:rPr lang="nl-NL" b="0" dirty="0" err="1"/>
              <a:t>and</a:t>
            </a:r>
            <a:r>
              <a:rPr lang="nl-NL" b="0" dirty="0"/>
              <a:t> </a:t>
            </a:r>
            <a:r>
              <a:rPr lang="nl-NL" b="0" dirty="0" err="1"/>
              <a:t>include</a:t>
            </a:r>
            <a:r>
              <a:rPr lang="nl-NL" b="0" dirty="0"/>
              <a:t> </a:t>
            </a:r>
            <a:r>
              <a:rPr lang="nl-NL" b="0" dirty="0" err="1"/>
              <a:t>individuals</a:t>
            </a:r>
            <a:r>
              <a:rPr lang="nl-NL" b="0" dirty="0"/>
              <a:t> </a:t>
            </a:r>
            <a:r>
              <a:rPr lang="nl-NL" b="0" dirty="0" err="1"/>
              <a:t>from</a:t>
            </a:r>
            <a:r>
              <a:rPr lang="nl-NL" b="0" dirty="0"/>
              <a:t> diverse </a:t>
            </a:r>
            <a:r>
              <a:rPr lang="nl-NL" b="0" dirty="0" err="1"/>
              <a:t>backgrounds</a:t>
            </a:r>
            <a:r>
              <a:rPr lang="nl-NL" b="0" dirty="0"/>
              <a:t>, </a:t>
            </a:r>
            <a:r>
              <a:rPr lang="nl-NL" b="0" dirty="0" err="1"/>
              <a:t>including</a:t>
            </a:r>
            <a:r>
              <a:rPr lang="nl-NL" b="0" dirty="0"/>
              <a:t> gender, </a:t>
            </a:r>
            <a:r>
              <a:rPr lang="nl-NL" b="0" dirty="0" err="1"/>
              <a:t>ethnicity</a:t>
            </a:r>
            <a:r>
              <a:rPr lang="nl-NL" b="0" dirty="0"/>
              <a:t>, </a:t>
            </a:r>
            <a:r>
              <a:rPr lang="nl-NL" b="0" dirty="0" err="1"/>
              <a:t>and</a:t>
            </a:r>
            <a:r>
              <a:rPr lang="nl-NL" b="0" dirty="0"/>
              <a:t> </a:t>
            </a:r>
            <a:r>
              <a:rPr lang="nl-NL" b="0" dirty="0" err="1"/>
              <a:t>ability</a:t>
            </a:r>
            <a:r>
              <a:rPr lang="nl-NL" b="0" dirty="0"/>
              <a:t>.</a:t>
            </a:r>
          </a:p>
          <a:p>
            <a:pPr lvl="3"/>
            <a:r>
              <a:rPr lang="en-GB" dirty="0"/>
              <a:t>- </a:t>
            </a:r>
            <a:r>
              <a:rPr lang="nl-NL" b="0" dirty="0" err="1"/>
              <a:t>Creating</a:t>
            </a:r>
            <a:r>
              <a:rPr lang="nl-NL" b="0" dirty="0"/>
              <a:t> safer living environments </a:t>
            </a:r>
            <a:r>
              <a:rPr lang="nl-NL" b="0" dirty="0" err="1"/>
              <a:t>with</a:t>
            </a:r>
            <a:r>
              <a:rPr lang="nl-NL" b="0" dirty="0"/>
              <a:t> more </a:t>
            </a:r>
            <a:r>
              <a:rPr lang="nl-NL" b="0" dirty="0" err="1"/>
              <a:t>effective</a:t>
            </a:r>
            <a:r>
              <a:rPr lang="nl-NL" b="0" dirty="0"/>
              <a:t> </a:t>
            </a:r>
            <a:r>
              <a:rPr lang="nl-NL" b="0" dirty="0" err="1"/>
              <a:t>justice</a:t>
            </a:r>
            <a:r>
              <a:rPr lang="nl-NL" b="0" dirty="0"/>
              <a:t> </a:t>
            </a:r>
            <a:r>
              <a:rPr lang="nl-NL" b="0" dirty="0" err="1"/>
              <a:t>administration</a:t>
            </a:r>
            <a:r>
              <a:rPr lang="nl-NL" b="0" dirty="0"/>
              <a:t>.</a:t>
            </a:r>
          </a:p>
          <a:p>
            <a:pPr lvl="3"/>
            <a:r>
              <a:rPr lang="en-GB" dirty="0"/>
              <a:t>- </a:t>
            </a:r>
            <a:r>
              <a:rPr lang="nl-NL" b="0" dirty="0" err="1"/>
              <a:t>Improving</a:t>
            </a:r>
            <a:r>
              <a:rPr lang="nl-NL" b="0" dirty="0"/>
              <a:t> </a:t>
            </a:r>
            <a:r>
              <a:rPr lang="nl-NL" b="0" dirty="0" err="1"/>
              <a:t>the</a:t>
            </a:r>
            <a:r>
              <a:rPr lang="nl-NL" b="0" dirty="0"/>
              <a:t> health, </a:t>
            </a:r>
            <a:r>
              <a:rPr lang="nl-NL" b="0" dirty="0" err="1"/>
              <a:t>mental</a:t>
            </a:r>
            <a:r>
              <a:rPr lang="nl-NL" b="0" dirty="0"/>
              <a:t>, </a:t>
            </a:r>
            <a:r>
              <a:rPr lang="nl-NL" b="0" dirty="0" err="1"/>
              <a:t>and</a:t>
            </a:r>
            <a:r>
              <a:rPr lang="nl-NL" b="0" dirty="0"/>
              <a:t> </a:t>
            </a:r>
            <a:r>
              <a:rPr lang="nl-NL" b="0" dirty="0" err="1"/>
              <a:t>physical</a:t>
            </a:r>
            <a:r>
              <a:rPr lang="nl-NL" b="0" dirty="0"/>
              <a:t> well-</a:t>
            </a:r>
            <a:r>
              <a:rPr lang="nl-NL" b="0" dirty="0" err="1"/>
              <a:t>being</a:t>
            </a:r>
            <a:r>
              <a:rPr lang="nl-NL" b="0" dirty="0"/>
              <a:t> of </a:t>
            </a:r>
            <a:r>
              <a:rPr lang="nl-NL" b="0" dirty="0" err="1"/>
              <a:t>individuals</a:t>
            </a:r>
            <a:r>
              <a:rPr lang="nl-NL" b="0" dirty="0"/>
              <a:t> </a:t>
            </a:r>
            <a:r>
              <a:rPr lang="nl-NL" b="0" dirty="0" err="1"/>
              <a:t>through</a:t>
            </a:r>
            <a:r>
              <a:rPr lang="nl-NL" b="0" dirty="0"/>
              <a:t> access </a:t>
            </a:r>
            <a:r>
              <a:rPr lang="nl-NL" b="0" dirty="0" err="1"/>
              <a:t>to</a:t>
            </a:r>
            <a:r>
              <a:rPr lang="nl-NL" b="0" dirty="0"/>
              <a:t> </a:t>
            </a:r>
            <a:r>
              <a:rPr lang="nl-NL" b="0" dirty="0" err="1"/>
              <a:t>quality</a:t>
            </a:r>
            <a:r>
              <a:rPr lang="nl-NL" b="0" dirty="0"/>
              <a:t> </a:t>
            </a:r>
            <a:r>
              <a:rPr lang="nl-NL" b="0" dirty="0" err="1"/>
              <a:t>healthcare</a:t>
            </a:r>
            <a:r>
              <a:rPr lang="nl-NL" b="0" dirty="0"/>
              <a:t> services.</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15</a:t>
            </a:fld>
            <a:endParaRPr lang="nl-NL"/>
          </a:p>
        </p:txBody>
      </p:sp>
    </p:spTree>
    <p:extLst>
      <p:ext uri="{BB962C8B-B14F-4D97-AF65-F5344CB8AC3E}">
        <p14:creationId xmlns:p14="http://schemas.microsoft.com/office/powerpoint/2010/main" val="284992980"/>
      </p:ext>
    </p:extLst>
  </p:cSld>
  <p:clrMapOvr>
    <a:masterClrMapping/>
  </p:clrMapOvr>
  <p:transition spd="slow">
    <p:wipe dir="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en-GB" dirty="0"/>
              <a:t>- </a:t>
            </a:r>
            <a:r>
              <a:rPr lang="nl-NL" b="0" dirty="0" err="1"/>
              <a:t>Economic</a:t>
            </a:r>
            <a:r>
              <a:rPr lang="nl-NL" b="0" dirty="0"/>
              <a:t> </a:t>
            </a:r>
            <a:r>
              <a:rPr lang="nl-NL" b="0" dirty="0" err="1"/>
              <a:t>sustainability</a:t>
            </a:r>
            <a:r>
              <a:rPr lang="nl-NL" b="0" dirty="0"/>
              <a:t> </a:t>
            </a:r>
            <a:r>
              <a:rPr lang="nl-NL" b="0" dirty="0" err="1"/>
              <a:t>refers</a:t>
            </a:r>
            <a:r>
              <a:rPr lang="nl-NL" b="0" dirty="0"/>
              <a:t> </a:t>
            </a:r>
            <a:r>
              <a:rPr lang="nl-NL" b="0" dirty="0" err="1"/>
              <a:t>to</a:t>
            </a:r>
            <a:r>
              <a:rPr lang="nl-NL" b="0" dirty="0"/>
              <a:t> a </a:t>
            </a:r>
            <a:r>
              <a:rPr lang="nl-NL" b="0" dirty="0" err="1"/>
              <a:t>production</a:t>
            </a:r>
            <a:r>
              <a:rPr lang="nl-NL" b="0" dirty="0"/>
              <a:t> system </a:t>
            </a:r>
            <a:r>
              <a:rPr lang="nl-NL" b="0" dirty="0" err="1"/>
              <a:t>that</a:t>
            </a:r>
            <a:r>
              <a:rPr lang="nl-NL" b="0" dirty="0"/>
              <a:t> </a:t>
            </a:r>
            <a:r>
              <a:rPr lang="nl-NL" b="0" dirty="0" err="1"/>
              <a:t>meets</a:t>
            </a:r>
            <a:r>
              <a:rPr lang="nl-NL" b="0" dirty="0"/>
              <a:t> </a:t>
            </a:r>
            <a:r>
              <a:rPr lang="nl-NL" b="0" dirty="0" err="1"/>
              <a:t>current</a:t>
            </a:r>
            <a:r>
              <a:rPr lang="nl-NL" b="0" dirty="0"/>
              <a:t> </a:t>
            </a:r>
            <a:r>
              <a:rPr lang="nl-NL" b="0" dirty="0" err="1"/>
              <a:t>consumption</a:t>
            </a:r>
            <a:r>
              <a:rPr lang="nl-NL" b="0" dirty="0"/>
              <a:t> </a:t>
            </a:r>
            <a:r>
              <a:rPr lang="nl-NL" b="0" dirty="0" err="1"/>
              <a:t>needs</a:t>
            </a:r>
            <a:r>
              <a:rPr lang="nl-NL" b="0" dirty="0"/>
              <a:t> without </a:t>
            </a:r>
            <a:r>
              <a:rPr lang="nl-NL" b="0" dirty="0" err="1"/>
              <a:t>jeopardizing</a:t>
            </a:r>
            <a:r>
              <a:rPr lang="nl-NL" b="0" dirty="0"/>
              <a:t> </a:t>
            </a:r>
            <a:r>
              <a:rPr lang="nl-NL" b="0" dirty="0" err="1"/>
              <a:t>the</a:t>
            </a:r>
            <a:r>
              <a:rPr lang="nl-NL" b="0" dirty="0"/>
              <a:t> </a:t>
            </a:r>
            <a:r>
              <a:rPr lang="nl-NL" b="0" dirty="0" err="1"/>
              <a:t>ability</a:t>
            </a:r>
            <a:r>
              <a:rPr lang="nl-NL" b="0" dirty="0"/>
              <a:t> </a:t>
            </a:r>
            <a:r>
              <a:rPr lang="nl-NL" b="0" dirty="0" err="1"/>
              <a:t>to</a:t>
            </a:r>
            <a:r>
              <a:rPr lang="nl-NL" b="0" dirty="0"/>
              <a:t> </a:t>
            </a:r>
            <a:r>
              <a:rPr lang="nl-NL" b="0" dirty="0" err="1"/>
              <a:t>fulfill</a:t>
            </a:r>
            <a:r>
              <a:rPr lang="nl-NL" b="0" dirty="0"/>
              <a:t> </a:t>
            </a:r>
            <a:r>
              <a:rPr lang="nl-NL" b="0" dirty="0" err="1"/>
              <a:t>future</a:t>
            </a:r>
            <a:r>
              <a:rPr lang="nl-NL" b="0" dirty="0"/>
              <a:t> </a:t>
            </a:r>
            <a:r>
              <a:rPr lang="nl-NL" b="0" dirty="0" err="1"/>
              <a:t>needs</a:t>
            </a:r>
            <a:r>
              <a:rPr lang="nl-NL" b="0" dirty="0"/>
              <a:t>. </a:t>
            </a:r>
          </a:p>
          <a:p>
            <a:pPr lvl="3"/>
            <a:r>
              <a:rPr lang="en-GB" dirty="0"/>
              <a:t>- </a:t>
            </a:r>
            <a:r>
              <a:rPr lang="nl-NL" b="0" dirty="0"/>
              <a:t>It </a:t>
            </a:r>
            <a:r>
              <a:rPr lang="nl-NL" b="0" dirty="0" err="1"/>
              <a:t>seeks</a:t>
            </a:r>
            <a:r>
              <a:rPr lang="nl-NL" b="0" dirty="0"/>
              <a:t> </a:t>
            </a:r>
            <a:r>
              <a:rPr lang="nl-NL" b="0" dirty="0" err="1"/>
              <a:t>to</a:t>
            </a:r>
            <a:r>
              <a:rPr lang="nl-NL" b="0" dirty="0"/>
              <a:t> </a:t>
            </a:r>
            <a:r>
              <a:rPr lang="nl-NL" b="0" dirty="0" err="1"/>
              <a:t>establish</a:t>
            </a:r>
            <a:r>
              <a:rPr lang="nl-NL" b="0" dirty="0"/>
              <a:t> a </a:t>
            </a:r>
            <a:r>
              <a:rPr lang="nl-NL" b="0" dirty="0" err="1"/>
              <a:t>balance</a:t>
            </a:r>
            <a:r>
              <a:rPr lang="nl-NL" b="0" dirty="0"/>
              <a:t> </a:t>
            </a:r>
            <a:r>
              <a:rPr lang="nl-NL" b="0" dirty="0" err="1"/>
              <a:t>between</a:t>
            </a:r>
            <a:r>
              <a:rPr lang="nl-NL" b="0" dirty="0"/>
              <a:t> </a:t>
            </a:r>
            <a:r>
              <a:rPr lang="nl-NL" b="0" dirty="0" err="1"/>
              <a:t>economic</a:t>
            </a:r>
            <a:r>
              <a:rPr lang="nl-NL" b="0" dirty="0"/>
              <a:t> </a:t>
            </a:r>
            <a:r>
              <a:rPr lang="nl-NL" b="0" dirty="0" err="1"/>
              <a:t>growth</a:t>
            </a:r>
            <a:r>
              <a:rPr lang="nl-NL" b="0" dirty="0"/>
              <a:t>, </a:t>
            </a:r>
          </a:p>
          <a:p>
            <a:pPr lvl="3"/>
            <a:r>
              <a:rPr lang="nl-NL" b="0" dirty="0" err="1"/>
              <a:t>efficient</a:t>
            </a:r>
            <a:r>
              <a:rPr lang="nl-NL" b="0" dirty="0"/>
              <a:t> resource </a:t>
            </a:r>
            <a:r>
              <a:rPr lang="nl-NL" b="0" dirty="0" err="1"/>
              <a:t>use</a:t>
            </a:r>
            <a:r>
              <a:rPr lang="nl-NL" b="0" dirty="0"/>
              <a:t>, </a:t>
            </a:r>
            <a:r>
              <a:rPr lang="nl-NL" b="0" dirty="0" err="1"/>
              <a:t>social</a:t>
            </a:r>
            <a:r>
              <a:rPr lang="nl-NL" b="0" dirty="0"/>
              <a:t> </a:t>
            </a:r>
            <a:r>
              <a:rPr lang="nl-NL" b="0" dirty="0" err="1"/>
              <a:t>equity</a:t>
            </a:r>
            <a:r>
              <a:rPr lang="nl-NL" b="0" dirty="0"/>
              <a:t>, </a:t>
            </a:r>
            <a:r>
              <a:rPr lang="nl-NL" b="0" dirty="0" err="1"/>
              <a:t>and</a:t>
            </a:r>
            <a:r>
              <a:rPr lang="nl-NL" b="0" dirty="0"/>
              <a:t> financial </a:t>
            </a:r>
            <a:r>
              <a:rPr lang="nl-NL" b="0" dirty="0" err="1"/>
              <a:t>stability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16</a:t>
            </a:fld>
            <a:endParaRPr lang="nl-NL"/>
          </a:p>
        </p:txBody>
      </p:sp>
      <p:pic>
        <p:nvPicPr>
          <p:cNvPr id="4100" name="Picture 4" descr="IMPORTANCE OF SUSTAINABLE DEVELOPMENTS">
            <a:extLst>
              <a:ext uri="{FF2B5EF4-FFF2-40B4-BE49-F238E27FC236}">
                <a16:creationId xmlns:a16="http://schemas.microsoft.com/office/drawing/2014/main" id="{D314944C-0A50-BA22-CD30-068E009898A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8894" y="2708920"/>
            <a:ext cx="5133628" cy="3666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0293096"/>
      </p:ext>
    </p:extLst>
  </p:cSld>
  <p:clrMapOvr>
    <a:masterClrMapping/>
  </p:clrMapOvr>
  <p:transition spd="slow">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nl-NL" b="0" dirty="0"/>
              <a:t>Factors </a:t>
            </a:r>
            <a:r>
              <a:rPr lang="nl-NL" b="0" dirty="0" err="1"/>
              <a:t>influencing</a:t>
            </a:r>
            <a:r>
              <a:rPr lang="nl-NL" b="0" dirty="0"/>
              <a:t> </a:t>
            </a:r>
            <a:r>
              <a:rPr lang="nl-NL" b="0" dirty="0" err="1"/>
              <a:t>economic</a:t>
            </a:r>
            <a:r>
              <a:rPr lang="nl-NL" b="0" dirty="0"/>
              <a:t> </a:t>
            </a:r>
            <a:r>
              <a:rPr lang="nl-NL" b="0" dirty="0" err="1"/>
              <a:t>sustainability</a:t>
            </a:r>
            <a:r>
              <a:rPr lang="nl-NL" b="0" dirty="0"/>
              <a:t> </a:t>
            </a:r>
            <a:r>
              <a:rPr lang="nl-NL" b="0" dirty="0" err="1"/>
              <a:t>include</a:t>
            </a:r>
            <a:r>
              <a:rPr lang="nl-NL" b="0" dirty="0"/>
              <a:t>:</a:t>
            </a:r>
          </a:p>
          <a:p>
            <a:pPr lvl="3"/>
            <a:r>
              <a:rPr lang="en-GB" dirty="0"/>
              <a:t>- </a:t>
            </a:r>
            <a:r>
              <a:rPr lang="nl-NL" b="0" dirty="0"/>
              <a:t>The </a:t>
            </a:r>
            <a:r>
              <a:rPr lang="nl-NL" b="0" dirty="0" err="1"/>
              <a:t>responsible</a:t>
            </a:r>
            <a:r>
              <a:rPr lang="nl-NL" b="0" dirty="0"/>
              <a:t> management of resources.</a:t>
            </a:r>
          </a:p>
          <a:p>
            <a:pPr lvl="3"/>
            <a:r>
              <a:rPr lang="en-GB" dirty="0"/>
              <a:t>- </a:t>
            </a:r>
            <a:r>
              <a:rPr lang="nl-NL" b="0" dirty="0"/>
              <a:t>The </a:t>
            </a:r>
            <a:r>
              <a:rPr lang="nl-NL" b="0" dirty="0" err="1"/>
              <a:t>capacity</a:t>
            </a:r>
            <a:r>
              <a:rPr lang="nl-NL" b="0" dirty="0"/>
              <a:t> </a:t>
            </a:r>
            <a:r>
              <a:rPr lang="nl-NL" b="0" dirty="0" err="1"/>
              <a:t>for</a:t>
            </a:r>
            <a:r>
              <a:rPr lang="nl-NL" b="0" dirty="0"/>
              <a:t> efficiency </a:t>
            </a:r>
            <a:r>
              <a:rPr lang="nl-NL" b="0" dirty="0" err="1"/>
              <a:t>and</a:t>
            </a:r>
            <a:r>
              <a:rPr lang="nl-NL" b="0" dirty="0"/>
              <a:t> </a:t>
            </a:r>
            <a:r>
              <a:rPr lang="nl-NL" b="0" dirty="0" err="1"/>
              <a:t>innovation</a:t>
            </a:r>
            <a:r>
              <a:rPr lang="nl-NL" b="0" dirty="0"/>
              <a:t> of </a:t>
            </a:r>
            <a:r>
              <a:rPr lang="nl-NL" b="0" dirty="0" err="1"/>
              <a:t>economic</a:t>
            </a:r>
            <a:r>
              <a:rPr lang="nl-NL" b="0" dirty="0"/>
              <a:t> systems </a:t>
            </a:r>
            <a:r>
              <a:rPr lang="nl-NL" b="0" dirty="0" err="1"/>
              <a:t>and</a:t>
            </a:r>
            <a:r>
              <a:rPr lang="nl-NL" b="0" dirty="0"/>
              <a:t> </a:t>
            </a:r>
            <a:r>
              <a:rPr lang="nl-NL" b="0" dirty="0" err="1"/>
              <a:t>enterprises</a:t>
            </a:r>
            <a:r>
              <a:rPr lang="nl-NL" b="0" dirty="0"/>
              <a:t>.</a:t>
            </a:r>
          </a:p>
          <a:p>
            <a:pPr lvl="3"/>
            <a:r>
              <a:rPr lang="en-GB" dirty="0"/>
              <a:t>- </a:t>
            </a:r>
            <a:r>
              <a:rPr lang="nl-NL" b="0" dirty="0"/>
              <a:t>Financial </a:t>
            </a:r>
            <a:r>
              <a:rPr lang="nl-NL" b="0" dirty="0" err="1"/>
              <a:t>stability</a:t>
            </a:r>
            <a:r>
              <a:rPr lang="nl-NL" b="0" dirty="0"/>
              <a:t> at </a:t>
            </a:r>
            <a:r>
              <a:rPr lang="nl-NL" b="0" dirty="0" err="1"/>
              <a:t>the</a:t>
            </a:r>
            <a:r>
              <a:rPr lang="nl-NL" b="0" dirty="0"/>
              <a:t> macro level.</a:t>
            </a:r>
          </a:p>
          <a:p>
            <a:pPr lvl="3"/>
            <a:r>
              <a:rPr lang="en-GB" dirty="0"/>
              <a:t>- </a:t>
            </a:r>
            <a:r>
              <a:rPr lang="nl-NL" b="0" dirty="0"/>
              <a:t>International cooperation </a:t>
            </a:r>
            <a:r>
              <a:rPr lang="nl-NL" b="0" dirty="0" err="1"/>
              <a:t>and</a:t>
            </a:r>
            <a:r>
              <a:rPr lang="nl-NL" b="0" dirty="0"/>
              <a:t> partnerships </a:t>
            </a:r>
            <a:r>
              <a:rPr lang="nl-NL" b="0" dirty="0" err="1"/>
              <a:t>between</a:t>
            </a:r>
            <a:r>
              <a:rPr lang="nl-NL" b="0" dirty="0"/>
              <a:t> public </a:t>
            </a:r>
            <a:r>
              <a:rPr lang="nl-NL" b="0" dirty="0" err="1"/>
              <a:t>administration</a:t>
            </a:r>
            <a:r>
              <a:rPr lang="nl-NL" b="0" dirty="0"/>
              <a:t> </a:t>
            </a:r>
            <a:r>
              <a:rPr lang="nl-NL" b="0" dirty="0" err="1"/>
              <a:t>and</a:t>
            </a:r>
            <a:r>
              <a:rPr lang="nl-NL" b="0" dirty="0"/>
              <a:t> private </a:t>
            </a:r>
            <a:r>
              <a:rPr lang="nl-NL" b="0" dirty="0" err="1"/>
              <a:t>enterprises</a:t>
            </a:r>
            <a:r>
              <a:rPr lang="nl-NL" b="0" dirty="0"/>
              <a:t>.</a:t>
            </a:r>
          </a:p>
          <a:p>
            <a:pPr lvl="3"/>
            <a:endParaRPr lang="nl-NL" b="0" dirty="0"/>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17</a:t>
            </a:fld>
            <a:endParaRPr lang="nl-NL"/>
          </a:p>
        </p:txBody>
      </p:sp>
    </p:spTree>
    <p:extLst>
      <p:ext uri="{BB962C8B-B14F-4D97-AF65-F5344CB8AC3E}">
        <p14:creationId xmlns:p14="http://schemas.microsoft.com/office/powerpoint/2010/main" val="1781238183"/>
      </p:ext>
    </p:extLst>
  </p:cSld>
  <p:clrMapOvr>
    <a:masterClrMapping/>
  </p:clrMapOvr>
  <p:transition spd="slow">
    <p:wipe dir="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nl-NL" b="0" dirty="0"/>
              <a:t>Factors </a:t>
            </a:r>
            <a:r>
              <a:rPr lang="nl-NL" b="0" dirty="0" err="1"/>
              <a:t>influencing</a:t>
            </a:r>
            <a:r>
              <a:rPr lang="nl-NL" b="0" dirty="0"/>
              <a:t> </a:t>
            </a:r>
            <a:r>
              <a:rPr lang="nl-NL" b="0" dirty="0" err="1"/>
              <a:t>economic</a:t>
            </a:r>
            <a:r>
              <a:rPr lang="nl-NL" b="0" dirty="0"/>
              <a:t> </a:t>
            </a:r>
            <a:r>
              <a:rPr lang="nl-NL" b="0" dirty="0" err="1"/>
              <a:t>sustainability</a:t>
            </a:r>
            <a:r>
              <a:rPr lang="nl-NL" b="0" dirty="0"/>
              <a:t> </a:t>
            </a:r>
            <a:r>
              <a:rPr lang="nl-NL" b="0" dirty="0" err="1"/>
              <a:t>include</a:t>
            </a:r>
            <a:r>
              <a:rPr lang="nl-NL" b="0" dirty="0"/>
              <a:t>:</a:t>
            </a:r>
          </a:p>
          <a:p>
            <a:pPr lvl="3"/>
            <a:r>
              <a:rPr lang="en-GB" dirty="0"/>
              <a:t>- </a:t>
            </a:r>
            <a:r>
              <a:rPr lang="nl-NL" b="0" dirty="0" err="1"/>
              <a:t>States</a:t>
            </a:r>
            <a:r>
              <a:rPr lang="nl-NL" b="0" dirty="0"/>
              <a:t>' level of </a:t>
            </a:r>
            <a:r>
              <a:rPr lang="nl-NL" b="0" dirty="0" err="1"/>
              <a:t>social</a:t>
            </a:r>
            <a:r>
              <a:rPr lang="nl-NL" b="0" dirty="0"/>
              <a:t> </a:t>
            </a:r>
            <a:r>
              <a:rPr lang="nl-NL" b="0" dirty="0" err="1"/>
              <a:t>innovation</a:t>
            </a:r>
            <a:r>
              <a:rPr lang="nl-NL" b="0" dirty="0"/>
              <a:t>, </a:t>
            </a:r>
            <a:r>
              <a:rPr lang="nl-NL" b="0" dirty="0" err="1"/>
              <a:t>that</a:t>
            </a:r>
            <a:r>
              <a:rPr lang="nl-NL" b="0" dirty="0"/>
              <a:t> is, </a:t>
            </a:r>
            <a:r>
              <a:rPr lang="nl-NL" b="0" dirty="0" err="1"/>
              <a:t>each</a:t>
            </a:r>
            <a:r>
              <a:rPr lang="nl-NL" b="0" dirty="0"/>
              <a:t> </a:t>
            </a:r>
            <a:r>
              <a:rPr lang="nl-NL" b="0" dirty="0" err="1"/>
              <a:t>country's</a:t>
            </a:r>
            <a:r>
              <a:rPr lang="nl-NL" b="0" dirty="0"/>
              <a:t> commitment </a:t>
            </a:r>
            <a:r>
              <a:rPr lang="nl-NL" b="0" dirty="0" err="1"/>
              <a:t>to</a:t>
            </a:r>
            <a:r>
              <a:rPr lang="nl-NL" b="0" dirty="0"/>
              <a:t> promoting </a:t>
            </a:r>
            <a:r>
              <a:rPr lang="nl-NL" b="0" dirty="0" err="1"/>
              <a:t>policies</a:t>
            </a:r>
            <a:r>
              <a:rPr lang="nl-NL" b="0" dirty="0"/>
              <a:t>, programs </a:t>
            </a:r>
            <a:r>
              <a:rPr lang="nl-NL" b="0" dirty="0" err="1"/>
              <a:t>and</a:t>
            </a:r>
            <a:r>
              <a:rPr lang="nl-NL" b="0" dirty="0"/>
              <a:t> </a:t>
            </a:r>
            <a:r>
              <a:rPr lang="nl-NL" b="0" dirty="0" err="1"/>
              <a:t>initiatives</a:t>
            </a:r>
            <a:r>
              <a:rPr lang="nl-NL" b="0" dirty="0"/>
              <a:t> </a:t>
            </a:r>
            <a:r>
              <a:rPr lang="nl-NL" b="0" dirty="0" err="1"/>
              <a:t>that</a:t>
            </a:r>
            <a:r>
              <a:rPr lang="nl-NL" b="0" dirty="0"/>
              <a:t> </a:t>
            </a:r>
            <a:r>
              <a:rPr lang="nl-NL" b="0" dirty="0" err="1"/>
              <a:t>address</a:t>
            </a:r>
            <a:r>
              <a:rPr lang="nl-NL" b="0" dirty="0"/>
              <a:t> </a:t>
            </a:r>
            <a:r>
              <a:rPr lang="nl-NL" b="0" dirty="0" err="1"/>
              <a:t>crucial</a:t>
            </a:r>
            <a:r>
              <a:rPr lang="nl-NL" b="0" dirty="0"/>
              <a:t> </a:t>
            </a:r>
            <a:r>
              <a:rPr lang="nl-NL" b="0" dirty="0" err="1"/>
              <a:t>social</a:t>
            </a:r>
            <a:r>
              <a:rPr lang="nl-NL" b="0" dirty="0"/>
              <a:t> issues </a:t>
            </a:r>
            <a:r>
              <a:rPr lang="nl-NL" b="0" dirty="0" err="1"/>
              <a:t>such</a:t>
            </a:r>
            <a:r>
              <a:rPr lang="nl-NL" b="0" dirty="0"/>
              <a:t> as </a:t>
            </a:r>
            <a:r>
              <a:rPr lang="nl-NL" b="0" dirty="0" err="1"/>
              <a:t>poverty</a:t>
            </a:r>
            <a:r>
              <a:rPr lang="nl-NL" b="0" dirty="0"/>
              <a:t>, gender </a:t>
            </a:r>
            <a:r>
              <a:rPr lang="nl-NL" b="0" dirty="0" err="1"/>
              <a:t>equality</a:t>
            </a:r>
            <a:r>
              <a:rPr lang="nl-NL" b="0" dirty="0"/>
              <a:t>, access </a:t>
            </a:r>
            <a:r>
              <a:rPr lang="nl-NL" b="0" dirty="0" err="1"/>
              <a:t>to</a:t>
            </a:r>
            <a:r>
              <a:rPr lang="nl-NL" b="0" dirty="0"/>
              <a:t> </a:t>
            </a:r>
            <a:r>
              <a:rPr lang="nl-NL" b="0" dirty="0" err="1"/>
              <a:t>education</a:t>
            </a:r>
            <a:r>
              <a:rPr lang="nl-NL" b="0" dirty="0"/>
              <a:t> </a:t>
            </a:r>
            <a:r>
              <a:rPr lang="nl-NL" b="0" dirty="0" err="1"/>
              <a:t>and</a:t>
            </a:r>
            <a:r>
              <a:rPr lang="nl-NL" b="0" dirty="0"/>
              <a:t> health care, </a:t>
            </a:r>
            <a:r>
              <a:rPr lang="nl-NL" b="0" dirty="0" err="1"/>
              <a:t>environmental</a:t>
            </a:r>
            <a:r>
              <a:rPr lang="nl-NL" b="0" dirty="0"/>
              <a:t> </a:t>
            </a:r>
            <a:r>
              <a:rPr lang="nl-NL" b="0" dirty="0" err="1"/>
              <a:t>sustainability</a:t>
            </a:r>
            <a:r>
              <a:rPr lang="nl-NL" b="0" dirty="0"/>
              <a:t>, </a:t>
            </a:r>
            <a:r>
              <a:rPr lang="nl-NL" b="0" dirty="0" err="1"/>
              <a:t>and</a:t>
            </a:r>
            <a:r>
              <a:rPr lang="nl-NL" b="0" dirty="0"/>
              <a:t> </a:t>
            </a:r>
            <a:r>
              <a:rPr lang="nl-NL" b="0" dirty="0" err="1"/>
              <a:t>other</a:t>
            </a:r>
            <a:r>
              <a:rPr lang="nl-NL" b="0" dirty="0"/>
              <a:t> </a:t>
            </a:r>
            <a:r>
              <a:rPr lang="nl-NL" b="0" dirty="0" err="1"/>
              <a:t>social</a:t>
            </a:r>
            <a:r>
              <a:rPr lang="nl-NL" b="0" dirty="0"/>
              <a:t> issues.</a:t>
            </a:r>
          </a:p>
          <a:p>
            <a:pPr lvl="3"/>
            <a:r>
              <a:rPr lang="en-GB" dirty="0"/>
              <a:t>- </a:t>
            </a:r>
            <a:r>
              <a:rPr lang="nl-NL" b="0" dirty="0"/>
              <a:t>The level of </a:t>
            </a:r>
            <a:r>
              <a:rPr lang="nl-NL" b="0" dirty="0" err="1"/>
              <a:t>equity</a:t>
            </a:r>
            <a:r>
              <a:rPr lang="nl-NL" b="0" dirty="0"/>
              <a:t> </a:t>
            </a:r>
            <a:r>
              <a:rPr lang="nl-NL" b="0" dirty="0" err="1"/>
              <a:t>and</a:t>
            </a:r>
            <a:r>
              <a:rPr lang="nl-NL" b="0" dirty="0"/>
              <a:t> </a:t>
            </a:r>
            <a:r>
              <a:rPr lang="nl-NL" b="0" dirty="0" err="1"/>
              <a:t>social</a:t>
            </a:r>
            <a:r>
              <a:rPr lang="nl-NL" b="0" dirty="0"/>
              <a:t> </a:t>
            </a:r>
            <a:r>
              <a:rPr lang="nl-NL" b="0" dirty="0" err="1"/>
              <a:t>inclusion</a:t>
            </a:r>
            <a:r>
              <a:rPr lang="nl-NL" b="0" dirty="0"/>
              <a:t>.</a:t>
            </a:r>
          </a:p>
          <a:p>
            <a:pPr lvl="3"/>
            <a:r>
              <a:rPr lang="en-GB" dirty="0"/>
              <a:t>- </a:t>
            </a:r>
            <a:r>
              <a:rPr lang="nl-NL" b="0" dirty="0"/>
              <a:t>Corporate </a:t>
            </a:r>
            <a:r>
              <a:rPr lang="nl-NL" b="0" dirty="0" err="1"/>
              <a:t>responsibility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18</a:t>
            </a:fld>
            <a:endParaRPr lang="nl-NL"/>
          </a:p>
        </p:txBody>
      </p:sp>
    </p:spTree>
    <p:extLst>
      <p:ext uri="{BB962C8B-B14F-4D97-AF65-F5344CB8AC3E}">
        <p14:creationId xmlns:p14="http://schemas.microsoft.com/office/powerpoint/2010/main" val="4052728240"/>
      </p:ext>
    </p:extLst>
  </p:cSld>
  <p:clrMapOvr>
    <a:masterClrMapping/>
  </p:clrMapOvr>
  <p:transition spd="slow">
    <p:wipe dir="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a:t>The </a:t>
            </a:r>
            <a:r>
              <a:rPr lang="nl-NL" dirty="0" err="1"/>
              <a:t>Economic</a:t>
            </a:r>
            <a:r>
              <a:rPr lang="nl-NL" dirty="0"/>
              <a:t> </a:t>
            </a:r>
            <a:r>
              <a:rPr lang="nl-NL" dirty="0" err="1"/>
              <a:t>sustainability</a:t>
            </a:r>
            <a:r>
              <a:rPr lang="nl-NL" dirty="0"/>
              <a:t>:</a:t>
            </a:r>
          </a:p>
          <a:p>
            <a:pPr lvl="3"/>
            <a:r>
              <a:rPr lang="nl-NL" b="0" dirty="0" err="1"/>
              <a:t>Aspects</a:t>
            </a:r>
            <a:r>
              <a:rPr lang="nl-NL" b="0" dirty="0"/>
              <a:t> </a:t>
            </a:r>
            <a:r>
              <a:rPr lang="nl-NL" b="0" dirty="0" err="1"/>
              <a:t>to</a:t>
            </a:r>
            <a:r>
              <a:rPr lang="nl-NL" b="0" dirty="0"/>
              <a:t> make </a:t>
            </a:r>
            <a:r>
              <a:rPr lang="nl-NL" b="0" dirty="0" err="1"/>
              <a:t>an</a:t>
            </a:r>
            <a:r>
              <a:rPr lang="nl-NL" b="0" dirty="0"/>
              <a:t> </a:t>
            </a:r>
            <a:r>
              <a:rPr lang="nl-NL" b="0" dirty="0" err="1"/>
              <a:t>economy</a:t>
            </a:r>
            <a:r>
              <a:rPr lang="nl-NL" b="0" dirty="0"/>
              <a:t> </a:t>
            </a:r>
            <a:r>
              <a:rPr lang="nl-NL" b="0" dirty="0" err="1"/>
              <a:t>sustainable</a:t>
            </a:r>
            <a:r>
              <a:rPr lang="nl-NL" b="0" dirty="0"/>
              <a:t> </a:t>
            </a:r>
            <a:r>
              <a:rPr lang="nl-NL" b="0" dirty="0" err="1"/>
              <a:t>include</a:t>
            </a:r>
            <a:r>
              <a:rPr lang="nl-NL" b="0" dirty="0"/>
              <a:t>:</a:t>
            </a:r>
          </a:p>
          <a:p>
            <a:pPr lvl="3"/>
            <a:r>
              <a:rPr lang="en-GB" dirty="0"/>
              <a:t>- </a:t>
            </a:r>
            <a:r>
              <a:rPr lang="nl-NL" b="0" dirty="0" err="1"/>
              <a:t>Promote</a:t>
            </a:r>
            <a:r>
              <a:rPr lang="nl-NL" b="0" dirty="0"/>
              <a:t> </a:t>
            </a:r>
            <a:r>
              <a:rPr lang="nl-NL" b="0" dirty="0" err="1"/>
              <a:t>Renewable</a:t>
            </a:r>
            <a:r>
              <a:rPr lang="nl-NL" b="0" dirty="0"/>
              <a:t> Energy</a:t>
            </a:r>
          </a:p>
          <a:p>
            <a:pPr lvl="3"/>
            <a:r>
              <a:rPr lang="en-GB" dirty="0"/>
              <a:t>- </a:t>
            </a:r>
            <a:r>
              <a:rPr lang="nl-NL" b="0" dirty="0" err="1"/>
              <a:t>Adopt</a:t>
            </a:r>
            <a:r>
              <a:rPr lang="nl-NL" b="0" dirty="0"/>
              <a:t> Energy Efficiency </a:t>
            </a:r>
            <a:r>
              <a:rPr lang="nl-NL" b="0" dirty="0" err="1"/>
              <a:t>Policies</a:t>
            </a:r>
            <a:endParaRPr lang="nl-NL" b="0" dirty="0"/>
          </a:p>
          <a:p>
            <a:pPr lvl="3"/>
            <a:r>
              <a:rPr lang="en-GB" dirty="0"/>
              <a:t>- </a:t>
            </a:r>
            <a:r>
              <a:rPr lang="nl-NL" b="0" dirty="0" err="1"/>
              <a:t>Encourage</a:t>
            </a:r>
            <a:r>
              <a:rPr lang="nl-NL" b="0" dirty="0"/>
              <a:t> </a:t>
            </a:r>
            <a:r>
              <a:rPr lang="nl-NL" b="0" dirty="0" err="1"/>
              <a:t>the</a:t>
            </a:r>
            <a:r>
              <a:rPr lang="nl-NL" b="0" dirty="0"/>
              <a:t> </a:t>
            </a:r>
            <a:r>
              <a:rPr lang="nl-NL" b="0" dirty="0" err="1"/>
              <a:t>Circular</a:t>
            </a:r>
            <a:r>
              <a:rPr lang="nl-NL" b="0" dirty="0"/>
              <a:t> </a:t>
            </a:r>
            <a:r>
              <a:rPr lang="nl-NL" b="0" dirty="0" err="1"/>
              <a:t>Economy</a:t>
            </a:r>
            <a:endParaRPr lang="nl-NL" b="0" dirty="0"/>
          </a:p>
          <a:p>
            <a:pPr lvl="3"/>
            <a:r>
              <a:rPr lang="en-GB" dirty="0"/>
              <a:t>- </a:t>
            </a:r>
            <a:r>
              <a:rPr lang="nl-NL" b="0" dirty="0"/>
              <a:t>Foster </a:t>
            </a:r>
            <a:r>
              <a:rPr lang="nl-NL" b="0" dirty="0" err="1"/>
              <a:t>Social</a:t>
            </a:r>
            <a:r>
              <a:rPr lang="nl-NL" b="0" dirty="0"/>
              <a:t> </a:t>
            </a:r>
            <a:r>
              <a:rPr lang="nl-NL" b="0" dirty="0" err="1"/>
              <a:t>and</a:t>
            </a:r>
            <a:r>
              <a:rPr lang="nl-NL" b="0" dirty="0"/>
              <a:t> </a:t>
            </a:r>
            <a:r>
              <a:rPr lang="nl-NL" b="0" dirty="0" err="1"/>
              <a:t>Economic</a:t>
            </a:r>
            <a:r>
              <a:rPr lang="nl-NL" b="0" dirty="0"/>
              <a:t> </a:t>
            </a:r>
            <a:r>
              <a:rPr lang="nl-NL" b="0" dirty="0" err="1"/>
              <a:t>Inclusion</a:t>
            </a:r>
            <a:endParaRPr lang="nl-NL" b="0" dirty="0"/>
          </a:p>
          <a:p>
            <a:pPr lvl="3"/>
            <a:r>
              <a:rPr lang="en-GB" dirty="0"/>
              <a:t>- </a:t>
            </a:r>
            <a:r>
              <a:rPr lang="nl-NL" b="0" dirty="0" err="1"/>
              <a:t>Invest</a:t>
            </a:r>
            <a:r>
              <a:rPr lang="nl-NL" b="0" dirty="0"/>
              <a:t> in </a:t>
            </a:r>
            <a:r>
              <a:rPr lang="nl-NL" b="0" dirty="0" err="1"/>
              <a:t>Technological</a:t>
            </a:r>
            <a:r>
              <a:rPr lang="nl-NL" b="0" dirty="0"/>
              <a:t> </a:t>
            </a:r>
            <a:r>
              <a:rPr lang="nl-NL" b="0" dirty="0" err="1"/>
              <a:t>Innovation</a:t>
            </a:r>
            <a:endParaRPr lang="nl-NL" b="0" dirty="0"/>
          </a:p>
          <a:p>
            <a:pPr lvl="3"/>
            <a:r>
              <a:rPr lang="en-GB" dirty="0"/>
              <a:t>- </a:t>
            </a:r>
            <a:r>
              <a:rPr lang="nl-NL" b="0" dirty="0" err="1"/>
              <a:t>Promote</a:t>
            </a:r>
            <a:r>
              <a:rPr lang="nl-NL" b="0" dirty="0"/>
              <a:t> </a:t>
            </a:r>
            <a:r>
              <a:rPr lang="nl-NL" b="0" dirty="0" err="1"/>
              <a:t>Efficient</a:t>
            </a:r>
            <a:r>
              <a:rPr lang="nl-NL" b="0" dirty="0"/>
              <a:t> </a:t>
            </a:r>
            <a:r>
              <a:rPr lang="nl-NL" b="0" dirty="0" err="1"/>
              <a:t>and</a:t>
            </a:r>
            <a:r>
              <a:rPr lang="nl-NL" b="0" dirty="0"/>
              <a:t> </a:t>
            </a:r>
            <a:r>
              <a:rPr lang="nl-NL" b="0" dirty="0" err="1"/>
              <a:t>Transparent</a:t>
            </a:r>
            <a:r>
              <a:rPr lang="nl-NL" b="0" dirty="0"/>
              <a:t> </a:t>
            </a:r>
            <a:r>
              <a:rPr lang="nl-NL" b="0" dirty="0" err="1"/>
              <a:t>Governance</a:t>
            </a:r>
            <a:endParaRPr lang="nl-NL" b="0" dirty="0"/>
          </a:p>
          <a:p>
            <a:pPr lvl="3"/>
            <a:r>
              <a:rPr lang="en-GB" dirty="0"/>
              <a:t>- </a:t>
            </a:r>
            <a:r>
              <a:rPr lang="nl-NL" b="0" dirty="0" err="1"/>
              <a:t>Raise</a:t>
            </a:r>
            <a:r>
              <a:rPr lang="nl-NL" b="0" dirty="0"/>
              <a:t> Public Awareness </a:t>
            </a:r>
            <a:r>
              <a:rPr lang="nl-NL" b="0" dirty="0" err="1"/>
              <a:t>and</a:t>
            </a:r>
            <a:r>
              <a:rPr lang="nl-NL" b="0" dirty="0"/>
              <a:t> </a:t>
            </a:r>
            <a:r>
              <a:rPr lang="nl-NL" b="0" dirty="0" err="1"/>
              <a:t>Education</a:t>
            </a:r>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19</a:t>
            </a:fld>
            <a:endParaRPr lang="nl-NL"/>
          </a:p>
        </p:txBody>
      </p:sp>
    </p:spTree>
    <p:extLst>
      <p:ext uri="{BB962C8B-B14F-4D97-AF65-F5344CB8AC3E}">
        <p14:creationId xmlns:p14="http://schemas.microsoft.com/office/powerpoint/2010/main" val="3091926767"/>
      </p:ext>
    </p:extLst>
  </p:cSld>
  <p:clrMapOvr>
    <a:masterClrMapping/>
  </p:clrMapOvr>
  <p:transition spd="slow">
    <p:wipe dir="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err="1"/>
              <a:t>Environmental</a:t>
            </a:r>
            <a:r>
              <a:rPr lang="nl-NL" dirty="0"/>
              <a:t> </a:t>
            </a:r>
            <a:r>
              <a:rPr lang="nl-NL" dirty="0" err="1"/>
              <a:t>sustainability</a:t>
            </a:r>
            <a:endParaRPr lang="nl-NL" dirty="0"/>
          </a:p>
          <a:p>
            <a:pPr lvl="3"/>
            <a:r>
              <a:rPr lang="en-GB" dirty="0"/>
              <a:t>- </a:t>
            </a:r>
            <a:r>
              <a:rPr lang="nl-NL" b="0" dirty="0" err="1"/>
              <a:t>Environmental</a:t>
            </a:r>
            <a:r>
              <a:rPr lang="nl-NL" b="0" dirty="0"/>
              <a:t> </a:t>
            </a:r>
            <a:r>
              <a:rPr lang="nl-NL" b="0" dirty="0" err="1"/>
              <a:t>sustainability</a:t>
            </a:r>
            <a:r>
              <a:rPr lang="nl-NL" b="0" dirty="0"/>
              <a:t> </a:t>
            </a:r>
            <a:r>
              <a:rPr lang="nl-NL" b="0" dirty="0" err="1"/>
              <a:t>revolves</a:t>
            </a:r>
            <a:r>
              <a:rPr lang="nl-NL" b="0" dirty="0"/>
              <a:t> </a:t>
            </a:r>
            <a:r>
              <a:rPr lang="nl-NL" b="0" dirty="0" err="1"/>
              <a:t>around</a:t>
            </a:r>
            <a:r>
              <a:rPr lang="nl-NL" b="0" dirty="0"/>
              <a:t> preserving </a:t>
            </a:r>
            <a:r>
              <a:rPr lang="nl-NL" b="0" dirty="0" err="1"/>
              <a:t>the</a:t>
            </a:r>
            <a:r>
              <a:rPr lang="nl-NL" b="0" dirty="0"/>
              <a:t> </a:t>
            </a:r>
            <a:r>
              <a:rPr lang="nl-NL" b="0" dirty="0" err="1"/>
              <a:t>natural</a:t>
            </a:r>
            <a:r>
              <a:rPr lang="nl-NL" b="0" dirty="0"/>
              <a:t> </a:t>
            </a:r>
            <a:r>
              <a:rPr lang="nl-NL" b="0" dirty="0" err="1"/>
              <a:t>environment's</a:t>
            </a:r>
            <a:r>
              <a:rPr lang="nl-NL" b="0" dirty="0"/>
              <a:t> </a:t>
            </a:r>
            <a:r>
              <a:rPr lang="nl-NL" b="0" dirty="0" err="1"/>
              <a:t>capacity</a:t>
            </a:r>
            <a:r>
              <a:rPr lang="nl-NL" b="0" dirty="0"/>
              <a:t> </a:t>
            </a:r>
            <a:r>
              <a:rPr lang="nl-NL" b="0" dirty="0" err="1"/>
              <a:t>to</a:t>
            </a:r>
            <a:r>
              <a:rPr lang="nl-NL" b="0" dirty="0"/>
              <a:t> </a:t>
            </a:r>
            <a:r>
              <a:rPr lang="nl-NL" b="0" dirty="0" err="1"/>
              <a:t>stay</a:t>
            </a:r>
            <a:r>
              <a:rPr lang="nl-NL" b="0" dirty="0"/>
              <a:t> </a:t>
            </a:r>
            <a:r>
              <a:rPr lang="nl-NL" b="0" dirty="0" err="1"/>
              <a:t>productive</a:t>
            </a:r>
            <a:r>
              <a:rPr lang="nl-NL" b="0" dirty="0"/>
              <a:t> </a:t>
            </a:r>
            <a:r>
              <a:rPr lang="nl-NL" b="0" dirty="0" err="1"/>
              <a:t>and</a:t>
            </a:r>
            <a:r>
              <a:rPr lang="nl-NL" b="0" dirty="0"/>
              <a:t> </a:t>
            </a:r>
            <a:r>
              <a:rPr lang="nl-NL" b="0" dirty="0" err="1"/>
              <a:t>resilient</a:t>
            </a:r>
            <a:r>
              <a:rPr lang="nl-NL" b="0" dirty="0"/>
              <a:t> in </a:t>
            </a:r>
            <a:r>
              <a:rPr lang="nl-NL" b="0" dirty="0" err="1"/>
              <a:t>supporting</a:t>
            </a:r>
            <a:r>
              <a:rPr lang="nl-NL" b="0" dirty="0"/>
              <a:t> human life. </a:t>
            </a:r>
          </a:p>
          <a:p>
            <a:pPr lvl="3"/>
            <a:r>
              <a:rPr lang="en-GB" dirty="0"/>
              <a:t>- </a:t>
            </a:r>
            <a:r>
              <a:rPr lang="nl-NL" b="0" dirty="0"/>
              <a:t>It is </a:t>
            </a:r>
            <a:r>
              <a:rPr lang="nl-NL" b="0" dirty="0" err="1"/>
              <a:t>closely</a:t>
            </a:r>
            <a:r>
              <a:rPr lang="nl-NL" b="0" dirty="0"/>
              <a:t> </a:t>
            </a:r>
            <a:r>
              <a:rPr lang="nl-NL" b="0" dirty="0" err="1"/>
              <a:t>connected</a:t>
            </a:r>
            <a:r>
              <a:rPr lang="nl-NL" b="0" dirty="0"/>
              <a:t> </a:t>
            </a:r>
            <a:r>
              <a:rPr lang="nl-NL" b="0" dirty="0" err="1"/>
              <a:t>to</a:t>
            </a:r>
            <a:r>
              <a:rPr lang="nl-NL" b="0" dirty="0"/>
              <a:t> </a:t>
            </a:r>
            <a:r>
              <a:rPr lang="nl-NL" b="0" dirty="0" err="1"/>
              <a:t>the</a:t>
            </a:r>
            <a:r>
              <a:rPr lang="nl-NL" b="0" dirty="0"/>
              <a:t> </a:t>
            </a:r>
            <a:r>
              <a:rPr lang="nl-NL" b="0" dirty="0" err="1"/>
              <a:t>integrity</a:t>
            </a:r>
            <a:r>
              <a:rPr lang="nl-NL" b="0" dirty="0"/>
              <a:t> of </a:t>
            </a:r>
            <a:r>
              <a:rPr lang="nl-NL" b="0" dirty="0" err="1"/>
              <a:t>ecosystems</a:t>
            </a:r>
            <a:r>
              <a:rPr lang="nl-NL" b="0" dirty="0"/>
              <a:t> </a:t>
            </a:r>
            <a:r>
              <a:rPr lang="nl-NL" b="0" dirty="0" err="1"/>
              <a:t>and</a:t>
            </a:r>
            <a:r>
              <a:rPr lang="nl-NL" b="0" dirty="0"/>
              <a:t> </a:t>
            </a:r>
            <a:r>
              <a:rPr lang="nl-NL" b="0" dirty="0" err="1"/>
              <a:t>the</a:t>
            </a:r>
            <a:r>
              <a:rPr lang="nl-NL" b="0" dirty="0"/>
              <a:t> </a:t>
            </a:r>
            <a:r>
              <a:rPr lang="nl-NL" b="0" dirty="0" err="1"/>
              <a:t>natural</a:t>
            </a:r>
            <a:r>
              <a:rPr lang="nl-NL" b="0" dirty="0"/>
              <a:t> </a:t>
            </a:r>
            <a:r>
              <a:rPr lang="nl-NL" b="0" dirty="0" err="1"/>
              <a:t>environment's</a:t>
            </a:r>
            <a:r>
              <a:rPr lang="nl-NL" b="0" dirty="0"/>
              <a:t> </a:t>
            </a:r>
            <a:r>
              <a:rPr lang="nl-NL" b="0" dirty="0" err="1"/>
              <a:t>carrying</a:t>
            </a:r>
            <a:r>
              <a:rPr lang="nl-NL" b="0" dirty="0"/>
              <a:t> </a:t>
            </a:r>
            <a:r>
              <a:rPr lang="nl-NL" b="0" dirty="0" err="1"/>
              <a:t>capacity</a:t>
            </a:r>
            <a:r>
              <a:rPr lang="nl-NL" b="0" dirty="0"/>
              <a:t>. </a:t>
            </a:r>
          </a:p>
          <a:p>
            <a:pPr lvl="3"/>
            <a:r>
              <a:rPr lang="en-GB" dirty="0"/>
              <a:t>- </a:t>
            </a:r>
            <a:r>
              <a:rPr lang="nl-NL" b="0" dirty="0" err="1"/>
              <a:t>However</a:t>
            </a:r>
            <a:r>
              <a:rPr lang="nl-NL" b="0" dirty="0"/>
              <a:t>, </a:t>
            </a:r>
            <a:r>
              <a:rPr lang="nl-NL" b="0" dirty="0" err="1"/>
              <a:t>the</a:t>
            </a:r>
            <a:r>
              <a:rPr lang="nl-NL" b="0" dirty="0"/>
              <a:t> </a:t>
            </a:r>
            <a:r>
              <a:rPr lang="nl-NL" b="0" dirty="0" err="1"/>
              <a:t>accelerated</a:t>
            </a:r>
            <a:r>
              <a:rPr lang="nl-NL" b="0" dirty="0"/>
              <a:t> </a:t>
            </a:r>
            <a:r>
              <a:rPr lang="nl-NL" b="0" dirty="0" err="1"/>
              <a:t>growth</a:t>
            </a:r>
            <a:r>
              <a:rPr lang="nl-NL" b="0" dirty="0"/>
              <a:t> </a:t>
            </a:r>
            <a:r>
              <a:rPr lang="nl-NL" b="0" dirty="0" err="1"/>
              <a:t>supported</a:t>
            </a:r>
            <a:r>
              <a:rPr lang="nl-NL" b="0" dirty="0"/>
              <a:t> </a:t>
            </a:r>
            <a:r>
              <a:rPr lang="nl-NL" b="0" dirty="0" err="1"/>
              <a:t>by</a:t>
            </a:r>
            <a:r>
              <a:rPr lang="nl-NL" b="0" dirty="0"/>
              <a:t> </a:t>
            </a:r>
            <a:r>
              <a:rPr lang="nl-NL" b="0" dirty="0" err="1"/>
              <a:t>technological</a:t>
            </a:r>
            <a:endParaRPr lang="nl-NL" b="0" dirty="0"/>
          </a:p>
          <a:p>
            <a:pPr lvl="3"/>
            <a:r>
              <a:rPr lang="nl-NL" b="0" dirty="0"/>
              <a:t> </a:t>
            </a:r>
            <a:r>
              <a:rPr lang="nl-NL" b="0" dirty="0" err="1"/>
              <a:t>advancement</a:t>
            </a:r>
            <a:r>
              <a:rPr lang="nl-NL" b="0" dirty="0"/>
              <a:t> </a:t>
            </a:r>
            <a:r>
              <a:rPr lang="nl-NL" b="0" dirty="0" err="1"/>
              <a:t>imposes</a:t>
            </a:r>
            <a:r>
              <a:rPr lang="nl-NL" b="0" dirty="0"/>
              <a:t> </a:t>
            </a:r>
            <a:r>
              <a:rPr lang="nl-NL" b="0" dirty="0" err="1"/>
              <a:t>greater</a:t>
            </a:r>
            <a:r>
              <a:rPr lang="nl-NL" b="0" dirty="0"/>
              <a:t> </a:t>
            </a:r>
            <a:r>
              <a:rPr lang="nl-NL" b="0" dirty="0" err="1"/>
              <a:t>pressure</a:t>
            </a:r>
            <a:r>
              <a:rPr lang="nl-NL" b="0" dirty="0"/>
              <a:t> on </a:t>
            </a:r>
            <a:r>
              <a:rPr lang="nl-NL" b="0" dirty="0" err="1"/>
              <a:t>the</a:t>
            </a:r>
            <a:r>
              <a:rPr lang="nl-NL" b="0" dirty="0"/>
              <a:t> </a:t>
            </a:r>
            <a:r>
              <a:rPr lang="nl-NL" b="0" dirty="0" err="1"/>
              <a:t>environmental</a:t>
            </a:r>
            <a:endParaRPr lang="nl-NL" b="0" dirty="0"/>
          </a:p>
          <a:p>
            <a:pPr lvl="3"/>
            <a:r>
              <a:rPr lang="nl-NL" b="0" dirty="0"/>
              <a:t> resources </a:t>
            </a:r>
            <a:r>
              <a:rPr lang="nl-NL" b="0" dirty="0" err="1"/>
              <a:t>and</a:t>
            </a:r>
            <a:r>
              <a:rPr lang="nl-NL" b="0" dirty="0"/>
              <a:t> </a:t>
            </a:r>
            <a:r>
              <a:rPr lang="nl-NL" b="0" dirty="0" err="1"/>
              <a:t>its</a:t>
            </a:r>
            <a:r>
              <a:rPr lang="nl-NL" b="0" dirty="0"/>
              <a:t> </a:t>
            </a:r>
            <a:r>
              <a:rPr lang="nl-NL" b="0" dirty="0" err="1"/>
              <a:t>sustainability</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20</a:t>
            </a:fld>
            <a:endParaRPr lang="nl-NL"/>
          </a:p>
        </p:txBody>
      </p:sp>
      <p:pic>
        <p:nvPicPr>
          <p:cNvPr id="5122" name="Picture 2" descr="Environmentally Friendly Printing Will ...">
            <a:extLst>
              <a:ext uri="{FF2B5EF4-FFF2-40B4-BE49-F238E27FC236}">
                <a16:creationId xmlns:a16="http://schemas.microsoft.com/office/drawing/2014/main" id="{068938E5-9D98-F431-6AA7-91F1AD4E644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9175" y="3335860"/>
            <a:ext cx="5928940" cy="3117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1445972"/>
      </p:ext>
    </p:extLst>
  </p:cSld>
  <p:clrMapOvr>
    <a:masterClrMapping/>
  </p:clrMapOvr>
  <p:transition spd="slow">
    <p:wipe dir="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err="1"/>
              <a:t>Environmental</a:t>
            </a:r>
            <a:r>
              <a:rPr lang="nl-NL" dirty="0"/>
              <a:t> </a:t>
            </a:r>
            <a:r>
              <a:rPr lang="nl-NL" dirty="0" err="1"/>
              <a:t>sustainability</a:t>
            </a:r>
            <a:endParaRPr lang="nl-NL" dirty="0"/>
          </a:p>
          <a:p>
            <a:pPr lvl="3"/>
            <a:r>
              <a:rPr lang="en-GB" dirty="0"/>
              <a:t>- </a:t>
            </a:r>
            <a:r>
              <a:rPr lang="nl-NL" b="0" dirty="0"/>
              <a:t>The impacts of </a:t>
            </a:r>
            <a:r>
              <a:rPr lang="nl-NL" b="0" dirty="0" err="1"/>
              <a:t>climate</a:t>
            </a:r>
            <a:r>
              <a:rPr lang="nl-NL" b="0" dirty="0"/>
              <a:t> change, </a:t>
            </a:r>
            <a:r>
              <a:rPr lang="nl-NL" b="0" dirty="0" err="1"/>
              <a:t>for</a:t>
            </a:r>
            <a:r>
              <a:rPr lang="nl-NL" b="0" dirty="0"/>
              <a:t> </a:t>
            </a:r>
            <a:r>
              <a:rPr lang="nl-NL" b="0" dirty="0" err="1"/>
              <a:t>example</a:t>
            </a:r>
            <a:r>
              <a:rPr lang="nl-NL" b="0" dirty="0"/>
              <a:t>, </a:t>
            </a:r>
            <a:r>
              <a:rPr lang="nl-NL" b="0" dirty="0" err="1"/>
              <a:t>strongly</a:t>
            </a:r>
            <a:r>
              <a:rPr lang="nl-NL" b="0" dirty="0"/>
              <a:t> highlight </a:t>
            </a:r>
            <a:r>
              <a:rPr lang="nl-NL" b="0" dirty="0" err="1"/>
              <a:t>the</a:t>
            </a:r>
            <a:r>
              <a:rPr lang="nl-NL" b="0" dirty="0"/>
              <a:t> </a:t>
            </a:r>
            <a:r>
              <a:rPr lang="nl-NL" b="0" dirty="0" err="1"/>
              <a:t>importance</a:t>
            </a:r>
            <a:r>
              <a:rPr lang="nl-NL" b="0" dirty="0"/>
              <a:t> of </a:t>
            </a:r>
            <a:r>
              <a:rPr lang="nl-NL" b="0" dirty="0" err="1"/>
              <a:t>environmental</a:t>
            </a:r>
            <a:r>
              <a:rPr lang="nl-NL" b="0" dirty="0"/>
              <a:t> </a:t>
            </a:r>
            <a:r>
              <a:rPr lang="nl-NL" b="0" dirty="0" err="1"/>
              <a:t>sustainability</a:t>
            </a:r>
            <a:r>
              <a:rPr lang="nl-NL" b="0" dirty="0"/>
              <a:t>.</a:t>
            </a:r>
          </a:p>
          <a:p>
            <a:pPr lvl="3"/>
            <a:r>
              <a:rPr lang="en-GB" dirty="0"/>
              <a:t>- </a:t>
            </a:r>
            <a:r>
              <a:rPr lang="nl-NL" b="0" dirty="0" err="1"/>
              <a:t>Climate</a:t>
            </a:r>
            <a:r>
              <a:rPr lang="nl-NL" b="0" dirty="0"/>
              <a:t> change </a:t>
            </a:r>
            <a:r>
              <a:rPr lang="nl-NL" b="0" dirty="0" err="1"/>
              <a:t>refers</a:t>
            </a:r>
            <a:r>
              <a:rPr lang="nl-NL" b="0" dirty="0"/>
              <a:t> </a:t>
            </a:r>
            <a:r>
              <a:rPr lang="nl-NL" b="0" dirty="0" err="1"/>
              <a:t>to</a:t>
            </a:r>
            <a:r>
              <a:rPr lang="nl-NL" b="0" dirty="0"/>
              <a:t> significant </a:t>
            </a:r>
            <a:r>
              <a:rPr lang="nl-NL" b="0" dirty="0" err="1"/>
              <a:t>and</a:t>
            </a:r>
            <a:r>
              <a:rPr lang="nl-NL" b="0" dirty="0"/>
              <a:t> long-term </a:t>
            </a:r>
            <a:r>
              <a:rPr lang="nl-NL" b="0" dirty="0" err="1"/>
              <a:t>shifts</a:t>
            </a:r>
            <a:r>
              <a:rPr lang="nl-NL" b="0" dirty="0"/>
              <a:t> in </a:t>
            </a:r>
            <a:r>
              <a:rPr lang="nl-NL" b="0" dirty="0" err="1"/>
              <a:t>the</a:t>
            </a:r>
            <a:r>
              <a:rPr lang="nl-NL" b="0" dirty="0"/>
              <a:t> </a:t>
            </a:r>
            <a:r>
              <a:rPr lang="nl-NL" b="0" dirty="0" err="1"/>
              <a:t>climate</a:t>
            </a:r>
            <a:r>
              <a:rPr lang="nl-NL" b="0" dirty="0"/>
              <a:t> system, </a:t>
            </a:r>
            <a:r>
              <a:rPr lang="nl-NL" b="0" dirty="0" err="1"/>
              <a:t>which</a:t>
            </a:r>
            <a:r>
              <a:rPr lang="nl-NL" b="0" dirty="0"/>
              <a:t> </a:t>
            </a:r>
            <a:r>
              <a:rPr lang="nl-NL" b="0" dirty="0" err="1"/>
              <a:t>may</a:t>
            </a:r>
            <a:r>
              <a:rPr lang="nl-NL" b="0" dirty="0"/>
              <a:t> </a:t>
            </a:r>
            <a:r>
              <a:rPr lang="nl-NL" b="0" dirty="0" err="1"/>
              <a:t>result</a:t>
            </a:r>
            <a:r>
              <a:rPr lang="nl-NL" b="0" dirty="0"/>
              <a:t> </a:t>
            </a:r>
            <a:r>
              <a:rPr lang="nl-NL" b="0" dirty="0" err="1"/>
              <a:t>from</a:t>
            </a:r>
            <a:r>
              <a:rPr lang="nl-NL" b="0" dirty="0"/>
              <a:t> </a:t>
            </a:r>
            <a:r>
              <a:rPr lang="nl-NL" b="0" dirty="0" err="1"/>
              <a:t>natural</a:t>
            </a:r>
            <a:r>
              <a:rPr lang="nl-NL" b="0" dirty="0"/>
              <a:t> </a:t>
            </a:r>
            <a:r>
              <a:rPr lang="nl-NL" b="0" dirty="0" err="1"/>
              <a:t>variations</a:t>
            </a:r>
            <a:r>
              <a:rPr lang="nl-NL" b="0" dirty="0"/>
              <a:t> or human </a:t>
            </a:r>
            <a:r>
              <a:rPr lang="nl-NL" b="0" dirty="0" err="1"/>
              <a:t>activities</a:t>
            </a:r>
            <a:r>
              <a:rPr lang="nl-NL" b="0" dirty="0"/>
              <a:t>. </a:t>
            </a:r>
          </a:p>
          <a:p>
            <a:pPr lvl="3"/>
            <a:r>
              <a:rPr lang="en-GB" dirty="0"/>
              <a:t>- </a:t>
            </a:r>
            <a:r>
              <a:rPr lang="nl-NL" b="0" dirty="0"/>
              <a:t>These </a:t>
            </a:r>
            <a:r>
              <a:rPr lang="nl-NL" b="0" dirty="0" err="1"/>
              <a:t>shifts</a:t>
            </a:r>
            <a:r>
              <a:rPr lang="nl-NL" b="0" dirty="0"/>
              <a:t> </a:t>
            </a:r>
            <a:r>
              <a:rPr lang="nl-NL" b="0" dirty="0" err="1"/>
              <a:t>include</a:t>
            </a:r>
            <a:r>
              <a:rPr lang="nl-NL" b="0" dirty="0"/>
              <a:t> </a:t>
            </a:r>
            <a:r>
              <a:rPr lang="nl-NL" b="0" dirty="0" err="1"/>
              <a:t>atmospheric</a:t>
            </a:r>
            <a:r>
              <a:rPr lang="nl-NL" b="0" dirty="0"/>
              <a:t> </a:t>
            </a:r>
            <a:r>
              <a:rPr lang="nl-NL" b="0" dirty="0" err="1"/>
              <a:t>and</a:t>
            </a:r>
            <a:r>
              <a:rPr lang="nl-NL" b="0" dirty="0"/>
              <a:t> </a:t>
            </a:r>
            <a:r>
              <a:rPr lang="nl-NL" b="0" dirty="0" err="1"/>
              <a:t>oceanic</a:t>
            </a:r>
            <a:r>
              <a:rPr lang="nl-NL" b="0" dirty="0"/>
              <a:t> warming, </a:t>
            </a:r>
            <a:r>
              <a:rPr lang="nl-NL" b="0" dirty="0" err="1"/>
              <a:t>shrinking</a:t>
            </a:r>
            <a:r>
              <a:rPr lang="nl-NL" b="0" dirty="0"/>
              <a:t> ice levels, </a:t>
            </a:r>
            <a:r>
              <a:rPr lang="nl-NL" b="0" dirty="0" err="1"/>
              <a:t>rising</a:t>
            </a:r>
            <a:r>
              <a:rPr lang="nl-NL" b="0" dirty="0"/>
              <a:t> </a:t>
            </a:r>
            <a:r>
              <a:rPr lang="nl-NL" b="0" dirty="0" err="1"/>
              <a:t>sea</a:t>
            </a:r>
            <a:r>
              <a:rPr lang="nl-NL" b="0" dirty="0"/>
              <a:t> levels, </a:t>
            </a:r>
            <a:r>
              <a:rPr lang="nl-NL" b="0" dirty="0" err="1"/>
              <a:t>greater</a:t>
            </a:r>
            <a:r>
              <a:rPr lang="nl-NL" b="0" dirty="0"/>
              <a:t> </a:t>
            </a:r>
            <a:r>
              <a:rPr lang="nl-NL" b="0" dirty="0" err="1"/>
              <a:t>ocean</a:t>
            </a:r>
            <a:r>
              <a:rPr lang="nl-NL" b="0" dirty="0"/>
              <a:t> </a:t>
            </a:r>
            <a:r>
              <a:rPr lang="nl-NL" b="0" dirty="0" err="1"/>
              <a:t>acidification</a:t>
            </a:r>
            <a:r>
              <a:rPr lang="nl-NL" b="0" dirty="0"/>
              <a:t>, </a:t>
            </a:r>
            <a:r>
              <a:rPr lang="nl-NL" b="0" dirty="0" err="1"/>
              <a:t>and</a:t>
            </a:r>
            <a:r>
              <a:rPr lang="nl-NL" b="0" dirty="0"/>
              <a:t> </a:t>
            </a:r>
            <a:r>
              <a:rPr lang="nl-NL" b="0" dirty="0" err="1"/>
              <a:t>higher</a:t>
            </a:r>
            <a:r>
              <a:rPr lang="nl-NL" b="0" dirty="0"/>
              <a:t> </a:t>
            </a:r>
            <a:r>
              <a:rPr lang="nl-NL" b="0" dirty="0" err="1"/>
              <a:t>concentrations</a:t>
            </a:r>
            <a:r>
              <a:rPr lang="nl-NL" b="0" dirty="0"/>
              <a:t> of </a:t>
            </a:r>
            <a:r>
              <a:rPr lang="nl-NL" b="0" dirty="0" err="1"/>
              <a:t>greenhouse</a:t>
            </a:r>
            <a:r>
              <a:rPr lang="nl-NL" b="0" dirty="0"/>
              <a:t> </a:t>
            </a:r>
            <a:r>
              <a:rPr lang="nl-NL" b="0" dirty="0" err="1"/>
              <a:t>gases</a:t>
            </a:r>
            <a:r>
              <a:rPr lang="nl-NL" b="0" dirty="0"/>
              <a:t>.</a:t>
            </a:r>
          </a:p>
          <a:p>
            <a:pPr lvl="3"/>
            <a:r>
              <a:rPr lang="en-GB" dirty="0"/>
              <a:t>- </a:t>
            </a:r>
            <a:r>
              <a:rPr lang="nl-NL" b="0" dirty="0" err="1"/>
              <a:t>Also</a:t>
            </a:r>
            <a:r>
              <a:rPr lang="nl-NL" b="0" dirty="0"/>
              <a:t>, </a:t>
            </a:r>
            <a:r>
              <a:rPr lang="nl-NL" b="0" dirty="0" err="1"/>
              <a:t>Higher</a:t>
            </a:r>
            <a:r>
              <a:rPr lang="nl-NL" b="0" dirty="0"/>
              <a:t> </a:t>
            </a:r>
            <a:r>
              <a:rPr lang="nl-NL" b="0" dirty="0" err="1"/>
              <a:t>temperatures</a:t>
            </a:r>
            <a:r>
              <a:rPr lang="nl-NL" b="0" dirty="0"/>
              <a:t> </a:t>
            </a:r>
            <a:r>
              <a:rPr lang="nl-NL" b="0" dirty="0" err="1"/>
              <a:t>can</a:t>
            </a:r>
            <a:r>
              <a:rPr lang="nl-NL" b="0" dirty="0"/>
              <a:t> </a:t>
            </a:r>
            <a:r>
              <a:rPr lang="nl-NL" b="0" dirty="0" err="1"/>
              <a:t>influence</a:t>
            </a:r>
            <a:r>
              <a:rPr lang="nl-NL" b="0" dirty="0"/>
              <a:t> </a:t>
            </a:r>
            <a:r>
              <a:rPr lang="nl-NL" b="0" dirty="0" err="1"/>
              <a:t>the</a:t>
            </a:r>
            <a:r>
              <a:rPr lang="nl-NL" b="0" dirty="0"/>
              <a:t> timing of </a:t>
            </a:r>
            <a:r>
              <a:rPr lang="nl-NL" b="0" dirty="0" err="1"/>
              <a:t>reproduction</a:t>
            </a:r>
            <a:r>
              <a:rPr lang="nl-NL" b="0" dirty="0"/>
              <a:t> in </a:t>
            </a:r>
            <a:r>
              <a:rPr lang="nl-NL" b="0" dirty="0" err="1"/>
              <a:t>animal</a:t>
            </a:r>
            <a:r>
              <a:rPr lang="nl-NL" b="0" dirty="0"/>
              <a:t> </a:t>
            </a:r>
            <a:r>
              <a:rPr lang="nl-NL" b="0" dirty="0" err="1"/>
              <a:t>and</a:t>
            </a:r>
            <a:r>
              <a:rPr lang="nl-NL" b="0" dirty="0"/>
              <a:t> plant species, alter </a:t>
            </a:r>
            <a:r>
              <a:rPr lang="nl-NL" b="0" dirty="0" err="1"/>
              <a:t>migration</a:t>
            </a:r>
            <a:r>
              <a:rPr lang="nl-NL" b="0" dirty="0"/>
              <a:t> </a:t>
            </a:r>
            <a:r>
              <a:rPr lang="nl-NL" b="0" dirty="0" err="1"/>
              <a:t>patterns</a:t>
            </a:r>
            <a:r>
              <a:rPr lang="nl-NL" b="0" dirty="0"/>
              <a:t> of </a:t>
            </a:r>
            <a:r>
              <a:rPr lang="nl-NL" b="0" dirty="0" err="1"/>
              <a:t>animals</a:t>
            </a:r>
            <a:r>
              <a:rPr lang="nl-NL" b="0" dirty="0"/>
              <a:t>, </a:t>
            </a:r>
            <a:r>
              <a:rPr lang="nl-NL" b="0" dirty="0" err="1"/>
              <a:t>and</a:t>
            </a:r>
            <a:r>
              <a:rPr lang="nl-NL" b="0" dirty="0"/>
              <a:t> affect species </a:t>
            </a:r>
            <a:r>
              <a:rPr lang="nl-NL" b="0" dirty="0" err="1"/>
              <a:t>distributions</a:t>
            </a:r>
            <a:r>
              <a:rPr lang="nl-NL" b="0" dirty="0"/>
              <a:t> </a:t>
            </a:r>
            <a:r>
              <a:rPr lang="nl-NL" b="0" dirty="0" err="1"/>
              <a:t>and</a:t>
            </a:r>
            <a:r>
              <a:rPr lang="nl-NL" b="0" dirty="0"/>
              <a:t> </a:t>
            </a:r>
            <a:r>
              <a:rPr lang="nl-NL" b="0" dirty="0" err="1"/>
              <a:t>population</a:t>
            </a:r>
            <a:r>
              <a:rPr lang="nl-NL" b="0" dirty="0"/>
              <a:t> </a:t>
            </a:r>
            <a:r>
              <a:rPr lang="nl-NL" b="0" dirty="0" err="1"/>
              <a:t>sizes</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21</a:t>
            </a:fld>
            <a:endParaRPr lang="nl-NL"/>
          </a:p>
        </p:txBody>
      </p:sp>
    </p:spTree>
    <p:extLst>
      <p:ext uri="{BB962C8B-B14F-4D97-AF65-F5344CB8AC3E}">
        <p14:creationId xmlns:p14="http://schemas.microsoft.com/office/powerpoint/2010/main" val="1452836199"/>
      </p:ext>
    </p:extLst>
  </p:cSld>
  <p:clrMapOvr>
    <a:masterClrMapping/>
  </p:clrMapOvr>
  <p:transition spd="slow">
    <p:wipe dir="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On </a:t>
            </a:r>
            <a:r>
              <a:rPr lang="nl-NL" sz="3600" dirty="0" err="1"/>
              <a:t>the</a:t>
            </a:r>
            <a:r>
              <a:rPr lang="nl-NL" sz="3600" dirty="0"/>
              <a:t> </a:t>
            </a:r>
            <a:r>
              <a:rPr lang="nl-NL" sz="3600" dirty="0" err="1"/>
              <a:t>Meaning</a:t>
            </a:r>
            <a:r>
              <a:rPr lang="nl-NL" sz="3600" dirty="0"/>
              <a:t> of </a:t>
            </a:r>
            <a:r>
              <a:rPr lang="nl-NL" sz="3600" dirty="0" err="1"/>
              <a:t>Sustainable</a:t>
            </a:r>
            <a:r>
              <a:rPr lang="nl-NL" sz="3600" dirty="0"/>
              <a:t> Development</a:t>
            </a:r>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Pillars</a:t>
            </a:r>
            <a:r>
              <a:rPr lang="nl-NL" dirty="0"/>
              <a:t> of </a:t>
            </a:r>
            <a:r>
              <a:rPr lang="nl-NL" dirty="0" err="1"/>
              <a:t>Sustainable</a:t>
            </a:r>
            <a:r>
              <a:rPr lang="nl-NL" dirty="0"/>
              <a:t> Development</a:t>
            </a:r>
          </a:p>
          <a:p>
            <a:pPr lvl="3"/>
            <a:r>
              <a:rPr lang="nl-NL" dirty="0" err="1"/>
              <a:t>Environmental</a:t>
            </a:r>
            <a:r>
              <a:rPr lang="nl-NL" dirty="0"/>
              <a:t> </a:t>
            </a:r>
            <a:r>
              <a:rPr lang="nl-NL" dirty="0" err="1"/>
              <a:t>sustainability</a:t>
            </a:r>
            <a:endParaRPr lang="nl-NL" dirty="0"/>
          </a:p>
          <a:p>
            <a:pPr lvl="3"/>
            <a:r>
              <a:rPr lang="en-GB" dirty="0"/>
              <a:t>- </a:t>
            </a:r>
            <a:r>
              <a:rPr lang="nl-NL" b="0" dirty="0" err="1"/>
              <a:t>To</a:t>
            </a:r>
            <a:r>
              <a:rPr lang="nl-NL" b="0" dirty="0"/>
              <a:t> </a:t>
            </a:r>
            <a:r>
              <a:rPr lang="nl-NL" b="0" dirty="0" err="1"/>
              <a:t>achieve</a:t>
            </a:r>
            <a:r>
              <a:rPr lang="nl-NL" b="0" dirty="0"/>
              <a:t> </a:t>
            </a:r>
            <a:r>
              <a:rPr lang="nl-NL" b="0" dirty="0" err="1"/>
              <a:t>environmental</a:t>
            </a:r>
            <a:r>
              <a:rPr lang="nl-NL" b="0" dirty="0"/>
              <a:t> </a:t>
            </a:r>
            <a:r>
              <a:rPr lang="nl-NL" b="0" dirty="0" err="1"/>
              <a:t>sustainability</a:t>
            </a:r>
            <a:r>
              <a:rPr lang="nl-NL" b="0" dirty="0"/>
              <a:t>, </a:t>
            </a:r>
            <a:r>
              <a:rPr lang="nl-NL" b="0" dirty="0" err="1"/>
              <a:t>several</a:t>
            </a:r>
            <a:r>
              <a:rPr lang="nl-NL" b="0" dirty="0"/>
              <a:t> </a:t>
            </a:r>
            <a:r>
              <a:rPr lang="nl-NL" b="0" dirty="0" err="1"/>
              <a:t>key</a:t>
            </a:r>
            <a:r>
              <a:rPr lang="nl-NL" b="0" dirty="0"/>
              <a:t> </a:t>
            </a:r>
            <a:r>
              <a:rPr lang="nl-NL" b="0" dirty="0" err="1"/>
              <a:t>objectives</a:t>
            </a:r>
            <a:r>
              <a:rPr lang="nl-NL" b="0" dirty="0"/>
              <a:t> must </a:t>
            </a:r>
            <a:r>
              <a:rPr lang="nl-NL" b="0" dirty="0" err="1"/>
              <a:t>be</a:t>
            </a:r>
            <a:r>
              <a:rPr lang="nl-NL" b="0" dirty="0"/>
              <a:t> met, </a:t>
            </a:r>
            <a:r>
              <a:rPr lang="nl-NL" b="0" dirty="0" err="1"/>
              <a:t>including</a:t>
            </a:r>
            <a:r>
              <a:rPr lang="nl-NL" b="0" dirty="0"/>
              <a:t>:</a:t>
            </a:r>
          </a:p>
          <a:p>
            <a:pPr lvl="3"/>
            <a:r>
              <a:rPr lang="en-GB" dirty="0"/>
              <a:t>- </a:t>
            </a:r>
            <a:r>
              <a:rPr lang="nl-NL" b="0" dirty="0" err="1"/>
              <a:t>Reducing</a:t>
            </a:r>
            <a:r>
              <a:rPr lang="nl-NL" b="0" dirty="0"/>
              <a:t> </a:t>
            </a:r>
            <a:r>
              <a:rPr lang="nl-NL" b="0" dirty="0" err="1"/>
              <a:t>greenhouse</a:t>
            </a:r>
            <a:r>
              <a:rPr lang="nl-NL" b="0" dirty="0"/>
              <a:t> gas </a:t>
            </a:r>
            <a:r>
              <a:rPr lang="nl-NL" b="0" dirty="0" err="1"/>
              <a:t>emissions</a:t>
            </a:r>
            <a:r>
              <a:rPr lang="nl-NL" b="0" dirty="0"/>
              <a:t>, </a:t>
            </a:r>
            <a:r>
              <a:rPr lang="nl-NL" b="0" dirty="0" err="1"/>
              <a:t>particularly</a:t>
            </a:r>
            <a:r>
              <a:rPr lang="nl-NL" b="0" dirty="0"/>
              <a:t> in </a:t>
            </a:r>
            <a:r>
              <a:rPr lang="nl-NL" b="0" dirty="0" err="1"/>
              <a:t>critical</a:t>
            </a:r>
            <a:r>
              <a:rPr lang="nl-NL" b="0" dirty="0"/>
              <a:t> sectors like power </a:t>
            </a:r>
            <a:r>
              <a:rPr lang="nl-NL" b="0" dirty="0" err="1"/>
              <a:t>generation</a:t>
            </a:r>
            <a:r>
              <a:rPr lang="nl-NL" b="0" dirty="0"/>
              <a:t>, </a:t>
            </a:r>
            <a:r>
              <a:rPr lang="nl-NL" b="0" dirty="0" err="1"/>
              <a:t>industry</a:t>
            </a:r>
            <a:r>
              <a:rPr lang="nl-NL" b="0" dirty="0"/>
              <a:t>, </a:t>
            </a:r>
            <a:r>
              <a:rPr lang="nl-NL" b="0" dirty="0" err="1"/>
              <a:t>agriculture</a:t>
            </a:r>
            <a:r>
              <a:rPr lang="nl-NL" b="0" dirty="0"/>
              <a:t>, </a:t>
            </a:r>
            <a:r>
              <a:rPr lang="nl-NL" b="0" dirty="0" err="1"/>
              <a:t>and</a:t>
            </a:r>
            <a:r>
              <a:rPr lang="nl-NL" b="0" dirty="0"/>
              <a:t> transportation.</a:t>
            </a:r>
          </a:p>
          <a:p>
            <a:pPr lvl="3"/>
            <a:r>
              <a:rPr lang="en-GB" dirty="0"/>
              <a:t>- </a:t>
            </a:r>
            <a:r>
              <a:rPr lang="nl-NL" b="0" dirty="0" err="1"/>
              <a:t>Expanding</a:t>
            </a:r>
            <a:r>
              <a:rPr lang="nl-NL" b="0" dirty="0"/>
              <a:t> </a:t>
            </a:r>
            <a:r>
              <a:rPr lang="nl-NL" b="0" dirty="0" err="1"/>
              <a:t>the</a:t>
            </a:r>
            <a:r>
              <a:rPr lang="nl-NL" b="0" dirty="0"/>
              <a:t> </a:t>
            </a:r>
            <a:r>
              <a:rPr lang="nl-NL" b="0" dirty="0" err="1"/>
              <a:t>production</a:t>
            </a:r>
            <a:r>
              <a:rPr lang="nl-NL" b="0" dirty="0"/>
              <a:t> </a:t>
            </a:r>
            <a:r>
              <a:rPr lang="nl-NL" b="0" dirty="0" err="1"/>
              <a:t>and</a:t>
            </a:r>
            <a:r>
              <a:rPr lang="nl-NL" b="0" dirty="0"/>
              <a:t> </a:t>
            </a:r>
            <a:r>
              <a:rPr lang="nl-NL" b="0" dirty="0" err="1"/>
              <a:t>use</a:t>
            </a:r>
            <a:r>
              <a:rPr lang="nl-NL" b="0" dirty="0"/>
              <a:t> of energy </a:t>
            </a:r>
            <a:r>
              <a:rPr lang="nl-NL" b="0" dirty="0" err="1"/>
              <a:t>from</a:t>
            </a:r>
            <a:r>
              <a:rPr lang="nl-NL" b="0" dirty="0"/>
              <a:t> </a:t>
            </a:r>
            <a:r>
              <a:rPr lang="nl-NL" b="0" dirty="0" err="1"/>
              <a:t>renewable</a:t>
            </a:r>
            <a:r>
              <a:rPr lang="nl-NL" b="0" dirty="0"/>
              <a:t> sources.</a:t>
            </a:r>
          </a:p>
          <a:p>
            <a:pPr lvl="3"/>
            <a:r>
              <a:rPr lang="en-GB" dirty="0"/>
              <a:t>- </a:t>
            </a:r>
            <a:r>
              <a:rPr lang="nl-NL" b="0" dirty="0" err="1"/>
              <a:t>Implementing</a:t>
            </a:r>
            <a:r>
              <a:rPr lang="nl-NL" b="0" dirty="0"/>
              <a:t> </a:t>
            </a:r>
            <a:r>
              <a:rPr lang="nl-NL" b="0" dirty="0" err="1"/>
              <a:t>policies</a:t>
            </a:r>
            <a:r>
              <a:rPr lang="nl-NL" b="0" dirty="0"/>
              <a:t> </a:t>
            </a:r>
            <a:r>
              <a:rPr lang="nl-NL" b="0" dirty="0" err="1"/>
              <a:t>to</a:t>
            </a:r>
            <a:r>
              <a:rPr lang="nl-NL" b="0" dirty="0"/>
              <a:t> </a:t>
            </a:r>
            <a:r>
              <a:rPr lang="nl-NL" b="0" dirty="0" err="1"/>
              <a:t>protect</a:t>
            </a:r>
            <a:r>
              <a:rPr lang="nl-NL" b="0" dirty="0"/>
              <a:t> </a:t>
            </a:r>
            <a:r>
              <a:rPr lang="nl-NL" b="0" dirty="0" err="1"/>
              <a:t>biodiversity</a:t>
            </a:r>
            <a:r>
              <a:rPr lang="nl-NL" b="0" dirty="0"/>
              <a:t> </a:t>
            </a:r>
            <a:r>
              <a:rPr lang="nl-NL" b="0" dirty="0" err="1"/>
              <a:t>by</a:t>
            </a:r>
            <a:r>
              <a:rPr lang="nl-NL" b="0" dirty="0"/>
              <a:t> </a:t>
            </a:r>
            <a:r>
              <a:rPr lang="nl-NL" b="0" dirty="0" err="1"/>
              <a:t>addressing</a:t>
            </a:r>
            <a:r>
              <a:rPr lang="nl-NL" b="0" dirty="0"/>
              <a:t> </a:t>
            </a:r>
            <a:r>
              <a:rPr lang="nl-NL" b="0" dirty="0" err="1"/>
              <a:t>its</a:t>
            </a:r>
            <a:r>
              <a:rPr lang="nl-NL" b="0" dirty="0"/>
              <a:t> </a:t>
            </a:r>
            <a:r>
              <a:rPr lang="nl-NL" b="0" dirty="0" err="1"/>
              <a:t>underlying</a:t>
            </a:r>
            <a:r>
              <a:rPr lang="nl-NL" b="0" dirty="0"/>
              <a:t> </a:t>
            </a:r>
            <a:r>
              <a:rPr lang="nl-NL" b="0" dirty="0" err="1"/>
              <a:t>causes</a:t>
            </a:r>
            <a:r>
              <a:rPr lang="nl-NL" b="0" dirty="0"/>
              <a:t>.</a:t>
            </a:r>
          </a:p>
          <a:p>
            <a:pPr lvl="3"/>
            <a:r>
              <a:rPr lang="en-GB" dirty="0"/>
              <a:t>- </a:t>
            </a:r>
            <a:r>
              <a:rPr lang="nl-NL" b="0" dirty="0" err="1"/>
              <a:t>Adopting</a:t>
            </a:r>
            <a:r>
              <a:rPr lang="nl-NL" b="0" dirty="0"/>
              <a:t> </a:t>
            </a:r>
            <a:r>
              <a:rPr lang="nl-NL" b="0" dirty="0" err="1"/>
              <a:t>sustainable</a:t>
            </a:r>
            <a:r>
              <a:rPr lang="nl-NL" b="0" dirty="0"/>
              <a:t> </a:t>
            </a:r>
            <a:r>
              <a:rPr lang="nl-NL" b="0" dirty="0" err="1"/>
              <a:t>agricultural</a:t>
            </a:r>
            <a:r>
              <a:rPr lang="nl-NL" b="0" dirty="0"/>
              <a:t> </a:t>
            </a:r>
            <a:r>
              <a:rPr lang="nl-NL" b="0" dirty="0" err="1"/>
              <a:t>practices</a:t>
            </a:r>
            <a:r>
              <a:rPr lang="nl-NL" b="0" dirty="0"/>
              <a:t> </a:t>
            </a:r>
            <a:r>
              <a:rPr lang="nl-NL" b="0" dirty="0" err="1"/>
              <a:t>and</a:t>
            </a:r>
            <a:r>
              <a:rPr lang="nl-NL" b="0" dirty="0"/>
              <a:t> </a:t>
            </a:r>
            <a:r>
              <a:rPr lang="nl-NL" b="0" dirty="0" err="1"/>
              <a:t>improving</a:t>
            </a:r>
            <a:r>
              <a:rPr lang="nl-NL" b="0" dirty="0"/>
              <a:t> </a:t>
            </a:r>
            <a:r>
              <a:rPr lang="nl-NL" b="0" dirty="0" err="1"/>
              <a:t>the</a:t>
            </a:r>
            <a:r>
              <a:rPr lang="nl-NL" b="0" dirty="0"/>
              <a:t> food </a:t>
            </a:r>
            <a:r>
              <a:rPr lang="nl-NL" b="0" dirty="0" err="1"/>
              <a:t>supply</a:t>
            </a:r>
            <a:r>
              <a:rPr lang="nl-NL" b="0" dirty="0"/>
              <a:t> chain.</a:t>
            </a:r>
          </a:p>
          <a:p>
            <a:pPr lvl="3"/>
            <a:r>
              <a:rPr lang="en-GB" dirty="0"/>
              <a:t>- </a:t>
            </a:r>
            <a:r>
              <a:rPr lang="nl-NL" b="0" dirty="0" err="1"/>
              <a:t>Raising</a:t>
            </a:r>
            <a:r>
              <a:rPr lang="nl-NL" b="0" dirty="0"/>
              <a:t> awareness </a:t>
            </a:r>
            <a:r>
              <a:rPr lang="nl-NL" b="0" dirty="0" err="1"/>
              <a:t>and</a:t>
            </a:r>
            <a:r>
              <a:rPr lang="nl-NL" b="0" dirty="0"/>
              <a:t> </a:t>
            </a:r>
            <a:r>
              <a:rPr lang="nl-NL" b="0" dirty="0" err="1"/>
              <a:t>engaging</a:t>
            </a:r>
            <a:r>
              <a:rPr lang="nl-NL" b="0" dirty="0"/>
              <a:t> </a:t>
            </a:r>
            <a:r>
              <a:rPr lang="nl-NL" b="0" dirty="0" err="1"/>
              <a:t>communities</a:t>
            </a:r>
            <a:r>
              <a:rPr lang="nl-NL" b="0" dirty="0"/>
              <a:t> in </a:t>
            </a:r>
            <a:r>
              <a:rPr lang="nl-NL" b="0" dirty="0" err="1"/>
              <a:t>environmental</a:t>
            </a:r>
            <a:r>
              <a:rPr lang="nl-NL" b="0" dirty="0"/>
              <a:t> </a:t>
            </a:r>
            <a:r>
              <a:rPr lang="nl-NL" b="0" dirty="0" err="1"/>
              <a:t>sustainability</a:t>
            </a:r>
            <a:r>
              <a:rPr lang="nl-NL" b="0" dirty="0"/>
              <a:t> </a:t>
            </a:r>
            <a:r>
              <a:rPr lang="nl-NL" b="0" dirty="0" err="1"/>
              <a:t>efforts</a:t>
            </a:r>
            <a:r>
              <a:rPr lang="nl-NL" b="0" dirty="0"/>
              <a:t>.</a:t>
            </a:r>
          </a:p>
          <a:p>
            <a:pPr lvl="2"/>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22</a:t>
            </a:fld>
            <a:endParaRPr lang="nl-NL"/>
          </a:p>
        </p:txBody>
      </p:sp>
    </p:spTree>
    <p:extLst>
      <p:ext uri="{BB962C8B-B14F-4D97-AF65-F5344CB8AC3E}">
        <p14:creationId xmlns:p14="http://schemas.microsoft.com/office/powerpoint/2010/main" val="3427614355"/>
      </p:ext>
    </p:extLst>
  </p:cSld>
  <p:clrMapOvr>
    <a:masterClrMapping/>
  </p:clrMapOvr>
  <p:transition spd="slow">
    <p:wipe dir="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err="1"/>
              <a:t>There</a:t>
            </a:r>
            <a:r>
              <a:rPr lang="nl-NL" b="0" dirty="0"/>
              <a:t> are </a:t>
            </a:r>
            <a:r>
              <a:rPr lang="nl-NL" b="0" dirty="0" err="1"/>
              <a:t>various</a:t>
            </a:r>
            <a:r>
              <a:rPr lang="nl-NL" b="0" dirty="0"/>
              <a:t> </a:t>
            </a:r>
            <a:r>
              <a:rPr lang="nl-NL" b="0" dirty="0" err="1"/>
              <a:t>interpretations</a:t>
            </a:r>
            <a:r>
              <a:rPr lang="nl-NL" b="0" dirty="0"/>
              <a:t> of </a:t>
            </a:r>
            <a:r>
              <a:rPr lang="nl-NL" b="0" dirty="0" err="1"/>
              <a:t>sustainable</a:t>
            </a:r>
            <a:r>
              <a:rPr lang="nl-NL" b="0" dirty="0"/>
              <a:t> </a:t>
            </a:r>
            <a:r>
              <a:rPr lang="nl-NL" b="0" dirty="0" err="1"/>
              <a:t>tourism</a:t>
            </a:r>
            <a:r>
              <a:rPr lang="nl-NL" b="0" dirty="0"/>
              <a:t>, </a:t>
            </a:r>
            <a:r>
              <a:rPr lang="nl-NL" b="0" dirty="0" err="1"/>
              <a:t>such</a:t>
            </a:r>
            <a:r>
              <a:rPr lang="nl-NL" b="0" dirty="0"/>
              <a:t> as:</a:t>
            </a:r>
          </a:p>
          <a:p>
            <a:pPr lvl="3"/>
            <a:r>
              <a:rPr lang="en-GB" b="0" dirty="0"/>
              <a:t>- “Tourism which is economically viable but does not destroy the resources on which the future of tourism will depend, notably the physical environment and the social fabric of the host community”.</a:t>
            </a:r>
          </a:p>
          <a:p>
            <a:pPr lvl="3"/>
            <a:r>
              <a:rPr lang="en-GB" b="0" dirty="0"/>
              <a:t>-“Tourism that takes full account of its current and future economic, social and environmental impacts, addressing the needs of visitors, the industry, the environment and host communities”.</a:t>
            </a:r>
          </a:p>
          <a:p>
            <a:pPr lvl="3"/>
            <a:r>
              <a:rPr lang="en-GB" b="0" dirty="0"/>
              <a:t>- “As a country, region, or town that has shown dedication</a:t>
            </a:r>
          </a:p>
          <a:p>
            <a:pPr lvl="3"/>
            <a:r>
              <a:rPr lang="en-GB" b="0" dirty="0"/>
              <a:t> to and success in tourism development that maximizes</a:t>
            </a:r>
          </a:p>
          <a:p>
            <a:pPr lvl="3"/>
            <a:r>
              <a:rPr lang="en-GB" b="0" dirty="0"/>
              <a:t> benefits to the natural environment and local </a:t>
            </a:r>
          </a:p>
          <a:p>
            <a:pPr lvl="3"/>
            <a:r>
              <a:rPr lang="en-GB" b="0" dirty="0"/>
              <a:t>communities and minimizes negative impact”.</a:t>
            </a:r>
          </a:p>
          <a:p>
            <a:pPr lvl="3"/>
            <a:endParaRPr lang="en-GB" b="0" dirty="0"/>
          </a:p>
          <a:p>
            <a:pPr lvl="3"/>
            <a:endParaRPr lang="en-GB" b="0"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23</a:t>
            </a:fld>
            <a:endParaRPr lang="nl-NL"/>
          </a:p>
        </p:txBody>
      </p:sp>
      <p:pic>
        <p:nvPicPr>
          <p:cNvPr id="6146" name="Picture 2" descr="Sustainable Tourism in Panama - The new ...">
            <a:extLst>
              <a:ext uri="{FF2B5EF4-FFF2-40B4-BE49-F238E27FC236}">
                <a16:creationId xmlns:a16="http://schemas.microsoft.com/office/drawing/2014/main" id="{4864EE8A-B9F4-CDE2-5010-36235C0564D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9215" y="2852936"/>
            <a:ext cx="5583666" cy="3479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0447434"/>
      </p:ext>
    </p:extLst>
  </p:cSld>
  <p:clrMapOvr>
    <a:masterClrMapping/>
  </p:clrMapOvr>
  <p:transition spd="slow">
    <p:wipe dir="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err="1"/>
              <a:t>There</a:t>
            </a:r>
            <a:r>
              <a:rPr lang="nl-NL" b="0" dirty="0"/>
              <a:t> are </a:t>
            </a:r>
            <a:r>
              <a:rPr lang="nl-NL" b="0" dirty="0" err="1"/>
              <a:t>various</a:t>
            </a:r>
            <a:r>
              <a:rPr lang="nl-NL" b="0" dirty="0"/>
              <a:t> </a:t>
            </a:r>
            <a:r>
              <a:rPr lang="nl-NL" b="0" dirty="0" err="1"/>
              <a:t>interpretations</a:t>
            </a:r>
            <a:r>
              <a:rPr lang="nl-NL" b="0" dirty="0"/>
              <a:t> of </a:t>
            </a:r>
            <a:r>
              <a:rPr lang="nl-NL" b="0" dirty="0" err="1"/>
              <a:t>sustainable</a:t>
            </a:r>
            <a:r>
              <a:rPr lang="nl-NL" b="0" dirty="0"/>
              <a:t> </a:t>
            </a:r>
            <a:r>
              <a:rPr lang="nl-NL" b="0" dirty="0" err="1"/>
              <a:t>tourism</a:t>
            </a:r>
            <a:r>
              <a:rPr lang="nl-NL" b="0" dirty="0"/>
              <a:t>, </a:t>
            </a:r>
            <a:r>
              <a:rPr lang="nl-NL" b="0" dirty="0" err="1"/>
              <a:t>such</a:t>
            </a:r>
            <a:r>
              <a:rPr lang="nl-NL" b="0" dirty="0"/>
              <a:t> as:</a:t>
            </a:r>
          </a:p>
          <a:p>
            <a:pPr lvl="3"/>
            <a:r>
              <a:rPr lang="en-GB" dirty="0"/>
              <a:t>Economic Viability: </a:t>
            </a:r>
          </a:p>
          <a:p>
            <a:pPr lvl="3"/>
            <a:r>
              <a:rPr lang="en-GB" dirty="0"/>
              <a:t>- </a:t>
            </a:r>
            <a:r>
              <a:rPr lang="en-GB" b="0" dirty="0"/>
              <a:t>They emphasize the importance of tourism being economically viable in the long term, ensuring that tourism can continue to provide economic benefits without causing harm to future generations.</a:t>
            </a:r>
          </a:p>
          <a:p>
            <a:pPr lvl="3"/>
            <a:r>
              <a:rPr lang="en-GB" dirty="0"/>
              <a:t>Environmental Protection: </a:t>
            </a:r>
          </a:p>
          <a:p>
            <a:pPr lvl="3"/>
            <a:r>
              <a:rPr lang="en-GB" dirty="0"/>
              <a:t>- </a:t>
            </a:r>
            <a:r>
              <a:rPr lang="en-GB" b="0" dirty="0"/>
              <a:t>They highlight the need for tourism to protect the natural environment, including the preservation of the physical resources and ecosystems essential to tourism's sustainability.</a:t>
            </a:r>
          </a:p>
          <a:p>
            <a:pPr lvl="3"/>
            <a:r>
              <a:rPr lang="en-GB" dirty="0"/>
              <a:t>Social Responsibility: </a:t>
            </a:r>
          </a:p>
          <a:p>
            <a:pPr lvl="3"/>
            <a:r>
              <a:rPr lang="en-GB" dirty="0"/>
              <a:t>- </a:t>
            </a:r>
            <a:r>
              <a:rPr lang="en-GB" b="0" dirty="0"/>
              <a:t>The social impact of tourism is a key theme. They underscore the need to consider the well-being of local communities, ensuring that tourism benefits host communities and preserves their cultural and social fabric.</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24</a:t>
            </a:fld>
            <a:endParaRPr lang="nl-NL"/>
          </a:p>
        </p:txBody>
      </p:sp>
    </p:spTree>
    <p:extLst>
      <p:ext uri="{BB962C8B-B14F-4D97-AF65-F5344CB8AC3E}">
        <p14:creationId xmlns:p14="http://schemas.microsoft.com/office/powerpoint/2010/main" val="1984092739"/>
      </p:ext>
    </p:extLst>
  </p:cSld>
  <p:clrMapOvr>
    <a:masterClrMapping/>
  </p:clrMapOvr>
  <p:transition spd="slow">
    <p:wipe dir="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b="0" dirty="0" err="1"/>
              <a:t>There</a:t>
            </a:r>
            <a:r>
              <a:rPr lang="nl-NL" b="0" dirty="0"/>
              <a:t> are </a:t>
            </a:r>
            <a:r>
              <a:rPr lang="nl-NL" b="0" dirty="0" err="1"/>
              <a:t>various</a:t>
            </a:r>
            <a:r>
              <a:rPr lang="nl-NL" b="0" dirty="0"/>
              <a:t> </a:t>
            </a:r>
            <a:r>
              <a:rPr lang="nl-NL" b="0" dirty="0" err="1"/>
              <a:t>interpretations</a:t>
            </a:r>
            <a:r>
              <a:rPr lang="nl-NL" b="0" dirty="0"/>
              <a:t> of </a:t>
            </a:r>
            <a:r>
              <a:rPr lang="nl-NL" b="0" dirty="0" err="1"/>
              <a:t>sustainable</a:t>
            </a:r>
            <a:r>
              <a:rPr lang="nl-NL" b="0" dirty="0"/>
              <a:t> </a:t>
            </a:r>
            <a:r>
              <a:rPr lang="nl-NL" b="0" dirty="0" err="1"/>
              <a:t>tourism</a:t>
            </a:r>
            <a:r>
              <a:rPr lang="nl-NL" b="0" dirty="0"/>
              <a:t>, </a:t>
            </a:r>
            <a:r>
              <a:rPr lang="nl-NL" b="0" dirty="0" err="1"/>
              <a:t>such</a:t>
            </a:r>
            <a:r>
              <a:rPr lang="nl-NL" b="0" dirty="0"/>
              <a:t> as:</a:t>
            </a:r>
          </a:p>
          <a:p>
            <a:pPr lvl="3"/>
            <a:r>
              <a:rPr lang="en-GB" dirty="0"/>
              <a:t>Minimizing Negative Impact: </a:t>
            </a:r>
          </a:p>
          <a:p>
            <a:pPr lvl="3"/>
            <a:r>
              <a:rPr lang="en-GB" dirty="0"/>
              <a:t>- </a:t>
            </a:r>
            <a:r>
              <a:rPr lang="en-GB" b="0" dirty="0"/>
              <a:t>There is a focus on minimizing the negative effects of tourism on the environment, society, and economy. This includes preventing over-tourism and ensuring responsible tourism practices that don't degrade resources.</a:t>
            </a:r>
          </a:p>
          <a:p>
            <a:pPr lvl="3"/>
            <a:r>
              <a:rPr lang="en-GB" dirty="0"/>
              <a:t>Long-term Sustainability: </a:t>
            </a:r>
          </a:p>
          <a:p>
            <a:pPr lvl="3"/>
            <a:r>
              <a:rPr lang="en-GB" dirty="0"/>
              <a:t>- </a:t>
            </a:r>
            <a:r>
              <a:rPr lang="en-GB" b="0" dirty="0"/>
              <a:t>All three emphasize the idea that tourism should be developed and managed in a way that is sustainable over the long term, balancing current needs with future needs of tourists, the environment, and local communities</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25</a:t>
            </a:fld>
            <a:endParaRPr lang="nl-NL"/>
          </a:p>
        </p:txBody>
      </p:sp>
    </p:spTree>
    <p:extLst>
      <p:ext uri="{BB962C8B-B14F-4D97-AF65-F5344CB8AC3E}">
        <p14:creationId xmlns:p14="http://schemas.microsoft.com/office/powerpoint/2010/main" val="1050491760"/>
      </p:ext>
    </p:extLst>
  </p:cSld>
  <p:clrMapOvr>
    <a:masterClrMapping/>
  </p:clrMapOvr>
  <p:transition spd="slow">
    <p:wipe dir="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Pillars of Sustainable Tourism: </a:t>
            </a:r>
          </a:p>
          <a:p>
            <a:pPr lvl="3"/>
            <a:r>
              <a:rPr lang="en-GB" dirty="0"/>
              <a:t>Social sustainability </a:t>
            </a:r>
          </a:p>
          <a:p>
            <a:pPr lvl="3"/>
            <a:r>
              <a:rPr lang="en-GB" dirty="0"/>
              <a:t>- </a:t>
            </a:r>
            <a:r>
              <a:rPr lang="en-GB" b="0" dirty="0"/>
              <a:t>Emphasizes the protection of human rights and the provision of equal opportunities for everyone in society. </a:t>
            </a:r>
          </a:p>
          <a:p>
            <a:pPr lvl="3"/>
            <a:r>
              <a:rPr lang="en-GB" dirty="0"/>
              <a:t>- </a:t>
            </a:r>
            <a:r>
              <a:rPr lang="en-GB" b="0" dirty="0"/>
              <a:t>It advocates for a fair distribution of benefits, particularly aimed at reducing poverty. </a:t>
            </a:r>
          </a:p>
          <a:p>
            <a:pPr lvl="3"/>
            <a:r>
              <a:rPr lang="en-GB" dirty="0"/>
              <a:t>- </a:t>
            </a:r>
            <a:r>
              <a:rPr lang="en-GB" b="0" dirty="0"/>
              <a:t>The focus is on supporting local communities, preserving and enhancing </a:t>
            </a:r>
          </a:p>
          <a:p>
            <a:pPr lvl="3"/>
            <a:r>
              <a:rPr lang="en-GB" b="0" dirty="0"/>
              <a:t>their vital systems, </a:t>
            </a:r>
            <a:r>
              <a:rPr lang="en-GB" b="0" dirty="0" err="1"/>
              <a:t>honoring</a:t>
            </a:r>
            <a:r>
              <a:rPr lang="en-GB" b="0" dirty="0"/>
              <a:t> and respecting diverse cultures,</a:t>
            </a:r>
          </a:p>
          <a:p>
            <a:pPr lvl="3"/>
            <a:r>
              <a:rPr lang="en-GB" b="0" dirty="0"/>
              <a:t> and preventing any form of exploitation.</a:t>
            </a:r>
          </a:p>
          <a:p>
            <a:pPr lvl="3"/>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26</a:t>
            </a:fld>
            <a:endParaRPr lang="nl-NL"/>
          </a:p>
        </p:txBody>
      </p:sp>
      <p:pic>
        <p:nvPicPr>
          <p:cNvPr id="3" name="Picture 2">
            <a:extLst>
              <a:ext uri="{FF2B5EF4-FFF2-40B4-BE49-F238E27FC236}">
                <a16:creationId xmlns:a16="http://schemas.microsoft.com/office/drawing/2014/main" id="{EB9B7D09-F55D-6343-A6A0-C1480AA894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43391" y="2708920"/>
            <a:ext cx="4010943" cy="3744416"/>
          </a:xfrm>
          <a:prstGeom prst="rect">
            <a:avLst/>
          </a:prstGeom>
        </p:spPr>
      </p:pic>
    </p:spTree>
    <p:extLst>
      <p:ext uri="{BB962C8B-B14F-4D97-AF65-F5344CB8AC3E}">
        <p14:creationId xmlns:p14="http://schemas.microsoft.com/office/powerpoint/2010/main" val="254674667"/>
      </p:ext>
    </p:extLst>
  </p:cSld>
  <p:clrMapOvr>
    <a:masterClrMapping/>
  </p:clrMapOvr>
  <p:transition spd="slow">
    <p:wipe dir="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Pillars of Sustainable Tourism: </a:t>
            </a:r>
          </a:p>
          <a:p>
            <a:pPr lvl="3"/>
            <a:r>
              <a:rPr lang="en-GB" dirty="0"/>
              <a:t>Economic sustainability </a:t>
            </a:r>
          </a:p>
          <a:p>
            <a:pPr lvl="3"/>
            <a:r>
              <a:rPr lang="en-GB" dirty="0"/>
              <a:t>- </a:t>
            </a:r>
            <a:r>
              <a:rPr lang="en-GB" b="0" dirty="0"/>
              <a:t>Refers to creating prosperity across various levels of society while ensuring the cost-effectiveness of all economic activities. </a:t>
            </a:r>
          </a:p>
          <a:p>
            <a:pPr lvl="3"/>
            <a:r>
              <a:rPr lang="en-GB" dirty="0"/>
              <a:t>- </a:t>
            </a:r>
            <a:r>
              <a:rPr lang="en-GB" b="0" dirty="0"/>
              <a:t>It is primarily concerned with the long-term viability of businesses </a:t>
            </a:r>
          </a:p>
          <a:p>
            <a:pPr lvl="3"/>
            <a:r>
              <a:rPr lang="en-GB" b="0" dirty="0"/>
              <a:t>and operations, and their ability to be sustained over time.</a:t>
            </a:r>
          </a:p>
          <a:p>
            <a:pPr lvl="3"/>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27</a:t>
            </a:fld>
            <a:endParaRPr lang="nl-NL"/>
          </a:p>
        </p:txBody>
      </p:sp>
      <p:pic>
        <p:nvPicPr>
          <p:cNvPr id="4" name="Picture 3">
            <a:extLst>
              <a:ext uri="{FF2B5EF4-FFF2-40B4-BE49-F238E27FC236}">
                <a16:creationId xmlns:a16="http://schemas.microsoft.com/office/drawing/2014/main" id="{B787CC2D-77E2-136F-726E-63BCE2DE8CE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71383" y="2636912"/>
            <a:ext cx="4010943" cy="3744416"/>
          </a:xfrm>
          <a:prstGeom prst="rect">
            <a:avLst/>
          </a:prstGeom>
        </p:spPr>
      </p:pic>
    </p:spTree>
    <p:extLst>
      <p:ext uri="{BB962C8B-B14F-4D97-AF65-F5344CB8AC3E}">
        <p14:creationId xmlns:p14="http://schemas.microsoft.com/office/powerpoint/2010/main" val="179618576"/>
      </p:ext>
    </p:extLst>
  </p:cSld>
  <p:clrMapOvr>
    <a:masterClrMapping/>
  </p:clrMapOvr>
  <p:transition spd="slow">
    <p:wipe dir="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2-Sustainable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en-GB" dirty="0"/>
              <a:t>The Pillars of Sustainable Tourism: </a:t>
            </a:r>
          </a:p>
          <a:p>
            <a:pPr lvl="3"/>
            <a:r>
              <a:rPr lang="en-GB" dirty="0"/>
              <a:t>Environmental sustainability </a:t>
            </a:r>
          </a:p>
          <a:p>
            <a:pPr lvl="3"/>
            <a:r>
              <a:rPr lang="en-GB" dirty="0"/>
              <a:t>- </a:t>
            </a:r>
            <a:r>
              <a:rPr lang="en-GB" b="0" dirty="0"/>
              <a:t>Involves the conservation and management of resources, particularly those that are non-renewable or vital for sustaining life.</a:t>
            </a:r>
          </a:p>
          <a:p>
            <a:pPr lvl="3"/>
            <a:r>
              <a:rPr lang="en-GB" dirty="0"/>
              <a:t>- </a:t>
            </a:r>
            <a:r>
              <a:rPr lang="en-GB" b="0" dirty="0"/>
              <a:t>It calls for efforts to reduce pollution in the air, land, and water,</a:t>
            </a:r>
          </a:p>
          <a:p>
            <a:pPr lvl="3"/>
            <a:r>
              <a:rPr lang="en-GB" b="0" dirty="0"/>
              <a:t> as well as to protect biodiversity and preserve natural heritage.</a:t>
            </a:r>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28</a:t>
            </a:fld>
            <a:endParaRPr lang="nl-NL"/>
          </a:p>
        </p:txBody>
      </p:sp>
      <p:pic>
        <p:nvPicPr>
          <p:cNvPr id="3" name="Picture 2">
            <a:extLst>
              <a:ext uri="{FF2B5EF4-FFF2-40B4-BE49-F238E27FC236}">
                <a16:creationId xmlns:a16="http://schemas.microsoft.com/office/drawing/2014/main" id="{8F24A551-58A7-66D6-48A2-8A15C620C08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5661" y="2516473"/>
            <a:ext cx="4010943" cy="3744416"/>
          </a:xfrm>
          <a:prstGeom prst="rect">
            <a:avLst/>
          </a:prstGeom>
        </p:spPr>
      </p:pic>
    </p:spTree>
    <p:extLst>
      <p:ext uri="{BB962C8B-B14F-4D97-AF65-F5344CB8AC3E}">
        <p14:creationId xmlns:p14="http://schemas.microsoft.com/office/powerpoint/2010/main" val="131655398"/>
      </p:ext>
    </p:extLst>
  </p:cSld>
  <p:clrMapOvr>
    <a:masterClrMapping/>
  </p:clrMapOvr>
  <p:transition spd="slow">
    <p:wipe dir="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Socio-Cultural</a:t>
            </a:r>
            <a:r>
              <a:rPr lang="nl-NL" dirty="0"/>
              <a:t> Impacts of </a:t>
            </a:r>
            <a:r>
              <a:rPr lang="nl-NL" dirty="0" err="1"/>
              <a:t>Sustainable</a:t>
            </a:r>
            <a:r>
              <a:rPr lang="nl-NL" dirty="0"/>
              <a:t> </a:t>
            </a:r>
            <a:r>
              <a:rPr lang="nl-NL" dirty="0" err="1"/>
              <a:t>Tourism</a:t>
            </a:r>
            <a:r>
              <a:rPr lang="nl-NL" dirty="0"/>
              <a:t>: </a:t>
            </a:r>
          </a:p>
          <a:p>
            <a:pPr lvl="3"/>
            <a:r>
              <a:rPr lang="en-GB" dirty="0"/>
              <a:t>Tourism represents a force for maintaining the peace:</a:t>
            </a:r>
          </a:p>
          <a:p>
            <a:pPr lvl="3"/>
            <a:r>
              <a:rPr lang="en-GB" dirty="0"/>
              <a:t>- </a:t>
            </a:r>
            <a:r>
              <a:rPr lang="en-GB" b="0" dirty="0"/>
              <a:t>Through travel, individuals connect with one another. Since sustainable tourism includes an educational aspect, it fosters mutual understanding between people and cultures while enabling cultural exchanges between hosts and visitors. </a:t>
            </a:r>
          </a:p>
          <a:p>
            <a:pPr lvl="3"/>
            <a:r>
              <a:rPr lang="en-GB" dirty="0"/>
              <a:t>- </a:t>
            </a:r>
            <a:r>
              <a:rPr lang="en-GB" b="0" dirty="0"/>
              <a:t>This enhances the likelihood of building empathy and mutual respect while reducing prejudices.</a:t>
            </a:r>
            <a:endParaRPr lang="en-GB" dirty="0"/>
          </a:p>
          <a:p>
            <a:pPr lvl="3"/>
            <a:r>
              <a:rPr lang="en-GB" dirty="0"/>
              <a:t>Strengthening the communities:</a:t>
            </a:r>
          </a:p>
          <a:p>
            <a:pPr lvl="3"/>
            <a:r>
              <a:rPr lang="en-GB" b="0" dirty="0"/>
              <a:t>- Sustainable tourism can invigorate communities in various ways. For instance, events and festivals where locals serve as both participants and spectators are often revitalized and organized in response to the interest shown by tourists.</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29</a:t>
            </a:fld>
            <a:endParaRPr lang="nl-NL"/>
          </a:p>
        </p:txBody>
      </p:sp>
    </p:spTree>
    <p:extLst>
      <p:ext uri="{BB962C8B-B14F-4D97-AF65-F5344CB8AC3E}">
        <p14:creationId xmlns:p14="http://schemas.microsoft.com/office/powerpoint/2010/main" val="615701119"/>
      </p:ext>
    </p:extLst>
  </p:cSld>
  <p:clrMapOvr>
    <a:masterClrMapping/>
  </p:clrMapOvr>
  <p:transition spd="slow">
    <p:wipe dir="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Socio-Cultural</a:t>
            </a:r>
            <a:r>
              <a:rPr lang="nl-NL" dirty="0"/>
              <a:t> Impacts of </a:t>
            </a:r>
            <a:r>
              <a:rPr lang="nl-NL" dirty="0" err="1"/>
              <a:t>Sustainable</a:t>
            </a:r>
            <a:r>
              <a:rPr lang="nl-NL" dirty="0"/>
              <a:t> </a:t>
            </a:r>
            <a:r>
              <a:rPr lang="nl-NL" dirty="0" err="1"/>
              <a:t>Tourism</a:t>
            </a:r>
            <a:r>
              <a:rPr lang="nl-NL" dirty="0"/>
              <a:t>: </a:t>
            </a:r>
          </a:p>
          <a:p>
            <a:pPr lvl="3"/>
            <a:r>
              <a:rPr lang="en-GB" dirty="0"/>
              <a:t>Development of facilities as a benefit for the local community:</a:t>
            </a:r>
          </a:p>
          <a:p>
            <a:pPr lvl="3"/>
            <a:r>
              <a:rPr lang="en-GB" dirty="0"/>
              <a:t>- </a:t>
            </a:r>
            <a:r>
              <a:rPr lang="en-GB" b="0" dirty="0"/>
              <a:t>In regions where the tourism industry drives the development of facilities and services that would otherwise be unattainable, it can significantly enhance local prosperity. </a:t>
            </a:r>
          </a:p>
          <a:p>
            <a:pPr lvl="3"/>
            <a:r>
              <a:rPr lang="en-GB" dirty="0"/>
              <a:t>- </a:t>
            </a:r>
            <a:r>
              <a:rPr lang="en-GB" b="0" dirty="0"/>
              <a:t>These benefits may include improved infrastructure, advancements in the healthcare system and transportation networks, the creation of new recreational and sports facilities, enhanced dining options and public spaces, as well as access to high-quality food and consumer goods.</a:t>
            </a:r>
          </a:p>
          <a:p>
            <a:pPr lvl="3"/>
            <a:r>
              <a:rPr lang="en-GB" dirty="0"/>
              <a:t>Revitalisation of culture and traditions:</a:t>
            </a:r>
          </a:p>
          <a:p>
            <a:pPr lvl="3"/>
            <a:r>
              <a:rPr lang="en-GB" dirty="0"/>
              <a:t>- </a:t>
            </a:r>
            <a:r>
              <a:rPr lang="en-GB" b="0" dirty="0"/>
              <a:t>Sustainable tourism holds the potential to enhance the preservation and transmission of cultural and historical traditions. </a:t>
            </a:r>
          </a:p>
          <a:p>
            <a:pPr lvl="3"/>
            <a:r>
              <a:rPr lang="en-GB" dirty="0"/>
              <a:t>- </a:t>
            </a:r>
            <a:r>
              <a:rPr lang="en-GB" b="0" dirty="0"/>
              <a:t>By supporting the sustainable conservation and management of natural resources, it can help safeguard local cultural heritage and revitalize traditional practices, including the regeneration of cultural arts and crafts</a:t>
            </a:r>
          </a:p>
          <a:p>
            <a:pPr lvl="3"/>
            <a:endParaRPr lang="en-GB" dirty="0"/>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30</a:t>
            </a:fld>
            <a:endParaRPr lang="nl-NL"/>
          </a:p>
        </p:txBody>
      </p:sp>
    </p:spTree>
    <p:extLst>
      <p:ext uri="{BB962C8B-B14F-4D97-AF65-F5344CB8AC3E}">
        <p14:creationId xmlns:p14="http://schemas.microsoft.com/office/powerpoint/2010/main" val="396274689"/>
      </p:ext>
    </p:extLst>
  </p:cSld>
  <p:clrMapOvr>
    <a:masterClrMapping/>
  </p:clrMapOvr>
  <p:transition spd="slow">
    <p:wipe dir="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Socio-Cultural</a:t>
            </a:r>
            <a:r>
              <a:rPr lang="nl-NL" dirty="0"/>
              <a:t> Impacts of </a:t>
            </a:r>
            <a:r>
              <a:rPr lang="nl-NL" dirty="0" err="1"/>
              <a:t>Sustainable</a:t>
            </a:r>
            <a:r>
              <a:rPr lang="nl-NL" dirty="0"/>
              <a:t> </a:t>
            </a:r>
            <a:r>
              <a:rPr lang="nl-NL" dirty="0" err="1"/>
              <a:t>Tourism</a:t>
            </a:r>
            <a:r>
              <a:rPr lang="nl-NL" dirty="0"/>
              <a:t>: </a:t>
            </a:r>
          </a:p>
          <a:p>
            <a:pPr lvl="3"/>
            <a:r>
              <a:rPr lang="en-GB" dirty="0"/>
              <a:t>Tourism </a:t>
            </a:r>
            <a:r>
              <a:rPr lang="en-GB" dirty="0" err="1"/>
              <a:t>encourag</a:t>
            </a:r>
            <a:r>
              <a:rPr lang="en-GB" dirty="0"/>
              <a:t> es civic implication and a sense of pride:</a:t>
            </a:r>
          </a:p>
          <a:p>
            <a:pPr lvl="3"/>
            <a:r>
              <a:rPr lang="en-GB" dirty="0"/>
              <a:t>- </a:t>
            </a:r>
            <a:r>
              <a:rPr lang="en-GB" b="0" dirty="0"/>
              <a:t>Sustainable tourism can increase local awareness of the economic value of natural and cultural sites.</a:t>
            </a:r>
          </a:p>
          <a:p>
            <a:pPr lvl="3"/>
            <a:r>
              <a:rPr lang="en-GB" dirty="0"/>
              <a:t>-</a:t>
            </a:r>
            <a:r>
              <a:rPr lang="en-GB" b="0" dirty="0"/>
              <a:t> This awareness may foster a sense of pride in local and national heritage and encourage greater interest in its preservation. </a:t>
            </a:r>
          </a:p>
          <a:p>
            <a:pPr lvl="3"/>
            <a:r>
              <a:rPr lang="en-GB" dirty="0"/>
              <a:t>- </a:t>
            </a:r>
            <a:r>
              <a:rPr lang="en-GB" b="0" dirty="0"/>
              <a:t>As a result, involving local communities in developing and managing sustainable tourism becomes a crucial factor in promoting the sustainable use and conservation of biodiversity.</a:t>
            </a:r>
          </a:p>
          <a:p>
            <a:pPr lvl="3"/>
            <a:r>
              <a:rPr lang="en-GB" dirty="0"/>
              <a:t>Benefits of sustainable tourism for tourists:</a:t>
            </a:r>
          </a:p>
          <a:p>
            <a:pPr lvl="3"/>
            <a:r>
              <a:rPr lang="en-GB" dirty="0"/>
              <a:t>- </a:t>
            </a:r>
            <a:r>
              <a:rPr lang="en-GB" b="0" dirty="0"/>
              <a:t>Tourists benefit greatly from sustainable tourism, as it allows them to experience the unspoiled beauty of natural environments and landscapes, enjoy clean air and water, and visit healthy communities with low crime rates. </a:t>
            </a:r>
          </a:p>
          <a:p>
            <a:pPr lvl="3"/>
            <a:r>
              <a:rPr lang="en-GB" dirty="0"/>
              <a:t>- </a:t>
            </a:r>
            <a:r>
              <a:rPr lang="en-GB" b="0" dirty="0"/>
              <a:t>They also get to immerse themselves in the authenticity of thriving local traditions and cultures.</a:t>
            </a:r>
          </a:p>
          <a:p>
            <a:pPr lvl="3"/>
            <a:endParaRPr lang="en-GB" b="0" dirty="0"/>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31</a:t>
            </a:fld>
            <a:endParaRPr lang="nl-NL"/>
          </a:p>
        </p:txBody>
      </p:sp>
    </p:spTree>
    <p:extLst>
      <p:ext uri="{BB962C8B-B14F-4D97-AF65-F5344CB8AC3E}">
        <p14:creationId xmlns:p14="http://schemas.microsoft.com/office/powerpoint/2010/main" val="68148244"/>
      </p:ext>
    </p:extLst>
  </p:cSld>
  <p:clrMapOvr>
    <a:masterClrMapping/>
  </p:clrMapOvr>
  <p:transition spd="slow">
    <p:wipe dir="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Economic</a:t>
            </a:r>
            <a:r>
              <a:rPr lang="nl-NL" dirty="0"/>
              <a:t> Impacts of </a:t>
            </a:r>
            <a:r>
              <a:rPr lang="nl-NL" dirty="0" err="1"/>
              <a:t>Sustainable</a:t>
            </a:r>
            <a:r>
              <a:rPr lang="nl-NL" dirty="0"/>
              <a:t> </a:t>
            </a:r>
            <a:r>
              <a:rPr lang="nl-NL" dirty="0" err="1"/>
              <a:t>Tourism</a:t>
            </a:r>
            <a:r>
              <a:rPr lang="nl-NL" dirty="0"/>
              <a:t>: </a:t>
            </a:r>
          </a:p>
          <a:p>
            <a:pPr lvl="3"/>
            <a:r>
              <a:rPr lang="en-GB" dirty="0"/>
              <a:t>Income realised from the exchange of foreign currency:</a:t>
            </a:r>
          </a:p>
          <a:p>
            <a:pPr lvl="3"/>
            <a:r>
              <a:rPr lang="en-GB" dirty="0"/>
              <a:t>- </a:t>
            </a:r>
            <a:r>
              <a:rPr lang="en-GB" b="0" dirty="0"/>
              <a:t>The spending of tourists, along with the import and export of goods and services, contributes to the income of the host economy.</a:t>
            </a:r>
            <a:endParaRPr lang="en-GB" dirty="0"/>
          </a:p>
          <a:p>
            <a:pPr lvl="3"/>
            <a:r>
              <a:rPr lang="en-GB" dirty="0"/>
              <a:t>Contributions to the governmental income:</a:t>
            </a:r>
          </a:p>
          <a:p>
            <a:pPr lvl="3"/>
            <a:r>
              <a:rPr lang="en-GB" dirty="0"/>
              <a:t>- </a:t>
            </a:r>
            <a:r>
              <a:rPr lang="en-GB" b="0" dirty="0"/>
              <a:t>The income generated by the government from the tourism sector can be categorized into direct and indirect income. </a:t>
            </a:r>
          </a:p>
          <a:p>
            <a:pPr lvl="3"/>
            <a:r>
              <a:rPr lang="en-GB" dirty="0"/>
              <a:t>- </a:t>
            </a:r>
            <a:r>
              <a:rPr lang="en-GB" b="0" dirty="0"/>
              <a:t>Direct income comes from taxes on the income of tourism employees, commercial activities linked to tourism, and fees charged directly to tourists, such as ecological fees or output taxes. </a:t>
            </a:r>
          </a:p>
          <a:p>
            <a:pPr lvl="3"/>
            <a:r>
              <a:rPr lang="en-GB" dirty="0"/>
              <a:t>- </a:t>
            </a:r>
            <a:r>
              <a:rPr lang="en-GB" b="0" dirty="0"/>
              <a:t>Indirect contributions arise from taxes and fees levied on goods and services provided to tourists, such as taxes on souvenirs, alcohol, and restaurant services.</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32</a:t>
            </a:fld>
            <a:endParaRPr lang="nl-NL"/>
          </a:p>
        </p:txBody>
      </p:sp>
    </p:spTree>
    <p:extLst>
      <p:ext uri="{BB962C8B-B14F-4D97-AF65-F5344CB8AC3E}">
        <p14:creationId xmlns:p14="http://schemas.microsoft.com/office/powerpoint/2010/main" val="2492813968"/>
      </p:ext>
    </p:extLst>
  </p:cSld>
  <p:clrMapOvr>
    <a:masterClrMapping/>
  </p:clrMapOvr>
  <p:transition spd="slow">
    <p:wipe dir="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Economic</a:t>
            </a:r>
            <a:r>
              <a:rPr lang="nl-NL" dirty="0"/>
              <a:t> Impacts of </a:t>
            </a:r>
            <a:r>
              <a:rPr lang="nl-NL" dirty="0" err="1"/>
              <a:t>Sustainable</a:t>
            </a:r>
            <a:r>
              <a:rPr lang="nl-NL" dirty="0"/>
              <a:t> </a:t>
            </a:r>
            <a:r>
              <a:rPr lang="nl-NL" dirty="0" err="1"/>
              <a:t>Tourism</a:t>
            </a:r>
            <a:r>
              <a:rPr lang="nl-NL" dirty="0"/>
              <a:t>: </a:t>
            </a:r>
          </a:p>
          <a:p>
            <a:pPr lvl="3"/>
            <a:r>
              <a:rPr lang="en-GB" dirty="0"/>
              <a:t>Generation of work places:</a:t>
            </a:r>
          </a:p>
          <a:p>
            <a:pPr lvl="3"/>
            <a:r>
              <a:rPr lang="en-GB" dirty="0"/>
              <a:t>- </a:t>
            </a:r>
            <a:r>
              <a:rPr lang="en-GB" b="0" dirty="0"/>
              <a:t>The rapid growth of tourism has resulted in the creation of a significant number of jobs. </a:t>
            </a:r>
          </a:p>
          <a:p>
            <a:pPr lvl="3"/>
            <a:r>
              <a:rPr lang="en-GB" dirty="0"/>
              <a:t>- </a:t>
            </a:r>
            <a:r>
              <a:rPr lang="en-GB" b="0" dirty="0"/>
              <a:t>Tourism can directly generate employment through hotels, restaurants, taxis, souvenir sales, and indirectly by supporting the provision of goods and services required for commercial activities within the sector.</a:t>
            </a:r>
            <a:endParaRPr lang="en-GB" dirty="0"/>
          </a:p>
          <a:p>
            <a:pPr lvl="3"/>
            <a:r>
              <a:rPr lang="en-GB" dirty="0"/>
              <a:t>Stimulation of investments in infrastructure:</a:t>
            </a:r>
          </a:p>
          <a:p>
            <a:pPr lvl="3"/>
            <a:r>
              <a:rPr lang="en-GB" dirty="0"/>
              <a:t>- </a:t>
            </a:r>
            <a:r>
              <a:rPr lang="en-GB" b="0" dirty="0"/>
              <a:t>Tourism can encourage local authorities to enhance infrastructure by developing better systems for water supply and sewage, roads, electricity, telecommunication, and public transportation networks. </a:t>
            </a:r>
          </a:p>
          <a:p>
            <a:pPr lvl="3"/>
            <a:r>
              <a:rPr lang="en-GB" dirty="0"/>
              <a:t>- </a:t>
            </a:r>
            <a:r>
              <a:rPr lang="en-GB" b="0" dirty="0"/>
              <a:t>These improvements not only raise the quality of life for local residents but also make it easier to support and promote tourism.</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33</a:t>
            </a:fld>
            <a:endParaRPr lang="nl-NL"/>
          </a:p>
        </p:txBody>
      </p:sp>
    </p:spTree>
    <p:extLst>
      <p:ext uri="{BB962C8B-B14F-4D97-AF65-F5344CB8AC3E}">
        <p14:creationId xmlns:p14="http://schemas.microsoft.com/office/powerpoint/2010/main" val="1234719571"/>
      </p:ext>
    </p:extLst>
  </p:cSld>
  <p:clrMapOvr>
    <a:masterClrMapping/>
  </p:clrMapOvr>
  <p:transition spd="slow">
    <p:wipe dir="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Economic</a:t>
            </a:r>
            <a:r>
              <a:rPr lang="nl-NL" dirty="0"/>
              <a:t> Impacts of </a:t>
            </a:r>
            <a:r>
              <a:rPr lang="nl-NL" dirty="0" err="1"/>
              <a:t>Sustainable</a:t>
            </a:r>
            <a:r>
              <a:rPr lang="nl-NL" dirty="0"/>
              <a:t> </a:t>
            </a:r>
            <a:r>
              <a:rPr lang="nl-NL" dirty="0" err="1"/>
              <a:t>Tourism</a:t>
            </a:r>
            <a:r>
              <a:rPr lang="nl-NL" dirty="0"/>
              <a:t>: </a:t>
            </a:r>
          </a:p>
          <a:p>
            <a:pPr lvl="3"/>
            <a:r>
              <a:rPr lang="en-GB" dirty="0"/>
              <a:t>Generation of work places:</a:t>
            </a:r>
          </a:p>
          <a:p>
            <a:pPr lvl="3"/>
            <a:r>
              <a:rPr lang="en-GB" dirty="0"/>
              <a:t>- </a:t>
            </a:r>
            <a:r>
              <a:rPr lang="en-GB" b="0" dirty="0"/>
              <a:t>The rapid growth of tourism has resulted in the creation of a significant number of jobs. </a:t>
            </a:r>
          </a:p>
          <a:p>
            <a:pPr lvl="3"/>
            <a:r>
              <a:rPr lang="en-GB" dirty="0"/>
              <a:t>- </a:t>
            </a:r>
            <a:r>
              <a:rPr lang="en-GB" b="0" dirty="0"/>
              <a:t>Tourism can directly generate employment through hotels, restaurants, taxis, souvenir sales, and indirectly by supporting the provision of goods and services required for commercial activities within the sector.</a:t>
            </a:r>
            <a:endParaRPr lang="en-GB" dirty="0"/>
          </a:p>
          <a:p>
            <a:pPr lvl="3"/>
            <a:r>
              <a:rPr lang="en-GB" dirty="0"/>
              <a:t>Stimulation of investments in infrastructure</a:t>
            </a:r>
          </a:p>
          <a:p>
            <a:pPr lvl="3"/>
            <a:r>
              <a:rPr lang="en-GB" dirty="0"/>
              <a:t>- </a:t>
            </a:r>
            <a:r>
              <a:rPr lang="en-GB" b="0" dirty="0"/>
              <a:t>Tourism can encourage local authorities to enhance infrastructure by developing better systems for water supply and sewage, roads, electricity, telecommunication, and public transportation networks. </a:t>
            </a:r>
          </a:p>
          <a:p>
            <a:pPr lvl="3"/>
            <a:r>
              <a:rPr lang="en-GB" dirty="0"/>
              <a:t>- </a:t>
            </a:r>
            <a:r>
              <a:rPr lang="en-GB" b="0" dirty="0"/>
              <a:t>These improvements not only raise the quality of life for local residents but also make it easier to support and promote tourism.</a:t>
            </a:r>
          </a:p>
          <a:p>
            <a:pPr lvl="3"/>
            <a:endParaRPr lang="en-GB" dirty="0"/>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34</a:t>
            </a:fld>
            <a:endParaRPr lang="nl-NL"/>
          </a:p>
        </p:txBody>
      </p:sp>
    </p:spTree>
    <p:extLst>
      <p:ext uri="{BB962C8B-B14F-4D97-AF65-F5344CB8AC3E}">
        <p14:creationId xmlns:p14="http://schemas.microsoft.com/office/powerpoint/2010/main" val="1201392784"/>
      </p:ext>
    </p:extLst>
  </p:cSld>
  <p:clrMapOvr>
    <a:masterClrMapping/>
  </p:clrMapOvr>
  <p:transition spd="slow">
    <p:wipe dir="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p:txBody>
          <a:bodyPr/>
          <a:lstStyle/>
          <a:p>
            <a:r>
              <a:rPr lang="nl-NL" sz="3600" dirty="0"/>
              <a:t>2- </a:t>
            </a:r>
            <a:r>
              <a:rPr lang="nl-NL" sz="3600" dirty="0" err="1"/>
              <a:t>Sustainable</a:t>
            </a:r>
            <a:r>
              <a:rPr lang="nl-NL" sz="3600" dirty="0"/>
              <a:t> </a:t>
            </a:r>
            <a:r>
              <a:rPr lang="nl-NL" sz="3600" dirty="0" err="1"/>
              <a:t>Tourism</a:t>
            </a:r>
            <a:endParaRPr lang="nl-NL" sz="3600" dirty="0"/>
          </a:p>
        </p:txBody>
      </p:sp>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r>
              <a:rPr lang="nl-NL" dirty="0"/>
              <a:t>The </a:t>
            </a:r>
            <a:r>
              <a:rPr lang="nl-NL" dirty="0" err="1"/>
              <a:t>Positive</a:t>
            </a:r>
            <a:r>
              <a:rPr lang="nl-NL" dirty="0"/>
              <a:t> </a:t>
            </a:r>
            <a:r>
              <a:rPr lang="nl-NL" dirty="0" err="1"/>
              <a:t>Environemntal</a:t>
            </a:r>
            <a:r>
              <a:rPr lang="nl-NL" dirty="0"/>
              <a:t> Impacts of </a:t>
            </a:r>
            <a:r>
              <a:rPr lang="nl-NL" dirty="0" err="1"/>
              <a:t>Sustainable</a:t>
            </a:r>
            <a:r>
              <a:rPr lang="nl-NL" dirty="0"/>
              <a:t> </a:t>
            </a:r>
            <a:r>
              <a:rPr lang="nl-NL" dirty="0" err="1"/>
              <a:t>Tourism</a:t>
            </a:r>
            <a:r>
              <a:rPr lang="nl-NL" dirty="0"/>
              <a:t>: </a:t>
            </a:r>
          </a:p>
          <a:p>
            <a:pPr lvl="3"/>
            <a:r>
              <a:rPr lang="en-GB" dirty="0"/>
              <a:t>Biodiversity Preservation through Protected Areas</a:t>
            </a:r>
          </a:p>
          <a:p>
            <a:pPr lvl="3"/>
            <a:r>
              <a:rPr lang="en-GB" dirty="0"/>
              <a:t>- </a:t>
            </a:r>
            <a:r>
              <a:rPr lang="en-GB" b="0" dirty="0"/>
              <a:t>Tourism has played a key role in the establishment of national parks, marine reserves, and protected areas, many of which are now regarded as some of the world's most valuable natural assets. </a:t>
            </a:r>
          </a:p>
          <a:p>
            <a:pPr lvl="3"/>
            <a:r>
              <a:rPr lang="en-GB" dirty="0"/>
              <a:t>- </a:t>
            </a:r>
            <a:r>
              <a:rPr lang="en-GB" b="0" dirty="0"/>
              <a:t>The desire to experience pristine nature motivates people to travel great distances, prompting governments and communities to designate land or marine areas for conservation to safeguard these sites for future generations.</a:t>
            </a:r>
          </a:p>
          <a:p>
            <a:pPr lvl="3"/>
            <a:r>
              <a:rPr lang="en-GB" dirty="0"/>
              <a:t>Wildlife Rehabilitation and Rescue Programs</a:t>
            </a:r>
          </a:p>
          <a:p>
            <a:pPr lvl="3"/>
            <a:r>
              <a:rPr lang="en-GB" dirty="0"/>
              <a:t>- </a:t>
            </a:r>
            <a:r>
              <a:rPr lang="en-GB" b="0" dirty="0"/>
              <a:t>Countries recognize that their unique species serve as symbols of international visitors, who are often drawn to these destinations because of them. </a:t>
            </a:r>
          </a:p>
          <a:p>
            <a:pPr lvl="3"/>
            <a:r>
              <a:rPr lang="en-GB" dirty="0"/>
              <a:t>- </a:t>
            </a:r>
            <a:r>
              <a:rPr lang="en-GB" b="0" dirty="0"/>
              <a:t>Wild animals, untouched forests, and vibrant arrays of exotic plants are becoming increasingly rare sights in a world that is economically advanced.</a:t>
            </a:r>
          </a:p>
          <a:p>
            <a:pPr lvl="2"/>
            <a:endParaRPr lang="en-GB" dirty="0"/>
          </a:p>
          <a:p>
            <a:pPr lvl="2"/>
            <a:endParaRPr lang="nl-NL"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35</a:t>
            </a:fld>
            <a:endParaRPr lang="nl-NL"/>
          </a:p>
        </p:txBody>
      </p:sp>
    </p:spTree>
    <p:extLst>
      <p:ext uri="{BB962C8B-B14F-4D97-AF65-F5344CB8AC3E}">
        <p14:creationId xmlns:p14="http://schemas.microsoft.com/office/powerpoint/2010/main" val="3948527097"/>
      </p:ext>
    </p:extLst>
  </p:cSld>
  <p:clrMapOvr>
    <a:masterClrMapping/>
  </p:clrMapOvr>
  <p:transition spd="slow">
    <p:wipe dir="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el 6"/>
          <p:cNvSpPr>
            <a:spLocks noGrp="1"/>
          </p:cNvSpPr>
          <p:nvPr>
            <p:ph type="title"/>
          </p:nvPr>
        </p:nvSpPr>
        <p:spPr>
          <a:xfrm>
            <a:off x="404662" y="260648"/>
            <a:ext cx="11389024" cy="648072"/>
          </a:xfrm>
        </p:spPr>
        <p:txBody>
          <a:bodyPr/>
          <a:lstStyle/>
          <a:p>
            <a:br>
              <a:rPr lang="nl-NL" sz="6000" dirty="0"/>
            </a:br>
            <a:br>
              <a:rPr lang="nl-NL" sz="6000" dirty="0"/>
            </a:br>
            <a:r>
              <a:rPr lang="nl-NL" sz="3200" dirty="0"/>
              <a:t>2- </a:t>
            </a:r>
            <a:r>
              <a:rPr lang="nl-NL" sz="3200" dirty="0" err="1"/>
              <a:t>Sustainable</a:t>
            </a:r>
            <a:r>
              <a:rPr lang="nl-NL" sz="3200" dirty="0"/>
              <a:t> </a:t>
            </a:r>
            <a:r>
              <a:rPr lang="nl-NL" sz="3200" dirty="0" err="1"/>
              <a:t>Tourism</a:t>
            </a:r>
            <a:br>
              <a:rPr lang="en-DE" sz="3200" kern="100" dirty="0">
                <a:effectLst/>
                <a:latin typeface="Calibri" panose="020F0502020204030204" pitchFamily="34" charset="0"/>
                <a:ea typeface="Calibri" panose="020F0502020204030204" pitchFamily="34" charset="0"/>
                <a:cs typeface="Arial" panose="020B0604020202020204" pitchFamily="34" charset="0"/>
              </a:rPr>
            </a:br>
            <a:br>
              <a:rPr lang="nl-NL" sz="6000" dirty="0"/>
            </a:br>
            <a:endParaRPr lang="nl-NL" sz="6000" dirty="0"/>
          </a:p>
        </p:txBody>
      </p:sp>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r>
              <a:rPr lang="en-GB" dirty="0"/>
              <a:t>Non-Sustainable Tourism:</a:t>
            </a:r>
            <a:endParaRPr lang="nl-NL" dirty="0"/>
          </a:p>
          <a:p>
            <a:pPr lvl="3"/>
            <a:r>
              <a:rPr lang="en-GB" b="0" dirty="0"/>
              <a:t>Protests in Spain in Barcelo, Mallorca, Canaries against over - tourism:</a:t>
            </a:r>
          </a:p>
          <a:p>
            <a:pPr lvl="3"/>
            <a:r>
              <a:rPr lang="en-GB" dirty="0"/>
              <a:t>- </a:t>
            </a:r>
            <a:r>
              <a:rPr lang="en-GB" b="0" dirty="0"/>
              <a:t>Negative economic impacts (prices and rents).</a:t>
            </a:r>
          </a:p>
          <a:p>
            <a:pPr lvl="3"/>
            <a:r>
              <a:rPr lang="en-GB" dirty="0"/>
              <a:t>- </a:t>
            </a:r>
            <a:r>
              <a:rPr lang="en-GB" b="0" dirty="0"/>
              <a:t>Extensive pressure on infrastructure and environment. </a:t>
            </a:r>
          </a:p>
          <a:p>
            <a:pPr lvl="3"/>
            <a:r>
              <a:rPr lang="en-GB" dirty="0"/>
              <a:t>- </a:t>
            </a:r>
            <a:r>
              <a:rPr lang="en-GB" b="0" dirty="0"/>
              <a:t>Cultural Impact</a:t>
            </a:r>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36</a:t>
            </a:fld>
            <a:endParaRPr lang="nl-NL"/>
          </a:p>
        </p:txBody>
      </p:sp>
      <p:pic>
        <p:nvPicPr>
          <p:cNvPr id="4" name="Picture 3">
            <a:extLst>
              <a:ext uri="{FF2B5EF4-FFF2-40B4-BE49-F238E27FC236}">
                <a16:creationId xmlns:a16="http://schemas.microsoft.com/office/drawing/2014/main" id="{F4C00A77-8B49-8891-F067-19E0E498EAC2}"/>
              </a:ext>
            </a:extLst>
          </p:cNvPr>
          <p:cNvPicPr>
            <a:picLocks noChangeAspect="1"/>
          </p:cNvPicPr>
          <p:nvPr/>
        </p:nvPicPr>
        <p:blipFill>
          <a:blip r:embed="rId2"/>
          <a:stretch>
            <a:fillRect/>
          </a:stretch>
        </p:blipFill>
        <p:spPr>
          <a:xfrm>
            <a:off x="6166456" y="2488617"/>
            <a:ext cx="6264000" cy="3878614"/>
          </a:xfrm>
          <a:prstGeom prst="rect">
            <a:avLst/>
          </a:prstGeom>
        </p:spPr>
      </p:pic>
      <p:pic>
        <p:nvPicPr>
          <p:cNvPr id="5" name="Picture 4">
            <a:extLst>
              <a:ext uri="{FF2B5EF4-FFF2-40B4-BE49-F238E27FC236}">
                <a16:creationId xmlns:a16="http://schemas.microsoft.com/office/drawing/2014/main" id="{4EECCBA0-77B2-6C33-7366-046E2EC01658}"/>
              </a:ext>
            </a:extLst>
          </p:cNvPr>
          <p:cNvPicPr>
            <a:picLocks noChangeAspect="1"/>
          </p:cNvPicPr>
          <p:nvPr/>
        </p:nvPicPr>
        <p:blipFill>
          <a:blip r:embed="rId3"/>
          <a:stretch>
            <a:fillRect/>
          </a:stretch>
        </p:blipFill>
        <p:spPr>
          <a:xfrm>
            <a:off x="478456" y="3106711"/>
            <a:ext cx="5688000" cy="3260520"/>
          </a:xfrm>
          <a:prstGeom prst="rect">
            <a:avLst/>
          </a:prstGeom>
        </p:spPr>
      </p:pic>
    </p:spTree>
    <p:extLst>
      <p:ext uri="{BB962C8B-B14F-4D97-AF65-F5344CB8AC3E}">
        <p14:creationId xmlns:p14="http://schemas.microsoft.com/office/powerpoint/2010/main" val="2533243003"/>
      </p:ext>
    </p:extLst>
  </p:cSld>
  <p:clrMapOvr>
    <a:masterClrMapping/>
  </p:clrMapOvr>
  <p:transition spd="slow">
    <p:wipe dir="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908720"/>
            <a:ext cx="11671177" cy="5139952"/>
          </a:xfrm>
        </p:spPr>
        <p:txBody>
          <a:bodyPr>
            <a:normAutofit/>
          </a:bodyPr>
          <a:lstStyle/>
          <a:p>
            <a:pPr lvl="3"/>
            <a:r>
              <a:rPr lang="en-GB" dirty="0"/>
              <a:t>Non-Sustainable Tourism:</a:t>
            </a:r>
            <a:endParaRPr lang="nl-NL" dirty="0"/>
          </a:p>
          <a:p>
            <a:pPr lvl="3"/>
            <a:endParaRPr lang="en-GB" b="0" dirty="0"/>
          </a:p>
          <a:p>
            <a:pPr lvl="3"/>
            <a:endParaRPr lang="en-GB" b="0" dirty="0"/>
          </a:p>
          <a:p>
            <a:pPr lvl="3" algn="just"/>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37</a:t>
            </a:fld>
            <a:endParaRPr lang="nl-NL"/>
          </a:p>
        </p:txBody>
      </p:sp>
      <p:pic>
        <p:nvPicPr>
          <p:cNvPr id="7170" name="Picture 2" descr="What is Overtourism? And what Greeneration Foundation has done to overcome unsustainable  tourism? - Green Info">
            <a:extLst>
              <a:ext uri="{FF2B5EF4-FFF2-40B4-BE49-F238E27FC236}">
                <a16:creationId xmlns:a16="http://schemas.microsoft.com/office/drawing/2014/main" id="{98907C9B-A2ED-7846-7D56-39026781046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07286" y="3556668"/>
            <a:ext cx="4972935" cy="279727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Unsustainable Tourism ...">
            <a:extLst>
              <a:ext uri="{FF2B5EF4-FFF2-40B4-BE49-F238E27FC236}">
                <a16:creationId xmlns:a16="http://schemas.microsoft.com/office/drawing/2014/main" id="{8FF8EEE8-E74C-9D3A-3CB9-5D6D4C3FBA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65739" y="1051076"/>
            <a:ext cx="4963244" cy="2886785"/>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Unsustainable tourism and carrying ...">
            <a:extLst>
              <a:ext uri="{FF2B5EF4-FFF2-40B4-BE49-F238E27FC236}">
                <a16:creationId xmlns:a16="http://schemas.microsoft.com/office/drawing/2014/main" id="{A2AF512D-A0BE-E402-3552-EE02F9E86B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5768" y="4119176"/>
            <a:ext cx="3492500" cy="2324100"/>
          </a:xfrm>
          <a:prstGeom prst="rect">
            <a:avLst/>
          </a:prstGeom>
          <a:noFill/>
          <a:extLst>
            <a:ext uri="{909E8E84-426E-40DD-AFC4-6F175D3DCCD1}">
              <a14:hiddenFill xmlns:a14="http://schemas.microsoft.com/office/drawing/2010/main">
                <a:solidFill>
                  <a:srgbClr val="FFFFFF"/>
                </a:solidFill>
              </a14:hiddenFill>
            </a:ext>
          </a:extLst>
        </p:spPr>
      </p:pic>
      <p:pic>
        <p:nvPicPr>
          <p:cNvPr id="7176" name="Picture 8" descr="Current Themes: Unsustainable Tourism ...">
            <a:extLst>
              <a:ext uri="{FF2B5EF4-FFF2-40B4-BE49-F238E27FC236}">
                <a16:creationId xmlns:a16="http://schemas.microsoft.com/office/drawing/2014/main" id="{18AD2F5F-083E-E8FA-3EF8-4F20661BB4B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1227268"/>
            <a:ext cx="4638337" cy="2423905"/>
          </a:xfrm>
          <a:prstGeom prst="rect">
            <a:avLst/>
          </a:prstGeom>
          <a:noFill/>
          <a:extLst>
            <a:ext uri="{909E8E84-426E-40DD-AFC4-6F175D3DCCD1}">
              <a14:hiddenFill xmlns:a14="http://schemas.microsoft.com/office/drawing/2010/main">
                <a:solidFill>
                  <a:srgbClr val="FFFFFF"/>
                </a:solidFill>
              </a14:hiddenFill>
            </a:ext>
          </a:extLst>
        </p:spPr>
      </p:pic>
      <p:pic>
        <p:nvPicPr>
          <p:cNvPr id="7178" name="Picture 10" descr="Sustainable tourism: Is it possible?">
            <a:extLst>
              <a:ext uri="{FF2B5EF4-FFF2-40B4-BE49-F238E27FC236}">
                <a16:creationId xmlns:a16="http://schemas.microsoft.com/office/drawing/2014/main" id="{401A8C92-FB19-5A92-278B-592D8A1A693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35755" y="291124"/>
            <a:ext cx="6138842" cy="257263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The environmental impact of mass tourism - Thegreensideofpink">
            <a:extLst>
              <a:ext uri="{FF2B5EF4-FFF2-40B4-BE49-F238E27FC236}">
                <a16:creationId xmlns:a16="http://schemas.microsoft.com/office/drawing/2014/main" id="{70ACE18C-8642-2F85-EBB6-FD152F41FE0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7979" y="3792461"/>
            <a:ext cx="4553747" cy="25614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20869181"/>
      </p:ext>
    </p:extLst>
  </p:cSld>
  <p:clrMapOvr>
    <a:masterClrMapping/>
  </p:clrMapOvr>
  <p:transition spd="slow">
    <p:wipe dir="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jdelijke aanduiding voor verticale tekst 7"/>
          <p:cNvSpPr>
            <a:spLocks noGrp="1"/>
          </p:cNvSpPr>
          <p:nvPr>
            <p:ph type="body" orient="vert" idx="1"/>
          </p:nvPr>
        </p:nvSpPr>
        <p:spPr>
          <a:xfrm>
            <a:off x="404662" y="1252836"/>
            <a:ext cx="11472909" cy="4795836"/>
          </a:xfrm>
        </p:spPr>
        <p:txBody>
          <a:bodyPr>
            <a:normAutofit/>
          </a:bodyPr>
          <a:lstStyle/>
          <a:p>
            <a:pPr lvl="3" algn="ctr"/>
            <a:r>
              <a:rPr lang="nl-NL" sz="4800" b="0" dirty="0"/>
              <a:t>Activity</a:t>
            </a:r>
            <a:endParaRPr lang="nl-NL" b="0" dirty="0"/>
          </a:p>
          <a:p>
            <a:pPr lvl="3" algn="just"/>
            <a:endParaRPr lang="nl-NL" b="0" dirty="0"/>
          </a:p>
          <a:p>
            <a:pPr lvl="3" algn="just"/>
            <a:r>
              <a:rPr lang="en-GB" dirty="0"/>
              <a:t>- </a:t>
            </a:r>
            <a:r>
              <a:rPr lang="nl-NL" b="0" dirty="0" err="1"/>
              <a:t>Explain</a:t>
            </a:r>
            <a:r>
              <a:rPr lang="nl-NL" b="0" dirty="0"/>
              <a:t>, </a:t>
            </a:r>
            <a:r>
              <a:rPr lang="nl-NL" b="0" dirty="0" err="1"/>
              <a:t>from</a:t>
            </a:r>
            <a:r>
              <a:rPr lang="nl-NL" b="0" dirty="0"/>
              <a:t> </a:t>
            </a:r>
            <a:r>
              <a:rPr lang="nl-NL" b="0" dirty="0" err="1"/>
              <a:t>your</a:t>
            </a:r>
            <a:r>
              <a:rPr lang="nl-NL" b="0" dirty="0"/>
              <a:t> </a:t>
            </a:r>
            <a:r>
              <a:rPr lang="nl-NL" b="0" dirty="0" err="1"/>
              <a:t>perspective</a:t>
            </a:r>
            <a:r>
              <a:rPr lang="nl-NL" b="0" dirty="0"/>
              <a:t>, </a:t>
            </a:r>
            <a:r>
              <a:rPr lang="nl-NL" b="0" dirty="0" err="1"/>
              <a:t>the</a:t>
            </a:r>
            <a:r>
              <a:rPr lang="nl-NL" b="0" dirty="0"/>
              <a:t> </a:t>
            </a:r>
            <a:r>
              <a:rPr lang="nl-NL" b="0" dirty="0" err="1"/>
              <a:t>main</a:t>
            </a:r>
            <a:r>
              <a:rPr lang="nl-NL" b="0" dirty="0"/>
              <a:t> </a:t>
            </a:r>
            <a:r>
              <a:rPr lang="nl-NL" b="0" dirty="0" err="1"/>
              <a:t>challenges</a:t>
            </a:r>
            <a:r>
              <a:rPr lang="nl-NL" b="0" dirty="0"/>
              <a:t> of </a:t>
            </a:r>
            <a:r>
              <a:rPr lang="nl-NL" b="0" dirty="0" err="1"/>
              <a:t>sustainable</a:t>
            </a:r>
            <a:r>
              <a:rPr lang="nl-NL" b="0" dirty="0"/>
              <a:t> </a:t>
            </a:r>
            <a:r>
              <a:rPr lang="nl-NL" b="0" dirty="0" err="1"/>
              <a:t>tourism</a:t>
            </a:r>
            <a:r>
              <a:rPr lang="nl-NL" b="0" dirty="0"/>
              <a:t>—</a:t>
            </a:r>
            <a:r>
              <a:rPr lang="nl-NL" b="0" dirty="0" err="1"/>
              <a:t>specifically</a:t>
            </a:r>
            <a:r>
              <a:rPr lang="nl-NL" b="0" dirty="0"/>
              <a:t> </a:t>
            </a:r>
            <a:r>
              <a:rPr lang="nl-NL" b="0" dirty="0" err="1"/>
              <a:t>the</a:t>
            </a:r>
            <a:r>
              <a:rPr lang="nl-NL" b="0" dirty="0"/>
              <a:t> significant </a:t>
            </a:r>
            <a:r>
              <a:rPr lang="nl-NL" b="0" dirty="0" err="1"/>
              <a:t>barriers</a:t>
            </a:r>
            <a:r>
              <a:rPr lang="nl-NL" b="0" dirty="0"/>
              <a:t> </a:t>
            </a:r>
            <a:r>
              <a:rPr lang="nl-NL" b="0" dirty="0" err="1"/>
              <a:t>that</a:t>
            </a:r>
            <a:r>
              <a:rPr lang="nl-NL" b="0" dirty="0"/>
              <a:t> hinder </a:t>
            </a:r>
            <a:r>
              <a:rPr lang="nl-NL" b="0" dirty="0" err="1"/>
              <a:t>its</a:t>
            </a:r>
            <a:r>
              <a:rPr lang="nl-NL" b="0" dirty="0"/>
              <a:t> </a:t>
            </a:r>
            <a:r>
              <a:rPr lang="nl-NL" b="0" dirty="0" err="1"/>
              <a:t>effective</a:t>
            </a:r>
            <a:r>
              <a:rPr lang="nl-NL" b="0" dirty="0"/>
              <a:t> </a:t>
            </a:r>
            <a:r>
              <a:rPr lang="nl-NL" b="0" dirty="0" err="1"/>
              <a:t>implementation</a:t>
            </a:r>
            <a:r>
              <a:rPr lang="nl-NL" b="0" dirty="0"/>
              <a:t>. </a:t>
            </a:r>
          </a:p>
          <a:p>
            <a:pPr lvl="3" algn="just"/>
            <a:r>
              <a:rPr lang="en-GB"/>
              <a:t>- </a:t>
            </a:r>
            <a:r>
              <a:rPr lang="nl-NL" b="0"/>
              <a:t>Additionally</a:t>
            </a:r>
            <a:r>
              <a:rPr lang="nl-NL" b="0" dirty="0"/>
              <a:t>, </a:t>
            </a:r>
            <a:r>
              <a:rPr lang="nl-NL" b="0" dirty="0" err="1"/>
              <a:t>discuss</a:t>
            </a:r>
            <a:r>
              <a:rPr lang="nl-NL" b="0" dirty="0"/>
              <a:t> </a:t>
            </a:r>
            <a:r>
              <a:rPr lang="nl-NL" b="0" dirty="0" err="1"/>
              <a:t>how</a:t>
            </a:r>
            <a:r>
              <a:rPr lang="nl-NL" b="0" dirty="0"/>
              <a:t> these </a:t>
            </a:r>
            <a:r>
              <a:rPr lang="nl-NL" b="0" dirty="0" err="1"/>
              <a:t>barriers</a:t>
            </a:r>
            <a:r>
              <a:rPr lang="nl-NL" b="0" dirty="0"/>
              <a:t> </a:t>
            </a:r>
            <a:r>
              <a:rPr lang="nl-NL" b="0" dirty="0" err="1"/>
              <a:t>can</a:t>
            </a:r>
            <a:r>
              <a:rPr lang="nl-NL" b="0" dirty="0"/>
              <a:t> </a:t>
            </a:r>
            <a:r>
              <a:rPr lang="nl-NL" b="0" dirty="0" err="1"/>
              <a:t>be</a:t>
            </a:r>
            <a:r>
              <a:rPr lang="nl-NL" b="0" dirty="0"/>
              <a:t> </a:t>
            </a:r>
            <a:r>
              <a:rPr lang="nl-NL" b="0" dirty="0" err="1"/>
              <a:t>successfully</a:t>
            </a:r>
            <a:r>
              <a:rPr lang="nl-NL" b="0" dirty="0"/>
              <a:t> </a:t>
            </a:r>
            <a:r>
              <a:rPr lang="nl-NL" b="0" dirty="0" err="1"/>
              <a:t>addressed</a:t>
            </a:r>
            <a:r>
              <a:rPr lang="nl-NL" b="0" dirty="0"/>
              <a:t> </a:t>
            </a:r>
            <a:r>
              <a:rPr lang="nl-NL" b="0" dirty="0" err="1"/>
              <a:t>and</a:t>
            </a:r>
            <a:r>
              <a:rPr lang="nl-NL" b="0" dirty="0"/>
              <a:t> </a:t>
            </a:r>
            <a:r>
              <a:rPr lang="nl-NL" b="0" dirty="0" err="1"/>
              <a:t>managed</a:t>
            </a:r>
            <a:r>
              <a:rPr lang="nl-NL" b="0" dirty="0"/>
              <a:t> </a:t>
            </a:r>
            <a:r>
              <a:rPr lang="nl-NL" b="0" dirty="0" err="1"/>
              <a:t>to</a:t>
            </a:r>
            <a:r>
              <a:rPr lang="nl-NL" b="0" dirty="0"/>
              <a:t> </a:t>
            </a:r>
            <a:r>
              <a:rPr lang="nl-NL" b="0" dirty="0" err="1"/>
              <a:t>promote</a:t>
            </a:r>
            <a:r>
              <a:rPr lang="nl-NL" b="0" dirty="0"/>
              <a:t> </a:t>
            </a:r>
            <a:r>
              <a:rPr lang="nl-NL" b="0" dirty="0" err="1"/>
              <a:t>the</a:t>
            </a:r>
            <a:r>
              <a:rPr lang="nl-NL" b="0" dirty="0"/>
              <a:t> development of </a:t>
            </a:r>
            <a:r>
              <a:rPr lang="nl-NL" b="0" dirty="0" err="1"/>
              <a:t>sustainable</a:t>
            </a:r>
            <a:r>
              <a:rPr lang="nl-NL" b="0" dirty="0"/>
              <a:t> </a:t>
            </a:r>
            <a:r>
              <a:rPr lang="nl-NL" b="0" dirty="0" err="1"/>
              <a:t>tourism</a:t>
            </a:r>
            <a:endParaRPr lang="nl-NL" b="0" dirty="0"/>
          </a:p>
        </p:txBody>
      </p:sp>
      <p:sp>
        <p:nvSpPr>
          <p:cNvPr id="2" name="Tijdelijke aanduiding voor dianummer 1"/>
          <p:cNvSpPr>
            <a:spLocks noGrp="1"/>
          </p:cNvSpPr>
          <p:nvPr>
            <p:ph type="sldNum" sz="quarter" idx="4"/>
          </p:nvPr>
        </p:nvSpPr>
        <p:spPr/>
        <p:txBody>
          <a:bodyPr/>
          <a:lstStyle/>
          <a:p>
            <a:fld id="{5EE7099E-8998-4851-915A-4F4831808297}" type="slidenum">
              <a:rPr lang="nl-NL" smtClean="0"/>
              <a:pPr/>
              <a:t>38</a:t>
            </a:fld>
            <a:endParaRPr lang="nl-NL"/>
          </a:p>
        </p:txBody>
      </p:sp>
    </p:spTree>
    <p:extLst>
      <p:ext uri="{BB962C8B-B14F-4D97-AF65-F5344CB8AC3E}">
        <p14:creationId xmlns:p14="http://schemas.microsoft.com/office/powerpoint/2010/main" val="3556357712"/>
      </p:ext>
    </p:extLst>
  </p:cSld>
  <p:clrMapOvr>
    <a:masterClrMapping/>
  </p:clrMapOvr>
  <p:transition spd="slow">
    <p:wipe dir="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jdelijke aanduiding voor tekst 5"/>
          <p:cNvSpPr>
            <a:spLocks noGrp="1"/>
          </p:cNvSpPr>
          <p:nvPr>
            <p:ph type="body" sz="quarter" idx="12"/>
          </p:nvPr>
        </p:nvSpPr>
        <p:spPr/>
        <p:txBody>
          <a:bodyPr/>
          <a:lstStyle/>
          <a:p>
            <a:endParaRPr lang="nl-NL" dirty="0"/>
          </a:p>
        </p:txBody>
      </p:sp>
      <p:sp>
        <p:nvSpPr>
          <p:cNvPr id="4" name="Titel 3"/>
          <p:cNvSpPr>
            <a:spLocks noGrp="1"/>
          </p:cNvSpPr>
          <p:nvPr>
            <p:ph type="title"/>
          </p:nvPr>
        </p:nvSpPr>
        <p:spPr>
          <a:xfrm>
            <a:off x="1418655" y="1484784"/>
            <a:ext cx="10225136" cy="1656184"/>
          </a:xfrm>
        </p:spPr>
        <p:txBody>
          <a:bodyPr/>
          <a:lstStyle/>
          <a:p>
            <a:r>
              <a:rPr lang="nl-NL" dirty="0"/>
              <a:t>Thank you</a:t>
            </a:r>
          </a:p>
        </p:txBody>
      </p:sp>
      <p:sp>
        <p:nvSpPr>
          <p:cNvPr id="2" name="Tijdelijke aanduiding voor tekst 19">
            <a:extLst>
              <a:ext uri="{FF2B5EF4-FFF2-40B4-BE49-F238E27FC236}">
                <a16:creationId xmlns:a16="http://schemas.microsoft.com/office/drawing/2014/main" id="{0CF4AE47-0636-A619-0388-D4892A106F90}"/>
              </a:ext>
            </a:extLst>
          </p:cNvPr>
          <p:cNvSpPr>
            <a:spLocks noGrp="1"/>
          </p:cNvSpPr>
          <p:nvPr>
            <p:ph type="body" sz="quarter" idx="15" hasCustomPrompt="1"/>
          </p:nvPr>
        </p:nvSpPr>
        <p:spPr>
          <a:xfrm>
            <a:off x="1053058" y="6491684"/>
            <a:ext cx="6918325" cy="393700"/>
          </a:xfrm>
        </p:spPr>
        <p:txBody>
          <a:bodyPr anchor="ctr">
            <a:normAutofit/>
          </a:bodyPr>
          <a:lstStyle>
            <a:lvl1pPr marL="0" indent="0">
              <a:buNone/>
              <a:defRPr sz="2400" baseline="0">
                <a:solidFill>
                  <a:schemeClr val="bg1"/>
                </a:solidFill>
              </a:defRPr>
            </a:lvl1pPr>
          </a:lstStyle>
          <a:p>
            <a:pPr lvl="0"/>
            <a:r>
              <a:rPr lang="en-GB" noProof="0" dirty="0"/>
              <a:t>Discover the world of </a:t>
            </a:r>
            <a:r>
              <a:rPr lang="en-GB" noProof="0" dirty="0" err="1"/>
              <a:t>eiIET</a:t>
            </a:r>
            <a:endParaRPr lang="en-GB" noProof="0" dirty="0"/>
          </a:p>
        </p:txBody>
      </p:sp>
      <p:sp>
        <p:nvSpPr>
          <p:cNvPr id="3" name="Tijdelijke aanduiding voor verticale tekst 6">
            <a:extLst>
              <a:ext uri="{FF2B5EF4-FFF2-40B4-BE49-F238E27FC236}">
                <a16:creationId xmlns:a16="http://schemas.microsoft.com/office/drawing/2014/main" id="{3F48EF97-ED79-4B37-6799-FDFA9B24C180}"/>
              </a:ext>
            </a:extLst>
          </p:cNvPr>
          <p:cNvSpPr txBox="1">
            <a:spLocks/>
          </p:cNvSpPr>
          <p:nvPr/>
        </p:nvSpPr>
        <p:spPr>
          <a:xfrm>
            <a:off x="7467326" y="4581128"/>
            <a:ext cx="4731023" cy="1728192"/>
          </a:xfrm>
          <a:prstGeom prst="rect">
            <a:avLst/>
          </a:prstGeom>
        </p:spPr>
        <p:txBody>
          <a:bodyPr/>
          <a:lstStyle>
            <a:lvl1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1pPr>
            <a:lvl2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2pPr>
            <a:lvl3pPr marL="0" indent="0" algn="l" defTabSz="914400" rtl="0" eaLnBrk="1" latinLnBrk="0" hangingPunct="1">
              <a:lnSpc>
                <a:spcPct val="90000"/>
              </a:lnSpc>
              <a:spcBef>
                <a:spcPts val="600"/>
              </a:spcBef>
              <a:spcAft>
                <a:spcPts val="600"/>
              </a:spcAft>
              <a:buFont typeface="Arial" panose="020B0604020202020204" pitchFamily="34" charset="0"/>
              <a:buNone/>
              <a:defRPr sz="1800" kern="1200">
                <a:solidFill>
                  <a:schemeClr val="bg2"/>
                </a:solidFill>
                <a:latin typeface="+mn-lt"/>
                <a:ea typeface="+mn-ea"/>
                <a:cs typeface="+mn-cs"/>
              </a:defRPr>
            </a:lvl3pPr>
            <a:lvl4pPr marL="0" indent="0" algn="l" defTabSz="914400" rtl="0" eaLnBrk="1" latinLnBrk="0" hangingPunct="1">
              <a:lnSpc>
                <a:spcPct val="90000"/>
              </a:lnSpc>
              <a:spcBef>
                <a:spcPts val="600"/>
              </a:spcBef>
              <a:spcAft>
                <a:spcPts val="600"/>
              </a:spcAft>
              <a:buFont typeface="Arial" panose="020B0604020202020204" pitchFamily="34" charset="0"/>
              <a:buNone/>
              <a:defRPr sz="1800" b="1" kern="1200">
                <a:solidFill>
                  <a:schemeClr val="bg2"/>
                </a:solidFill>
                <a:latin typeface="+mn-lt"/>
                <a:ea typeface="+mn-ea"/>
                <a:cs typeface="+mn-cs"/>
              </a:defRPr>
            </a:lvl4pPr>
            <a:lvl5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tx2"/>
                </a:solidFill>
                <a:latin typeface="+mn-lt"/>
                <a:ea typeface="+mn-ea"/>
                <a:cs typeface="+mn-cs"/>
              </a:defRPr>
            </a:lvl5pPr>
            <a:lvl6pPr marL="180975"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800" kern="1200">
                <a:solidFill>
                  <a:schemeClr val="bg2"/>
                </a:solidFill>
                <a:latin typeface="+mn-lt"/>
                <a:ea typeface="+mn-ea"/>
                <a:cs typeface="+mn-cs"/>
              </a:defRPr>
            </a:lvl6pPr>
            <a:lvl7pPr marL="361950" indent="-180975" algn="l" defTabSz="914400" rtl="0" eaLnBrk="1" latinLnBrk="0" hangingPunct="1">
              <a:lnSpc>
                <a:spcPct val="90000"/>
              </a:lnSpc>
              <a:spcBef>
                <a:spcPts val="600"/>
              </a:spcBef>
              <a:spcAft>
                <a:spcPts val="600"/>
              </a:spcAft>
              <a:buClr>
                <a:schemeClr val="bg2"/>
              </a:buClr>
              <a:buFont typeface="Arial" panose="020B0604020202020204" pitchFamily="34" charset="0"/>
              <a:buChar char="-"/>
              <a:defRPr sz="1600" kern="1200">
                <a:solidFill>
                  <a:schemeClr val="bg2"/>
                </a:solidFill>
                <a:latin typeface="+mn-lt"/>
                <a:ea typeface="+mn-ea"/>
                <a:cs typeface="+mn-cs"/>
              </a:defRPr>
            </a:lvl7pPr>
            <a:lvl8pPr marL="0" indent="0" algn="l" defTabSz="914400" rtl="0" eaLnBrk="1" latinLnBrk="0" hangingPunct="1">
              <a:lnSpc>
                <a:spcPct val="90000"/>
              </a:lnSpc>
              <a:spcBef>
                <a:spcPts val="600"/>
              </a:spcBef>
              <a:spcAft>
                <a:spcPts val="600"/>
              </a:spcAft>
              <a:buFont typeface="Arial" panose="020B0604020202020204" pitchFamily="34" charset="0"/>
              <a:buNone/>
              <a:defRPr sz="1600" kern="1200">
                <a:solidFill>
                  <a:schemeClr val="bg2"/>
                </a:solidFill>
                <a:latin typeface="+mn-lt"/>
                <a:ea typeface="+mn-ea"/>
                <a:cs typeface="+mn-cs"/>
              </a:defRPr>
            </a:lvl8pPr>
            <a:lvl9pPr marL="0" indent="0" algn="l" defTabSz="914400" rtl="0" eaLnBrk="1" latinLnBrk="0" hangingPunct="1">
              <a:lnSpc>
                <a:spcPct val="90000"/>
              </a:lnSpc>
              <a:spcBef>
                <a:spcPts val="600"/>
              </a:spcBef>
              <a:spcAft>
                <a:spcPts val="600"/>
              </a:spcAft>
              <a:buFont typeface="Arial" panose="020B0604020202020204" pitchFamily="34" charset="0"/>
              <a:buNone/>
              <a:defRPr sz="1800" b="1" kern="1200" baseline="0">
                <a:solidFill>
                  <a:schemeClr val="bg2"/>
                </a:solidFill>
                <a:latin typeface="+mn-lt"/>
                <a:ea typeface="+mn-ea"/>
                <a:cs typeface="+mn-cs"/>
              </a:defRPr>
            </a:lvl9pPr>
          </a:lstStyle>
          <a:p>
            <a:pPr lvl="3"/>
            <a:r>
              <a:rPr lang="en-GB" dirty="0"/>
              <a:t>European Institute of Innovation, Entrepreneurship and Technology</a:t>
            </a:r>
            <a:endParaRPr lang="nl-NL" dirty="0"/>
          </a:p>
          <a:p>
            <a:pPr lvl="3"/>
            <a:r>
              <a:rPr lang="it-IT" b="0" dirty="0" err="1"/>
              <a:t>Lessingstraße</a:t>
            </a:r>
            <a:r>
              <a:rPr lang="it-IT" b="0" dirty="0"/>
              <a:t> 79,</a:t>
            </a:r>
          </a:p>
          <a:p>
            <a:pPr lvl="3"/>
            <a:r>
              <a:rPr lang="it-IT" b="0" dirty="0"/>
              <a:t>13158 </a:t>
            </a:r>
            <a:r>
              <a:rPr lang="it-IT" b="0" dirty="0" err="1"/>
              <a:t>Berlin</a:t>
            </a:r>
            <a:r>
              <a:rPr lang="it-IT" b="0" dirty="0"/>
              <a:t>, Germany</a:t>
            </a:r>
          </a:p>
          <a:p>
            <a:pPr lvl="3"/>
            <a:r>
              <a:rPr lang="nl-NL" b="0" dirty="0"/>
              <a:t>Phone: +49 176 55524449</a:t>
            </a:r>
          </a:p>
          <a:p>
            <a:pPr lvl="3"/>
            <a:r>
              <a:rPr lang="nl-NL" b="0" dirty="0"/>
              <a:t>Email: info@eiiet.com</a:t>
            </a:r>
          </a:p>
        </p:txBody>
      </p:sp>
    </p:spTree>
    <p:extLst>
      <p:ext uri="{BB962C8B-B14F-4D97-AF65-F5344CB8AC3E}">
        <p14:creationId xmlns:p14="http://schemas.microsoft.com/office/powerpoint/2010/main" val="2746029914"/>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75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tmplLst>
          <p:tmpl lvl="1">
            <p:tnLst>
              <p:par>
                <p:cTn presetID="10" presetClass="entr" presetSubtype="0" fill="hold" nodeType="withEffect">
                  <p:stCondLst>
                    <p:cond delay="1000"/>
                  </p:stCondLst>
                  <p:childTnLst>
                    <p:set>
                      <p:cBhvr>
                        <p:cTn dur="1" fill="hold">
                          <p:stCondLst>
                            <p:cond delay="0"/>
                          </p:stCondLst>
                        </p:cTn>
                        <p:tgtEl>
                          <p:spTgt spid="2"/>
                        </p:tgtEl>
                        <p:attrNameLst>
                          <p:attrName>style.visibility</p:attrName>
                        </p:attrNameLst>
                      </p:cBhvr>
                      <p:to>
                        <p:strVal val="visible"/>
                      </p:to>
                    </p:set>
                    <p:animEffect transition="in" filter="fade">
                      <p:cBhvr>
                        <p:cTn dur="750"/>
                        <p:tgtEl>
                          <p:spTgt spid="2"/>
                        </p:tgtEl>
                      </p:cBhvr>
                    </p:animEffect>
                  </p:childTnLst>
                </p:cTn>
              </p:par>
            </p:tnLst>
          </p:tmpl>
        </p:tmplLst>
      </p:bldP>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abce83e47c546ff6ac1b4b362eaa37f0f7a52c"/>
</p:tagLst>
</file>

<file path=ppt/theme/theme1.xml><?xml version="1.0" encoding="utf-8"?>
<a:theme xmlns:a="http://schemas.openxmlformats.org/drawingml/2006/main" name="Corporate template-set Universiteit Leiden">
  <a:themeElements>
    <a:clrScheme name="Universiteit Leiden">
      <a:dk1>
        <a:srgbClr val="000000"/>
      </a:dk1>
      <a:lt1>
        <a:srgbClr val="FFFFFF"/>
      </a:lt1>
      <a:dk2>
        <a:srgbClr val="8592BC"/>
      </a:dk2>
      <a:lt2>
        <a:srgbClr val="001158"/>
      </a:lt2>
      <a:accent1>
        <a:srgbClr val="9EBA2E"/>
      </a:accent1>
      <a:accent2>
        <a:srgbClr val="5CB1EB"/>
      </a:accent2>
      <a:accent3>
        <a:srgbClr val="34A3A9"/>
      </a:accent3>
      <a:accent4>
        <a:srgbClr val="F46E32"/>
      </a:accent4>
      <a:accent5>
        <a:srgbClr val="2C712D"/>
      </a:accent5>
      <a:accent6>
        <a:srgbClr val="B02079"/>
      </a:accent6>
      <a:hlink>
        <a:srgbClr val="0033CC"/>
      </a:hlink>
      <a:folHlink>
        <a:srgbClr val="7030A0"/>
      </a:folHlink>
    </a:clrScheme>
    <a:fontScheme name="Universiteit Leiden">
      <a:majorFont>
        <a:latin typeface="Georgia"/>
        <a:ea typeface=""/>
        <a:cs typeface=""/>
      </a:majorFont>
      <a:minorFont>
        <a:latin typeface="Georgia"/>
        <a:ea typeface=""/>
        <a:cs typeface=""/>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bg2"/>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bg2"/>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108000" tIns="108000" rIns="108000" bIns="108000" rtlCol="0">
        <a:noAutofit/>
      </a:bodyPr>
      <a:lstStyle>
        <a:defPPr>
          <a:defRPr noProof="0" dirty="0" err="1" smtClean="0">
            <a:solidFill>
              <a:schemeClr val="bg2"/>
            </a:solidFill>
          </a:defRPr>
        </a:defPPr>
      </a:lstStyle>
    </a:txDef>
  </a:objectDefaults>
  <a:extraClrSchemeLst/>
  <a:extLst>
    <a:ext uri="{05A4C25C-085E-4340-85A3-A5531E510DB2}">
      <thm15:themeFamily xmlns:thm15="http://schemas.microsoft.com/office/thememl/2012/main" name="16-9-windows-en-met-slidenr.potx" id="{AFEA357D-D7A1-4093-8F37-2903EA1E32B4}" vid="{CE1BFD01-A7D4-4F03-8ED9-8F286D333555}"/>
    </a:ext>
  </a:extLst>
</a:theme>
</file>

<file path=ppt/theme/theme2.xml><?xml version="1.0" encoding="utf-8"?>
<a:theme xmlns:a="http://schemas.openxmlformats.org/drawingml/2006/main" name="Kantoorthema">
  <a:themeElements>
    <a:clrScheme name="Kantoor">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toor">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toor">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8E77E9BB20574C88F1A51905EBD0AF" ma:contentTypeVersion="2" ma:contentTypeDescription="Create a new document." ma:contentTypeScope="" ma:versionID="2fd0fa924a9e82cd60e1feff1e189b11">
  <xsd:schema xmlns:xsd="http://www.w3.org/2001/XMLSchema" xmlns:xs="http://www.w3.org/2001/XMLSchema" xmlns:p="http://schemas.microsoft.com/office/2006/metadata/properties" xmlns:ns2="01a1795b-c314-4f6e-9e61-ae7877c66689" targetNamespace="http://schemas.microsoft.com/office/2006/metadata/properties" ma:root="true" ma:fieldsID="312e5ddb972235c6e69e0cbbfcd395b3" ns2:_="">
    <xsd:import namespace="01a1795b-c314-4f6e-9e61-ae7877c66689"/>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a1795b-c314-4f6e-9e61-ae7877c6668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2D4775-B13D-4BD4-89B1-2E5B7CFBB179}">
  <ds:schemaRefs>
    <ds:schemaRef ds:uri="http://schemas.openxmlformats.org/package/2006/metadata/core-properties"/>
    <ds:schemaRef ds:uri="http://purl.org/dc/terms/"/>
    <ds:schemaRef ds:uri="http://schemas.microsoft.com/office/infopath/2007/PartnerControls"/>
    <ds:schemaRef ds:uri="http://purl.org/dc/dcmitype/"/>
    <ds:schemaRef ds:uri="http://schemas.microsoft.com/office/2006/documentManagement/types"/>
    <ds:schemaRef ds:uri="http://www.w3.org/XML/1998/namespace"/>
    <ds:schemaRef ds:uri="http://purl.org/dc/elements/1.1/"/>
    <ds:schemaRef ds:uri="01a1795b-c314-4f6e-9e61-ae7877c66689"/>
    <ds:schemaRef ds:uri="http://schemas.microsoft.com/office/2006/metadata/properties"/>
  </ds:schemaRefs>
</ds:datastoreItem>
</file>

<file path=customXml/itemProps2.xml><?xml version="1.0" encoding="utf-8"?>
<ds:datastoreItem xmlns:ds="http://schemas.openxmlformats.org/officeDocument/2006/customXml" ds:itemID="{0589FBFB-9829-4960-B574-BA25F32F531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a1795b-c314-4f6e-9e61-ae7877c6668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6ABCAEF-D5A0-4535-AD83-587F03E189B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16-9-windows-en-met-slidenr</Template>
  <TotalTime>385</TotalTime>
  <Words>3455</Words>
  <Application>Microsoft Macintosh PowerPoint</Application>
  <PresentationFormat>Custom</PresentationFormat>
  <Paragraphs>370</Paragraphs>
  <Slides>40</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Minion</vt:lpstr>
      <vt:lpstr>Arial</vt:lpstr>
      <vt:lpstr>Georgia</vt:lpstr>
      <vt:lpstr>Calibri</vt:lpstr>
      <vt:lpstr>Corporate template-set Universiteit Leiden</vt:lpstr>
      <vt:lpstr>Sociology of Tourism.  European Institute of Innovation, Entrepreneurship and Technology Lessingstraße 79, 13158 Berlin, Germany </vt:lpstr>
      <vt:lpstr>Index</vt:lpstr>
      <vt:lpstr>1-On the Meaning of Sustainable Development</vt:lpstr>
      <vt:lpstr>1-On the Meaning of Sustainable Development</vt:lpstr>
      <vt:lpstr>1- On the Meaning of Sustainable Development</vt:lpstr>
      <vt:lpstr>1- On the Meaning of Sustainable Development</vt:lpstr>
      <vt:lpstr>1-On the Meaning of Sustainable Development</vt:lpstr>
      <vt:lpstr>On the Meaning of Sustainable Development</vt:lpstr>
      <vt:lpstr>1- On the Meaning of Sustainable Development</vt:lpstr>
      <vt:lpstr>1-On the Meaning of Sustainable Development</vt:lpstr>
      <vt:lpstr>1-On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On the Meaning of Sustainable Development</vt:lpstr>
      <vt:lpstr>2- Sustainable Tourism</vt:lpstr>
      <vt:lpstr>2- Sustainable Tourism</vt:lpstr>
      <vt:lpstr>2- Sustainable Tourism</vt:lpstr>
      <vt:lpstr>2- Sustainable Tourism</vt:lpstr>
      <vt:lpstr>2- Sustainable Tourism</vt:lpstr>
      <vt:lpstr>2-Sustainable Tourism</vt:lpstr>
      <vt:lpstr>2- Sustainable Tourism</vt:lpstr>
      <vt:lpstr>2- Sustainable Tourism</vt:lpstr>
      <vt:lpstr>2- Sustainable Tourism</vt:lpstr>
      <vt:lpstr>2- Sustainable Tourism</vt:lpstr>
      <vt:lpstr>2- Sustainable Tourism</vt:lpstr>
      <vt:lpstr>2- Sustainable Tourism</vt:lpstr>
      <vt:lpstr>2- Sustainable Tourism</vt:lpstr>
      <vt:lpstr>  2- Sustainable Tourism  </vt:lpstr>
      <vt:lpstr>PowerPoint Presentation</vt:lpstr>
      <vt:lpstr>PowerPoint Presentation</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presentation</dc:title>
  <dc:creator>vaclavlalik1968@gmail.com</dc:creator>
  <cp:lastModifiedBy>Mahmoud Bakry</cp:lastModifiedBy>
  <cp:revision>198</cp:revision>
  <dcterms:created xsi:type="dcterms:W3CDTF">2023-10-18T00:40:52Z</dcterms:created>
  <dcterms:modified xsi:type="dcterms:W3CDTF">2025-01-10T10:41:52Z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0x010100798E77E9BB20574C88F1A51905EBD0AF</vt:lpwstr>
  </property>
</Properties>
</file>