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4" r:id="rId9"/>
    <p:sldId id="265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55" d="100"/>
          <a:sy n="55" d="100"/>
        </p:scale>
        <p:origin x="-78" y="-34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9C7EB4-5AAB-4CD3-A975-52A7E867BDDB}" type="datetimeFigureOut">
              <a:rPr lang="en-US" smtClean="0"/>
              <a:t>6/24/2025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26A410-BC9F-4EE3-9EF0-BD2B05BF831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9C7EB4-5AAB-4CD3-A975-52A7E867BDDB}" type="datetimeFigureOut">
              <a:rPr lang="en-US" smtClean="0"/>
              <a:t>6/24/2025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26A410-BC9F-4EE3-9EF0-BD2B05BF831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9C7EB4-5AAB-4CD3-A975-52A7E867BDDB}" type="datetimeFigureOut">
              <a:rPr lang="en-US" smtClean="0"/>
              <a:t>6/24/2025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26A410-BC9F-4EE3-9EF0-BD2B05BF831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9C7EB4-5AAB-4CD3-A975-52A7E867BDDB}" type="datetimeFigureOut">
              <a:rPr lang="en-US" smtClean="0"/>
              <a:t>6/24/2025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26A410-BC9F-4EE3-9EF0-BD2B05BF831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9C7EB4-5AAB-4CD3-A975-52A7E867BDDB}" type="datetimeFigureOut">
              <a:rPr lang="en-US" smtClean="0"/>
              <a:t>6/24/2025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26A410-BC9F-4EE3-9EF0-BD2B05BF831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9C7EB4-5AAB-4CD3-A975-52A7E867BDDB}" type="datetimeFigureOut">
              <a:rPr lang="en-US" smtClean="0"/>
              <a:t>6/24/2025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26A410-BC9F-4EE3-9EF0-BD2B05BF831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9C7EB4-5AAB-4CD3-A975-52A7E867BDDB}" type="datetimeFigureOut">
              <a:rPr lang="en-US" smtClean="0"/>
              <a:t>6/24/2025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26A410-BC9F-4EE3-9EF0-BD2B05BF831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9C7EB4-5AAB-4CD3-A975-52A7E867BDDB}" type="datetimeFigureOut">
              <a:rPr lang="en-US" smtClean="0"/>
              <a:t>6/24/2025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26A410-BC9F-4EE3-9EF0-BD2B05BF831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9C7EB4-5AAB-4CD3-A975-52A7E867BDDB}" type="datetimeFigureOut">
              <a:rPr lang="en-US" smtClean="0"/>
              <a:t>6/24/2025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26A410-BC9F-4EE3-9EF0-BD2B05BF831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9C7EB4-5AAB-4CD3-A975-52A7E867BDDB}" type="datetimeFigureOut">
              <a:rPr lang="en-US" smtClean="0"/>
              <a:t>6/24/2025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26A410-BC9F-4EE3-9EF0-BD2B05BF831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9C7EB4-5AAB-4CD3-A975-52A7E867BDDB}" type="datetimeFigureOut">
              <a:rPr lang="en-US" smtClean="0"/>
              <a:t>6/24/2025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26A410-BC9F-4EE3-9EF0-BD2B05BF831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9C7EB4-5AAB-4CD3-A975-52A7E867BDDB}" type="datetimeFigureOut">
              <a:rPr lang="en-US" smtClean="0"/>
              <a:t>6/24/2025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26A410-BC9F-4EE3-9EF0-BD2B05BF831F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/>
              <a:t>Tourist Regions and </a:t>
            </a:r>
            <a:r>
              <a:rPr lang="en-US" b="1" dirty="0" smtClean="0"/>
              <a:t>Attractions</a:t>
            </a:r>
            <a:br>
              <a:rPr lang="en-US" b="1" dirty="0" smtClean="0"/>
            </a:br>
            <a:r>
              <a:rPr lang="en-US" dirty="0" smtClean="0"/>
              <a:t>Discovering Istanbul: A Cultural and Historical Treasure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28728" y="4143380"/>
            <a:ext cx="6400800" cy="1752600"/>
          </a:xfrm>
        </p:spPr>
        <p:txBody>
          <a:bodyPr/>
          <a:lstStyle/>
          <a:p>
            <a:r>
              <a:rPr lang="en-US" dirty="0" smtClean="0"/>
              <a:t>Student Name: </a:t>
            </a:r>
            <a:r>
              <a:rPr lang="en-US" dirty="0" err="1" smtClean="0"/>
              <a:t>Asha</a:t>
            </a:r>
            <a:r>
              <a:rPr lang="en-US" dirty="0" smtClean="0"/>
              <a:t> </a:t>
            </a:r>
            <a:r>
              <a:rPr lang="en-US" dirty="0" err="1" smtClean="0"/>
              <a:t>Rani</a:t>
            </a:r>
            <a:endParaRPr lang="en-US" dirty="0" smtClean="0"/>
          </a:p>
          <a:p>
            <a:r>
              <a:rPr lang="en-US" dirty="0"/>
              <a:t>Student ID: DE240018</a:t>
            </a:r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="" xmlns:wpc="http://schemas.microsoft.com/office/word/2010/wordprocessingCanvas" xmlns:cx="http://schemas.microsoft.com/office/drawing/2014/chartex" xmlns:cx1="http://schemas.microsoft.com/office/drawing/2015/9/8/chartex" xmlns:cx2="http://schemas.microsoft.com/office/drawing/2015/10/21/chartex" xmlns:cx3="http://schemas.microsoft.com/office/drawing/2016/5/9/chartex" xmlns:cx4="http://schemas.microsoft.com/office/drawing/2016/5/10/chartex" xmlns:cx5="http://schemas.microsoft.com/office/drawing/2016/5/11/chartex" xmlns:cx6="http://schemas.microsoft.com/office/drawing/2016/5/12/chartex" xmlns:cx7="http://schemas.microsoft.com/office/drawing/2016/5/13/chartex" xmlns:cx8="http://schemas.microsoft.com/office/drawing/2016/5/14/chartex" xmlns:mc="http://schemas.openxmlformats.org/markup-compatibility/2006" xmlns:aink="http://schemas.microsoft.com/office/drawing/2016/ink" xmlns:am3d="http://schemas.microsoft.com/office/drawing/2017/model3d" xmlns:o="urn:schemas-microsoft-com:office:office" xmlns:oel="http://schemas.microsoft.com/office/2019/extlst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15="http://schemas.microsoft.com/office/word/2012/wordml" xmlns:w16cex="http://schemas.microsoft.com/office/word/2018/wordml/cex" xmlns:w16cid="http://schemas.microsoft.com/office/word/2016/wordml/cid" xmlns:w16="http://schemas.microsoft.com/office/word/2018/wordml" xmlns:w16sdtdh="http://schemas.microsoft.com/office/word/2020/wordml/sdtdatahash" xmlns:w16se="http://schemas.microsoft.com/office/word/2015/wordml/symex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tretch>
            <a:fillRect/>
          </a:stretch>
        </p:blipFill>
        <p:spPr>
          <a:xfrm>
            <a:off x="3500430" y="357166"/>
            <a:ext cx="2214578" cy="171451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Historical Background of Istanbul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Istanbul was formerly known as Byzantium and Constantinople.</a:t>
            </a:r>
          </a:p>
          <a:p>
            <a:r>
              <a:rPr lang="en-US" dirty="0" smtClean="0"/>
              <a:t>It has been the capital of three empires: Roman, Byzantine, and Ottoman.</a:t>
            </a:r>
          </a:p>
          <a:p>
            <a:r>
              <a:rPr lang="en-US" dirty="0" smtClean="0"/>
              <a:t>The city has always been a crossroads between Europe and Asia.</a:t>
            </a:r>
          </a:p>
          <a:p>
            <a:r>
              <a:rPr lang="en-US" dirty="0" smtClean="0"/>
              <a:t>In 1453, Sultan </a:t>
            </a:r>
            <a:r>
              <a:rPr lang="en-US" dirty="0" err="1" smtClean="0"/>
              <a:t>Mehmed</a:t>
            </a:r>
            <a:r>
              <a:rPr lang="en-US" dirty="0" smtClean="0"/>
              <a:t> II conquered it and made it the capital of the Ottoman Empire.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Cultural Features – Festivals and Traditions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Istanbul celebrates </a:t>
            </a:r>
            <a:r>
              <a:rPr lang="en-US" b="1" dirty="0" smtClean="0"/>
              <a:t>Ramadan (</a:t>
            </a:r>
            <a:r>
              <a:rPr lang="en-US" b="1" dirty="0" err="1" smtClean="0"/>
              <a:t>Ramazan</a:t>
            </a:r>
            <a:r>
              <a:rPr lang="en-US" b="1" dirty="0" smtClean="0"/>
              <a:t>)</a:t>
            </a:r>
            <a:r>
              <a:rPr lang="en-US" dirty="0" smtClean="0"/>
              <a:t> with nightly events and lights.</a:t>
            </a:r>
          </a:p>
          <a:p>
            <a:r>
              <a:rPr lang="en-US" b="1" dirty="0" smtClean="0"/>
              <a:t>Istanbul Music Festival</a:t>
            </a:r>
            <a:r>
              <a:rPr lang="en-US" dirty="0" smtClean="0"/>
              <a:t> and </a:t>
            </a:r>
            <a:r>
              <a:rPr lang="en-US" b="1" dirty="0" smtClean="0"/>
              <a:t>Tulip Festival</a:t>
            </a:r>
            <a:r>
              <a:rPr lang="en-US" dirty="0" smtClean="0"/>
              <a:t> are internationally known.</a:t>
            </a:r>
          </a:p>
          <a:p>
            <a:r>
              <a:rPr lang="en-US" dirty="0" smtClean="0"/>
              <a:t>The Grand Bazaar shows the traditional art of bargaining.</a:t>
            </a:r>
          </a:p>
          <a:p>
            <a:r>
              <a:rPr lang="en-US" dirty="0" smtClean="0"/>
              <a:t>Tea culture is an important daily habit among locals.</a:t>
            </a:r>
          </a:p>
          <a:p>
            <a:r>
              <a:rPr lang="en-US" dirty="0" smtClean="0"/>
              <a:t>Traditional Turkish baths (</a:t>
            </a:r>
            <a:r>
              <a:rPr lang="en-US" dirty="0" err="1" smtClean="0"/>
              <a:t>Hammams</a:t>
            </a:r>
            <a:r>
              <a:rPr lang="en-US" dirty="0" smtClean="0"/>
              <a:t>) still exist in the city.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Historical and Archaeological Sites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b="1" dirty="0" err="1" smtClean="0"/>
              <a:t>Hagia</a:t>
            </a:r>
            <a:r>
              <a:rPr lang="en-US" b="1" dirty="0" smtClean="0"/>
              <a:t> Sophia</a:t>
            </a:r>
            <a:r>
              <a:rPr lang="en-US" dirty="0" smtClean="0"/>
              <a:t> – originally a cathedral, then mosque, now a museum/mosque again.</a:t>
            </a:r>
          </a:p>
          <a:p>
            <a:r>
              <a:rPr lang="en-US" b="1" dirty="0" err="1" smtClean="0"/>
              <a:t>Topkapi</a:t>
            </a:r>
            <a:r>
              <a:rPr lang="en-US" b="1" dirty="0" smtClean="0"/>
              <a:t> Palace</a:t>
            </a:r>
            <a:r>
              <a:rPr lang="en-US" dirty="0" smtClean="0"/>
              <a:t> – residence of Ottoman sultans.</a:t>
            </a:r>
          </a:p>
          <a:p>
            <a:r>
              <a:rPr lang="en-US" b="1" dirty="0" smtClean="0"/>
              <a:t>Blue Mosque</a:t>
            </a:r>
            <a:r>
              <a:rPr lang="en-US" dirty="0" smtClean="0"/>
              <a:t> – famous for its six minarets and blue tiles.</a:t>
            </a:r>
          </a:p>
          <a:p>
            <a:r>
              <a:rPr lang="en-US" b="1" dirty="0" smtClean="0"/>
              <a:t>Basilica Cistern</a:t>
            </a:r>
            <a:r>
              <a:rPr lang="en-US" dirty="0" smtClean="0"/>
              <a:t> – ancient underground water storage.</a:t>
            </a:r>
          </a:p>
          <a:p>
            <a:r>
              <a:rPr lang="en-US" b="1" dirty="0" err="1" smtClean="0"/>
              <a:t>Galata</a:t>
            </a:r>
            <a:r>
              <a:rPr lang="en-US" b="1" dirty="0" smtClean="0"/>
              <a:t> Tower</a:t>
            </a:r>
            <a:r>
              <a:rPr lang="en-US" dirty="0" smtClean="0"/>
              <a:t> – gives a panoramic view of the city.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Importance in Tourism Development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Istanbul connects </a:t>
            </a:r>
            <a:r>
              <a:rPr lang="en-US" b="1" dirty="0" smtClean="0"/>
              <a:t>two continents</a:t>
            </a:r>
            <a:r>
              <a:rPr lang="en-US" dirty="0" smtClean="0"/>
              <a:t>, making it a global tourism hub.</a:t>
            </a:r>
          </a:p>
          <a:p>
            <a:r>
              <a:rPr lang="en-US" dirty="0" smtClean="0"/>
              <a:t>It serves as a cultural, religious, and historical bridge between East and West.</a:t>
            </a:r>
          </a:p>
          <a:p>
            <a:r>
              <a:rPr lang="en-US" dirty="0" smtClean="0"/>
              <a:t>The city is vital to Turkey’s economy due to tourism revenue.</a:t>
            </a:r>
          </a:p>
          <a:p>
            <a:r>
              <a:rPr lang="en-US" dirty="0" smtClean="0"/>
              <a:t>Its infrastructure is highly developed for tourism: hotels, transport, and cruises.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Number of Tourists Annually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In 2023, over </a:t>
            </a:r>
            <a:r>
              <a:rPr lang="en-US" b="1" dirty="0" smtClean="0"/>
              <a:t>17.4 million</a:t>
            </a:r>
            <a:r>
              <a:rPr lang="en-US" dirty="0" smtClean="0"/>
              <a:t> international tourists visited Istanbul.</a:t>
            </a:r>
          </a:p>
          <a:p>
            <a:r>
              <a:rPr lang="en-US" dirty="0" smtClean="0"/>
              <a:t>It was ranked among the </a:t>
            </a:r>
            <a:r>
              <a:rPr lang="en-US" b="1" dirty="0" smtClean="0"/>
              <a:t>top 10 most visited cities in the world</a:t>
            </a:r>
            <a:r>
              <a:rPr lang="en-US" dirty="0" smtClean="0"/>
              <a:t>.</a:t>
            </a:r>
          </a:p>
          <a:p>
            <a:r>
              <a:rPr lang="en-US" dirty="0" smtClean="0"/>
              <a:t>Visitors come from Germany, Russia, the UK, and the Middle East.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Touristic Activities and Entertainment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Bosphorus</a:t>
            </a:r>
            <a:r>
              <a:rPr lang="en-US" dirty="0" smtClean="0"/>
              <a:t> cruises offer scenic beauty and dinner shows.</a:t>
            </a:r>
          </a:p>
          <a:p>
            <a:r>
              <a:rPr lang="en-US" dirty="0" smtClean="0"/>
              <a:t>Shopping in </a:t>
            </a:r>
            <a:r>
              <a:rPr lang="en-US" b="1" dirty="0" smtClean="0"/>
              <a:t>Grand Bazaar</a:t>
            </a:r>
            <a:r>
              <a:rPr lang="en-US" dirty="0" smtClean="0"/>
              <a:t> and </a:t>
            </a:r>
            <a:r>
              <a:rPr lang="en-US" b="1" dirty="0" smtClean="0"/>
              <a:t>Spice Market</a:t>
            </a:r>
            <a:r>
              <a:rPr lang="en-US" dirty="0" smtClean="0"/>
              <a:t>.</a:t>
            </a:r>
          </a:p>
          <a:p>
            <a:r>
              <a:rPr lang="en-US" dirty="0" smtClean="0"/>
              <a:t>Turkish cuisine experiences like </a:t>
            </a:r>
            <a:r>
              <a:rPr lang="en-US" b="1" dirty="0" err="1" smtClean="0"/>
              <a:t>Meze</a:t>
            </a:r>
            <a:r>
              <a:rPr lang="en-US" dirty="0" smtClean="0"/>
              <a:t>, </a:t>
            </a:r>
            <a:r>
              <a:rPr lang="en-US" b="1" dirty="0" err="1" smtClean="0"/>
              <a:t>Doner</a:t>
            </a:r>
            <a:r>
              <a:rPr lang="en-US" dirty="0" smtClean="0"/>
              <a:t>, and </a:t>
            </a:r>
            <a:r>
              <a:rPr lang="en-US" b="1" dirty="0" smtClean="0"/>
              <a:t>Baklava tastings</a:t>
            </a:r>
            <a:r>
              <a:rPr lang="en-US" dirty="0" smtClean="0"/>
              <a:t>.</a:t>
            </a:r>
          </a:p>
          <a:p>
            <a:r>
              <a:rPr lang="en-US" dirty="0" smtClean="0"/>
              <a:t>Nightlife in </a:t>
            </a:r>
            <a:r>
              <a:rPr lang="en-US" b="1" dirty="0" err="1" smtClean="0"/>
              <a:t>Taksim</a:t>
            </a:r>
            <a:r>
              <a:rPr lang="en-US" b="1" dirty="0" smtClean="0"/>
              <a:t> Square</a:t>
            </a:r>
            <a:r>
              <a:rPr lang="en-US" dirty="0" smtClean="0"/>
              <a:t> and </a:t>
            </a:r>
            <a:r>
              <a:rPr lang="en-US" b="1" dirty="0" err="1" smtClean="0"/>
              <a:t>Ortaköy</a:t>
            </a:r>
            <a:r>
              <a:rPr lang="en-US" dirty="0" smtClean="0"/>
              <a:t>.</a:t>
            </a:r>
          </a:p>
          <a:p>
            <a:r>
              <a:rPr lang="en-US" dirty="0" smtClean="0"/>
              <a:t>Turkish folk dance performances and Whirling Dervishes shows.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Conclusion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Istanbul is a living museum filled with history and vibrant cultural life.</a:t>
            </a:r>
          </a:p>
          <a:p>
            <a:r>
              <a:rPr lang="en-US" dirty="0" smtClean="0"/>
              <a:t>Its position as a continental bridge makes it unique.</a:t>
            </a:r>
          </a:p>
          <a:p>
            <a:r>
              <a:rPr lang="en-US" dirty="0" smtClean="0"/>
              <a:t>A perfect mix of old traditions and modern entertainment draws millions every year.</a:t>
            </a:r>
          </a:p>
          <a:p>
            <a:r>
              <a:rPr lang="en-US" dirty="0" smtClean="0"/>
              <a:t>Istanbul’s role in global tourism is only growing stronger.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References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Turkish Statistical Institute (2024)</a:t>
            </a:r>
          </a:p>
          <a:p>
            <a:r>
              <a:rPr lang="en-US" dirty="0" smtClean="0"/>
              <a:t>UNESCO World Heritage Sites – Istanbul</a:t>
            </a:r>
          </a:p>
          <a:p>
            <a:r>
              <a:rPr lang="en-US" dirty="0" smtClean="0"/>
              <a:t>Official Istanbul Tourism Portal</a:t>
            </a:r>
          </a:p>
          <a:p>
            <a:r>
              <a:rPr lang="en-US" dirty="0" smtClean="0"/>
              <a:t>Lonely Planet Travel Guide: Istanbul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</TotalTime>
  <Words>413</Words>
  <Application>Microsoft Office PowerPoint</Application>
  <PresentationFormat>On-screen Show (4:3)</PresentationFormat>
  <Paragraphs>45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Office Theme</vt:lpstr>
      <vt:lpstr>Tourist Regions and Attractions Discovering Istanbul: A Cultural and Historical Treasure</vt:lpstr>
      <vt:lpstr>Historical Background of Istanbul</vt:lpstr>
      <vt:lpstr>Cultural Features – Festivals and Traditions</vt:lpstr>
      <vt:lpstr>Historical and Archaeological Sites</vt:lpstr>
      <vt:lpstr>Importance in Tourism Development</vt:lpstr>
      <vt:lpstr>Number of Tourists Annually</vt:lpstr>
      <vt:lpstr>Touristic Activities and Entertainment</vt:lpstr>
      <vt:lpstr>Conclusion</vt:lpstr>
      <vt:lpstr>References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Tourist Regions and Attractions Discovering Istanbul: A Cultural and Historical Treasure</dc:title>
  <dc:creator>ANCHALIKA</dc:creator>
  <cp:lastModifiedBy>ANCHALIKA</cp:lastModifiedBy>
  <cp:revision>2</cp:revision>
  <dcterms:created xsi:type="dcterms:W3CDTF">2025-06-24T04:24:56Z</dcterms:created>
  <dcterms:modified xsi:type="dcterms:W3CDTF">2025-06-24T04:37:40Z</dcterms:modified>
</cp:coreProperties>
</file>