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216ADA-B042-4505-A0B3-2F85DF000D3D}"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216ADA-B042-4505-A0B3-2F85DF000D3D}"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216ADA-B042-4505-A0B3-2F85DF000D3D}" type="datetimeFigureOut">
              <a:rPr lang="en-US" smtClean="0"/>
              <a:pPr/>
              <a:t>5/5/2025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216ADA-B042-4505-A0B3-2F85DF000D3D}" type="datetimeFigureOut">
              <a:rPr lang="en-US" smtClean="0"/>
              <a:pPr/>
              <a:t>5/5/2025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216ADA-B042-4505-A0B3-2F85DF000D3D}" type="datetimeFigureOut">
              <a:rPr lang="en-US" smtClean="0"/>
              <a:pPr/>
              <a:t>5/5/2025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216ADA-B042-4505-A0B3-2F85DF000D3D}"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216ADA-B042-4505-A0B3-2F85DF000D3D}"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216ADA-B042-4505-A0B3-2F85DF000D3D}"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3433AC-8D93-4642-8FA5-DE1DB39FF77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16ADA-B042-4505-A0B3-2F85DF000D3D}" type="datetimeFigureOut">
              <a:rPr lang="en-US" smtClean="0"/>
              <a:pPr/>
              <a:t>5/5/2025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3433AC-8D93-4642-8FA5-DE1DB39FF77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inrae.fr/" TargetMode="External"/><Relationship Id="rId3" Type="http://schemas.openxmlformats.org/officeDocument/2006/relationships/hyperlink" Target="https://doi.org/10.1177/0047287519841714" TargetMode="External"/><Relationship Id="rId7" Type="http://schemas.openxmlformats.org/officeDocument/2006/relationships/hyperlink" Target="https://www.crillon.com/" TargetMode="External"/><Relationship Id="rId12" Type="http://schemas.openxmlformats.org/officeDocument/2006/relationships/hyperlink" Target="https://www.disneylandparis.com/" TargetMode="External"/><Relationship Id="rId2" Type="http://schemas.openxmlformats.org/officeDocument/2006/relationships/hyperlink" Target="https://www.health.gov.au/" TargetMode="External"/><Relationship Id="rId1" Type="http://schemas.openxmlformats.org/officeDocument/2006/relationships/slideLayout" Target="../slideLayouts/slideLayout2.xml"/><Relationship Id="rId6" Type="http://schemas.openxmlformats.org/officeDocument/2006/relationships/hyperlink" Target="https://www.fao.org/publications" TargetMode="External"/><Relationship Id="rId11" Type="http://schemas.openxmlformats.org/officeDocument/2006/relationships/hyperlink" Target="https://www.who.int/publications" TargetMode="External"/><Relationship Id="rId5" Type="http://schemas.openxmlformats.org/officeDocument/2006/relationships/hyperlink" Target="https://www.fao.org/" TargetMode="External"/><Relationship Id="rId10" Type="http://schemas.openxmlformats.org/officeDocument/2006/relationships/hyperlink" Target="https://www.who.int/news-room/fact-sheets/detail/healthy-diet" TargetMode="External"/><Relationship Id="rId4" Type="http://schemas.openxmlformats.org/officeDocument/2006/relationships/hyperlink" Target="https://www.ecoretreats.com.au/" TargetMode="External"/><Relationship Id="rId9" Type="http://schemas.openxmlformats.org/officeDocument/2006/relationships/hyperlink" Target="https://www.sofitel.co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42985"/>
            <a:ext cx="7772400" cy="2457466"/>
          </a:xfrm>
        </p:spPr>
        <p:txBody>
          <a:bodyPr>
            <a:normAutofit fontScale="90000"/>
          </a:bodyPr>
          <a:lstStyle/>
          <a:p>
            <a:r>
              <a:rPr lang="en-US" b="1" dirty="0"/>
              <a:t>Culturally Sensitive and Allergen-Free Meal Planning for International Tourists Destinations: Egypt, Australia, France </a:t>
            </a:r>
          </a:p>
        </p:txBody>
      </p:sp>
      <p:sp>
        <p:nvSpPr>
          <p:cNvPr id="3" name="Subtitle 2"/>
          <p:cNvSpPr>
            <a:spLocks noGrp="1"/>
          </p:cNvSpPr>
          <p:nvPr>
            <p:ph type="subTitle" idx="1"/>
          </p:nvPr>
        </p:nvSpPr>
        <p:spPr/>
        <p:txBody>
          <a:bodyPr/>
          <a:lstStyle/>
          <a:p>
            <a:r>
              <a:rPr lang="en-US" dirty="0" smtClean="0">
                <a:solidFill>
                  <a:schemeClr val="tx1"/>
                </a:solidFill>
              </a:rPr>
              <a:t>Student Name: </a:t>
            </a:r>
            <a:r>
              <a:rPr lang="en-US" dirty="0" err="1" smtClean="0">
                <a:solidFill>
                  <a:schemeClr val="tx1"/>
                </a:solidFill>
              </a:rPr>
              <a:t>Parneet</a:t>
            </a:r>
            <a:r>
              <a:rPr lang="en-US" dirty="0" smtClean="0">
                <a:solidFill>
                  <a:schemeClr val="tx1"/>
                </a:solidFill>
              </a:rPr>
              <a:t> Singh</a:t>
            </a:r>
            <a:r>
              <a:rPr lang="en-US" dirty="0" smtClean="0">
                <a:solidFill>
                  <a:schemeClr val="tx1"/>
                </a:solidFill>
              </a:rPr>
              <a:t/>
            </a:r>
            <a:br>
              <a:rPr lang="en-US" dirty="0" smtClean="0">
                <a:solidFill>
                  <a:schemeClr val="tx1"/>
                </a:solidFill>
              </a:rPr>
            </a:br>
            <a:r>
              <a:rPr lang="en-US" dirty="0" smtClean="0">
                <a:solidFill>
                  <a:schemeClr val="tx1"/>
                </a:solidFill>
              </a:rPr>
              <a:t>Student ID: </a:t>
            </a:r>
            <a:r>
              <a:rPr lang="en-US" dirty="0" smtClean="0">
                <a:solidFill>
                  <a:schemeClr val="tx1"/>
                </a:solidFill>
              </a:rPr>
              <a:t>DE240106</a:t>
            </a:r>
            <a:r>
              <a:rPr lang="en-US" dirty="0" smtClean="0">
                <a:solidFill>
                  <a:schemeClr val="tx1"/>
                </a:solidFill>
              </a:rPr>
              <a:t/>
            </a:r>
            <a:br>
              <a:rPr lang="en-US" dirty="0" smtClean="0">
                <a:solidFill>
                  <a:schemeClr val="tx1"/>
                </a:solidFill>
              </a:rPr>
            </a:br>
            <a:endParaRPr lang="en-US" dirty="0" smtClean="0">
              <a:solidFill>
                <a:schemeClr val="tx1"/>
              </a:solidFill>
            </a:endParaRP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Index</a:t>
            </a:r>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Importance of Culturally Sensitive Meal Planning</a:t>
            </a:r>
          </a:p>
          <a:p>
            <a:pPr lvl="0"/>
            <a:r>
              <a:rPr lang="en-US" dirty="0"/>
              <a:t>Destination 1: Egypt</a:t>
            </a:r>
          </a:p>
          <a:p>
            <a:pPr lvl="0"/>
            <a:r>
              <a:rPr lang="en-US" dirty="0"/>
              <a:t>Destination 2: Australia</a:t>
            </a:r>
          </a:p>
          <a:p>
            <a:pPr lvl="0"/>
            <a:r>
              <a:rPr lang="en-US" dirty="0"/>
              <a:t>Destination 3: France</a:t>
            </a:r>
          </a:p>
          <a:p>
            <a:pPr lvl="0"/>
            <a:r>
              <a:rPr lang="en-US" dirty="0"/>
              <a:t>Destination-Specific Challenges</a:t>
            </a:r>
          </a:p>
          <a:p>
            <a:pPr lvl="0"/>
            <a:r>
              <a:rPr lang="en-US" dirty="0"/>
              <a:t>Hospitality Partner Guidelines</a:t>
            </a:r>
          </a:p>
          <a:p>
            <a:pPr lvl="0"/>
            <a:r>
              <a:rPr lang="en-US" dirty="0"/>
              <a:t>Communication Templates</a:t>
            </a:r>
          </a:p>
          <a:p>
            <a:pPr lvl="0"/>
            <a:r>
              <a:rPr lang="en-US" dirty="0"/>
              <a:t>WHO Dietary Guidelines</a:t>
            </a:r>
          </a:p>
          <a:p>
            <a:pPr lvl="0"/>
            <a:r>
              <a:rPr lang="en-US" dirty="0"/>
              <a:t>Real-World Examples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fontScale="70000" lnSpcReduction="20000"/>
          </a:bodyPr>
          <a:lstStyle/>
          <a:p>
            <a:r>
              <a:rPr lang="en-US" dirty="0"/>
              <a:t>International tourism has witnessed remarkable growth in recent decades, attracting diverse travelers with varied dietary preferences, religious food restrictions, and medical conditions. As the tourism sector becomes more globalized, offering inclusive and culturally sensitive meals is no longer optional—it is an essential component of quality service delivery.</a:t>
            </a:r>
          </a:p>
          <a:p>
            <a:r>
              <a:rPr lang="en-US" dirty="0"/>
              <a:t>This assignment explores the development of vegan, diabetic-friendly, gluten-free, and allergen-conscious meal plans in three culturally and geographically diverse destinations: Egypt, Australia, and France. These destinations were selected due to their unique culinary traditions and their significance in the global tourism landscape. Through thoughtful meal planning, tourism stakeholders can ensure a safe and inclusive environment for all guests, regardless of dietary limitations.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Importance of Culturally Sensitive Meal Planning</a:t>
            </a:r>
          </a:p>
        </p:txBody>
      </p:sp>
      <p:sp>
        <p:nvSpPr>
          <p:cNvPr id="3" name="Content Placeholder 2"/>
          <p:cNvSpPr>
            <a:spLocks noGrp="1"/>
          </p:cNvSpPr>
          <p:nvPr>
            <p:ph idx="1"/>
          </p:nvPr>
        </p:nvSpPr>
        <p:spPr/>
        <p:txBody>
          <a:bodyPr>
            <a:normAutofit fontScale="70000" lnSpcReduction="20000"/>
          </a:bodyPr>
          <a:lstStyle/>
          <a:p>
            <a:r>
              <a:rPr lang="en-US" dirty="0"/>
              <a:t>Culturally sensitive meal planning bridges the gap between hospitality and inclusivity. Travelers often seek immersive cultural experiences, and food is central to this exploration. However, dietary restrictions—whether due to allergies, health conditions, or lifestyle choices—can turn travel into a stressful experience if not properly accommodated.</a:t>
            </a:r>
          </a:p>
          <a:p>
            <a:r>
              <a:rPr lang="en-US" dirty="0"/>
              <a:t>By integrating cultural knowledge with medical and nutritional requirements, meal planning becomes a powerful tool for enhancing customer satisfaction and safety. Research by Chen &amp; Huang (2020) highlights that culturally aligned services significantly improve tourist trust and perception of value. Moreover, awareness of common allergens and special dietary needs allows for the creation of menus that are both inclusive and authentic, reducing the risk of health incidents and negative reviews.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1 — Egypt</a:t>
            </a:r>
          </a:p>
        </p:txBody>
      </p:sp>
      <p:sp>
        <p:nvSpPr>
          <p:cNvPr id="3" name="Content Placeholder 2"/>
          <p:cNvSpPr>
            <a:spLocks noGrp="1"/>
          </p:cNvSpPr>
          <p:nvPr>
            <p:ph idx="1"/>
          </p:nvPr>
        </p:nvSpPr>
        <p:spPr/>
        <p:txBody>
          <a:bodyPr>
            <a:normAutofit fontScale="70000" lnSpcReduction="20000"/>
          </a:bodyPr>
          <a:lstStyle/>
          <a:p>
            <a:r>
              <a:rPr lang="en-US" b="1" dirty="0"/>
              <a:t>Meal Plan (Vegan, Gluten-Free, Diabetic-Friendly, Allergy-Free)</a:t>
            </a:r>
            <a:endParaRPr lang="en-US" dirty="0"/>
          </a:p>
          <a:p>
            <a:pPr lvl="0"/>
            <a:r>
              <a:rPr lang="en-US" b="1" dirty="0"/>
              <a:t>Breakfast</a:t>
            </a:r>
            <a:r>
              <a:rPr lang="en-US" dirty="0"/>
              <a:t>: Falafel (made without flour) with </a:t>
            </a:r>
            <a:r>
              <a:rPr lang="en-US" dirty="0" err="1"/>
              <a:t>tahini</a:t>
            </a:r>
            <a:r>
              <a:rPr lang="en-US" dirty="0"/>
              <a:t> sauce and cucumber salad.</a:t>
            </a:r>
          </a:p>
          <a:p>
            <a:pPr lvl="0"/>
            <a:r>
              <a:rPr lang="en-US" b="1" dirty="0"/>
              <a:t>Lunch</a:t>
            </a:r>
            <a:r>
              <a:rPr lang="en-US" dirty="0"/>
              <a:t>: Egyptian lentil soup using cumin, carrots, and garlic, served with gluten-free bread.</a:t>
            </a:r>
          </a:p>
          <a:p>
            <a:pPr lvl="0"/>
            <a:r>
              <a:rPr lang="en-US" b="1" dirty="0"/>
              <a:t>Dinner</a:t>
            </a:r>
            <a:r>
              <a:rPr lang="en-US" dirty="0"/>
              <a:t>: </a:t>
            </a:r>
            <a:r>
              <a:rPr lang="en-US" dirty="0" err="1"/>
              <a:t>Warak</a:t>
            </a:r>
            <a:r>
              <a:rPr lang="en-US" dirty="0"/>
              <a:t> </a:t>
            </a:r>
            <a:r>
              <a:rPr lang="en-US" dirty="0" err="1"/>
              <a:t>Enab</a:t>
            </a:r>
            <a:r>
              <a:rPr lang="en-US" dirty="0"/>
              <a:t> (stuffed grape leaves with rice, herbs, and chickpeas</a:t>
            </a:r>
            <a:r>
              <a:rPr lang="en-US" dirty="0" smtClean="0"/>
              <a:t>).</a:t>
            </a:r>
          </a:p>
          <a:p>
            <a:pPr lvl="0"/>
            <a:endParaRPr lang="en-US" dirty="0"/>
          </a:p>
          <a:p>
            <a:r>
              <a:rPr lang="en-US" b="1" dirty="0"/>
              <a:t>Nutritional Breakdown</a:t>
            </a:r>
            <a:r>
              <a:rPr lang="en-US" dirty="0"/>
              <a:t>:</a:t>
            </a:r>
            <a:br>
              <a:rPr lang="en-US" dirty="0"/>
            </a:br>
            <a:r>
              <a:rPr lang="en-US" dirty="0"/>
              <a:t>These meals are high in plant-based proteins and fiber, aiding digestion and managing blood sugar. They are low in saturated fats and free from common allergens such as nuts, dairy, and wheat (with modifications). Lentils and chickpeas provide essential iron and </a:t>
            </a:r>
            <a:r>
              <a:rPr lang="en-US" dirty="0" err="1"/>
              <a:t>folate</a:t>
            </a:r>
            <a:r>
              <a:rPr lang="en-US" dirty="0"/>
              <a:t>, important for energy and cellular function (FAO, 2021).</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Egypt — Challenges and Sourcing</a:t>
            </a:r>
          </a:p>
        </p:txBody>
      </p:sp>
      <p:sp>
        <p:nvSpPr>
          <p:cNvPr id="3" name="Content Placeholder 2"/>
          <p:cNvSpPr>
            <a:spLocks noGrp="1"/>
          </p:cNvSpPr>
          <p:nvPr>
            <p:ph idx="1"/>
          </p:nvPr>
        </p:nvSpPr>
        <p:spPr>
          <a:xfrm>
            <a:off x="457200" y="1600200"/>
            <a:ext cx="8229600" cy="4686320"/>
          </a:xfrm>
        </p:spPr>
        <p:txBody>
          <a:bodyPr>
            <a:normAutofit fontScale="55000" lnSpcReduction="20000"/>
          </a:bodyPr>
          <a:lstStyle/>
          <a:p>
            <a:pPr lvl="0"/>
            <a:r>
              <a:rPr lang="en-US" b="1" dirty="0"/>
              <a:t>Use of Wheat in Traditional Dishes</a:t>
            </a:r>
            <a:r>
              <a:rPr lang="en-US" dirty="0"/>
              <a:t>:</a:t>
            </a:r>
            <a:br>
              <a:rPr lang="en-US" dirty="0"/>
            </a:br>
            <a:r>
              <a:rPr lang="en-US" dirty="0"/>
              <a:t>Egyptian cuisine is heavily reliant on wheat, especially in staples like pita bread and desserts such as </a:t>
            </a:r>
            <a:r>
              <a:rPr lang="en-US" dirty="0" err="1"/>
              <a:t>basbousa</a:t>
            </a:r>
            <a:r>
              <a:rPr lang="en-US" dirty="0"/>
              <a:t> and </a:t>
            </a:r>
            <a:r>
              <a:rPr lang="en-US" dirty="0" err="1"/>
              <a:t>konafa</a:t>
            </a:r>
            <a:r>
              <a:rPr lang="en-US" dirty="0"/>
              <a:t>. Replacing these with gluten-free alternatives requires both creative adaptation and local supplier coordination. Limited availability of certified gluten-free products poses a sourcing challenge.</a:t>
            </a:r>
          </a:p>
          <a:p>
            <a:pPr lvl="0"/>
            <a:r>
              <a:rPr lang="en-US" b="1" dirty="0"/>
              <a:t>Use of Common Allergens</a:t>
            </a:r>
            <a:r>
              <a:rPr lang="en-US" dirty="0"/>
              <a:t>:</a:t>
            </a:r>
            <a:br>
              <a:rPr lang="en-US" dirty="0"/>
            </a:br>
            <a:r>
              <a:rPr lang="en-US" dirty="0"/>
              <a:t>Nuts, sesame, and dairy are prevalent in Egyptian desserts and sauces. For instance, </a:t>
            </a:r>
            <a:r>
              <a:rPr lang="en-US" dirty="0" err="1"/>
              <a:t>tahini</a:t>
            </a:r>
            <a:r>
              <a:rPr lang="en-US" dirty="0"/>
              <a:t>, made from sesame seeds, is a core ingredient in many dips and dressings. Educating chefs and vendors about safe ingredient swaps is crucial.</a:t>
            </a:r>
          </a:p>
          <a:p>
            <a:pPr lvl="0"/>
            <a:r>
              <a:rPr lang="en-US" b="1" dirty="0"/>
              <a:t>Vendor Education on Cross-Contamination</a:t>
            </a:r>
            <a:r>
              <a:rPr lang="en-US" dirty="0"/>
              <a:t>:</a:t>
            </a:r>
            <a:br>
              <a:rPr lang="en-US" dirty="0"/>
            </a:br>
            <a:r>
              <a:rPr lang="en-US" dirty="0"/>
              <a:t>Street food culture in Egypt is vibrant, but food handling standards can vary. Vendors need training in allergen awareness, including the importance of clean utensils and cookware to prevent cross-contamination. According to a 2022 FAO report, food safety education among informal vendors in MENA countries remains low, highlighting an urgent area for improvement.</a:t>
            </a:r>
          </a:p>
          <a:p>
            <a:pPr lvl="0"/>
            <a:r>
              <a:rPr lang="en-US" b="1" dirty="0"/>
              <a:t>Limited Access to Specialty Ingredients</a:t>
            </a:r>
            <a:r>
              <a:rPr lang="en-US" dirty="0"/>
              <a:t>:</a:t>
            </a:r>
            <a:br>
              <a:rPr lang="en-US" dirty="0"/>
            </a:br>
            <a:r>
              <a:rPr lang="en-US" dirty="0"/>
              <a:t>Organic and specialty dietary ingredients (e.g., gluten-free flours, dairy substitutes) are less accessible in rural or traditional markets. Urban centers like Cairo or Alexandria may offer more options, but partnerships with health-focused suppliers can bridge this gap.</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2 — Australia</a:t>
            </a:r>
          </a:p>
        </p:txBody>
      </p:sp>
      <p:sp>
        <p:nvSpPr>
          <p:cNvPr id="3" name="Content Placeholder 2"/>
          <p:cNvSpPr>
            <a:spLocks noGrp="1"/>
          </p:cNvSpPr>
          <p:nvPr>
            <p:ph idx="1"/>
          </p:nvPr>
        </p:nvSpPr>
        <p:spPr/>
        <p:txBody>
          <a:bodyPr>
            <a:normAutofit fontScale="70000" lnSpcReduction="20000"/>
          </a:bodyPr>
          <a:lstStyle/>
          <a:p>
            <a:r>
              <a:rPr lang="en-US" b="1" dirty="0"/>
              <a:t>Meal Plan (Vegan, Gluten-Free, Diabetic-Friendly, Allergy-Free)</a:t>
            </a:r>
            <a:endParaRPr lang="en-US" dirty="0"/>
          </a:p>
          <a:p>
            <a:pPr lvl="0"/>
            <a:r>
              <a:rPr lang="en-US" b="1" dirty="0"/>
              <a:t>Breakfast</a:t>
            </a:r>
            <a:r>
              <a:rPr lang="en-US" dirty="0"/>
              <a:t>: </a:t>
            </a:r>
            <a:r>
              <a:rPr lang="en-US" dirty="0" err="1"/>
              <a:t>Acai</a:t>
            </a:r>
            <a:r>
              <a:rPr lang="en-US" dirty="0"/>
              <a:t> bowl with banana, berries, and gluten-free granola.</a:t>
            </a:r>
          </a:p>
          <a:p>
            <a:pPr lvl="0"/>
            <a:r>
              <a:rPr lang="en-US" b="1" dirty="0"/>
              <a:t>Lunch</a:t>
            </a:r>
            <a:r>
              <a:rPr lang="en-US" dirty="0"/>
              <a:t>: Quinoa salad with avocado, cherry tomatoes, and citrus vinaigrette.</a:t>
            </a:r>
          </a:p>
          <a:p>
            <a:pPr lvl="0"/>
            <a:r>
              <a:rPr lang="en-US" b="1" dirty="0"/>
              <a:t>Dinner</a:t>
            </a:r>
            <a:r>
              <a:rPr lang="en-US" dirty="0"/>
              <a:t>: Grilled tofu with roasted sweet potato and sautéed kale.</a:t>
            </a:r>
          </a:p>
          <a:p>
            <a:endParaRPr lang="en-US" b="1" dirty="0" smtClean="0"/>
          </a:p>
          <a:p>
            <a:r>
              <a:rPr lang="en-US" b="1" dirty="0" smtClean="0"/>
              <a:t>Nutritional </a:t>
            </a:r>
            <a:r>
              <a:rPr lang="en-US" b="1" dirty="0"/>
              <a:t>Breakdown</a:t>
            </a:r>
            <a:r>
              <a:rPr lang="en-US" dirty="0"/>
              <a:t>:</a:t>
            </a:r>
            <a:br>
              <a:rPr lang="en-US" dirty="0"/>
            </a:br>
            <a:r>
              <a:rPr lang="en-US" dirty="0"/>
              <a:t>Australia’s fresh produce and multicultural influence allow for nutrient-rich meals. The above menu includes essential vitamins (A, C, E), antioxidants, plant protein, and complex </a:t>
            </a:r>
            <a:r>
              <a:rPr lang="en-US" dirty="0" err="1"/>
              <a:t>carbs</a:t>
            </a:r>
            <a:r>
              <a:rPr lang="en-US" dirty="0"/>
              <a:t>. It's suitable for diabetic guests, as it has low </a:t>
            </a:r>
            <a:r>
              <a:rPr lang="en-US" dirty="0" err="1"/>
              <a:t>glycemic</a:t>
            </a:r>
            <a:r>
              <a:rPr lang="en-US" dirty="0"/>
              <a:t> index components and high fiber (Australian Dietary Guidelines, 2023).</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Australia — Challenges and </a:t>
            </a:r>
            <a:r>
              <a:rPr lang="en-US" dirty="0" smtClean="0"/>
              <a:t>Sourcing</a:t>
            </a:r>
            <a:endParaRPr lang="en-US" dirty="0"/>
          </a:p>
        </p:txBody>
      </p:sp>
      <p:sp>
        <p:nvSpPr>
          <p:cNvPr id="3" name="Content Placeholder 2"/>
          <p:cNvSpPr>
            <a:spLocks noGrp="1"/>
          </p:cNvSpPr>
          <p:nvPr>
            <p:ph idx="1"/>
          </p:nvPr>
        </p:nvSpPr>
        <p:spPr/>
        <p:txBody>
          <a:bodyPr>
            <a:normAutofit fontScale="55000" lnSpcReduction="20000"/>
          </a:bodyPr>
          <a:lstStyle/>
          <a:p>
            <a:pPr lvl="0"/>
            <a:r>
              <a:rPr lang="en-US" b="1" dirty="0"/>
              <a:t>Reliance on Imported Goods</a:t>
            </a:r>
            <a:r>
              <a:rPr lang="en-US" dirty="0"/>
              <a:t>:</a:t>
            </a:r>
            <a:br>
              <a:rPr lang="en-US" dirty="0"/>
            </a:br>
            <a:r>
              <a:rPr lang="en-US" dirty="0"/>
              <a:t>Australia imports a significant amount of its specialty food products, including gluten-free grains and exotic </a:t>
            </a:r>
            <a:r>
              <a:rPr lang="en-US" dirty="0" err="1"/>
              <a:t>superfoods</a:t>
            </a:r>
            <a:r>
              <a:rPr lang="en-US" dirty="0"/>
              <a:t> like quinoa and </a:t>
            </a:r>
            <a:r>
              <a:rPr lang="en-US" dirty="0" err="1"/>
              <a:t>acai</a:t>
            </a:r>
            <a:r>
              <a:rPr lang="en-US" dirty="0"/>
              <a:t>. This can lead to stock fluctuations and increased meal costs.</a:t>
            </a:r>
          </a:p>
          <a:p>
            <a:pPr lvl="0"/>
            <a:r>
              <a:rPr lang="en-US" b="1" dirty="0"/>
              <a:t>Prevalence of Dairy in Western Cuisine</a:t>
            </a:r>
            <a:r>
              <a:rPr lang="en-US" dirty="0"/>
              <a:t>:</a:t>
            </a:r>
            <a:br>
              <a:rPr lang="en-US" dirty="0"/>
            </a:br>
            <a:r>
              <a:rPr lang="en-US" dirty="0"/>
              <a:t>Many traditional Australian breakfasts and desserts, like </a:t>
            </a:r>
            <a:r>
              <a:rPr lang="en-US" dirty="0" err="1"/>
              <a:t>pavlova</a:t>
            </a:r>
            <a:r>
              <a:rPr lang="en-US" dirty="0"/>
              <a:t> or lamingtons, use dairy. Offering dairy-free alternatives (like coconut yogurt or almond milk) is vital for vegan and lactose-intolerant guests.</a:t>
            </a:r>
          </a:p>
          <a:p>
            <a:pPr lvl="0"/>
            <a:r>
              <a:rPr lang="en-US" b="1" dirty="0"/>
              <a:t>Lack of Allergen Transparency in Packaged Foods</a:t>
            </a:r>
            <a:r>
              <a:rPr lang="en-US" dirty="0"/>
              <a:t>:</a:t>
            </a:r>
            <a:br>
              <a:rPr lang="en-US" dirty="0"/>
            </a:br>
            <a:r>
              <a:rPr lang="en-US" dirty="0"/>
              <a:t>Despite Australia's robust allergen labeling laws, tourists often struggle to interpret ingredient lists, particularly if unfamiliar with local brands. Hospitality partners must provide clear, translated food labeling and ensure staff are trained to read and interpret them accurately.</a:t>
            </a:r>
          </a:p>
          <a:p>
            <a:pPr lvl="0"/>
            <a:r>
              <a:rPr lang="en-US" b="1" dirty="0"/>
              <a:t>Awareness and Inclusivity in Remote Areas</a:t>
            </a:r>
            <a:r>
              <a:rPr lang="en-US" dirty="0"/>
              <a:t>:</a:t>
            </a:r>
            <a:br>
              <a:rPr lang="en-US" dirty="0"/>
            </a:br>
            <a:r>
              <a:rPr lang="en-US" dirty="0"/>
              <a:t>In cities like Sydney or Melbourne, allergen-aware dining is common. However, regional areas and eco-retreats may lack training or resources to provide consistent allergen-safe meals, making staff education and supplier support essential.</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3 — France</a:t>
            </a:r>
          </a:p>
        </p:txBody>
      </p:sp>
      <p:sp>
        <p:nvSpPr>
          <p:cNvPr id="3" name="Content Placeholder 2"/>
          <p:cNvSpPr>
            <a:spLocks noGrp="1"/>
          </p:cNvSpPr>
          <p:nvPr>
            <p:ph idx="1"/>
          </p:nvPr>
        </p:nvSpPr>
        <p:spPr/>
        <p:txBody>
          <a:bodyPr>
            <a:normAutofit fontScale="70000" lnSpcReduction="20000"/>
          </a:bodyPr>
          <a:lstStyle/>
          <a:p>
            <a:r>
              <a:rPr lang="en-US" b="1" dirty="0"/>
              <a:t>Meal Plan (Vegan, Gluten-Free, Diabetic-Friendly, Allergy-Free)</a:t>
            </a:r>
            <a:endParaRPr lang="en-US" dirty="0"/>
          </a:p>
          <a:p>
            <a:pPr lvl="0"/>
            <a:r>
              <a:rPr lang="en-US" b="1" dirty="0"/>
              <a:t>Breakfast</a:t>
            </a:r>
            <a:r>
              <a:rPr lang="en-US" dirty="0"/>
              <a:t>: Buckwheat crêpes (made with non-wheat flour) topped with maple syrup.</a:t>
            </a:r>
          </a:p>
          <a:p>
            <a:pPr lvl="0"/>
            <a:r>
              <a:rPr lang="en-US" b="1" dirty="0"/>
              <a:t>Lunch</a:t>
            </a:r>
            <a:r>
              <a:rPr lang="en-US" dirty="0"/>
              <a:t>: Ratatouille made with eggplant, zucchini, tomato, and herbs served with quinoa.</a:t>
            </a:r>
          </a:p>
          <a:p>
            <a:pPr lvl="0"/>
            <a:r>
              <a:rPr lang="en-US" b="1" dirty="0"/>
              <a:t>Dinner</a:t>
            </a:r>
            <a:r>
              <a:rPr lang="en-US" dirty="0"/>
              <a:t>: Tofu bourguignon with mushrooms, carrots, and gluten-free pasta.</a:t>
            </a:r>
          </a:p>
          <a:p>
            <a:endParaRPr lang="en-US" b="1" dirty="0" smtClean="0"/>
          </a:p>
          <a:p>
            <a:r>
              <a:rPr lang="en-US" b="1" dirty="0" smtClean="0"/>
              <a:t>Nutritional </a:t>
            </a:r>
            <a:r>
              <a:rPr lang="en-US" b="1" dirty="0"/>
              <a:t>Breakdown</a:t>
            </a:r>
            <a:r>
              <a:rPr lang="en-US" dirty="0"/>
              <a:t>:</a:t>
            </a:r>
            <a:br>
              <a:rPr lang="en-US" dirty="0"/>
            </a:br>
            <a:r>
              <a:rPr lang="en-US" dirty="0"/>
              <a:t>This plan highlights Mediterranean-style eating: antioxidant-rich vegetables, plant proteins, and whole grains. It avoids dairy, nuts, and wheat, while maintaining the traditional flair of French meals through herbs and cooking techniques (INRAE, 2022).</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France — Challenges and </a:t>
            </a:r>
            <a:r>
              <a:rPr lang="en-US" dirty="0" smtClean="0"/>
              <a:t>Sourcing</a:t>
            </a:r>
            <a:endParaRPr lang="en-US" dirty="0"/>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pPr lvl="0"/>
            <a:r>
              <a:rPr lang="en-US" b="1" dirty="0"/>
              <a:t>Dairy-Rich Culinary Traditions</a:t>
            </a:r>
            <a:r>
              <a:rPr lang="en-US" dirty="0"/>
              <a:t>:</a:t>
            </a:r>
            <a:br>
              <a:rPr lang="en-US" dirty="0"/>
            </a:br>
            <a:r>
              <a:rPr lang="en-US" dirty="0"/>
              <a:t>France is renowned for its cheeses, cream-based sauces, and pastries. These dairy-centric foods are often difficult to replicate without sacrificing taste. Introducing coconut cream, plant-based cheese, or soy milk into traditional recipes requires skilled culinary adaptation.</a:t>
            </a:r>
          </a:p>
          <a:p>
            <a:pPr lvl="0"/>
            <a:r>
              <a:rPr lang="en-US" b="1" dirty="0"/>
              <a:t>Heavy Reliance on Wheat</a:t>
            </a:r>
            <a:r>
              <a:rPr lang="en-US" dirty="0"/>
              <a:t>:</a:t>
            </a:r>
            <a:br>
              <a:rPr lang="en-US" dirty="0"/>
            </a:br>
            <a:r>
              <a:rPr lang="en-US" dirty="0"/>
              <a:t>Bread, croissants, and tart crusts are central to French food culture. While gluten-free baking is possible, it demands access to alternative flours (e.g., rice, almond, or buckwheat) and specialized training to achieve similar textures.</a:t>
            </a:r>
          </a:p>
          <a:p>
            <a:pPr lvl="0"/>
            <a:r>
              <a:rPr lang="en-US" b="1" dirty="0"/>
              <a:t>Allergen Communication Gaps in Dining Culture</a:t>
            </a:r>
            <a:r>
              <a:rPr lang="en-US" dirty="0"/>
              <a:t>:</a:t>
            </a:r>
            <a:br>
              <a:rPr lang="en-US" dirty="0"/>
            </a:br>
            <a:r>
              <a:rPr lang="en-US" dirty="0"/>
              <a:t>Despite EU-wide allergen labeling laws, French menus rarely include allergen disclosures unless in tourist-heavy regions. Cultural dining norms also discourage special requests, so tourists may feel hesitant to raise concerns. Hotels and restaurants must foster an inclusive dining environment with multilingual staff and visible allergy information.</a:t>
            </a:r>
          </a:p>
          <a:p>
            <a:r>
              <a:rPr lang="en-US" b="1" dirty="0"/>
              <a:t>Limited Availability in Rural France</a:t>
            </a:r>
            <a:r>
              <a:rPr lang="en-US" dirty="0"/>
              <a:t>:</a:t>
            </a:r>
            <a:br>
              <a:rPr lang="en-US" dirty="0"/>
            </a:br>
            <a:r>
              <a:rPr lang="en-US" dirty="0"/>
              <a:t>While cities like Paris and Lyon are evolving with vegan and allergen-friendly options, rural towns are slower to adopt these changes. Collaboration with small-scale local producers can promote safer and more inclusive offerings in countryside lodgings.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Hospitality Partner </a:t>
            </a:r>
            <a:r>
              <a:rPr lang="en-US"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pPr lvl="0"/>
            <a:r>
              <a:rPr lang="en-US" b="1" dirty="0"/>
              <a:t>Sourcing and Preparation</a:t>
            </a:r>
            <a:r>
              <a:rPr lang="en-US" dirty="0"/>
              <a:t>:</a:t>
            </a:r>
            <a:br>
              <a:rPr lang="en-US" dirty="0"/>
            </a:br>
            <a:r>
              <a:rPr lang="en-US" dirty="0"/>
              <a:t>Use local, fresh, and preferably organic ingredients free from top allergens (peanuts, tree nuts, dairy, gluten, soy, eggs, shellfish). Promote seasonal produce and regional flavors while ensuring the safety and dietary suitability of every meal.</a:t>
            </a:r>
          </a:p>
          <a:p>
            <a:pPr lvl="0"/>
            <a:r>
              <a:rPr lang="en-US" b="1" dirty="0"/>
              <a:t>Menu Planning and Diversity</a:t>
            </a:r>
            <a:r>
              <a:rPr lang="en-US" dirty="0"/>
              <a:t>:</a:t>
            </a:r>
            <a:br>
              <a:rPr lang="en-US" dirty="0"/>
            </a:br>
            <a:r>
              <a:rPr lang="en-US" dirty="0"/>
              <a:t>Design customizable menus with labels like "vegan," "GF," and "allergen-free." Include meal alternatives suitable for religious, medical, and ethical dietary practices. Provide QR codes linking to ingredient lists and nutritional data.</a:t>
            </a:r>
          </a:p>
          <a:p>
            <a:pPr lvl="0"/>
            <a:r>
              <a:rPr lang="en-US" b="1" dirty="0"/>
              <a:t>Staff Training and Kitchen Practices</a:t>
            </a:r>
            <a:r>
              <a:rPr lang="en-US" dirty="0"/>
              <a:t>:</a:t>
            </a:r>
            <a:br>
              <a:rPr lang="en-US" dirty="0"/>
            </a:br>
            <a:r>
              <a:rPr lang="en-US" dirty="0"/>
              <a:t>Conduct regular training on allergen identification, kitchen hygiene, and cultural sensitivity. Implement color-coded chopping boards and utensils for allergen-free meals. Separate preparation and storage areas for high-risk allergens should be standard.</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Communication </a:t>
            </a:r>
            <a:r>
              <a:rPr lang="en-US" dirty="0" smtClean="0"/>
              <a:t>Templates</a:t>
            </a:r>
            <a:endParaRPr lang="en-US" dirty="0"/>
          </a:p>
        </p:txBody>
      </p:sp>
      <p:sp>
        <p:nvSpPr>
          <p:cNvPr id="3" name="Content Placeholder 2"/>
          <p:cNvSpPr>
            <a:spLocks noGrp="1"/>
          </p:cNvSpPr>
          <p:nvPr>
            <p:ph idx="1"/>
          </p:nvPr>
        </p:nvSpPr>
        <p:spPr/>
        <p:txBody>
          <a:bodyPr>
            <a:normAutofit/>
          </a:bodyPr>
          <a:lstStyle/>
          <a:p>
            <a:pPr lvl="0"/>
            <a:r>
              <a:rPr lang="en-US" sz="2400" b="1" dirty="0"/>
              <a:t>Arabic (Egypt)</a:t>
            </a:r>
            <a:r>
              <a:rPr lang="en-US" sz="2400" dirty="0"/>
              <a:t>: "</a:t>
            </a:r>
            <a:r>
              <a:rPr lang="en-US" sz="2400" dirty="0" err="1"/>
              <a:t>أنا</a:t>
            </a:r>
            <a:r>
              <a:rPr lang="en-US" sz="2400" dirty="0"/>
              <a:t> </a:t>
            </a:r>
            <a:r>
              <a:rPr lang="en-US" sz="2400" dirty="0" err="1"/>
              <a:t>نباتي</a:t>
            </a:r>
            <a:r>
              <a:rPr lang="en-US" sz="2400" dirty="0"/>
              <a:t> </a:t>
            </a:r>
            <a:r>
              <a:rPr lang="en-US" sz="2400" dirty="0" err="1"/>
              <a:t>وأحتاج</a:t>
            </a:r>
            <a:r>
              <a:rPr lang="en-US" sz="2400" dirty="0"/>
              <a:t> </a:t>
            </a:r>
            <a:r>
              <a:rPr lang="en-US" sz="2400" dirty="0" err="1"/>
              <a:t>طعامًا</a:t>
            </a:r>
            <a:r>
              <a:rPr lang="en-US" sz="2400" dirty="0"/>
              <a:t> </a:t>
            </a:r>
            <a:r>
              <a:rPr lang="en-US" sz="2400" dirty="0" err="1"/>
              <a:t>خاليًا</a:t>
            </a:r>
            <a:r>
              <a:rPr lang="en-US" sz="2400" dirty="0"/>
              <a:t> </a:t>
            </a:r>
            <a:r>
              <a:rPr lang="en-US" sz="2400" dirty="0" err="1"/>
              <a:t>من</a:t>
            </a:r>
            <a:r>
              <a:rPr lang="en-US" sz="2400" dirty="0"/>
              <a:t> </a:t>
            </a:r>
            <a:r>
              <a:rPr lang="en-US" sz="2400" dirty="0" err="1"/>
              <a:t>الغلوتين</a:t>
            </a:r>
            <a:r>
              <a:rPr lang="en-US" sz="2400" dirty="0"/>
              <a:t>." (I am vegan and require gluten-free food.)</a:t>
            </a:r>
          </a:p>
          <a:p>
            <a:pPr lvl="0"/>
            <a:r>
              <a:rPr lang="en-US" sz="2400" b="1" dirty="0"/>
              <a:t>English (Australia)</a:t>
            </a:r>
            <a:r>
              <a:rPr lang="en-US" sz="2400" dirty="0"/>
              <a:t>: "I am vegan and require gluten-free food."</a:t>
            </a:r>
          </a:p>
          <a:p>
            <a:pPr lvl="0"/>
            <a:r>
              <a:rPr lang="en-US" sz="2400" b="1" dirty="0"/>
              <a:t>French (France)</a:t>
            </a:r>
            <a:r>
              <a:rPr lang="en-US" sz="2400" dirty="0"/>
              <a:t>: "Je </a:t>
            </a:r>
            <a:r>
              <a:rPr lang="en-US" sz="2400" dirty="0" err="1"/>
              <a:t>suis</a:t>
            </a:r>
            <a:r>
              <a:rPr lang="en-US" sz="2400" dirty="0"/>
              <a:t> </a:t>
            </a:r>
            <a:r>
              <a:rPr lang="en-US" sz="2400" dirty="0" err="1"/>
              <a:t>végétalien</a:t>
            </a:r>
            <a:r>
              <a:rPr lang="en-US" sz="2400" dirty="0"/>
              <a:t> et </a:t>
            </a:r>
            <a:r>
              <a:rPr lang="en-US" sz="2400" dirty="0" err="1"/>
              <a:t>j’ai</a:t>
            </a:r>
            <a:r>
              <a:rPr lang="en-US" sz="2400" dirty="0"/>
              <a:t> </a:t>
            </a:r>
            <a:r>
              <a:rPr lang="en-US" sz="2400" dirty="0" err="1"/>
              <a:t>besoin</a:t>
            </a:r>
            <a:r>
              <a:rPr lang="en-US" sz="2400" dirty="0"/>
              <a:t> de </a:t>
            </a:r>
            <a:r>
              <a:rPr lang="en-US" sz="2400" dirty="0" err="1"/>
              <a:t>repas</a:t>
            </a:r>
            <a:r>
              <a:rPr lang="en-US" sz="2400" dirty="0"/>
              <a:t> sans gluten</a:t>
            </a:r>
            <a:r>
              <a:rPr lang="en-US" sz="2400" dirty="0" smtClean="0"/>
              <a:t>.“</a:t>
            </a:r>
          </a:p>
          <a:p>
            <a:pPr lvl="0"/>
            <a:endParaRPr lang="en-US" sz="2400" dirty="0"/>
          </a:p>
          <a:p>
            <a:r>
              <a:rPr lang="en-US" sz="2400" dirty="0"/>
              <a:t>Hospitality partners should also provide visual communication aids for non-verbal guests or those with language barriers, such as food allergy cards or translated dining request forms.</a:t>
            </a:r>
          </a:p>
          <a:p>
            <a:endParaRPr 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WHO Dietary Guidelines </a:t>
            </a:r>
          </a:p>
        </p:txBody>
      </p:sp>
      <p:sp>
        <p:nvSpPr>
          <p:cNvPr id="3" name="Content Placeholder 2"/>
          <p:cNvSpPr>
            <a:spLocks noGrp="1"/>
          </p:cNvSpPr>
          <p:nvPr>
            <p:ph idx="1"/>
          </p:nvPr>
        </p:nvSpPr>
        <p:spPr/>
        <p:txBody>
          <a:bodyPr>
            <a:normAutofit fontScale="62500" lnSpcReduction="20000"/>
          </a:bodyPr>
          <a:lstStyle/>
          <a:p>
            <a:r>
              <a:rPr lang="en-US" dirty="0"/>
              <a:t>The </a:t>
            </a:r>
            <a:r>
              <a:rPr lang="en-US" b="1" dirty="0"/>
              <a:t>World Health Organization (WHO)</a:t>
            </a:r>
            <a:r>
              <a:rPr lang="en-US" dirty="0"/>
              <a:t> promotes a globally recognized framework for healthy eating that supports wellness, prevents disease, and accommodates diverse populations. These guidelines emphasize the consumption of nutrient-rich, whole foods such as fruits, vegetables, whole grains, legumes, and lean proteins. They also advise reducing saturated fats, sugars, sodium, and processed foods—factors particularly important for managing chronic conditions like diabetes, celiac disease, and food allergies.</a:t>
            </a:r>
          </a:p>
          <a:p>
            <a:r>
              <a:rPr lang="en-US" dirty="0"/>
              <a:t>In the context of tourism, adopting WHO dietary principles helps create </a:t>
            </a:r>
            <a:r>
              <a:rPr lang="en-US" b="1" dirty="0"/>
              <a:t>safe, inclusive, and health-conscious meal plans</a:t>
            </a:r>
            <a:r>
              <a:rPr lang="en-US" dirty="0"/>
              <a:t>. Since international travelers often face challenges accessing safe and suitable food, aligning with these guidelines not only ensures guest safety but also enhances the destination’s reputation for health and hospitality excellence.</a:t>
            </a:r>
          </a:p>
          <a:p>
            <a:r>
              <a:rPr lang="en-US" dirty="0"/>
              <a:t>For culturally sensitive and allergen-free tourism services, WHO’s framework provides a strong foundation. Combining these health-centered recommendations with cultural culinary practices allows meal providers to offer both </a:t>
            </a:r>
            <a:r>
              <a:rPr lang="en-US" b="1" dirty="0"/>
              <a:t>authentic and safe</a:t>
            </a:r>
            <a:r>
              <a:rPr lang="en-US" dirty="0"/>
              <a:t> food experiences.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pPr>
              <a:buNone/>
            </a:pPr>
            <a:r>
              <a:rPr lang="en-US" b="1" dirty="0" smtClean="0"/>
              <a:t>Pointers </a:t>
            </a:r>
            <a:r>
              <a:rPr lang="en-US" b="1" dirty="0"/>
              <a:t>Based on WHO Dietary Guidelines</a:t>
            </a:r>
            <a:r>
              <a:rPr lang="en-US" b="1" dirty="0" smtClean="0"/>
              <a:t>:</a:t>
            </a:r>
          </a:p>
          <a:p>
            <a:endParaRPr lang="en-US" b="1" dirty="0"/>
          </a:p>
          <a:p>
            <a:pPr lvl="0"/>
            <a:r>
              <a:rPr lang="en-US" b="1" dirty="0"/>
              <a:t>Offer Whole Foods</a:t>
            </a:r>
            <a:r>
              <a:rPr lang="en-US" dirty="0"/>
              <a:t/>
            </a:r>
            <a:br>
              <a:rPr lang="en-US" dirty="0"/>
            </a:br>
            <a:r>
              <a:rPr lang="en-US" dirty="0"/>
              <a:t>Prioritize fresh, minimally processed ingredients such as whole fruits, vegetables, legumes, and whole grains like brown rice or quinoa.</a:t>
            </a:r>
          </a:p>
          <a:p>
            <a:pPr lvl="0"/>
            <a:r>
              <a:rPr lang="en-US" b="1" dirty="0"/>
              <a:t>Limit Added Sugars and Salt</a:t>
            </a:r>
            <a:r>
              <a:rPr lang="en-US" dirty="0"/>
              <a:t/>
            </a:r>
            <a:br>
              <a:rPr lang="en-US" dirty="0"/>
            </a:br>
            <a:r>
              <a:rPr lang="en-US" dirty="0"/>
              <a:t>Use herbs, spices, citrus, and natural sweeteners (like dates or fruit puree) to flavor food instead of relying on added sugar or sodium-heavy seasonings.</a:t>
            </a:r>
          </a:p>
          <a:p>
            <a:pPr lvl="0"/>
            <a:r>
              <a:rPr lang="en-US" b="1" dirty="0"/>
              <a:t>Provide Plant-Based Proteins</a:t>
            </a:r>
            <a:r>
              <a:rPr lang="en-US" dirty="0"/>
              <a:t/>
            </a:r>
            <a:br>
              <a:rPr lang="en-US" dirty="0"/>
            </a:br>
            <a:r>
              <a:rPr lang="en-US" dirty="0"/>
              <a:t>Include lentils, beans, tofu, </a:t>
            </a:r>
            <a:r>
              <a:rPr lang="en-US" dirty="0" err="1"/>
              <a:t>tempeh</a:t>
            </a:r>
            <a:r>
              <a:rPr lang="en-US" dirty="0"/>
              <a:t>, or nuts (if allergen-safe) in meals. These align with both vegan diets and WHO’s recommendations for reducing red meat consumption.</a:t>
            </a:r>
          </a:p>
          <a:p>
            <a:pPr lvl="0"/>
            <a:r>
              <a:rPr lang="en-US" b="1" dirty="0"/>
              <a:t>Use Healthy Fats</a:t>
            </a:r>
            <a:r>
              <a:rPr lang="en-US" dirty="0"/>
              <a:t/>
            </a:r>
            <a:br>
              <a:rPr lang="en-US" dirty="0"/>
            </a:br>
            <a:r>
              <a:rPr lang="en-US" dirty="0"/>
              <a:t>Replace butter and trans fats with unsaturated fats such as olive oil or avocado oil, which support heart health and reduce inflammation.</a:t>
            </a:r>
          </a:p>
          <a:p>
            <a:pPr lvl="0"/>
            <a:r>
              <a:rPr lang="en-US" b="1" dirty="0"/>
              <a:t>Ensure Safe Cooking Practices</a:t>
            </a:r>
            <a:r>
              <a:rPr lang="en-US" dirty="0"/>
              <a:t/>
            </a:r>
            <a:br>
              <a:rPr lang="en-US" dirty="0"/>
            </a:br>
            <a:r>
              <a:rPr lang="en-US" dirty="0"/>
              <a:t>Adhere to safe food handling, proper cooking temperatures, and separation of allergen-containing items to prevent cross-contamination, especially in buffet settings.</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pPr lvl="0"/>
            <a:r>
              <a:rPr lang="en-US" b="1" dirty="0"/>
              <a:t>Encourage Portion Control</a:t>
            </a:r>
            <a:r>
              <a:rPr lang="en-US" dirty="0"/>
              <a:t/>
            </a:r>
            <a:br>
              <a:rPr lang="en-US" dirty="0"/>
            </a:br>
            <a:r>
              <a:rPr lang="en-US" dirty="0"/>
              <a:t>Use visual cues and appropriately sized dishes to help tourists manage portion sizes, which is especially helpful for diabetic guests or those following medical diets.</a:t>
            </a:r>
          </a:p>
          <a:p>
            <a:pPr lvl="0"/>
            <a:r>
              <a:rPr lang="en-US" b="1" dirty="0"/>
              <a:t>Hydration Awareness</a:t>
            </a:r>
            <a:r>
              <a:rPr lang="en-US" dirty="0"/>
              <a:t/>
            </a:r>
            <a:br>
              <a:rPr lang="en-US" dirty="0"/>
            </a:br>
            <a:r>
              <a:rPr lang="en-US" dirty="0"/>
              <a:t>Offer infused water, herbal teas, or low-sugar drinks as part of meal services to support hydration, which is essential for digestion and overall wellness.</a:t>
            </a:r>
          </a:p>
          <a:p>
            <a:pPr lvl="0"/>
            <a:r>
              <a:rPr lang="en-US" b="1" dirty="0"/>
              <a:t>Label Ingredients Transparently</a:t>
            </a:r>
            <a:r>
              <a:rPr lang="en-US" dirty="0"/>
              <a:t/>
            </a:r>
            <a:br>
              <a:rPr lang="en-US" dirty="0"/>
            </a:br>
            <a:r>
              <a:rPr lang="en-US" dirty="0"/>
              <a:t>Provide visible labels with icons for gluten-free, vegan, allergen-free, and low-sugar items, along with brief ingredient lists or QR codes linking to full details.</a:t>
            </a:r>
          </a:p>
          <a:p>
            <a:pPr lvl="0"/>
            <a:r>
              <a:rPr lang="en-US" b="1" dirty="0"/>
              <a:t>Train Staff on WHO-aligned Nutrition</a:t>
            </a:r>
            <a:r>
              <a:rPr lang="en-US" dirty="0"/>
              <a:t/>
            </a:r>
            <a:br>
              <a:rPr lang="en-US" dirty="0"/>
            </a:br>
            <a:r>
              <a:rPr lang="en-US" dirty="0"/>
              <a:t>Offer regular training to chefs and servers on WHO dietary principles, especially related to balanced meals, allergens, and specific health conditions.</a:t>
            </a:r>
          </a:p>
          <a:p>
            <a:pPr lvl="0"/>
            <a:r>
              <a:rPr lang="en-US" b="1" dirty="0"/>
              <a:t>Support Local and Seasonal Foods</a:t>
            </a:r>
            <a:r>
              <a:rPr lang="en-US" dirty="0"/>
              <a:t/>
            </a:r>
            <a:br>
              <a:rPr lang="en-US" dirty="0"/>
            </a:br>
            <a:r>
              <a:rPr lang="en-US" dirty="0"/>
              <a:t>Collaborate with local farmers to source fresh, seasonal produce that’s not only nutritious but also reduces the environmental footprint—another aspect WHO advocates in their broader sustainability goals.</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Real-World Examples</a:t>
            </a:r>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pPr lvl="0"/>
            <a:r>
              <a:rPr lang="en-US" b="1" dirty="0"/>
              <a:t>Egypt – </a:t>
            </a:r>
            <a:r>
              <a:rPr lang="en-US" b="1" dirty="0" err="1"/>
              <a:t>Sofitel</a:t>
            </a:r>
            <a:r>
              <a:rPr lang="en-US" b="1" dirty="0"/>
              <a:t> Cairo El </a:t>
            </a:r>
            <a:r>
              <a:rPr lang="en-US" b="1" dirty="0" err="1"/>
              <a:t>Gezirah</a:t>
            </a:r>
            <a:r>
              <a:rPr lang="en-US" dirty="0"/>
              <a:t>:</a:t>
            </a:r>
            <a:br>
              <a:rPr lang="en-US" dirty="0"/>
            </a:br>
            <a:r>
              <a:rPr lang="en-US" dirty="0"/>
              <a:t>This five-star hotel offers customized allergen-free dining options that still reflect Egyptian culinary heritage. Guests can request vegan or diabetic-friendly menus in advance, and chefs use certified gluten-free ingredients upon request (</a:t>
            </a:r>
            <a:r>
              <a:rPr lang="en-US" dirty="0" err="1"/>
              <a:t>Sofitel</a:t>
            </a:r>
            <a:r>
              <a:rPr lang="en-US" dirty="0"/>
              <a:t>, 2024).</a:t>
            </a:r>
          </a:p>
          <a:p>
            <a:pPr lvl="0"/>
            <a:r>
              <a:rPr lang="en-US" b="1" dirty="0"/>
              <a:t>Australia – </a:t>
            </a:r>
            <a:r>
              <a:rPr lang="en-US" b="1" dirty="0" err="1"/>
              <a:t>Daintree</a:t>
            </a:r>
            <a:r>
              <a:rPr lang="en-US" b="1" dirty="0"/>
              <a:t> Eco Lodge</a:t>
            </a:r>
            <a:r>
              <a:rPr lang="en-US" dirty="0"/>
              <a:t>:</a:t>
            </a:r>
            <a:br>
              <a:rPr lang="en-US" dirty="0"/>
            </a:br>
            <a:r>
              <a:rPr lang="en-US" dirty="0"/>
              <a:t>Located in Queensland’s tropical rainforest, this retreat offers seasonal vegan meals made with locally sourced produce. Gluten-free granola, dairy-free smoothies, and nut-free desserts are available daily. They collaborate with Aboriginal communities to integrate native ingredients responsibly (Eco Retreats, 2024).</a:t>
            </a:r>
          </a:p>
          <a:p>
            <a:pPr lvl="0"/>
            <a:r>
              <a:rPr lang="en-US" b="1" dirty="0"/>
              <a:t>France – </a:t>
            </a:r>
            <a:r>
              <a:rPr lang="en-US" b="1" dirty="0" err="1"/>
              <a:t>Hôtel</a:t>
            </a:r>
            <a:r>
              <a:rPr lang="en-US" b="1" dirty="0"/>
              <a:t> de </a:t>
            </a:r>
            <a:r>
              <a:rPr lang="en-US" b="1" dirty="0" err="1"/>
              <a:t>Crillon</a:t>
            </a:r>
            <a:r>
              <a:rPr lang="en-US" b="1" dirty="0"/>
              <a:t>, Paris</a:t>
            </a:r>
            <a:r>
              <a:rPr lang="en-US" dirty="0"/>
              <a:t>:</a:t>
            </a:r>
            <a:br>
              <a:rPr lang="en-US" dirty="0"/>
            </a:br>
            <a:r>
              <a:rPr lang="en-US" dirty="0"/>
              <a:t>A luxury hotel that prioritizes allergen-free options through its "Wellbeing Cuisine" menu. With a dedicated nutritionist, the restaurant staff crafts gluten-free ratatouille, dairy-free sauces, and nut-free desserts tailored to each guest's requirements (</a:t>
            </a:r>
            <a:r>
              <a:rPr lang="en-US" dirty="0" err="1"/>
              <a:t>Hôtel</a:t>
            </a:r>
            <a:r>
              <a:rPr lang="en-US" dirty="0"/>
              <a:t> de </a:t>
            </a:r>
            <a:r>
              <a:rPr lang="en-US" dirty="0" err="1"/>
              <a:t>Crillon</a:t>
            </a:r>
            <a:r>
              <a:rPr lang="en-US" dirty="0"/>
              <a:t>, 2024).</a:t>
            </a:r>
          </a:p>
          <a:p>
            <a:r>
              <a:rPr lang="en-US" b="1" dirty="0" smtClean="0"/>
              <a:t>Disneyland </a:t>
            </a:r>
            <a:r>
              <a:rPr lang="en-US" b="1" dirty="0"/>
              <a:t>Paris</a:t>
            </a:r>
            <a:r>
              <a:rPr lang="en-US" dirty="0"/>
              <a:t>:</a:t>
            </a:r>
            <a:br>
              <a:rPr lang="en-US" dirty="0"/>
            </a:br>
            <a:r>
              <a:rPr lang="en-US" dirty="0"/>
              <a:t>A mainstream attraction offering allergy menus across all its outlets. Guests can pre-book allergy-free meals that are vegan, gluten-free, or nut-free, making it a family-friendly and inclusive destination (Disneyland Paris, 2023).</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normAutofit/>
          </a:bodyPr>
          <a:lstStyle/>
          <a:p>
            <a:r>
              <a:rPr lang="en-US" sz="2500" dirty="0"/>
              <a:t>Culturally sensitive and allergen-free meal planning is a cornerstone of modern, inclusive tourism. As global travel continues to grow, so does the need for meal planning that embraces diversity, respects dietary needs, and upholds health and safety standards. Destinations like Egypt, Australia, and France present both challenges and opportunities in this domain. By collaborating with local partners, adhering to global dietary standards, and fostering transparent communication, the tourism industry can create dining experiences that are not only safe and healthy but also culturally enriching.</a:t>
            </a:r>
          </a:p>
          <a:p>
            <a:endParaRPr lang="en-US" sz="25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47500" lnSpcReduction="20000"/>
          </a:bodyPr>
          <a:lstStyle/>
          <a:p>
            <a:pPr lvl="0"/>
            <a:r>
              <a:rPr lang="en-US" dirty="0"/>
              <a:t>Australian Government Department of Health. (2023). </a:t>
            </a:r>
            <a:r>
              <a:rPr lang="en-US" i="1" dirty="0"/>
              <a:t>Australian dietary guidelines</a:t>
            </a:r>
            <a:r>
              <a:rPr lang="en-US" dirty="0"/>
              <a:t>. </a:t>
            </a:r>
            <a:r>
              <a:rPr lang="en-US" u="sng" dirty="0">
                <a:hlinkClick r:id="rId2"/>
              </a:rPr>
              <a:t>https://www.health.gov.au</a:t>
            </a:r>
            <a:endParaRPr lang="en-US" dirty="0"/>
          </a:p>
          <a:p>
            <a:pPr lvl="0"/>
            <a:r>
              <a:rPr lang="en-US" dirty="0"/>
              <a:t>Chen, W. &amp; Huang, L. (2020). </a:t>
            </a:r>
            <a:r>
              <a:rPr lang="en-US" i="1" dirty="0"/>
              <a:t>Cultural sensitivity in tourism marketing: The role of inclusive experiences</a:t>
            </a:r>
            <a:r>
              <a:rPr lang="en-US" dirty="0"/>
              <a:t>. Journal of Travel Research, 59(3), 435–449. </a:t>
            </a:r>
            <a:r>
              <a:rPr lang="en-US" u="sng" dirty="0">
                <a:hlinkClick r:id="rId3"/>
              </a:rPr>
              <a:t>https://doi.org/10.1177/0047287519841714</a:t>
            </a:r>
            <a:endParaRPr lang="en-US" dirty="0"/>
          </a:p>
          <a:p>
            <a:pPr lvl="0"/>
            <a:r>
              <a:rPr lang="en-US" dirty="0"/>
              <a:t>Eco Retreats Australia. (2024). </a:t>
            </a:r>
            <a:r>
              <a:rPr lang="en-US" i="1" dirty="0"/>
              <a:t>Sustainable Dining Options</a:t>
            </a:r>
            <a:r>
              <a:rPr lang="en-US" dirty="0"/>
              <a:t>. </a:t>
            </a:r>
            <a:r>
              <a:rPr lang="en-US" u="sng" dirty="0">
                <a:hlinkClick r:id="rId4"/>
              </a:rPr>
              <a:t>https://www.ecoretreats.com.au</a:t>
            </a:r>
            <a:endParaRPr lang="en-US" dirty="0"/>
          </a:p>
          <a:p>
            <a:pPr lvl="0"/>
            <a:r>
              <a:rPr lang="en-US" dirty="0"/>
              <a:t>FAO. (2021). </a:t>
            </a:r>
            <a:r>
              <a:rPr lang="en-US" i="1" dirty="0"/>
              <a:t>Pulse-based diets for global health</a:t>
            </a:r>
            <a:r>
              <a:rPr lang="en-US" dirty="0"/>
              <a:t>. Food and Agriculture Organization. </a:t>
            </a:r>
            <a:r>
              <a:rPr lang="en-US" u="sng" dirty="0">
                <a:hlinkClick r:id="rId5"/>
              </a:rPr>
              <a:t>https://www.fao.org</a:t>
            </a:r>
            <a:endParaRPr lang="en-US" dirty="0"/>
          </a:p>
          <a:p>
            <a:pPr lvl="0"/>
            <a:r>
              <a:rPr lang="en-US" dirty="0"/>
              <a:t>FAO. (2022). </a:t>
            </a:r>
            <a:r>
              <a:rPr lang="en-US" i="1" dirty="0"/>
              <a:t>Food safety in the informal food sector in the Middle East</a:t>
            </a:r>
            <a:r>
              <a:rPr lang="en-US" dirty="0"/>
              <a:t>. </a:t>
            </a:r>
            <a:r>
              <a:rPr lang="en-US" u="sng" dirty="0">
                <a:hlinkClick r:id="rId6"/>
              </a:rPr>
              <a:t>https://www.fao.org/publications</a:t>
            </a:r>
            <a:endParaRPr lang="en-US" dirty="0"/>
          </a:p>
          <a:p>
            <a:pPr lvl="0"/>
            <a:r>
              <a:rPr lang="en-US" dirty="0" err="1"/>
              <a:t>Hôtel</a:t>
            </a:r>
            <a:r>
              <a:rPr lang="en-US" dirty="0"/>
              <a:t> de </a:t>
            </a:r>
            <a:r>
              <a:rPr lang="en-US" dirty="0" err="1"/>
              <a:t>Crillon</a:t>
            </a:r>
            <a:r>
              <a:rPr lang="en-US" dirty="0"/>
              <a:t>. (2024). </a:t>
            </a:r>
            <a:r>
              <a:rPr lang="en-US" i="1" dirty="0"/>
              <a:t>Allergen-Free French Dining</a:t>
            </a:r>
            <a:r>
              <a:rPr lang="en-US" dirty="0"/>
              <a:t>. </a:t>
            </a:r>
            <a:r>
              <a:rPr lang="en-US" u="sng" dirty="0">
                <a:hlinkClick r:id="rId7"/>
              </a:rPr>
              <a:t>https://www.crillon.com</a:t>
            </a:r>
            <a:endParaRPr lang="en-US" dirty="0"/>
          </a:p>
          <a:p>
            <a:pPr lvl="0"/>
            <a:r>
              <a:rPr lang="en-US" dirty="0"/>
              <a:t>INRAE. (2022). </a:t>
            </a:r>
            <a:r>
              <a:rPr lang="en-US" i="1" dirty="0"/>
              <a:t>French dietary transitions: Health, sustainability, and inclusivity</a:t>
            </a:r>
            <a:r>
              <a:rPr lang="en-US" dirty="0"/>
              <a:t>. </a:t>
            </a:r>
            <a:r>
              <a:rPr lang="en-US" u="sng" dirty="0">
                <a:hlinkClick r:id="rId8"/>
              </a:rPr>
              <a:t>https://www.inrae.fr</a:t>
            </a:r>
            <a:endParaRPr lang="en-US" dirty="0"/>
          </a:p>
          <a:p>
            <a:pPr lvl="0"/>
            <a:r>
              <a:rPr lang="en-US" dirty="0" err="1"/>
              <a:t>Sofitel</a:t>
            </a:r>
            <a:r>
              <a:rPr lang="en-US" dirty="0"/>
              <a:t> Cairo. (2024). </a:t>
            </a:r>
            <a:r>
              <a:rPr lang="en-US" i="1" dirty="0"/>
              <a:t>Allergen-Free Egyptian Cuisine</a:t>
            </a:r>
            <a:r>
              <a:rPr lang="en-US" dirty="0"/>
              <a:t>. </a:t>
            </a:r>
            <a:r>
              <a:rPr lang="en-US" u="sng" dirty="0">
                <a:hlinkClick r:id="rId9"/>
              </a:rPr>
              <a:t>https://www.sofitel.com</a:t>
            </a:r>
            <a:endParaRPr lang="en-US" dirty="0"/>
          </a:p>
          <a:p>
            <a:pPr lvl="0"/>
            <a:r>
              <a:rPr lang="en-US" dirty="0"/>
              <a:t>World Health Organization. (2021). </a:t>
            </a:r>
            <a:r>
              <a:rPr lang="en-US" i="1" dirty="0"/>
              <a:t>Healthy diet for all</a:t>
            </a:r>
            <a:r>
              <a:rPr lang="en-US" dirty="0"/>
              <a:t>. </a:t>
            </a:r>
            <a:r>
              <a:rPr lang="en-US" u="sng" dirty="0">
                <a:hlinkClick r:id="rId10"/>
              </a:rPr>
              <a:t>https://www.who.int/news-room/fact-sheets/detail/healthy-diet</a:t>
            </a:r>
            <a:endParaRPr lang="en-US" dirty="0"/>
          </a:p>
          <a:p>
            <a:pPr lvl="0"/>
            <a:r>
              <a:rPr lang="en-US" dirty="0"/>
              <a:t>World Health Organization. (2023). </a:t>
            </a:r>
            <a:r>
              <a:rPr lang="en-US" i="1" dirty="0"/>
              <a:t>Food safety and hygiene standards in tourism</a:t>
            </a:r>
            <a:r>
              <a:rPr lang="en-US" dirty="0"/>
              <a:t>. </a:t>
            </a:r>
            <a:r>
              <a:rPr lang="en-US" u="sng" dirty="0">
                <a:hlinkClick r:id="rId11"/>
              </a:rPr>
              <a:t>https://www.who.int/publications</a:t>
            </a:r>
            <a:endParaRPr lang="en-US" dirty="0"/>
          </a:p>
          <a:p>
            <a:pPr lvl="0"/>
            <a:r>
              <a:rPr lang="en-US" dirty="0"/>
              <a:t>Disneyland Paris. (2023). </a:t>
            </a:r>
            <a:r>
              <a:rPr lang="en-US" i="1" dirty="0"/>
              <a:t>Allergy Menus and Family Dining Services</a:t>
            </a:r>
            <a:r>
              <a:rPr lang="en-US" dirty="0"/>
              <a:t>. </a:t>
            </a:r>
            <a:r>
              <a:rPr lang="en-US" u="sng" dirty="0">
                <a:hlinkClick r:id="rId12"/>
              </a:rPr>
              <a:t>https://</a:t>
            </a:r>
            <a:r>
              <a:rPr lang="en-US" u="sng" dirty="0" smtClean="0">
                <a:hlinkClick r:id="rId12"/>
              </a:rPr>
              <a:t>www.disneylandparis.com</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496"/>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1120</Words>
  <Application>Microsoft Office PowerPoint</Application>
  <PresentationFormat>On-screen Show (4:3)</PresentationFormat>
  <Paragraphs>103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Culturally Sensitive and Allergen-Free Meal Planning for International Tourists Destinations: Egypt, Australia, France </vt:lpstr>
      <vt:lpstr>Index</vt:lpstr>
      <vt:lpstr>Introduction</vt:lpstr>
      <vt:lpstr>Importance of Culturally Sensitive Meal Planning</vt:lpstr>
      <vt:lpstr>Destination 1 — Egypt</vt:lpstr>
      <vt:lpstr>Egypt — Challenges and Sourcing</vt:lpstr>
      <vt:lpstr>Destination 2 — Australia</vt:lpstr>
      <vt:lpstr>Australia — Challenges and Sourcing</vt:lpstr>
      <vt:lpstr>Destination 3 — France</vt:lpstr>
      <vt:lpstr>France — Challenges and Sourcing</vt:lpstr>
      <vt:lpstr>Hospitality Partner Guidelines</vt:lpstr>
      <vt:lpstr>Communication Templates</vt:lpstr>
      <vt:lpstr>WHO Dietary Guidelines </vt:lpstr>
      <vt:lpstr>Slide 14</vt:lpstr>
      <vt:lpstr>Slide 15</vt:lpstr>
      <vt:lpstr>Real-World Examples</vt:lpstr>
      <vt:lpstr>Conclusion</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Culturally Sensitive and Allergen-Free Meal Planning for International Tourists Destinations: Egypt, Australia, France </dc:title>
  <dc:creator>ANCHALIKA</dc:creator>
  <cp:lastModifiedBy>ANCHALIKA</cp:lastModifiedBy>
  <cp:revision>6</cp:revision>
  <dcterms:created xsi:type="dcterms:W3CDTF">2025-05-03T10:31:33Z</dcterms:created>
  <dcterms:modified xsi:type="dcterms:W3CDTF">2025-05-05T10:57:55Z</dcterms:modified>
</cp:coreProperties>
</file>