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fonts/font1.fntdata" ContentType="application/x-fontdata"/>
  <Override PartName="/ppt/fonts/font2.fntdata" ContentType="application/x-fontdata"/>
  <Override PartName="/ppt/fonts/font3.fntdata" ContentType="application/x-fontdata"/>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4"/>
  </p:notesMasterIdLst>
  <p:sldIdLst>
    <p:sldId id="256" r:id="rId3"/>
    <p:sldId id="257" r:id="rId5"/>
    <p:sldId id="258" r:id="rId6"/>
    <p:sldId id="259" r:id="rId7"/>
    <p:sldId id="260" r:id="rId8"/>
    <p:sldId id="261" r:id="rId9"/>
    <p:sldId id="262" r:id="rId10"/>
    <p:sldId id="263" r:id="rId11"/>
    <p:sldId id="264" r:id="rId12"/>
    <p:sldId id="265" r:id="rId13"/>
    <p:sldId id="266" r:id="rId14"/>
    <p:sldId id="267" r:id="rId15"/>
  </p:sldIdLst>
  <p:sldSz cx="14630400" cy="8229600"/>
  <p:notesSz cx="8229600" cy="14630400"/>
  <p:embeddedFontLst>
    <p:embeddedFont>
      <p:font typeface="Lato" panose="020F0802020204030203" pitchFamily="34" charset="0"/>
      <p:regular r:id="rId19"/>
    </p:embeddedFont>
    <p:embeddedFont>
      <p:font typeface="Lato" panose="020F0802020204030203" pitchFamily="34" charset="-122"/>
      <p:regular r:id="rId20"/>
    </p:embeddedFont>
    <p:embeddedFont>
      <p:font typeface="Lato" panose="020F0802020204030203" pitchFamily="34" charset="-120"/>
      <p:regular r:id="rId21"/>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font" Target="fonts/font3.fntdata"/><Relationship Id="rId20" Type="http://schemas.openxmlformats.org/officeDocument/2006/relationships/font" Target="fonts/font2.fntdata"/><Relationship Id="rId2" Type="http://schemas.openxmlformats.org/officeDocument/2006/relationships/theme" Target="theme/theme1.xml"/><Relationship Id="rId19" Type="http://schemas.openxmlformats.org/officeDocument/2006/relationships/font" Target="fonts/font1.fntdata"/><Relationship Id="rId18" Type="http://schemas.openxmlformats.org/officeDocument/2006/relationships/tableStyles" Target="tableStyles.xml"/><Relationship Id="rId17" Type="http://schemas.openxmlformats.org/officeDocument/2006/relationships/viewProps" Target="viewProps.xml"/><Relationship Id="rId16" Type="http://schemas.openxmlformats.org/officeDocument/2006/relationships/presProps" Target="presProps.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DD6CC"/>
          </a:solidFill>
        </p:spPr>
      </p:sp>
      <p:sp>
        <p:nvSpPr>
          <p:cNvPr id="3" name="Shape 1"/>
          <p:cNvSpPr/>
          <p:nvPr/>
        </p:nvSpPr>
        <p:spPr>
          <a:xfrm>
            <a:off x="0" y="0"/>
            <a:ext cx="14630400" cy="8229600"/>
          </a:xfrm>
          <a:prstGeom prst="rect">
            <a:avLst/>
          </a:prstGeom>
          <a:solidFill>
            <a:srgbClr val="F2F2F2"/>
          </a:solidFill>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DD6CC"/>
          </a:solidFill>
        </p:spPr>
      </p:sp>
      <p:sp>
        <p:nvSpPr>
          <p:cNvPr id="3" name="Shape 1"/>
          <p:cNvSpPr/>
          <p:nvPr/>
        </p:nvSpPr>
        <p:spPr>
          <a:xfrm>
            <a:off x="0" y="0"/>
            <a:ext cx="14630400" cy="8229600"/>
          </a:xfrm>
          <a:prstGeom prst="rect">
            <a:avLst/>
          </a:prstGeom>
          <a:solidFill>
            <a:srgbClr val="EFECE6"/>
          </a:solidFill>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DD6CC"/>
          </a:solidFill>
        </p:spPr>
      </p:sp>
      <p:sp>
        <p:nvSpPr>
          <p:cNvPr id="3" name="Shape 1"/>
          <p:cNvSpPr/>
          <p:nvPr/>
        </p:nvSpPr>
        <p:spPr>
          <a:xfrm>
            <a:off x="0" y="0"/>
            <a:ext cx="14630400" cy="8229600"/>
          </a:xfrm>
          <a:prstGeom prst="rect">
            <a:avLst/>
          </a:prstGeom>
          <a:solidFill>
            <a:srgbClr val="F2F2F2"/>
          </a:solidFill>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DD6CC"/>
          </a:solidFill>
        </p:spPr>
      </p:sp>
      <p:sp>
        <p:nvSpPr>
          <p:cNvPr id="3" name="Shape 1"/>
          <p:cNvSpPr/>
          <p:nvPr/>
        </p:nvSpPr>
        <p:spPr>
          <a:xfrm>
            <a:off x="0" y="0"/>
            <a:ext cx="14630400" cy="8229600"/>
          </a:xfrm>
          <a:prstGeom prst="rect">
            <a:avLst/>
          </a:prstGeom>
          <a:solidFill>
            <a:srgbClr val="EFECE6"/>
          </a:solidFill>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DD6CC"/>
          </a:solidFill>
        </p:spPr>
      </p:sp>
      <p:sp>
        <p:nvSpPr>
          <p:cNvPr id="3" name="Shape 1"/>
          <p:cNvSpPr/>
          <p:nvPr/>
        </p:nvSpPr>
        <p:spPr>
          <a:xfrm>
            <a:off x="0" y="0"/>
            <a:ext cx="14630400" cy="8229600"/>
          </a:xfrm>
          <a:prstGeom prst="rect">
            <a:avLst/>
          </a:prstGeom>
          <a:solidFill>
            <a:srgbClr val="EFECE6"/>
          </a:solidFill>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DD6CC"/>
          </a:solidFill>
        </p:spPr>
      </p:sp>
      <p:sp>
        <p:nvSpPr>
          <p:cNvPr id="3" name="Shape 1"/>
          <p:cNvSpPr/>
          <p:nvPr/>
        </p:nvSpPr>
        <p:spPr>
          <a:xfrm>
            <a:off x="0" y="0"/>
            <a:ext cx="14630400" cy="8229600"/>
          </a:xfrm>
          <a:prstGeom prst="rect">
            <a:avLst/>
          </a:prstGeom>
          <a:solidFill>
            <a:srgbClr val="EFECE6"/>
          </a:solidFill>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DD6CC"/>
          </a:solidFill>
        </p:spPr>
      </p:sp>
      <p:sp>
        <p:nvSpPr>
          <p:cNvPr id="3" name="Shape 1"/>
          <p:cNvSpPr/>
          <p:nvPr/>
        </p:nvSpPr>
        <p:spPr>
          <a:xfrm>
            <a:off x="0" y="0"/>
            <a:ext cx="14630400" cy="8229600"/>
          </a:xfrm>
          <a:prstGeom prst="rect">
            <a:avLst/>
          </a:prstGeom>
          <a:solidFill>
            <a:srgbClr val="EFECE6"/>
          </a:solidFill>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DD6CC"/>
          </a:solidFill>
        </p:spPr>
      </p:sp>
      <p:sp>
        <p:nvSpPr>
          <p:cNvPr id="3" name="Shape 1"/>
          <p:cNvSpPr/>
          <p:nvPr/>
        </p:nvSpPr>
        <p:spPr>
          <a:xfrm>
            <a:off x="0" y="0"/>
            <a:ext cx="14630400" cy="8229600"/>
          </a:xfrm>
          <a:prstGeom prst="rect">
            <a:avLst/>
          </a:prstGeom>
          <a:solidFill>
            <a:srgbClr val="EFECE6"/>
          </a:solidFill>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DD6CC"/>
          </a:solidFill>
        </p:spPr>
      </p:sp>
      <p:sp>
        <p:nvSpPr>
          <p:cNvPr id="3" name="Shape 1"/>
          <p:cNvSpPr/>
          <p:nvPr/>
        </p:nvSpPr>
        <p:spPr>
          <a:xfrm>
            <a:off x="0" y="0"/>
            <a:ext cx="14630400" cy="8229600"/>
          </a:xfrm>
          <a:prstGeom prst="rect">
            <a:avLst/>
          </a:prstGeom>
          <a:solidFill>
            <a:srgbClr val="EFECE6"/>
          </a:solidFill>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DD6CC"/>
          </a:solidFill>
        </p:spPr>
      </p:sp>
      <p:sp>
        <p:nvSpPr>
          <p:cNvPr id="3" name="Shape 1"/>
          <p:cNvSpPr/>
          <p:nvPr/>
        </p:nvSpPr>
        <p:spPr>
          <a:xfrm>
            <a:off x="0" y="0"/>
            <a:ext cx="14630400" cy="8229600"/>
          </a:xfrm>
          <a:prstGeom prst="rect">
            <a:avLst/>
          </a:prstGeom>
          <a:solidFill>
            <a:srgbClr val="EFECE6"/>
          </a:solidFill>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lide 1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DD6CC"/>
          </a:solidFill>
        </p:spPr>
      </p:sp>
      <p:sp>
        <p:nvSpPr>
          <p:cNvPr id="3" name="Shape 1"/>
          <p:cNvSpPr/>
          <p:nvPr/>
        </p:nvSpPr>
        <p:spPr>
          <a:xfrm>
            <a:off x="0" y="0"/>
            <a:ext cx="14630400" cy="8229600"/>
          </a:xfrm>
          <a:prstGeom prst="rect">
            <a:avLst/>
          </a:prstGeom>
          <a:solidFill>
            <a:srgbClr val="EFECE6"/>
          </a:solidFill>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lide 1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DD6CC"/>
          </a:solidFill>
        </p:spPr>
      </p:sp>
      <p:sp>
        <p:nvSpPr>
          <p:cNvPr id="3" name="Shape 1"/>
          <p:cNvSpPr/>
          <p:nvPr/>
        </p:nvSpPr>
        <p:spPr>
          <a:xfrm>
            <a:off x="0" y="0"/>
            <a:ext cx="14630400" cy="8229600"/>
          </a:xfrm>
          <a:prstGeom prst="rect">
            <a:avLst/>
          </a:prstGeom>
          <a:solidFill>
            <a:srgbClr val="EFECE6"/>
          </a:solidFill>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9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9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9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9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5.xml"/><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6.xml"/><Relationship Id="rId1" Type="http://schemas.openxmlformats.org/officeDocument/2006/relationships/image" Target="../media/image4.png"/></Relationships>
</file>

<file path=ppt/slides/_rels/slide6.xml.rels><?xml version="1.0" encoding="UTF-8" standalone="yes"?>
<Relationships xmlns="http://schemas.openxmlformats.org/package/2006/relationships"><Relationship Id="rId6" Type="http://schemas.openxmlformats.org/officeDocument/2006/relationships/notesSlide" Target="../notesSlides/notesSlide6.xml"/><Relationship Id="rId5" Type="http://schemas.openxmlformats.org/officeDocument/2006/relationships/slideLayout" Target="../slideLayouts/slideLayout7.xml"/><Relationship Id="rId4" Type="http://schemas.openxmlformats.org/officeDocument/2006/relationships/image" Target="../media/image8.png"/><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5.png"/></Relationships>
</file>

<file path=ppt/slides/_rels/slide7.xml.rels><?xml version="1.0" encoding="UTF-8" standalone="yes"?>
<Relationships xmlns="http://schemas.openxmlformats.org/package/2006/relationships"><Relationship Id="rId6" Type="http://schemas.openxmlformats.org/officeDocument/2006/relationships/notesSlide" Target="../notesSlides/notesSlide7.xml"/><Relationship Id="rId5" Type="http://schemas.openxmlformats.org/officeDocument/2006/relationships/slideLayout" Target="../slideLayouts/slideLayout8.xml"/><Relationship Id="rId4" Type="http://schemas.openxmlformats.org/officeDocument/2006/relationships/image" Target="../media/image12.png"/><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image" Target="../media/image9.png"/></Relationships>
</file>

<file path=ppt/slides/_rels/slide8.xml.rels><?xml version="1.0" encoding="UTF-8" standalone="yes"?>
<Relationships xmlns="http://schemas.openxmlformats.org/package/2006/relationships"><Relationship Id="rId6" Type="http://schemas.openxmlformats.org/officeDocument/2006/relationships/notesSlide" Target="../notesSlides/notesSlide8.xml"/><Relationship Id="rId5" Type="http://schemas.openxmlformats.org/officeDocument/2006/relationships/slideLayout" Target="../slideLayouts/slideLayout9.xml"/><Relationship Id="rId4" Type="http://schemas.openxmlformats.org/officeDocument/2006/relationships/image" Target="../media/image16.png"/><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png"/></Relationships>
</file>

<file path=ppt/slides/_rels/slide9.xml.rels><?xml version="1.0" encoding="UTF-8" standalone="yes"?>
<Relationships xmlns="http://schemas.openxmlformats.org/package/2006/relationships"><Relationship Id="rId6" Type="http://schemas.openxmlformats.org/officeDocument/2006/relationships/notesSlide" Target="../notesSlides/notesSlide9.xml"/><Relationship Id="rId5" Type="http://schemas.openxmlformats.org/officeDocument/2006/relationships/slideLayout" Target="../slideLayouts/slideLayout10.xml"/><Relationship Id="rId4" Type="http://schemas.openxmlformats.org/officeDocument/2006/relationships/image" Target="../media/image20.png"/><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1.xml"/><Relationship Id="rId1" Type="http://schemas.openxmlformats.org/officeDocument/2006/relationships/image" Target="../media/image21.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3.xml"/><Relationship Id="rId1"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1"/>
          <a:stretch>
            <a:fillRect/>
          </a:stretch>
        </p:blipFill>
        <p:spPr>
          <a:xfrm>
            <a:off x="9144000" y="0"/>
            <a:ext cx="5486400" cy="8229600"/>
          </a:xfrm>
          <a:prstGeom prst="rect">
            <a:avLst/>
          </a:prstGeom>
        </p:spPr>
      </p:pic>
      <p:sp>
        <p:nvSpPr>
          <p:cNvPr id="3" name="Text 0"/>
          <p:cNvSpPr/>
          <p:nvPr/>
        </p:nvSpPr>
        <p:spPr>
          <a:xfrm>
            <a:off x="391160" y="1383665"/>
            <a:ext cx="8343900" cy="2126615"/>
          </a:xfrm>
          <a:prstGeom prst="rect">
            <a:avLst/>
          </a:prstGeom>
          <a:noFill/>
        </p:spPr>
        <p:txBody>
          <a:bodyPr wrap="square" lIns="0" tIns="0" rIns="0" bIns="0" rtlCol="0" anchor="t"/>
          <a:lstStyle/>
          <a:p>
            <a:pPr marL="0" indent="0" algn="l">
              <a:lnSpc>
                <a:spcPts val="5550"/>
              </a:lnSpc>
              <a:buNone/>
            </a:pPr>
            <a:r>
              <a:rPr lang="en-US" sz="4450" b="1" dirty="0">
                <a:gradFill>
                  <a:gsLst>
                    <a:gs pos="0">
                      <a:srgbClr val="FE4444"/>
                    </a:gs>
                    <a:gs pos="100000">
                      <a:srgbClr val="832B2B"/>
                    </a:gs>
                  </a:gsLst>
                  <a:lin scaled="0"/>
                </a:gradFill>
                <a:latin typeface="Lato Bold" pitchFamily="34" charset="0"/>
                <a:ea typeface="Lato Bold" pitchFamily="34" charset="-122"/>
                <a:cs typeface="Lato Bold" pitchFamily="34" charset="-120"/>
              </a:rPr>
              <a:t>Service Quality Challenges </a:t>
            </a:r>
            <a:r>
              <a:rPr lang="en-US" sz="4450" b="1" dirty="0">
                <a:solidFill>
                  <a:srgbClr val="282824"/>
                </a:solidFill>
                <a:latin typeface="Lato Bold" pitchFamily="34" charset="0"/>
                <a:ea typeface="Lato Bold" pitchFamily="34" charset="-122"/>
                <a:cs typeface="Lato Bold" pitchFamily="34" charset="-120"/>
              </a:rPr>
              <a:t>in the German Hospitality &amp; Airline Sector</a:t>
            </a:r>
            <a:endParaRPr lang="en-US" sz="4450" dirty="0"/>
          </a:p>
        </p:txBody>
      </p:sp>
      <p:sp>
        <p:nvSpPr>
          <p:cNvPr id="4" name="Text 1"/>
          <p:cNvSpPr/>
          <p:nvPr/>
        </p:nvSpPr>
        <p:spPr>
          <a:xfrm>
            <a:off x="793790" y="4857512"/>
            <a:ext cx="7556421" cy="362903"/>
          </a:xfrm>
          <a:prstGeom prst="rect">
            <a:avLst/>
          </a:prstGeom>
          <a:noFill/>
        </p:spPr>
        <p:txBody>
          <a:bodyPr wrap="none" lIns="0" tIns="0" rIns="0" bIns="0" rtlCol="0" anchor="t"/>
          <a:lstStyle/>
          <a:p>
            <a:pPr marL="0" indent="0" algn="ctr">
              <a:lnSpc>
                <a:spcPts val="2850"/>
              </a:lnSpc>
              <a:buNone/>
            </a:pPr>
            <a:endParaRPr lang="en-US" sz="1750" dirty="0"/>
          </a:p>
        </p:txBody>
      </p:sp>
      <p:sp>
        <p:nvSpPr>
          <p:cNvPr id="5" name="Text 2"/>
          <p:cNvSpPr/>
          <p:nvPr/>
        </p:nvSpPr>
        <p:spPr>
          <a:xfrm>
            <a:off x="793790" y="5475565"/>
            <a:ext cx="7556421" cy="362903"/>
          </a:xfrm>
          <a:prstGeom prst="rect">
            <a:avLst/>
          </a:prstGeom>
          <a:noFill/>
        </p:spPr>
        <p:txBody>
          <a:bodyPr wrap="none" lIns="0" tIns="0" rIns="0" bIns="0" rtlCol="0" anchor="t"/>
          <a:lstStyle/>
          <a:p>
            <a:pPr marL="0" indent="0" algn="l">
              <a:lnSpc>
                <a:spcPts val="2850"/>
              </a:lnSpc>
              <a:buNone/>
            </a:pP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Presented by: Ajay Kumar</a:t>
            </a:r>
            <a:endParaRPr lang="en-US" sz="1750" dirty="0"/>
          </a:p>
        </p:txBody>
      </p:sp>
      <p:sp>
        <p:nvSpPr>
          <p:cNvPr id="6" name="Text Box 5"/>
          <p:cNvSpPr txBox="1"/>
          <p:nvPr/>
        </p:nvSpPr>
        <p:spPr>
          <a:xfrm>
            <a:off x="398145" y="3556000"/>
            <a:ext cx="7952105" cy="1046480"/>
          </a:xfrm>
          <a:prstGeom prst="rect">
            <a:avLst/>
          </a:prstGeom>
          <a:noFill/>
        </p:spPr>
        <p:txBody>
          <a:bodyPr wrap="square" rtlCol="0">
            <a:noAutofit/>
          </a:bodyPr>
          <a:p>
            <a:pPr marL="0" indent="0" algn="l">
              <a:lnSpc>
                <a:spcPts val="2850"/>
              </a:lnSpc>
              <a:buNone/>
            </a:pPr>
            <a:r>
              <a:rPr lang="en-US" sz="2400" dirty="0">
                <a:solidFill>
                  <a:srgbClr val="4A4A45"/>
                </a:solidFill>
                <a:highlight>
                  <a:srgbClr val="FFFF00"/>
                </a:highlight>
                <a:latin typeface="Lato" panose="020F0802020204030203" pitchFamily="34" charset="0"/>
                <a:ea typeface="Lato" panose="020F0802020204030203" pitchFamily="34" charset="-122"/>
                <a:cs typeface="Lato" panose="020F0802020204030203" pitchFamily="34" charset="-120"/>
                <a:sym typeface="+mn-ea"/>
              </a:rPr>
              <a:t>An Analysis of Hotel Berlin</a:t>
            </a:r>
            <a:r>
              <a:rPr lang="de-DE" altLang="en-US" sz="2400" dirty="0">
                <a:solidFill>
                  <a:srgbClr val="4A4A45"/>
                </a:solidFill>
                <a:highlight>
                  <a:srgbClr val="FFFF00"/>
                </a:highlight>
                <a:latin typeface="Calibri" charset="0"/>
                <a:ea typeface="Lato" panose="020F0802020204030203" pitchFamily="34" charset="-122"/>
                <a:cs typeface="Lato" panose="020F0802020204030203" pitchFamily="34" charset="-120"/>
                <a:sym typeface="+mn-ea"/>
              </a:rPr>
              <a:t> </a:t>
            </a:r>
            <a:r>
              <a:rPr lang="en-US" sz="2400" dirty="0">
                <a:solidFill>
                  <a:srgbClr val="4A4A45"/>
                </a:solidFill>
                <a:highlight>
                  <a:srgbClr val="FFFF00"/>
                </a:highlight>
                <a:latin typeface="Lato" panose="020F0802020204030203" pitchFamily="34" charset="0"/>
                <a:ea typeface="Lato" panose="020F0802020204030203" pitchFamily="34" charset="-122"/>
                <a:cs typeface="Lato" panose="020F0802020204030203" pitchFamily="34" charset="-120"/>
                <a:sym typeface="+mn-ea"/>
              </a:rPr>
              <a:t>&amp; Lufthansa Airlines</a:t>
            </a:r>
            <a:endParaRPr lang="en-US" sz="2400" dirty="0">
              <a:solidFill>
                <a:srgbClr val="4A4A45"/>
              </a:solidFill>
              <a:highlight>
                <a:srgbClr val="FFFF00"/>
              </a:highlight>
              <a:latin typeface="Lato" panose="020F0802020204030203" pitchFamily="34" charset="0"/>
              <a:ea typeface="Lato" panose="020F0802020204030203" pitchFamily="34" charset="-122"/>
              <a:cs typeface="Lato" panose="020F0802020204030203" pitchFamily="34" charset="-120"/>
              <a:sym typeface="+mn-ea"/>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474940" y="481727"/>
            <a:ext cx="5822633" cy="424101"/>
          </a:xfrm>
          <a:prstGeom prst="rect">
            <a:avLst/>
          </a:prstGeom>
          <a:noFill/>
        </p:spPr>
        <p:txBody>
          <a:bodyPr wrap="none" lIns="0" tIns="0" rIns="0" bIns="0" rtlCol="0" anchor="t"/>
          <a:lstStyle/>
          <a:p>
            <a:pPr marL="0" indent="0" algn="l">
              <a:lnSpc>
                <a:spcPts val="3300"/>
              </a:lnSpc>
              <a:buNone/>
            </a:pPr>
            <a:r>
              <a:rPr lang="en-US" sz="2650" b="1" dirty="0">
                <a:solidFill>
                  <a:srgbClr val="282824"/>
                </a:solidFill>
                <a:latin typeface="Lato Bold" pitchFamily="34" charset="0"/>
                <a:ea typeface="Lato Bold" pitchFamily="34" charset="-122"/>
                <a:cs typeface="Lato Bold" pitchFamily="34" charset="-120"/>
              </a:rPr>
              <a:t>A</a:t>
            </a:r>
            <a:r>
              <a:rPr lang="en-US" sz="2650" b="1" dirty="0">
                <a:solidFill>
                  <a:srgbClr val="002060"/>
                </a:solidFill>
                <a:latin typeface="Lato Bold" pitchFamily="34" charset="0"/>
                <a:ea typeface="Lato Bold" pitchFamily="34" charset="-122"/>
                <a:cs typeface="Lato Bold" pitchFamily="34" charset="-120"/>
              </a:rPr>
              <a:t>genda: Navigating Service Excellence</a:t>
            </a:r>
            <a:endParaRPr lang="en-US" sz="2650" b="1" dirty="0">
              <a:solidFill>
                <a:srgbClr val="002060"/>
              </a:solidFill>
              <a:latin typeface="Lato Bold" pitchFamily="34" charset="0"/>
              <a:ea typeface="Lato Bold" pitchFamily="34" charset="-122"/>
              <a:cs typeface="Lato Bold" pitchFamily="34" charset="-120"/>
            </a:endParaRPr>
          </a:p>
        </p:txBody>
      </p:sp>
      <p:sp>
        <p:nvSpPr>
          <p:cNvPr id="3" name="Text 1"/>
          <p:cNvSpPr/>
          <p:nvPr/>
        </p:nvSpPr>
        <p:spPr>
          <a:xfrm>
            <a:off x="474940" y="1177171"/>
            <a:ext cx="13680519" cy="434340"/>
          </a:xfrm>
          <a:prstGeom prst="rect">
            <a:avLst/>
          </a:prstGeom>
          <a:noFill/>
        </p:spPr>
        <p:txBody>
          <a:bodyPr wrap="square" lIns="0" tIns="0" rIns="0" bIns="0" rtlCol="0" anchor="t"/>
          <a:lstStyle/>
          <a:p>
            <a:pPr marL="0" indent="0" algn="l">
              <a:lnSpc>
                <a:spcPts val="1700"/>
              </a:lnSpc>
              <a:buNone/>
            </a:pPr>
            <a:r>
              <a:rPr lang="en-US" sz="1050" dirty="0">
                <a:solidFill>
                  <a:srgbClr val="4A4A45"/>
                </a:solidFill>
                <a:latin typeface="Lato" panose="020F0802020204030203" pitchFamily="34" charset="0"/>
                <a:ea typeface="Lato" panose="020F0802020204030203" pitchFamily="34" charset="-122"/>
                <a:cs typeface="Lato" panose="020F0802020204030203" pitchFamily="34" charset="-120"/>
              </a:rPr>
              <a:t>This presentation provides an in-depth analysis of service quality challenges within Germany's prominent hospitality and airline sectors. Through a detailed examination of case studies involving Hotel Berlin, Berlin, and Lufthansa Airlines, we will pinpoint common service quality failures and propose actionable strategies for improvement, culminating in comprehensive recommendations for achieving service excellence.</a:t>
            </a:r>
            <a:endParaRPr lang="en-US" sz="1050" dirty="0"/>
          </a:p>
        </p:txBody>
      </p:sp>
      <p:sp>
        <p:nvSpPr>
          <p:cNvPr id="4" name="Shape 2"/>
          <p:cNvSpPr/>
          <p:nvPr/>
        </p:nvSpPr>
        <p:spPr>
          <a:xfrm>
            <a:off x="474940" y="1836241"/>
            <a:ext cx="67747" cy="67747"/>
          </a:xfrm>
          <a:prstGeom prst="roundRect">
            <a:avLst>
              <a:gd name="adj" fmla="val 674864"/>
            </a:avLst>
          </a:prstGeom>
          <a:solidFill>
            <a:srgbClr val="282824"/>
          </a:solidFill>
        </p:spPr>
      </p:sp>
      <p:sp>
        <p:nvSpPr>
          <p:cNvPr id="5" name="Text 3"/>
          <p:cNvSpPr/>
          <p:nvPr/>
        </p:nvSpPr>
        <p:spPr>
          <a:xfrm>
            <a:off x="678299" y="1764149"/>
            <a:ext cx="1696403" cy="212050"/>
          </a:xfrm>
          <a:prstGeom prst="rect">
            <a:avLst/>
          </a:prstGeom>
          <a:noFill/>
        </p:spPr>
        <p:txBody>
          <a:bodyPr wrap="none" lIns="0" tIns="0" rIns="0" bIns="0" rtlCol="0" anchor="t"/>
          <a:lstStyle/>
          <a:p>
            <a:pPr marL="0" indent="0" algn="l">
              <a:lnSpc>
                <a:spcPts val="1650"/>
              </a:lnSpc>
              <a:buNone/>
            </a:pPr>
            <a:r>
              <a:rPr lang="en-US" sz="1300" b="1" dirty="0">
                <a:solidFill>
                  <a:srgbClr val="4A4A45"/>
                </a:solidFill>
                <a:latin typeface="Lato Bold" pitchFamily="34" charset="0"/>
                <a:ea typeface="Lato Bold" pitchFamily="34" charset="-122"/>
                <a:cs typeface="Lato Bold" pitchFamily="34" charset="-120"/>
              </a:rPr>
              <a:t>Introduction &amp; Scope</a:t>
            </a:r>
            <a:endParaRPr lang="en-US" sz="1300" dirty="0"/>
          </a:p>
        </p:txBody>
      </p:sp>
      <p:sp>
        <p:nvSpPr>
          <p:cNvPr id="6" name="Text 4"/>
          <p:cNvSpPr/>
          <p:nvPr/>
        </p:nvSpPr>
        <p:spPr>
          <a:xfrm>
            <a:off x="678299" y="2057519"/>
            <a:ext cx="13477161" cy="217170"/>
          </a:xfrm>
          <a:prstGeom prst="rect">
            <a:avLst/>
          </a:prstGeom>
          <a:noFill/>
        </p:spPr>
        <p:txBody>
          <a:bodyPr wrap="none" lIns="0" tIns="0" rIns="0" bIns="0" rtlCol="0" anchor="t"/>
          <a:lstStyle/>
          <a:p>
            <a:pPr marL="0" indent="0" algn="l">
              <a:lnSpc>
                <a:spcPts val="1700"/>
              </a:lnSpc>
              <a:buNone/>
            </a:pPr>
            <a:r>
              <a:rPr lang="en-US" sz="1050" dirty="0">
                <a:solidFill>
                  <a:srgbClr val="4A4A45"/>
                </a:solidFill>
                <a:latin typeface="Lato" panose="020F0802020204030203" pitchFamily="34" charset="0"/>
                <a:ea typeface="Lato" panose="020F0802020204030203" pitchFamily="34" charset="-122"/>
                <a:cs typeface="Lato" panose="020F0802020204030203" pitchFamily="34" charset="-120"/>
              </a:rPr>
              <a:t>Defining service quality and outlining the focus of our analysis on the German hospitality and airline industries.</a:t>
            </a:r>
            <a:endParaRPr lang="en-US" sz="1050" dirty="0"/>
          </a:p>
        </p:txBody>
      </p:sp>
      <p:sp>
        <p:nvSpPr>
          <p:cNvPr id="7" name="Shape 5"/>
          <p:cNvSpPr/>
          <p:nvPr/>
        </p:nvSpPr>
        <p:spPr>
          <a:xfrm>
            <a:off x="474940" y="2618125"/>
            <a:ext cx="67747" cy="67747"/>
          </a:xfrm>
          <a:prstGeom prst="roundRect">
            <a:avLst>
              <a:gd name="adj" fmla="val 674864"/>
            </a:avLst>
          </a:prstGeom>
          <a:solidFill>
            <a:srgbClr val="282824"/>
          </a:solidFill>
        </p:spPr>
      </p:sp>
      <p:sp>
        <p:nvSpPr>
          <p:cNvPr id="8" name="Text 6"/>
          <p:cNvSpPr/>
          <p:nvPr/>
        </p:nvSpPr>
        <p:spPr>
          <a:xfrm>
            <a:off x="678299" y="2546033"/>
            <a:ext cx="3081338" cy="212050"/>
          </a:xfrm>
          <a:prstGeom prst="rect">
            <a:avLst/>
          </a:prstGeom>
          <a:noFill/>
        </p:spPr>
        <p:txBody>
          <a:bodyPr wrap="none" lIns="0" tIns="0" rIns="0" bIns="0" rtlCol="0" anchor="t"/>
          <a:lstStyle/>
          <a:p>
            <a:pPr marL="0" indent="0" algn="l">
              <a:lnSpc>
                <a:spcPts val="1650"/>
              </a:lnSpc>
              <a:buNone/>
            </a:pPr>
            <a:r>
              <a:rPr lang="en-US" sz="1300" b="1" dirty="0">
                <a:solidFill>
                  <a:srgbClr val="4A4A45"/>
                </a:solidFill>
                <a:latin typeface="Lato Bold" pitchFamily="34" charset="0"/>
                <a:ea typeface="Lato Bold" pitchFamily="34" charset="-122"/>
                <a:cs typeface="Lato Bold" pitchFamily="34" charset="-120"/>
              </a:rPr>
              <a:t>Hotel Berlin, Berlin: Profile &amp; Operations</a:t>
            </a:r>
            <a:endParaRPr lang="en-US" sz="1300" dirty="0"/>
          </a:p>
        </p:txBody>
      </p:sp>
      <p:sp>
        <p:nvSpPr>
          <p:cNvPr id="9" name="Text 7"/>
          <p:cNvSpPr/>
          <p:nvPr/>
        </p:nvSpPr>
        <p:spPr>
          <a:xfrm>
            <a:off x="678299" y="2839403"/>
            <a:ext cx="13477161" cy="217170"/>
          </a:xfrm>
          <a:prstGeom prst="rect">
            <a:avLst/>
          </a:prstGeom>
          <a:noFill/>
        </p:spPr>
        <p:txBody>
          <a:bodyPr wrap="none" lIns="0" tIns="0" rIns="0" bIns="0" rtlCol="0" anchor="t"/>
          <a:lstStyle/>
          <a:p>
            <a:pPr marL="0" indent="0" algn="l">
              <a:lnSpc>
                <a:spcPts val="1700"/>
              </a:lnSpc>
              <a:buNone/>
            </a:pPr>
            <a:r>
              <a:rPr lang="en-US" sz="1050" dirty="0">
                <a:solidFill>
                  <a:srgbClr val="4A4A45"/>
                </a:solidFill>
                <a:latin typeface="Lato" panose="020F0802020204030203" pitchFamily="34" charset="0"/>
                <a:ea typeface="Lato" panose="020F0802020204030203" pitchFamily="34" charset="-122"/>
                <a:cs typeface="Lato" panose="020F0802020204030203" pitchFamily="34" charset="-120"/>
              </a:rPr>
              <a:t>An overview of Hotel Berlin, Berlin, highlighting its market position and operational context within the German hospitality sector.</a:t>
            </a:r>
            <a:endParaRPr lang="en-US" sz="1050" dirty="0"/>
          </a:p>
        </p:txBody>
      </p:sp>
      <p:sp>
        <p:nvSpPr>
          <p:cNvPr id="10" name="Shape 8"/>
          <p:cNvSpPr/>
          <p:nvPr/>
        </p:nvSpPr>
        <p:spPr>
          <a:xfrm>
            <a:off x="474940" y="3400008"/>
            <a:ext cx="67747" cy="67747"/>
          </a:xfrm>
          <a:prstGeom prst="roundRect">
            <a:avLst>
              <a:gd name="adj" fmla="val 674864"/>
            </a:avLst>
          </a:prstGeom>
          <a:solidFill>
            <a:srgbClr val="282824"/>
          </a:solidFill>
        </p:spPr>
      </p:sp>
      <p:sp>
        <p:nvSpPr>
          <p:cNvPr id="11" name="Text 9"/>
          <p:cNvSpPr/>
          <p:nvPr/>
        </p:nvSpPr>
        <p:spPr>
          <a:xfrm>
            <a:off x="678299" y="3327916"/>
            <a:ext cx="3008590" cy="212050"/>
          </a:xfrm>
          <a:prstGeom prst="rect">
            <a:avLst/>
          </a:prstGeom>
          <a:noFill/>
        </p:spPr>
        <p:txBody>
          <a:bodyPr wrap="none" lIns="0" tIns="0" rIns="0" bIns="0" rtlCol="0" anchor="t"/>
          <a:lstStyle/>
          <a:p>
            <a:pPr marL="0" indent="0" algn="l">
              <a:lnSpc>
                <a:spcPts val="1650"/>
              </a:lnSpc>
              <a:buNone/>
            </a:pPr>
            <a:r>
              <a:rPr lang="en-US" sz="1300" b="1" dirty="0">
                <a:solidFill>
                  <a:srgbClr val="4A4A45"/>
                </a:solidFill>
                <a:latin typeface="Lato Bold" pitchFamily="34" charset="0"/>
                <a:ea typeface="Lato Bold" pitchFamily="34" charset="-122"/>
                <a:cs typeface="Lato Bold" pitchFamily="34" charset="-120"/>
              </a:rPr>
              <a:t>Lufthansa Airlines: Profile &amp; Operations</a:t>
            </a:r>
            <a:endParaRPr lang="en-US" sz="1300" dirty="0"/>
          </a:p>
        </p:txBody>
      </p:sp>
      <p:sp>
        <p:nvSpPr>
          <p:cNvPr id="12" name="Text 10"/>
          <p:cNvSpPr/>
          <p:nvPr/>
        </p:nvSpPr>
        <p:spPr>
          <a:xfrm>
            <a:off x="678299" y="3621286"/>
            <a:ext cx="13477161" cy="217170"/>
          </a:xfrm>
          <a:prstGeom prst="rect">
            <a:avLst/>
          </a:prstGeom>
          <a:noFill/>
        </p:spPr>
        <p:txBody>
          <a:bodyPr wrap="none" lIns="0" tIns="0" rIns="0" bIns="0" rtlCol="0" anchor="t"/>
          <a:lstStyle/>
          <a:p>
            <a:pPr marL="0" indent="0" algn="l">
              <a:lnSpc>
                <a:spcPts val="1700"/>
              </a:lnSpc>
              <a:buNone/>
            </a:pPr>
            <a:r>
              <a:rPr lang="en-US" sz="1050" dirty="0">
                <a:solidFill>
                  <a:srgbClr val="4A4A45"/>
                </a:solidFill>
                <a:latin typeface="Lato" panose="020F0802020204030203" pitchFamily="34" charset="0"/>
                <a:ea typeface="Lato" panose="020F0802020204030203" pitchFamily="34" charset="-122"/>
                <a:cs typeface="Lato" panose="020F0802020204030203" pitchFamily="34" charset="-120"/>
              </a:rPr>
              <a:t>A strategic overview of Lufthansa Airlines, examining its role and operational scale in the global and German aviation market.</a:t>
            </a:r>
            <a:endParaRPr lang="en-US" sz="1050" dirty="0"/>
          </a:p>
        </p:txBody>
      </p:sp>
      <p:sp>
        <p:nvSpPr>
          <p:cNvPr id="13" name="Shape 11"/>
          <p:cNvSpPr/>
          <p:nvPr/>
        </p:nvSpPr>
        <p:spPr>
          <a:xfrm>
            <a:off x="474940" y="4181892"/>
            <a:ext cx="67747" cy="67747"/>
          </a:xfrm>
          <a:prstGeom prst="roundRect">
            <a:avLst>
              <a:gd name="adj" fmla="val 674864"/>
            </a:avLst>
          </a:prstGeom>
          <a:solidFill>
            <a:srgbClr val="282824"/>
          </a:solidFill>
        </p:spPr>
      </p:sp>
      <p:sp>
        <p:nvSpPr>
          <p:cNvPr id="14" name="Text 12"/>
          <p:cNvSpPr/>
          <p:nvPr/>
        </p:nvSpPr>
        <p:spPr>
          <a:xfrm>
            <a:off x="678299" y="4109799"/>
            <a:ext cx="3324344" cy="212050"/>
          </a:xfrm>
          <a:prstGeom prst="rect">
            <a:avLst/>
          </a:prstGeom>
          <a:noFill/>
        </p:spPr>
        <p:txBody>
          <a:bodyPr wrap="none" lIns="0" tIns="0" rIns="0" bIns="0" rtlCol="0" anchor="t"/>
          <a:lstStyle/>
          <a:p>
            <a:pPr marL="0" indent="0" algn="l">
              <a:lnSpc>
                <a:spcPts val="1650"/>
              </a:lnSpc>
              <a:buNone/>
            </a:pPr>
            <a:r>
              <a:rPr lang="en-US" sz="1300" b="1" dirty="0">
                <a:solidFill>
                  <a:srgbClr val="4A4A45"/>
                </a:solidFill>
                <a:latin typeface="Lato Bold" pitchFamily="34" charset="0"/>
                <a:ea typeface="Lato Bold" pitchFamily="34" charset="-122"/>
                <a:cs typeface="Lato Bold" pitchFamily="34" charset="-120"/>
              </a:rPr>
              <a:t>Service Quality Failures: Hotel Berlin, Berlin</a:t>
            </a:r>
            <a:endParaRPr lang="en-US" sz="1300" dirty="0"/>
          </a:p>
        </p:txBody>
      </p:sp>
      <p:sp>
        <p:nvSpPr>
          <p:cNvPr id="15" name="Text 13"/>
          <p:cNvSpPr/>
          <p:nvPr/>
        </p:nvSpPr>
        <p:spPr>
          <a:xfrm>
            <a:off x="678299" y="4403169"/>
            <a:ext cx="13477161" cy="217170"/>
          </a:xfrm>
          <a:prstGeom prst="rect">
            <a:avLst/>
          </a:prstGeom>
          <a:noFill/>
        </p:spPr>
        <p:txBody>
          <a:bodyPr wrap="none" lIns="0" tIns="0" rIns="0" bIns="0" rtlCol="0" anchor="t"/>
          <a:lstStyle/>
          <a:p>
            <a:pPr marL="0" indent="0" algn="l">
              <a:lnSpc>
                <a:spcPts val="1700"/>
              </a:lnSpc>
              <a:buNone/>
            </a:pPr>
            <a:r>
              <a:rPr lang="en-US" sz="1050" dirty="0">
                <a:solidFill>
                  <a:srgbClr val="4A4A45"/>
                </a:solidFill>
                <a:latin typeface="Lato" panose="020F0802020204030203" pitchFamily="34" charset="0"/>
                <a:ea typeface="Lato" panose="020F0802020204030203" pitchFamily="34" charset="-122"/>
                <a:cs typeface="Lato" panose="020F0802020204030203" pitchFamily="34" charset="-120"/>
              </a:rPr>
              <a:t>Detailed analysis of specific instances and patterns of service quality shortcomings observed at Hotel Berlin, Berlin.</a:t>
            </a:r>
            <a:endParaRPr lang="en-US" sz="1050" dirty="0"/>
          </a:p>
        </p:txBody>
      </p:sp>
      <p:sp>
        <p:nvSpPr>
          <p:cNvPr id="16" name="Shape 14"/>
          <p:cNvSpPr/>
          <p:nvPr/>
        </p:nvSpPr>
        <p:spPr>
          <a:xfrm>
            <a:off x="474940" y="4963775"/>
            <a:ext cx="67747" cy="67747"/>
          </a:xfrm>
          <a:prstGeom prst="roundRect">
            <a:avLst>
              <a:gd name="adj" fmla="val 674864"/>
            </a:avLst>
          </a:prstGeom>
          <a:solidFill>
            <a:srgbClr val="282824"/>
          </a:solidFill>
        </p:spPr>
      </p:sp>
      <p:sp>
        <p:nvSpPr>
          <p:cNvPr id="17" name="Text 15"/>
          <p:cNvSpPr/>
          <p:nvPr/>
        </p:nvSpPr>
        <p:spPr>
          <a:xfrm>
            <a:off x="678299" y="4891683"/>
            <a:ext cx="3251478" cy="212050"/>
          </a:xfrm>
          <a:prstGeom prst="rect">
            <a:avLst/>
          </a:prstGeom>
          <a:noFill/>
        </p:spPr>
        <p:txBody>
          <a:bodyPr wrap="none" lIns="0" tIns="0" rIns="0" bIns="0" rtlCol="0" anchor="t"/>
          <a:lstStyle/>
          <a:p>
            <a:pPr marL="0" indent="0" algn="l">
              <a:lnSpc>
                <a:spcPts val="1650"/>
              </a:lnSpc>
              <a:buNone/>
            </a:pPr>
            <a:r>
              <a:rPr lang="en-US" sz="1300" b="1" dirty="0">
                <a:solidFill>
                  <a:srgbClr val="4A4A45"/>
                </a:solidFill>
                <a:latin typeface="Lato Bold" pitchFamily="34" charset="0"/>
                <a:ea typeface="Lato Bold" pitchFamily="34" charset="-122"/>
                <a:cs typeface="Lato Bold" pitchFamily="34" charset="-120"/>
              </a:rPr>
              <a:t>Service Quality Failures: Lufthansa Airlines</a:t>
            </a:r>
            <a:endParaRPr lang="en-US" sz="1300" dirty="0"/>
          </a:p>
        </p:txBody>
      </p:sp>
      <p:sp>
        <p:nvSpPr>
          <p:cNvPr id="18" name="Text 16"/>
          <p:cNvSpPr/>
          <p:nvPr/>
        </p:nvSpPr>
        <p:spPr>
          <a:xfrm>
            <a:off x="678299" y="5185053"/>
            <a:ext cx="13477161" cy="217170"/>
          </a:xfrm>
          <a:prstGeom prst="rect">
            <a:avLst/>
          </a:prstGeom>
          <a:noFill/>
        </p:spPr>
        <p:txBody>
          <a:bodyPr wrap="none" lIns="0" tIns="0" rIns="0" bIns="0" rtlCol="0" anchor="t"/>
          <a:lstStyle/>
          <a:p>
            <a:pPr marL="0" indent="0" algn="l">
              <a:lnSpc>
                <a:spcPts val="1700"/>
              </a:lnSpc>
              <a:buNone/>
            </a:pPr>
            <a:r>
              <a:rPr lang="en-US" sz="1050" dirty="0">
                <a:solidFill>
                  <a:srgbClr val="4A4A45"/>
                </a:solidFill>
                <a:latin typeface="Lato" panose="020F0802020204030203" pitchFamily="34" charset="0"/>
                <a:ea typeface="Lato" panose="020F0802020204030203" pitchFamily="34" charset="-122"/>
                <a:cs typeface="Lato" panose="020F0802020204030203" pitchFamily="34" charset="-120"/>
              </a:rPr>
              <a:t>Examination of service quality failures and customer pain points identified within Lufthansa Airlines' operations.</a:t>
            </a:r>
            <a:endParaRPr lang="en-US" sz="1050" dirty="0"/>
          </a:p>
        </p:txBody>
      </p:sp>
      <p:sp>
        <p:nvSpPr>
          <p:cNvPr id="19" name="Shape 17"/>
          <p:cNvSpPr/>
          <p:nvPr/>
        </p:nvSpPr>
        <p:spPr>
          <a:xfrm>
            <a:off x="474940" y="5745659"/>
            <a:ext cx="67747" cy="67747"/>
          </a:xfrm>
          <a:prstGeom prst="roundRect">
            <a:avLst>
              <a:gd name="adj" fmla="val 674864"/>
            </a:avLst>
          </a:prstGeom>
          <a:solidFill>
            <a:srgbClr val="282824"/>
          </a:solidFill>
        </p:spPr>
      </p:sp>
      <p:sp>
        <p:nvSpPr>
          <p:cNvPr id="20" name="Text 18"/>
          <p:cNvSpPr/>
          <p:nvPr/>
        </p:nvSpPr>
        <p:spPr>
          <a:xfrm>
            <a:off x="678299" y="5673566"/>
            <a:ext cx="3152537" cy="212050"/>
          </a:xfrm>
          <a:prstGeom prst="rect">
            <a:avLst/>
          </a:prstGeom>
          <a:noFill/>
        </p:spPr>
        <p:txBody>
          <a:bodyPr wrap="none" lIns="0" tIns="0" rIns="0" bIns="0" rtlCol="0" anchor="t"/>
          <a:lstStyle/>
          <a:p>
            <a:pPr marL="0" indent="0" algn="l">
              <a:lnSpc>
                <a:spcPts val="1650"/>
              </a:lnSpc>
              <a:buNone/>
            </a:pPr>
            <a:r>
              <a:rPr lang="en-US" sz="1300" b="1" dirty="0">
                <a:solidFill>
                  <a:srgbClr val="4A4A45"/>
                </a:solidFill>
                <a:latin typeface="Lato Bold" pitchFamily="34" charset="0"/>
                <a:ea typeface="Lato Bold" pitchFamily="34" charset="-122"/>
                <a:cs typeface="Lato Bold" pitchFamily="34" charset="-120"/>
              </a:rPr>
              <a:t>Strategies to Improve: Hotel Berlin, Berlin</a:t>
            </a:r>
            <a:endParaRPr lang="en-US" sz="1300" dirty="0"/>
          </a:p>
        </p:txBody>
      </p:sp>
      <p:sp>
        <p:nvSpPr>
          <p:cNvPr id="21" name="Text 19"/>
          <p:cNvSpPr/>
          <p:nvPr/>
        </p:nvSpPr>
        <p:spPr>
          <a:xfrm>
            <a:off x="678299" y="5966936"/>
            <a:ext cx="13477161" cy="217170"/>
          </a:xfrm>
          <a:prstGeom prst="rect">
            <a:avLst/>
          </a:prstGeom>
          <a:noFill/>
        </p:spPr>
        <p:txBody>
          <a:bodyPr wrap="none" lIns="0" tIns="0" rIns="0" bIns="0" rtlCol="0" anchor="t"/>
          <a:lstStyle/>
          <a:p>
            <a:pPr marL="0" indent="0" algn="l">
              <a:lnSpc>
                <a:spcPts val="1700"/>
              </a:lnSpc>
              <a:buNone/>
            </a:pPr>
            <a:r>
              <a:rPr lang="en-US" sz="1050" dirty="0">
                <a:solidFill>
                  <a:srgbClr val="4A4A45"/>
                </a:solidFill>
                <a:latin typeface="Lato" panose="020F0802020204030203" pitchFamily="34" charset="0"/>
                <a:ea typeface="Lato" panose="020F0802020204030203" pitchFamily="34" charset="-122"/>
                <a:cs typeface="Lato" panose="020F0802020204030203" pitchFamily="34" charset="-120"/>
              </a:rPr>
              <a:t>Proposed actionable strategies and recommendations tailored to address the service quality issues at Hotel Berlin, Berlin.</a:t>
            </a:r>
            <a:endParaRPr lang="en-US" sz="1050" dirty="0"/>
          </a:p>
        </p:txBody>
      </p:sp>
      <p:sp>
        <p:nvSpPr>
          <p:cNvPr id="22" name="Shape 20"/>
          <p:cNvSpPr/>
          <p:nvPr/>
        </p:nvSpPr>
        <p:spPr>
          <a:xfrm>
            <a:off x="474940" y="6527542"/>
            <a:ext cx="67747" cy="67747"/>
          </a:xfrm>
          <a:prstGeom prst="roundRect">
            <a:avLst>
              <a:gd name="adj" fmla="val 674864"/>
            </a:avLst>
          </a:prstGeom>
          <a:solidFill>
            <a:srgbClr val="282824"/>
          </a:solidFill>
        </p:spPr>
      </p:sp>
      <p:sp>
        <p:nvSpPr>
          <p:cNvPr id="23" name="Text 21"/>
          <p:cNvSpPr/>
          <p:nvPr/>
        </p:nvSpPr>
        <p:spPr>
          <a:xfrm>
            <a:off x="678299" y="6455450"/>
            <a:ext cx="3079671" cy="212050"/>
          </a:xfrm>
          <a:prstGeom prst="rect">
            <a:avLst/>
          </a:prstGeom>
          <a:noFill/>
        </p:spPr>
        <p:txBody>
          <a:bodyPr wrap="none" lIns="0" tIns="0" rIns="0" bIns="0" rtlCol="0" anchor="t"/>
          <a:lstStyle/>
          <a:p>
            <a:pPr marL="0" indent="0" algn="l">
              <a:lnSpc>
                <a:spcPts val="1650"/>
              </a:lnSpc>
              <a:buNone/>
            </a:pPr>
            <a:r>
              <a:rPr lang="en-US" sz="1300" b="1" dirty="0">
                <a:solidFill>
                  <a:srgbClr val="4A4A45"/>
                </a:solidFill>
                <a:latin typeface="Lato Bold" pitchFamily="34" charset="0"/>
                <a:ea typeface="Lato Bold" pitchFamily="34" charset="-122"/>
                <a:cs typeface="Lato Bold" pitchFamily="34" charset="-120"/>
              </a:rPr>
              <a:t>Strategies to Improve: Lufthansa Airlines</a:t>
            </a:r>
            <a:endParaRPr lang="en-US" sz="1300" dirty="0"/>
          </a:p>
        </p:txBody>
      </p:sp>
      <p:sp>
        <p:nvSpPr>
          <p:cNvPr id="24" name="Text 22"/>
          <p:cNvSpPr/>
          <p:nvPr/>
        </p:nvSpPr>
        <p:spPr>
          <a:xfrm>
            <a:off x="678299" y="6748820"/>
            <a:ext cx="13477161" cy="217170"/>
          </a:xfrm>
          <a:prstGeom prst="rect">
            <a:avLst/>
          </a:prstGeom>
          <a:noFill/>
        </p:spPr>
        <p:txBody>
          <a:bodyPr wrap="none" lIns="0" tIns="0" rIns="0" bIns="0" rtlCol="0" anchor="t"/>
          <a:lstStyle/>
          <a:p>
            <a:pPr marL="0" indent="0" algn="l">
              <a:lnSpc>
                <a:spcPts val="1700"/>
              </a:lnSpc>
              <a:buNone/>
            </a:pPr>
            <a:r>
              <a:rPr lang="en-US" sz="1050" dirty="0">
                <a:solidFill>
                  <a:srgbClr val="4A4A45"/>
                </a:solidFill>
                <a:latin typeface="Lato" panose="020F0802020204030203" pitchFamily="34" charset="0"/>
                <a:ea typeface="Lato" panose="020F0802020204030203" pitchFamily="34" charset="-122"/>
                <a:cs typeface="Lato" panose="020F0802020204030203" pitchFamily="34" charset="-120"/>
              </a:rPr>
              <a:t>Recommended interventions and strategic approaches aimed at enhancing service quality for Lufthansa Airlines.</a:t>
            </a:r>
            <a:endParaRPr lang="en-US" sz="1050" dirty="0"/>
          </a:p>
        </p:txBody>
      </p:sp>
      <p:sp>
        <p:nvSpPr>
          <p:cNvPr id="25" name="Shape 23"/>
          <p:cNvSpPr/>
          <p:nvPr/>
        </p:nvSpPr>
        <p:spPr>
          <a:xfrm>
            <a:off x="474940" y="7309425"/>
            <a:ext cx="67747" cy="67747"/>
          </a:xfrm>
          <a:prstGeom prst="roundRect">
            <a:avLst>
              <a:gd name="adj" fmla="val 674864"/>
            </a:avLst>
          </a:prstGeom>
          <a:solidFill>
            <a:srgbClr val="282824"/>
          </a:solidFill>
        </p:spPr>
      </p:sp>
      <p:sp>
        <p:nvSpPr>
          <p:cNvPr id="26" name="Text 24"/>
          <p:cNvSpPr/>
          <p:nvPr/>
        </p:nvSpPr>
        <p:spPr>
          <a:xfrm>
            <a:off x="678299" y="7237333"/>
            <a:ext cx="2849285" cy="212050"/>
          </a:xfrm>
          <a:prstGeom prst="rect">
            <a:avLst/>
          </a:prstGeom>
          <a:noFill/>
        </p:spPr>
        <p:txBody>
          <a:bodyPr wrap="none" lIns="0" tIns="0" rIns="0" bIns="0" rtlCol="0" anchor="t"/>
          <a:lstStyle/>
          <a:p>
            <a:pPr marL="0" indent="0" algn="l">
              <a:lnSpc>
                <a:spcPts val="1650"/>
              </a:lnSpc>
              <a:buNone/>
            </a:pPr>
            <a:r>
              <a:rPr lang="en-US" sz="1300" b="1" dirty="0">
                <a:solidFill>
                  <a:srgbClr val="4A4A45"/>
                </a:solidFill>
                <a:latin typeface="Lato Bold" pitchFamily="34" charset="0"/>
                <a:ea typeface="Lato Bold" pitchFamily="34" charset="-122"/>
                <a:cs typeface="Lato Bold" pitchFamily="34" charset="-120"/>
              </a:rPr>
              <a:t>Final Recommendations &amp; Conclusion</a:t>
            </a:r>
            <a:endParaRPr lang="en-US" sz="1300" dirty="0"/>
          </a:p>
        </p:txBody>
      </p:sp>
      <p:sp>
        <p:nvSpPr>
          <p:cNvPr id="27" name="Text 25"/>
          <p:cNvSpPr/>
          <p:nvPr/>
        </p:nvSpPr>
        <p:spPr>
          <a:xfrm>
            <a:off x="678299" y="7530703"/>
            <a:ext cx="13477161" cy="217170"/>
          </a:xfrm>
          <a:prstGeom prst="rect">
            <a:avLst/>
          </a:prstGeom>
          <a:noFill/>
        </p:spPr>
        <p:txBody>
          <a:bodyPr wrap="none" lIns="0" tIns="0" rIns="0" bIns="0" rtlCol="0" anchor="t"/>
          <a:lstStyle/>
          <a:p>
            <a:pPr marL="0" indent="0" algn="l">
              <a:lnSpc>
                <a:spcPts val="1700"/>
              </a:lnSpc>
              <a:buNone/>
            </a:pPr>
            <a:r>
              <a:rPr lang="en-US" sz="1050" dirty="0">
                <a:solidFill>
                  <a:srgbClr val="4A4A45"/>
                </a:solidFill>
                <a:latin typeface="Lato" panose="020F0802020204030203" pitchFamily="34" charset="0"/>
                <a:ea typeface="Lato" panose="020F0802020204030203" pitchFamily="34" charset="-122"/>
                <a:cs typeface="Lato" panose="020F0802020204030203" pitchFamily="34" charset="-120"/>
              </a:rPr>
              <a:t>Synthesizing findings to present overarching recommendations for fostering a culture of service excellence across both sectors.</a:t>
            </a:r>
            <a:endParaRPr lang="en-US" sz="10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793750" y="617220"/>
            <a:ext cx="6054725" cy="708660"/>
          </a:xfrm>
          <a:prstGeom prst="rect">
            <a:avLst/>
          </a:prstGeom>
          <a:noFill/>
        </p:spPr>
        <p:txBody>
          <a:bodyPr wrap="none" lIns="0" tIns="0" rIns="0" bIns="0" rtlCol="0" anchor="t"/>
          <a:lstStyle/>
          <a:p>
            <a:pPr marL="0" indent="0" algn="l">
              <a:lnSpc>
                <a:spcPts val="5550"/>
              </a:lnSpc>
              <a:buNone/>
            </a:pPr>
            <a:r>
              <a:rPr lang="en-US" sz="4450" b="1" dirty="0">
                <a:gradFill>
                  <a:gsLst>
                    <a:gs pos="0">
                      <a:srgbClr val="14CD68"/>
                    </a:gs>
                    <a:gs pos="100000">
                      <a:srgbClr val="035C7D"/>
                    </a:gs>
                  </a:gsLst>
                  <a:lin scaled="0"/>
                </a:gradFill>
                <a:latin typeface="Lato Bold" pitchFamily="34" charset="0"/>
                <a:ea typeface="Lato Bold" pitchFamily="34" charset="-122"/>
                <a:cs typeface="Lato Bold" pitchFamily="34" charset="-120"/>
              </a:rPr>
              <a:t>Introduction &amp; Scope</a:t>
            </a:r>
            <a:endParaRPr lang="en-US" sz="4450" b="1" dirty="0">
              <a:gradFill>
                <a:gsLst>
                  <a:gs pos="0">
                    <a:srgbClr val="14CD68"/>
                  </a:gs>
                  <a:gs pos="100000">
                    <a:srgbClr val="035C7D"/>
                  </a:gs>
                </a:gsLst>
                <a:lin scaled="0"/>
              </a:gradFill>
              <a:latin typeface="Lato Bold" pitchFamily="34" charset="0"/>
              <a:ea typeface="Lato Bold" pitchFamily="34" charset="-122"/>
              <a:cs typeface="Lato Bold" pitchFamily="34" charset="-120"/>
            </a:endParaRPr>
          </a:p>
        </p:txBody>
      </p:sp>
      <p:sp>
        <p:nvSpPr>
          <p:cNvPr id="3" name="Text 1"/>
          <p:cNvSpPr/>
          <p:nvPr/>
        </p:nvSpPr>
        <p:spPr>
          <a:xfrm>
            <a:off x="793750" y="1855470"/>
            <a:ext cx="13042900" cy="1798955"/>
          </a:xfrm>
          <a:prstGeom prst="rect">
            <a:avLst/>
          </a:prstGeom>
          <a:noFill/>
        </p:spPr>
        <p:txBody>
          <a:bodyPr wrap="square" lIns="0" tIns="0" rIns="0" bIns="0" rtlCol="0" anchor="t"/>
          <a:lstStyle/>
          <a:p>
            <a:pPr marL="0" indent="0" algn="l">
              <a:lnSpc>
                <a:spcPts val="2850"/>
              </a:lnSpc>
              <a:buNone/>
            </a:pP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This presentation looks closely at service quality. Simply put, service quality is how well a service meets or goes beyond what a customer expects. It includes things like being reliable, responding quickly, showing care, and building trust. All these parts work together to create the </a:t>
            </a:r>
            <a:r>
              <a:rPr lang="en-US" sz="1750" dirty="0">
                <a:solidFill>
                  <a:srgbClr val="0070C0"/>
                </a:solidFill>
                <a:latin typeface="Lato" panose="020F0802020204030203" pitchFamily="34" charset="0"/>
                <a:ea typeface="Lato" panose="020F0802020204030203" pitchFamily="34" charset="-122"/>
                <a:cs typeface="Lato" panose="020F0802020204030203" pitchFamily="34" charset="-120"/>
              </a:rPr>
              <a:t>customer's </a:t>
            </a: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overall experience. In today's competitive market, excellent service isn't just a bonus; it's key to keeping customers, building a good brand, and growing the business over time.</a:t>
            </a:r>
            <a:endParaRPr lang="en-US" sz="1750" dirty="0"/>
          </a:p>
        </p:txBody>
      </p:sp>
      <p:sp>
        <p:nvSpPr>
          <p:cNvPr id="4" name="Text 2"/>
          <p:cNvSpPr/>
          <p:nvPr/>
        </p:nvSpPr>
        <p:spPr>
          <a:xfrm>
            <a:off x="793750" y="4183380"/>
            <a:ext cx="13042900" cy="1798955"/>
          </a:xfrm>
          <a:prstGeom prst="rect">
            <a:avLst/>
          </a:prstGeom>
          <a:noFill/>
        </p:spPr>
        <p:txBody>
          <a:bodyPr wrap="square" lIns="0" tIns="0" rIns="0" bIns="0" rtlCol="0" anchor="t"/>
          <a:lstStyle/>
          <a:p>
            <a:pPr marL="0" indent="0" algn="l">
              <a:lnSpc>
                <a:spcPts val="2850"/>
              </a:lnSpc>
              <a:buNone/>
            </a:pP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We will specifically focus on the challenges and chances in Germany's competitive hotel and airline industries. Germany is a major economy and travel center, so customers there expect a lot. We will show important points about service quality by looking at two main examples: Hotel Berlin, Berlin (for hotels) and Lufthansa Airlines (for airlines). By studying these specific cases, our goal is to find common problems and service issues. We also want to suggest practical ways to make things better in both industries.</a:t>
            </a:r>
            <a:endParaRPr lang="en-US" sz="17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793790" y="892612"/>
            <a:ext cx="8423553" cy="708779"/>
          </a:xfrm>
          <a:prstGeom prst="rect">
            <a:avLst/>
          </a:prstGeom>
          <a:noFill/>
        </p:spPr>
        <p:txBody>
          <a:bodyPr wrap="none" lIns="0" tIns="0" rIns="0" bIns="0" rtlCol="0" anchor="t"/>
          <a:lstStyle/>
          <a:p>
            <a:pPr marL="0" indent="0" algn="l">
              <a:lnSpc>
                <a:spcPts val="5550"/>
              </a:lnSpc>
              <a:buNone/>
            </a:pPr>
            <a:r>
              <a:rPr lang="en-US" sz="4450" b="1" dirty="0">
                <a:gradFill>
                  <a:gsLst>
                    <a:gs pos="0">
                      <a:srgbClr val="FE4444"/>
                    </a:gs>
                    <a:gs pos="100000">
                      <a:srgbClr val="832B2B"/>
                    </a:gs>
                  </a:gsLst>
                  <a:lin scaled="0"/>
                </a:gradFill>
                <a:latin typeface="Lato Bold" pitchFamily="34" charset="0"/>
                <a:ea typeface="Lato Bold" pitchFamily="34" charset="-122"/>
                <a:cs typeface="Lato Bold" pitchFamily="34" charset="-120"/>
              </a:rPr>
              <a:t>Hotel Berlin</a:t>
            </a:r>
            <a:r>
              <a:rPr lang="de-DE" altLang="en-US" sz="4450" b="1" dirty="0">
                <a:gradFill>
                  <a:gsLst>
                    <a:gs pos="0">
                      <a:srgbClr val="FE4444"/>
                    </a:gs>
                    <a:gs pos="100000">
                      <a:srgbClr val="832B2B"/>
                    </a:gs>
                  </a:gsLst>
                  <a:lin scaled="0"/>
                </a:gradFill>
                <a:latin typeface="Calibri" charset="0"/>
                <a:ea typeface="Lato Bold" pitchFamily="34" charset="-122"/>
                <a:cs typeface="Lato Bold" pitchFamily="34" charset="-120"/>
              </a:rPr>
              <a:t> </a:t>
            </a:r>
            <a:r>
              <a:rPr lang="en-US" sz="4450" b="1" dirty="0">
                <a:gradFill>
                  <a:gsLst>
                    <a:gs pos="0">
                      <a:srgbClr val="FE4444"/>
                    </a:gs>
                    <a:gs pos="100000">
                      <a:srgbClr val="832B2B"/>
                    </a:gs>
                  </a:gsLst>
                  <a:lin scaled="0"/>
                </a:gradFill>
                <a:latin typeface="Lato Bold" pitchFamily="34" charset="0"/>
                <a:ea typeface="Lato Bold" pitchFamily="34" charset="-122"/>
                <a:cs typeface="Lato Bold" pitchFamily="34" charset="-120"/>
              </a:rPr>
              <a:t>: An Overview</a:t>
            </a:r>
            <a:endParaRPr lang="en-US" sz="4450" b="1" dirty="0">
              <a:gradFill>
                <a:gsLst>
                  <a:gs pos="0">
                    <a:srgbClr val="FE4444"/>
                  </a:gs>
                  <a:gs pos="100000">
                    <a:srgbClr val="832B2B"/>
                  </a:gs>
                </a:gsLst>
                <a:lin scaled="0"/>
              </a:gradFill>
              <a:latin typeface="Lato Bold" pitchFamily="34" charset="0"/>
              <a:ea typeface="Lato Bold" pitchFamily="34" charset="-122"/>
              <a:cs typeface="Lato Bold" pitchFamily="34" charset="-120"/>
            </a:endParaRPr>
          </a:p>
        </p:txBody>
      </p:sp>
      <p:sp>
        <p:nvSpPr>
          <p:cNvPr id="3" name="Text 1"/>
          <p:cNvSpPr/>
          <p:nvPr/>
        </p:nvSpPr>
        <p:spPr>
          <a:xfrm>
            <a:off x="793790" y="2145625"/>
            <a:ext cx="7604284" cy="1451610"/>
          </a:xfrm>
          <a:prstGeom prst="rect">
            <a:avLst/>
          </a:prstGeom>
          <a:noFill/>
        </p:spPr>
        <p:txBody>
          <a:bodyPr wrap="square" lIns="0" tIns="0" rIns="0" bIns="0" rtlCol="0" anchor="t"/>
          <a:lstStyle/>
          <a:p>
            <a:pPr marL="0" indent="0" algn="l">
              <a:lnSpc>
                <a:spcPts val="2850"/>
              </a:lnSpc>
              <a:buNone/>
            </a:pP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The Hotel Berlin, Berlin is a prominent </a:t>
            </a:r>
            <a:r>
              <a:rPr lang="en-US" sz="1750" b="1" dirty="0">
                <a:solidFill>
                  <a:srgbClr val="4A4A45"/>
                </a:solidFill>
                <a:latin typeface="Lato" panose="020F0802020204030203" pitchFamily="34" charset="0"/>
                <a:ea typeface="Lato" panose="020F0802020204030203" pitchFamily="34" charset="-122"/>
                <a:cs typeface="Lato" panose="020F0802020204030203" pitchFamily="34" charset="-120"/>
              </a:rPr>
              <a:t>4-star establishment</a:t>
            </a: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 located in the heart of Berlin, making it a popular choice for both leisure and business travellers. With </a:t>
            </a:r>
            <a:r>
              <a:rPr lang="en-US" sz="1750" b="1" dirty="0">
                <a:solidFill>
                  <a:srgbClr val="4A4A45"/>
                </a:solidFill>
                <a:latin typeface="Lato" panose="020F0802020204030203" pitchFamily="34" charset="0"/>
                <a:ea typeface="Lato" panose="020F0802020204030203" pitchFamily="34" charset="-122"/>
                <a:cs typeface="Lato" panose="020F0802020204030203" pitchFamily="34" charset="-120"/>
              </a:rPr>
              <a:t>over 700 rooms</a:t>
            </a: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 it's one of the larger hotels in the city, known for its commitment to sustainability initiatives.</a:t>
            </a:r>
            <a:endParaRPr lang="en-US" sz="1750" dirty="0"/>
          </a:p>
        </p:txBody>
      </p:sp>
      <p:sp>
        <p:nvSpPr>
          <p:cNvPr id="4" name="Text 2"/>
          <p:cNvSpPr/>
          <p:nvPr/>
        </p:nvSpPr>
        <p:spPr>
          <a:xfrm>
            <a:off x="793790" y="3801308"/>
            <a:ext cx="7604284" cy="725805"/>
          </a:xfrm>
          <a:prstGeom prst="rect">
            <a:avLst/>
          </a:prstGeom>
          <a:noFill/>
        </p:spPr>
        <p:txBody>
          <a:bodyPr wrap="square" lIns="0" tIns="0" rIns="0" bIns="0" rtlCol="0" anchor="t"/>
          <a:lstStyle/>
          <a:p>
            <a:pPr marL="0" indent="0" algn="l">
              <a:lnSpc>
                <a:spcPts val="2850"/>
              </a:lnSpc>
              <a:buNone/>
            </a:pP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Despite its prime location and eco-friendly focus, the hotel has recently faced a wave of </a:t>
            </a:r>
            <a:r>
              <a:rPr lang="en-US" sz="1750" dirty="0">
                <a:solidFill>
                  <a:srgbClr val="F44444"/>
                </a:solidFill>
                <a:latin typeface="Lato" panose="020F0802020204030203" pitchFamily="34" charset="0"/>
                <a:ea typeface="Lato" panose="020F0802020204030203" pitchFamily="34" charset="-122"/>
                <a:cs typeface="Lato" panose="020F0802020204030203" pitchFamily="34" charset="-120"/>
              </a:rPr>
              <a:t>negative customer feedback</a:t>
            </a: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a:t>
            </a:r>
            <a:endParaRPr lang="en-US" sz="1750" dirty="0"/>
          </a:p>
        </p:txBody>
      </p:sp>
      <p:sp>
        <p:nvSpPr>
          <p:cNvPr id="5" name="Text 3"/>
          <p:cNvSpPr/>
          <p:nvPr/>
        </p:nvSpPr>
        <p:spPr>
          <a:xfrm>
            <a:off x="793790" y="4731187"/>
            <a:ext cx="7604284" cy="362903"/>
          </a:xfrm>
          <a:prstGeom prst="rect">
            <a:avLst/>
          </a:prstGeom>
          <a:noFill/>
        </p:spPr>
        <p:txBody>
          <a:bodyPr wrap="none" lIns="0" tIns="0" rIns="0" bIns="0" rtlCol="0" anchor="t"/>
          <a:lstStyle/>
          <a:p>
            <a:pPr marL="342900" indent="-342900" algn="l">
              <a:lnSpc>
                <a:spcPts val="2850"/>
              </a:lnSpc>
              <a:buSzPct val="100000"/>
              <a:buChar char="•"/>
            </a:pP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Unfriendly staff attitudes</a:t>
            </a:r>
            <a:endParaRPr lang="en-US" sz="1750" dirty="0"/>
          </a:p>
        </p:txBody>
      </p:sp>
      <p:sp>
        <p:nvSpPr>
          <p:cNvPr id="6" name="Text 4"/>
          <p:cNvSpPr/>
          <p:nvPr/>
        </p:nvSpPr>
        <p:spPr>
          <a:xfrm>
            <a:off x="793790" y="5173385"/>
            <a:ext cx="7604284" cy="362903"/>
          </a:xfrm>
          <a:prstGeom prst="rect">
            <a:avLst/>
          </a:prstGeom>
          <a:noFill/>
        </p:spPr>
        <p:txBody>
          <a:bodyPr wrap="none" lIns="0" tIns="0" rIns="0" bIns="0" rtlCol="0" anchor="t"/>
          <a:lstStyle/>
          <a:p>
            <a:pPr marL="342900" indent="-342900" algn="l">
              <a:lnSpc>
                <a:spcPts val="2850"/>
              </a:lnSpc>
              <a:buSzPct val="100000"/>
              <a:buChar char="•"/>
            </a:pP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Inconsistent room cleanliness, particularly in bathrooms</a:t>
            </a:r>
            <a:endParaRPr lang="en-US" sz="1750" dirty="0"/>
          </a:p>
        </p:txBody>
      </p:sp>
      <p:sp>
        <p:nvSpPr>
          <p:cNvPr id="7" name="Text 5"/>
          <p:cNvSpPr/>
          <p:nvPr/>
        </p:nvSpPr>
        <p:spPr>
          <a:xfrm>
            <a:off x="793790" y="5615583"/>
            <a:ext cx="7604284" cy="362903"/>
          </a:xfrm>
          <a:prstGeom prst="rect">
            <a:avLst/>
          </a:prstGeom>
          <a:noFill/>
        </p:spPr>
        <p:txBody>
          <a:bodyPr wrap="none" lIns="0" tIns="0" rIns="0" bIns="0" rtlCol="0" anchor="t"/>
          <a:lstStyle/>
          <a:p>
            <a:pPr marL="342900" indent="-342900" algn="l">
              <a:lnSpc>
                <a:spcPts val="2850"/>
              </a:lnSpc>
              <a:buSzPct val="100000"/>
              <a:buChar char="•"/>
            </a:pP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Frequent booking errors and issues with late check-ins</a:t>
            </a:r>
            <a:endParaRPr lang="en-US" sz="1750" dirty="0"/>
          </a:p>
        </p:txBody>
      </p:sp>
      <p:pic>
        <p:nvPicPr>
          <p:cNvPr id="8" name="Image 0" descr="preencoded.png"/>
          <p:cNvPicPr>
            <a:picLocks noChangeAspect="1"/>
          </p:cNvPicPr>
          <p:nvPr/>
        </p:nvPicPr>
        <p:blipFill>
          <a:blip r:embed="rId1"/>
          <a:stretch>
            <a:fillRect/>
          </a:stretch>
        </p:blipFill>
        <p:spPr>
          <a:xfrm>
            <a:off x="8959096" y="2196703"/>
            <a:ext cx="4885015" cy="488501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665520" y="508437"/>
            <a:ext cx="9384625" cy="708779"/>
          </a:xfrm>
          <a:prstGeom prst="rect">
            <a:avLst/>
          </a:prstGeom>
          <a:noFill/>
        </p:spPr>
        <p:txBody>
          <a:bodyPr wrap="none" lIns="0" tIns="0" rIns="0" bIns="0" rtlCol="0" anchor="t"/>
          <a:lstStyle/>
          <a:p>
            <a:pPr marL="0" indent="0" algn="l">
              <a:lnSpc>
                <a:spcPts val="5550"/>
              </a:lnSpc>
              <a:buNone/>
            </a:pPr>
            <a:r>
              <a:rPr lang="en-US" sz="4450" b="1" dirty="0">
                <a:gradFill>
                  <a:gsLst>
                    <a:gs pos="0">
                      <a:srgbClr val="7B32B2"/>
                    </a:gs>
                    <a:gs pos="100000">
                      <a:srgbClr val="401A5D"/>
                    </a:gs>
                  </a:gsLst>
                  <a:lin scaled="0"/>
                </a:gradFill>
                <a:latin typeface="Lato Bold" pitchFamily="34" charset="0"/>
                <a:ea typeface="Lato Bold" pitchFamily="34" charset="-122"/>
                <a:cs typeface="Lato Bold" pitchFamily="34" charset="-120"/>
              </a:rPr>
              <a:t>Lufthansa Airlines: A Strategic Player</a:t>
            </a:r>
            <a:endParaRPr lang="en-US" sz="4450" b="1" dirty="0">
              <a:gradFill>
                <a:gsLst>
                  <a:gs pos="0">
                    <a:srgbClr val="7B32B2"/>
                  </a:gs>
                  <a:gs pos="100000">
                    <a:srgbClr val="401A5D"/>
                  </a:gs>
                </a:gsLst>
                <a:lin scaled="0"/>
              </a:gradFill>
              <a:latin typeface="Lato Bold" pitchFamily="34" charset="0"/>
              <a:ea typeface="Lato Bold" pitchFamily="34" charset="-122"/>
              <a:cs typeface="Lato Bold" pitchFamily="34" charset="-120"/>
            </a:endParaRPr>
          </a:p>
        </p:txBody>
      </p:sp>
      <p:pic>
        <p:nvPicPr>
          <p:cNvPr id="3" name="Image 0" descr="preencoded.png"/>
          <p:cNvPicPr>
            <a:picLocks noChangeAspect="1"/>
          </p:cNvPicPr>
          <p:nvPr/>
        </p:nvPicPr>
        <p:blipFill>
          <a:blip r:embed="rId1"/>
          <a:stretch>
            <a:fillRect/>
          </a:stretch>
        </p:blipFill>
        <p:spPr>
          <a:xfrm>
            <a:off x="793790" y="2196703"/>
            <a:ext cx="4885015" cy="4885015"/>
          </a:xfrm>
          <a:prstGeom prst="rect">
            <a:avLst/>
          </a:prstGeom>
        </p:spPr>
      </p:pic>
      <p:sp>
        <p:nvSpPr>
          <p:cNvPr id="4" name="Text 1"/>
          <p:cNvSpPr/>
          <p:nvPr/>
        </p:nvSpPr>
        <p:spPr>
          <a:xfrm>
            <a:off x="6239828" y="2145625"/>
            <a:ext cx="7604284" cy="1451610"/>
          </a:xfrm>
          <a:prstGeom prst="rect">
            <a:avLst/>
          </a:prstGeom>
          <a:noFill/>
        </p:spPr>
        <p:txBody>
          <a:bodyPr wrap="square" lIns="0" tIns="0" rIns="0" bIns="0" rtlCol="0" anchor="t"/>
          <a:lstStyle/>
          <a:p>
            <a:pPr marL="0" indent="0" algn="l">
              <a:lnSpc>
                <a:spcPts val="2850"/>
              </a:lnSpc>
              <a:buNone/>
            </a:pP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As </a:t>
            </a:r>
            <a:r>
              <a:rPr lang="en-US" sz="1750" b="1" dirty="0">
                <a:solidFill>
                  <a:srgbClr val="4A4A45"/>
                </a:solidFill>
                <a:latin typeface="Lato" panose="020F0802020204030203" pitchFamily="34" charset="0"/>
                <a:ea typeface="Lato" panose="020F0802020204030203" pitchFamily="34" charset="-122"/>
                <a:cs typeface="Lato" panose="020F0802020204030203" pitchFamily="34" charset="-120"/>
              </a:rPr>
              <a:t>Germany's national carrier</a:t>
            </a: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 and a founding member of the </a:t>
            </a:r>
            <a:r>
              <a:rPr lang="en-US" sz="1750" b="1" dirty="0">
                <a:solidFill>
                  <a:srgbClr val="4A4A45"/>
                </a:solidFill>
                <a:latin typeface="Lato" panose="020F0802020204030203" pitchFamily="34" charset="0"/>
                <a:ea typeface="Lato" panose="020F0802020204030203" pitchFamily="34" charset="-122"/>
                <a:cs typeface="Lato" panose="020F0802020204030203" pitchFamily="34" charset="-120"/>
              </a:rPr>
              <a:t>Star Alliance</a:t>
            </a: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 Lufthansa connects over 100 international destinations, offering both premium and economy cabin experiences. It's a key player in global aviation, renowned for its extensive network.</a:t>
            </a:r>
            <a:endParaRPr lang="en-US" sz="1750" dirty="0"/>
          </a:p>
        </p:txBody>
      </p:sp>
      <p:sp>
        <p:nvSpPr>
          <p:cNvPr id="5" name="Text 2"/>
          <p:cNvSpPr/>
          <p:nvPr/>
        </p:nvSpPr>
        <p:spPr>
          <a:xfrm>
            <a:off x="6239828" y="3801308"/>
            <a:ext cx="7604284" cy="725805"/>
          </a:xfrm>
          <a:prstGeom prst="rect">
            <a:avLst/>
          </a:prstGeom>
          <a:noFill/>
        </p:spPr>
        <p:txBody>
          <a:bodyPr wrap="square" lIns="0" tIns="0" rIns="0" bIns="0" rtlCol="0" anchor="t"/>
          <a:lstStyle/>
          <a:p>
            <a:pPr marL="0" indent="0" algn="l">
              <a:lnSpc>
                <a:spcPts val="2850"/>
              </a:lnSpc>
              <a:buNone/>
            </a:pP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However, recent years have seen a significant decline in service quality perceptions due to:</a:t>
            </a:r>
            <a:endParaRPr lang="en-US" sz="1750" dirty="0"/>
          </a:p>
        </p:txBody>
      </p:sp>
      <p:sp>
        <p:nvSpPr>
          <p:cNvPr id="6" name="Text 3"/>
          <p:cNvSpPr/>
          <p:nvPr/>
        </p:nvSpPr>
        <p:spPr>
          <a:xfrm>
            <a:off x="6239828" y="4731187"/>
            <a:ext cx="7604284" cy="362903"/>
          </a:xfrm>
          <a:prstGeom prst="rect">
            <a:avLst/>
          </a:prstGeom>
          <a:noFill/>
        </p:spPr>
        <p:txBody>
          <a:bodyPr wrap="none" lIns="0" tIns="0" rIns="0" bIns="0" rtlCol="0" anchor="t"/>
          <a:lstStyle/>
          <a:p>
            <a:pPr marL="0" indent="0" algn="l">
              <a:lnSpc>
                <a:spcPts val="2850"/>
              </a:lnSpc>
              <a:buSzPct val="100000"/>
              <a:buNone/>
            </a:pPr>
            <a:r>
              <a:rPr lang="en-US" sz="1750" dirty="0">
                <a:solidFill>
                  <a:srgbClr val="F44444"/>
                </a:solidFill>
                <a:latin typeface="Lato" panose="020F0802020204030203" pitchFamily="34" charset="0"/>
                <a:ea typeface="Lato" panose="020F0802020204030203" pitchFamily="34" charset="-122"/>
                <a:cs typeface="Lato" panose="020F0802020204030203" pitchFamily="34" charset="-120"/>
              </a:rPr>
              <a:t>Frequent staff strikes</a:t>
            </a: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 leading to widespread disruptions</a:t>
            </a:r>
            <a:endParaRPr lang="en-US" sz="1750" dirty="0"/>
          </a:p>
        </p:txBody>
      </p:sp>
      <p:sp>
        <p:nvSpPr>
          <p:cNvPr id="7" name="Text 4"/>
          <p:cNvSpPr/>
          <p:nvPr/>
        </p:nvSpPr>
        <p:spPr>
          <a:xfrm>
            <a:off x="6239828" y="5173385"/>
            <a:ext cx="7604284" cy="362903"/>
          </a:xfrm>
          <a:prstGeom prst="rect">
            <a:avLst/>
          </a:prstGeom>
          <a:noFill/>
        </p:spPr>
        <p:txBody>
          <a:bodyPr wrap="none" lIns="0" tIns="0" rIns="0" bIns="0" rtlCol="0" anchor="t"/>
          <a:lstStyle/>
          <a:p>
            <a:pPr marL="0" indent="0" algn="l">
              <a:lnSpc>
                <a:spcPts val="2850"/>
              </a:lnSpc>
              <a:buSzPct val="100000"/>
              <a:buNone/>
            </a:pP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Poor and </a:t>
            </a:r>
            <a:r>
              <a:rPr lang="en-US" sz="1750" dirty="0">
                <a:solidFill>
                  <a:srgbClr val="F44444"/>
                </a:solidFill>
                <a:latin typeface="Lato" panose="020F0802020204030203" pitchFamily="34" charset="0"/>
                <a:ea typeface="Lato" panose="020F0802020204030203" pitchFamily="34" charset="-122"/>
                <a:cs typeface="Lato" panose="020F0802020204030203" pitchFamily="34" charset="-120"/>
              </a:rPr>
              <a:t>delayed communication</a:t>
            </a: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 regarding flight changes</a:t>
            </a:r>
            <a:endParaRPr lang="en-US" sz="1750" dirty="0"/>
          </a:p>
        </p:txBody>
      </p:sp>
      <p:sp>
        <p:nvSpPr>
          <p:cNvPr id="8" name="Text 5"/>
          <p:cNvSpPr/>
          <p:nvPr/>
        </p:nvSpPr>
        <p:spPr>
          <a:xfrm>
            <a:off x="6239828" y="5615583"/>
            <a:ext cx="7604284" cy="362903"/>
          </a:xfrm>
          <a:prstGeom prst="rect">
            <a:avLst/>
          </a:prstGeom>
          <a:noFill/>
        </p:spPr>
        <p:txBody>
          <a:bodyPr wrap="none" lIns="0" tIns="0" rIns="0" bIns="0" rtlCol="0" anchor="t"/>
          <a:lstStyle/>
          <a:p>
            <a:pPr marL="0" indent="0" algn="l">
              <a:lnSpc>
                <a:spcPts val="2850"/>
              </a:lnSpc>
              <a:buSzPct val="100000"/>
              <a:buNone/>
            </a:pP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A perceived </a:t>
            </a:r>
            <a:r>
              <a:rPr lang="en-US" sz="1750" dirty="0">
                <a:solidFill>
                  <a:srgbClr val="F44444"/>
                </a:solidFill>
                <a:latin typeface="Lato" panose="020F0802020204030203" pitchFamily="34" charset="0"/>
                <a:ea typeface="Lato" panose="020F0802020204030203" pitchFamily="34" charset="-122"/>
                <a:cs typeface="Lato" panose="020F0802020204030203" pitchFamily="34" charset="-120"/>
              </a:rPr>
              <a:t>lack of empathy</a:t>
            </a: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 from customer service representatives</a:t>
            </a:r>
            <a:endParaRPr lang="en-US" sz="17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735330" y="661273"/>
            <a:ext cx="10294977" cy="656630"/>
          </a:xfrm>
          <a:prstGeom prst="rect">
            <a:avLst/>
          </a:prstGeom>
          <a:noFill/>
        </p:spPr>
        <p:txBody>
          <a:bodyPr wrap="none" lIns="0" tIns="0" rIns="0" bIns="0" rtlCol="0" anchor="t"/>
          <a:lstStyle/>
          <a:p>
            <a:pPr marL="0" indent="0" algn="l">
              <a:lnSpc>
                <a:spcPts val="5150"/>
              </a:lnSpc>
              <a:buNone/>
            </a:pPr>
            <a:r>
              <a:rPr lang="en-US" sz="4100" b="1" dirty="0">
                <a:solidFill>
                  <a:srgbClr val="282824"/>
                </a:solidFill>
                <a:latin typeface="Lato Bold" pitchFamily="34" charset="0"/>
                <a:ea typeface="Lato Bold" pitchFamily="34" charset="-122"/>
                <a:cs typeface="Lato Bold" pitchFamily="34" charset="-120"/>
              </a:rPr>
              <a:t>Service Quality Failures: Hotel Berlin, Berlin</a:t>
            </a:r>
            <a:endParaRPr lang="en-US" sz="4100" dirty="0"/>
          </a:p>
        </p:txBody>
      </p:sp>
      <p:sp>
        <p:nvSpPr>
          <p:cNvPr id="3" name="Text 1"/>
          <p:cNvSpPr/>
          <p:nvPr/>
        </p:nvSpPr>
        <p:spPr>
          <a:xfrm>
            <a:off x="735330" y="1738074"/>
            <a:ext cx="13159740" cy="672465"/>
          </a:xfrm>
          <a:prstGeom prst="rect">
            <a:avLst/>
          </a:prstGeom>
          <a:noFill/>
        </p:spPr>
        <p:txBody>
          <a:bodyPr wrap="square" lIns="0" tIns="0" rIns="0" bIns="0" rtlCol="0" anchor="t"/>
          <a:lstStyle/>
          <a:p>
            <a:pPr marL="0" indent="0" algn="l">
              <a:lnSpc>
                <a:spcPts val="2600"/>
              </a:lnSpc>
              <a:buNone/>
            </a:pPr>
            <a:r>
              <a:rPr lang="en-US" sz="1650" dirty="0">
                <a:solidFill>
                  <a:srgbClr val="4A4A45"/>
                </a:solidFill>
                <a:latin typeface="Lato" panose="020F0802020204030203" pitchFamily="34" charset="0"/>
                <a:ea typeface="Lato" panose="020F0802020204030203" pitchFamily="34" charset="-122"/>
                <a:cs typeface="Lato" panose="020F0802020204030203" pitchFamily="34" charset="-120"/>
              </a:rPr>
              <a:t>Customer reviews consistently highlight systemic issues across several dimensions of service quality at Hotel Berlin, Berlin. These failures directly impact guest satisfaction and brand reputation.</a:t>
            </a:r>
            <a:endParaRPr lang="en-US" sz="1650" dirty="0"/>
          </a:p>
        </p:txBody>
      </p:sp>
      <p:pic>
        <p:nvPicPr>
          <p:cNvPr id="4" name="Image 0" descr="preencoded.png"/>
          <p:cNvPicPr>
            <a:picLocks noChangeAspect="1"/>
          </p:cNvPicPr>
          <p:nvPr/>
        </p:nvPicPr>
        <p:blipFill>
          <a:blip r:embed="rId1"/>
          <a:stretch>
            <a:fillRect/>
          </a:stretch>
        </p:blipFill>
        <p:spPr>
          <a:xfrm>
            <a:off x="735330" y="2646878"/>
            <a:ext cx="3093006" cy="1911548"/>
          </a:xfrm>
          <a:prstGeom prst="rect">
            <a:avLst/>
          </a:prstGeom>
        </p:spPr>
      </p:pic>
      <p:sp>
        <p:nvSpPr>
          <p:cNvPr id="5" name="Text 2"/>
          <p:cNvSpPr/>
          <p:nvPr/>
        </p:nvSpPr>
        <p:spPr>
          <a:xfrm>
            <a:off x="735330" y="4768453"/>
            <a:ext cx="3014424" cy="328255"/>
          </a:xfrm>
          <a:prstGeom prst="rect">
            <a:avLst/>
          </a:prstGeom>
          <a:noFill/>
        </p:spPr>
        <p:txBody>
          <a:bodyPr wrap="none" lIns="0" tIns="0" rIns="0" bIns="0" rtlCol="0" anchor="t"/>
          <a:lstStyle/>
          <a:p>
            <a:pPr marL="0" indent="0" algn="l">
              <a:lnSpc>
                <a:spcPts val="2550"/>
              </a:lnSpc>
              <a:buNone/>
            </a:pPr>
            <a:r>
              <a:rPr lang="en-US" sz="2050" b="1" dirty="0">
                <a:solidFill>
                  <a:srgbClr val="4A4A45"/>
                </a:solidFill>
                <a:latin typeface="Lato Bold" pitchFamily="34" charset="0"/>
                <a:ea typeface="Lato Bold" pitchFamily="34" charset="-122"/>
                <a:cs typeface="Lato Bold" pitchFamily="34" charset="-120"/>
              </a:rPr>
              <a:t>Service Design &amp; Delivery</a:t>
            </a:r>
            <a:endParaRPr lang="en-US" sz="2050" dirty="0"/>
          </a:p>
        </p:txBody>
      </p:sp>
      <p:sp>
        <p:nvSpPr>
          <p:cNvPr id="6" name="Text 3"/>
          <p:cNvSpPr/>
          <p:nvPr/>
        </p:nvSpPr>
        <p:spPr>
          <a:xfrm>
            <a:off x="735330" y="5222677"/>
            <a:ext cx="3093006" cy="2017395"/>
          </a:xfrm>
          <a:prstGeom prst="rect">
            <a:avLst/>
          </a:prstGeom>
          <a:noFill/>
        </p:spPr>
        <p:txBody>
          <a:bodyPr wrap="square" lIns="0" tIns="0" rIns="0" bIns="0" rtlCol="0" anchor="t"/>
          <a:lstStyle/>
          <a:p>
            <a:pPr marL="0" indent="0" algn="l">
              <a:lnSpc>
                <a:spcPts val="2600"/>
              </a:lnSpc>
              <a:buNone/>
            </a:pPr>
            <a:r>
              <a:rPr lang="en-US" sz="1650" dirty="0">
                <a:solidFill>
                  <a:srgbClr val="4A4A45"/>
                </a:solidFill>
                <a:latin typeface="Lato" panose="020F0802020204030203" pitchFamily="34" charset="0"/>
                <a:ea typeface="Lato" panose="020F0802020204030203" pitchFamily="34" charset="-122"/>
                <a:cs typeface="Lato" panose="020F0802020204030203" pitchFamily="34" charset="-120"/>
              </a:rPr>
              <a:t>Inconsistent room cleanliness, especially in bathrooms, and an error-prone online booking system frequently result in guest dissatisfaction and incorrect reservations.</a:t>
            </a:r>
            <a:endParaRPr lang="en-US" sz="1650" dirty="0"/>
          </a:p>
        </p:txBody>
      </p:sp>
      <p:pic>
        <p:nvPicPr>
          <p:cNvPr id="7" name="Image 1" descr="preencoded.png"/>
          <p:cNvPicPr>
            <a:picLocks noChangeAspect="1"/>
          </p:cNvPicPr>
          <p:nvPr/>
        </p:nvPicPr>
        <p:blipFill>
          <a:blip r:embed="rId2"/>
          <a:stretch>
            <a:fillRect/>
          </a:stretch>
        </p:blipFill>
        <p:spPr>
          <a:xfrm>
            <a:off x="4090868" y="2646878"/>
            <a:ext cx="3093006" cy="1911548"/>
          </a:xfrm>
          <a:prstGeom prst="rect">
            <a:avLst/>
          </a:prstGeom>
        </p:spPr>
      </p:pic>
      <p:sp>
        <p:nvSpPr>
          <p:cNvPr id="8" name="Text 4"/>
          <p:cNvSpPr/>
          <p:nvPr/>
        </p:nvSpPr>
        <p:spPr>
          <a:xfrm>
            <a:off x="4090868" y="4768453"/>
            <a:ext cx="2626162" cy="328255"/>
          </a:xfrm>
          <a:prstGeom prst="rect">
            <a:avLst/>
          </a:prstGeom>
          <a:noFill/>
        </p:spPr>
        <p:txBody>
          <a:bodyPr wrap="none" lIns="0" tIns="0" rIns="0" bIns="0" rtlCol="0" anchor="t"/>
          <a:lstStyle/>
          <a:p>
            <a:pPr marL="0" indent="0" algn="l">
              <a:lnSpc>
                <a:spcPts val="2550"/>
              </a:lnSpc>
              <a:buNone/>
            </a:pPr>
            <a:r>
              <a:rPr lang="en-US" sz="2050" b="1" dirty="0">
                <a:solidFill>
                  <a:srgbClr val="4A4A45"/>
                </a:solidFill>
                <a:latin typeface="Lato Bold" pitchFamily="34" charset="0"/>
                <a:ea typeface="Lato Bold" pitchFamily="34" charset="-122"/>
                <a:cs typeface="Lato Bold" pitchFamily="34" charset="-120"/>
              </a:rPr>
              <a:t>Staff Performance</a:t>
            </a:r>
            <a:endParaRPr lang="en-US" sz="2050" dirty="0"/>
          </a:p>
        </p:txBody>
      </p:sp>
      <p:sp>
        <p:nvSpPr>
          <p:cNvPr id="9" name="Text 5"/>
          <p:cNvSpPr/>
          <p:nvPr/>
        </p:nvSpPr>
        <p:spPr>
          <a:xfrm>
            <a:off x="4090868" y="5222677"/>
            <a:ext cx="3093006" cy="2017395"/>
          </a:xfrm>
          <a:prstGeom prst="rect">
            <a:avLst/>
          </a:prstGeom>
          <a:noFill/>
        </p:spPr>
        <p:txBody>
          <a:bodyPr wrap="square" lIns="0" tIns="0" rIns="0" bIns="0" rtlCol="0" anchor="t"/>
          <a:lstStyle/>
          <a:p>
            <a:pPr marL="0" indent="0" algn="l">
              <a:lnSpc>
                <a:spcPts val="2600"/>
              </a:lnSpc>
              <a:buNone/>
            </a:pPr>
            <a:r>
              <a:rPr lang="en-US" sz="1650" dirty="0">
                <a:solidFill>
                  <a:srgbClr val="4A4A45"/>
                </a:solidFill>
                <a:latin typeface="Lato" panose="020F0802020204030203" pitchFamily="34" charset="0"/>
                <a:ea typeface="Lato" panose="020F0802020204030203" pitchFamily="34" charset="-122"/>
                <a:cs typeface="Lato" panose="020F0802020204030203" pitchFamily="34" charset="-120"/>
              </a:rPr>
              <a:t>Reports of rude and unhelpful front desk behaviour create a poor first impression, with staff often inattentive to explicit guest needs and requests, leaving issues unresolved.</a:t>
            </a:r>
            <a:endParaRPr lang="en-US" sz="1650" dirty="0"/>
          </a:p>
        </p:txBody>
      </p:sp>
      <p:pic>
        <p:nvPicPr>
          <p:cNvPr id="10" name="Image 2" descr="preencoded.png"/>
          <p:cNvPicPr>
            <a:picLocks noChangeAspect="1"/>
          </p:cNvPicPr>
          <p:nvPr/>
        </p:nvPicPr>
        <p:blipFill>
          <a:blip r:embed="rId3"/>
          <a:stretch>
            <a:fillRect/>
          </a:stretch>
        </p:blipFill>
        <p:spPr>
          <a:xfrm>
            <a:off x="7446407" y="2646878"/>
            <a:ext cx="3093006" cy="1911548"/>
          </a:xfrm>
          <a:prstGeom prst="rect">
            <a:avLst/>
          </a:prstGeom>
        </p:spPr>
      </p:pic>
      <p:sp>
        <p:nvSpPr>
          <p:cNvPr id="11" name="Text 6"/>
          <p:cNvSpPr/>
          <p:nvPr/>
        </p:nvSpPr>
        <p:spPr>
          <a:xfrm>
            <a:off x="7446407" y="4768453"/>
            <a:ext cx="3093006" cy="656511"/>
          </a:xfrm>
          <a:prstGeom prst="rect">
            <a:avLst/>
          </a:prstGeom>
          <a:noFill/>
        </p:spPr>
        <p:txBody>
          <a:bodyPr wrap="square" lIns="0" tIns="0" rIns="0" bIns="0" rtlCol="0" anchor="t"/>
          <a:lstStyle/>
          <a:p>
            <a:pPr marL="0" indent="0" algn="l">
              <a:lnSpc>
                <a:spcPts val="2550"/>
              </a:lnSpc>
              <a:buNone/>
            </a:pPr>
            <a:r>
              <a:rPr lang="en-US" sz="2050" b="1" dirty="0">
                <a:solidFill>
                  <a:srgbClr val="4A4A45"/>
                </a:solidFill>
                <a:latin typeface="Lato Bold" pitchFamily="34" charset="0"/>
                <a:ea typeface="Lato Bold" pitchFamily="34" charset="-122"/>
                <a:cs typeface="Lato Bold" pitchFamily="34" charset="-120"/>
              </a:rPr>
              <a:t>Communication Breakdown</a:t>
            </a:r>
            <a:endParaRPr lang="en-US" sz="2050" dirty="0"/>
          </a:p>
        </p:txBody>
      </p:sp>
      <p:sp>
        <p:nvSpPr>
          <p:cNvPr id="12" name="Text 7"/>
          <p:cNvSpPr/>
          <p:nvPr/>
        </p:nvSpPr>
        <p:spPr>
          <a:xfrm>
            <a:off x="7446407" y="5550932"/>
            <a:ext cx="3093006" cy="2017395"/>
          </a:xfrm>
          <a:prstGeom prst="rect">
            <a:avLst/>
          </a:prstGeom>
          <a:noFill/>
        </p:spPr>
        <p:txBody>
          <a:bodyPr wrap="square" lIns="0" tIns="0" rIns="0" bIns="0" rtlCol="0" anchor="t"/>
          <a:lstStyle/>
          <a:p>
            <a:pPr marL="0" indent="0" algn="l">
              <a:lnSpc>
                <a:spcPts val="2600"/>
              </a:lnSpc>
              <a:buNone/>
            </a:pPr>
            <a:r>
              <a:rPr lang="en-US" sz="1650" dirty="0">
                <a:solidFill>
                  <a:srgbClr val="4A4A45"/>
                </a:solidFill>
                <a:latin typeface="Lato" panose="020F0802020204030203" pitchFamily="34" charset="0"/>
                <a:ea typeface="Lato" panose="020F0802020204030203" pitchFamily="34" charset="-122"/>
                <a:cs typeface="Lato" panose="020F0802020204030203" pitchFamily="34" charset="-120"/>
              </a:rPr>
              <a:t>Slow and inadequate responses to customer complaints prolong guest frustration. The absence of real-time updates for check-ins causes uncertainty and delays for guests.</a:t>
            </a:r>
            <a:endParaRPr lang="en-US" sz="1650" dirty="0"/>
          </a:p>
        </p:txBody>
      </p:sp>
      <p:pic>
        <p:nvPicPr>
          <p:cNvPr id="13" name="Image 3" descr="preencoded.png"/>
          <p:cNvPicPr>
            <a:picLocks noChangeAspect="1"/>
          </p:cNvPicPr>
          <p:nvPr/>
        </p:nvPicPr>
        <p:blipFill>
          <a:blip r:embed="rId4"/>
          <a:stretch>
            <a:fillRect/>
          </a:stretch>
        </p:blipFill>
        <p:spPr>
          <a:xfrm>
            <a:off x="10801945" y="2646878"/>
            <a:ext cx="3093125" cy="1911668"/>
          </a:xfrm>
          <a:prstGeom prst="rect">
            <a:avLst/>
          </a:prstGeom>
        </p:spPr>
      </p:pic>
      <p:sp>
        <p:nvSpPr>
          <p:cNvPr id="14" name="Text 8"/>
          <p:cNvSpPr/>
          <p:nvPr/>
        </p:nvSpPr>
        <p:spPr>
          <a:xfrm>
            <a:off x="10801945" y="4768572"/>
            <a:ext cx="2666881" cy="328255"/>
          </a:xfrm>
          <a:prstGeom prst="rect">
            <a:avLst/>
          </a:prstGeom>
          <a:noFill/>
        </p:spPr>
        <p:txBody>
          <a:bodyPr wrap="none" lIns="0" tIns="0" rIns="0" bIns="0" rtlCol="0" anchor="t"/>
          <a:lstStyle/>
          <a:p>
            <a:pPr marL="0" indent="0" algn="l">
              <a:lnSpc>
                <a:spcPts val="2550"/>
              </a:lnSpc>
              <a:buNone/>
            </a:pPr>
            <a:r>
              <a:rPr lang="en-US" sz="2050" b="1" dirty="0">
                <a:solidFill>
                  <a:srgbClr val="4A4A45"/>
                </a:solidFill>
                <a:latin typeface="Lato Bold" pitchFamily="34" charset="0"/>
                <a:ea typeface="Lato Bold" pitchFamily="34" charset="-122"/>
                <a:cs typeface="Lato Bold" pitchFamily="34" charset="-120"/>
              </a:rPr>
              <a:t>Operational Reliability</a:t>
            </a:r>
            <a:endParaRPr lang="en-US" sz="2050" dirty="0"/>
          </a:p>
        </p:txBody>
      </p:sp>
      <p:sp>
        <p:nvSpPr>
          <p:cNvPr id="15" name="Text 9"/>
          <p:cNvSpPr/>
          <p:nvPr/>
        </p:nvSpPr>
        <p:spPr>
          <a:xfrm>
            <a:off x="10801945" y="5222796"/>
            <a:ext cx="3093125" cy="2017395"/>
          </a:xfrm>
          <a:prstGeom prst="rect">
            <a:avLst/>
          </a:prstGeom>
          <a:noFill/>
        </p:spPr>
        <p:txBody>
          <a:bodyPr wrap="square" lIns="0" tIns="0" rIns="0" bIns="0" rtlCol="0" anchor="t"/>
          <a:lstStyle/>
          <a:p>
            <a:pPr marL="0" indent="0" algn="l">
              <a:lnSpc>
                <a:spcPts val="2600"/>
              </a:lnSpc>
              <a:buNone/>
            </a:pPr>
            <a:r>
              <a:rPr lang="en-US" sz="1650" dirty="0">
                <a:solidFill>
                  <a:srgbClr val="4A4A45"/>
                </a:solidFill>
                <a:latin typeface="Lato" panose="020F0802020204030203" pitchFamily="34" charset="0"/>
                <a:ea typeface="Lato" panose="020F0802020204030203" pitchFamily="34" charset="-122"/>
                <a:cs typeface="Lato" panose="020F0802020204030203" pitchFamily="34" charset="-120"/>
              </a:rPr>
              <a:t>Rooms are frequently not ready at the promised check-in time, impacting guest schedules. There are also frequent mismatches between booked room types and assigned rooms upon arrival.</a:t>
            </a:r>
            <a:endParaRPr lang="en-US" sz="16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735330" y="825341"/>
            <a:ext cx="10069473" cy="656630"/>
          </a:xfrm>
          <a:prstGeom prst="rect">
            <a:avLst/>
          </a:prstGeom>
          <a:noFill/>
        </p:spPr>
        <p:txBody>
          <a:bodyPr wrap="none" lIns="0" tIns="0" rIns="0" bIns="0" rtlCol="0" anchor="t"/>
          <a:lstStyle/>
          <a:p>
            <a:pPr marL="0" indent="0" algn="l">
              <a:lnSpc>
                <a:spcPts val="5150"/>
              </a:lnSpc>
              <a:buNone/>
            </a:pPr>
            <a:r>
              <a:rPr lang="en-US" sz="4100" b="1" dirty="0">
                <a:solidFill>
                  <a:srgbClr val="282824"/>
                </a:solidFill>
                <a:latin typeface="Lato Bold" pitchFamily="34" charset="0"/>
                <a:ea typeface="Lato Bold" pitchFamily="34" charset="-122"/>
                <a:cs typeface="Lato Bold" pitchFamily="34" charset="-120"/>
              </a:rPr>
              <a:t>Service Quality Failures: Lufthansa </a:t>
            </a:r>
            <a:r>
              <a:rPr lang="en-US" sz="4100" b="1" dirty="0">
                <a:solidFill>
                  <a:srgbClr val="0070C0"/>
                </a:solidFill>
                <a:latin typeface="Lato Bold" pitchFamily="34" charset="0"/>
                <a:ea typeface="Lato Bold" pitchFamily="34" charset="-122"/>
                <a:cs typeface="Lato Bold" pitchFamily="34" charset="-120"/>
              </a:rPr>
              <a:t>Airlines</a:t>
            </a:r>
            <a:endParaRPr lang="en-US" sz="4100" b="1" dirty="0">
              <a:solidFill>
                <a:srgbClr val="0070C0"/>
              </a:solidFill>
              <a:latin typeface="Lato Bold" pitchFamily="34" charset="0"/>
              <a:ea typeface="Lato Bold" pitchFamily="34" charset="-122"/>
              <a:cs typeface="Lato Bold" pitchFamily="34" charset="-120"/>
            </a:endParaRPr>
          </a:p>
        </p:txBody>
      </p:sp>
      <p:sp>
        <p:nvSpPr>
          <p:cNvPr id="3" name="Text 1"/>
          <p:cNvSpPr/>
          <p:nvPr/>
        </p:nvSpPr>
        <p:spPr>
          <a:xfrm>
            <a:off x="735330" y="1902143"/>
            <a:ext cx="13159740" cy="672465"/>
          </a:xfrm>
          <a:prstGeom prst="rect">
            <a:avLst/>
          </a:prstGeom>
          <a:noFill/>
        </p:spPr>
        <p:txBody>
          <a:bodyPr wrap="square" lIns="0" tIns="0" rIns="0" bIns="0" rtlCol="0" anchor="t"/>
          <a:lstStyle/>
          <a:p>
            <a:pPr marL="0" indent="0" algn="l">
              <a:lnSpc>
                <a:spcPts val="2600"/>
              </a:lnSpc>
              <a:buNone/>
            </a:pPr>
            <a:r>
              <a:rPr lang="en-US" sz="1650" dirty="0">
                <a:solidFill>
                  <a:srgbClr val="4A4A45"/>
                </a:solidFill>
                <a:latin typeface="Lato" panose="020F0802020204030203" pitchFamily="34" charset="0"/>
                <a:ea typeface="Lato" panose="020F0802020204030203" pitchFamily="34" charset="-122"/>
                <a:cs typeface="Lato" panose="020F0802020204030203" pitchFamily="34" charset="-120"/>
              </a:rPr>
              <a:t>Lufthansa, despite its premium positioning, faces significant challenges in delivering consistent service quality, leading to a decline in customer trust and satisfaction, as observed in industry reports and customer feedback.</a:t>
            </a:r>
            <a:endParaRPr lang="en-US" sz="1650" dirty="0"/>
          </a:p>
        </p:txBody>
      </p:sp>
      <p:pic>
        <p:nvPicPr>
          <p:cNvPr id="4" name="Image 0" descr="preencoded.png"/>
          <p:cNvPicPr>
            <a:picLocks noChangeAspect="1"/>
          </p:cNvPicPr>
          <p:nvPr/>
        </p:nvPicPr>
        <p:blipFill>
          <a:blip r:embed="rId1"/>
          <a:stretch>
            <a:fillRect/>
          </a:stretch>
        </p:blipFill>
        <p:spPr>
          <a:xfrm>
            <a:off x="735330" y="2810947"/>
            <a:ext cx="3093006" cy="1911548"/>
          </a:xfrm>
          <a:prstGeom prst="rect">
            <a:avLst/>
          </a:prstGeom>
        </p:spPr>
      </p:pic>
      <p:sp>
        <p:nvSpPr>
          <p:cNvPr id="5" name="Text 2"/>
          <p:cNvSpPr/>
          <p:nvPr/>
        </p:nvSpPr>
        <p:spPr>
          <a:xfrm>
            <a:off x="735330" y="4932521"/>
            <a:ext cx="3014424" cy="328255"/>
          </a:xfrm>
          <a:prstGeom prst="rect">
            <a:avLst/>
          </a:prstGeom>
          <a:noFill/>
        </p:spPr>
        <p:txBody>
          <a:bodyPr wrap="none" lIns="0" tIns="0" rIns="0" bIns="0" rtlCol="0" anchor="t"/>
          <a:lstStyle/>
          <a:p>
            <a:pPr marL="0" indent="0" algn="l">
              <a:lnSpc>
                <a:spcPts val="2550"/>
              </a:lnSpc>
              <a:buNone/>
            </a:pPr>
            <a:r>
              <a:rPr lang="en-US" sz="2050" b="1" dirty="0">
                <a:solidFill>
                  <a:srgbClr val="4A4A45"/>
                </a:solidFill>
                <a:latin typeface="Lato Bold" pitchFamily="34" charset="0"/>
                <a:ea typeface="Lato Bold" pitchFamily="34" charset="-122"/>
                <a:cs typeface="Lato Bold" pitchFamily="34" charset="-120"/>
              </a:rPr>
              <a:t>Service Design &amp; Delivery</a:t>
            </a:r>
            <a:endParaRPr lang="en-US" sz="2050" dirty="0"/>
          </a:p>
        </p:txBody>
      </p:sp>
      <p:sp>
        <p:nvSpPr>
          <p:cNvPr id="6" name="Text 3"/>
          <p:cNvSpPr/>
          <p:nvPr/>
        </p:nvSpPr>
        <p:spPr>
          <a:xfrm>
            <a:off x="735330" y="5386745"/>
            <a:ext cx="3093006" cy="2017395"/>
          </a:xfrm>
          <a:prstGeom prst="rect">
            <a:avLst/>
          </a:prstGeom>
          <a:noFill/>
        </p:spPr>
        <p:txBody>
          <a:bodyPr wrap="square" lIns="0" tIns="0" rIns="0" bIns="0" rtlCol="0" anchor="t"/>
          <a:lstStyle/>
          <a:p>
            <a:pPr marL="0" indent="0" algn="l">
              <a:lnSpc>
                <a:spcPts val="2600"/>
              </a:lnSpc>
              <a:buNone/>
            </a:pPr>
            <a:r>
              <a:rPr lang="en-US" sz="1650" dirty="0">
                <a:solidFill>
                  <a:srgbClr val="4A4A45"/>
                </a:solidFill>
                <a:latin typeface="Lato" panose="020F0802020204030203" pitchFamily="34" charset="0"/>
                <a:ea typeface="Lato" panose="020F0802020204030203" pitchFamily="34" charset="-122"/>
                <a:cs typeface="Lato" panose="020F0802020204030203" pitchFamily="34" charset="-120"/>
              </a:rPr>
              <a:t>Uncomfortable and cramped seating configurations in economy class, impacting long-haul flights. Outdated and frequently non-functional inflight entertainment systems.</a:t>
            </a:r>
            <a:endParaRPr lang="en-US" sz="1650" dirty="0"/>
          </a:p>
        </p:txBody>
      </p:sp>
      <p:pic>
        <p:nvPicPr>
          <p:cNvPr id="7" name="Image 1" descr="preencoded.png"/>
          <p:cNvPicPr>
            <a:picLocks noChangeAspect="1"/>
          </p:cNvPicPr>
          <p:nvPr/>
        </p:nvPicPr>
        <p:blipFill>
          <a:blip r:embed="rId2"/>
          <a:stretch>
            <a:fillRect/>
          </a:stretch>
        </p:blipFill>
        <p:spPr>
          <a:xfrm>
            <a:off x="4090868" y="2810947"/>
            <a:ext cx="3093006" cy="1911548"/>
          </a:xfrm>
          <a:prstGeom prst="rect">
            <a:avLst/>
          </a:prstGeom>
        </p:spPr>
      </p:pic>
      <p:sp>
        <p:nvSpPr>
          <p:cNvPr id="8" name="Text 4"/>
          <p:cNvSpPr/>
          <p:nvPr/>
        </p:nvSpPr>
        <p:spPr>
          <a:xfrm>
            <a:off x="4090868" y="4932521"/>
            <a:ext cx="2626162" cy="328255"/>
          </a:xfrm>
          <a:prstGeom prst="rect">
            <a:avLst/>
          </a:prstGeom>
          <a:noFill/>
        </p:spPr>
        <p:txBody>
          <a:bodyPr wrap="none" lIns="0" tIns="0" rIns="0" bIns="0" rtlCol="0" anchor="t"/>
          <a:lstStyle/>
          <a:p>
            <a:pPr marL="0" indent="0" algn="l">
              <a:lnSpc>
                <a:spcPts val="2550"/>
              </a:lnSpc>
              <a:buNone/>
            </a:pPr>
            <a:r>
              <a:rPr lang="en-US" sz="2050" b="1" dirty="0">
                <a:solidFill>
                  <a:srgbClr val="4A4A45"/>
                </a:solidFill>
                <a:latin typeface="Lato Bold" pitchFamily="34" charset="0"/>
                <a:ea typeface="Lato Bold" pitchFamily="34" charset="-122"/>
                <a:cs typeface="Lato Bold" pitchFamily="34" charset="-120"/>
              </a:rPr>
              <a:t>Staff Behaviour</a:t>
            </a:r>
            <a:endParaRPr lang="en-US" sz="2050" dirty="0"/>
          </a:p>
        </p:txBody>
      </p:sp>
      <p:sp>
        <p:nvSpPr>
          <p:cNvPr id="9" name="Text 5"/>
          <p:cNvSpPr/>
          <p:nvPr/>
        </p:nvSpPr>
        <p:spPr>
          <a:xfrm>
            <a:off x="4090868" y="5386745"/>
            <a:ext cx="3093006" cy="2017395"/>
          </a:xfrm>
          <a:prstGeom prst="rect">
            <a:avLst/>
          </a:prstGeom>
          <a:noFill/>
        </p:spPr>
        <p:txBody>
          <a:bodyPr wrap="square" lIns="0" tIns="0" rIns="0" bIns="0" rtlCol="0" anchor="t"/>
          <a:lstStyle/>
          <a:p>
            <a:pPr marL="0" indent="0" algn="l">
              <a:lnSpc>
                <a:spcPts val="2600"/>
              </a:lnSpc>
              <a:buNone/>
            </a:pPr>
            <a:r>
              <a:rPr lang="en-US" sz="1650" dirty="0">
                <a:solidFill>
                  <a:srgbClr val="4A4A45"/>
                </a:solidFill>
                <a:latin typeface="Lato" panose="020F0802020204030203" pitchFamily="34" charset="0"/>
                <a:ea typeface="Lato" panose="020F0802020204030203" pitchFamily="34" charset="-122"/>
                <a:cs typeface="Lato" panose="020F0802020204030203" pitchFamily="34" charset="-120"/>
              </a:rPr>
              <a:t>Flight attendants often perceived as cold or dismissive, lacking a welcoming demeanor. Poor handling of frustrated passengers during delays or challenging situations.</a:t>
            </a:r>
            <a:endParaRPr lang="en-US" sz="1650" dirty="0"/>
          </a:p>
        </p:txBody>
      </p:sp>
      <p:pic>
        <p:nvPicPr>
          <p:cNvPr id="10" name="Image 2" descr="preencoded.png"/>
          <p:cNvPicPr>
            <a:picLocks noChangeAspect="1"/>
          </p:cNvPicPr>
          <p:nvPr/>
        </p:nvPicPr>
        <p:blipFill>
          <a:blip r:embed="rId3"/>
          <a:stretch>
            <a:fillRect/>
          </a:stretch>
        </p:blipFill>
        <p:spPr>
          <a:xfrm>
            <a:off x="7446407" y="2810947"/>
            <a:ext cx="3093006" cy="1911548"/>
          </a:xfrm>
          <a:prstGeom prst="rect">
            <a:avLst/>
          </a:prstGeom>
        </p:spPr>
      </p:pic>
      <p:sp>
        <p:nvSpPr>
          <p:cNvPr id="11" name="Text 6"/>
          <p:cNvSpPr/>
          <p:nvPr/>
        </p:nvSpPr>
        <p:spPr>
          <a:xfrm>
            <a:off x="7446407" y="4932521"/>
            <a:ext cx="3056334" cy="328255"/>
          </a:xfrm>
          <a:prstGeom prst="rect">
            <a:avLst/>
          </a:prstGeom>
          <a:noFill/>
        </p:spPr>
        <p:txBody>
          <a:bodyPr wrap="none" lIns="0" tIns="0" rIns="0" bIns="0" rtlCol="0" anchor="t"/>
          <a:lstStyle/>
          <a:p>
            <a:pPr marL="0" indent="0" algn="l">
              <a:lnSpc>
                <a:spcPts val="2550"/>
              </a:lnSpc>
              <a:buNone/>
            </a:pPr>
            <a:r>
              <a:rPr lang="en-US" sz="2050" b="1" dirty="0">
                <a:solidFill>
                  <a:srgbClr val="4A4A45"/>
                </a:solidFill>
                <a:latin typeface="Lato Bold" pitchFamily="34" charset="0"/>
                <a:ea typeface="Lato Bold" pitchFamily="34" charset="-122"/>
                <a:cs typeface="Lato Bold" pitchFamily="34" charset="-120"/>
              </a:rPr>
              <a:t>Communication Shortfalls</a:t>
            </a:r>
            <a:endParaRPr lang="en-US" sz="2050" dirty="0"/>
          </a:p>
        </p:txBody>
      </p:sp>
      <p:sp>
        <p:nvSpPr>
          <p:cNvPr id="12" name="Text 7"/>
          <p:cNvSpPr/>
          <p:nvPr/>
        </p:nvSpPr>
        <p:spPr>
          <a:xfrm>
            <a:off x="7446407" y="5386745"/>
            <a:ext cx="3093006" cy="2017395"/>
          </a:xfrm>
          <a:prstGeom prst="rect">
            <a:avLst/>
          </a:prstGeom>
          <a:noFill/>
        </p:spPr>
        <p:txBody>
          <a:bodyPr wrap="square" lIns="0" tIns="0" rIns="0" bIns="0" rtlCol="0" anchor="t"/>
          <a:lstStyle/>
          <a:p>
            <a:pPr marL="0" indent="0" algn="l">
              <a:lnSpc>
                <a:spcPts val="2600"/>
              </a:lnSpc>
              <a:buNone/>
            </a:pPr>
            <a:r>
              <a:rPr lang="en-US" sz="1650" dirty="0">
                <a:solidFill>
                  <a:srgbClr val="4A4A45"/>
                </a:solidFill>
                <a:latin typeface="Lato" panose="020F0802020204030203" pitchFamily="34" charset="0"/>
                <a:ea typeface="Lato" panose="020F0802020204030203" pitchFamily="34" charset="-122"/>
                <a:cs typeface="Lato" panose="020F0802020204030203" pitchFamily="34" charset="-120"/>
              </a:rPr>
              <a:t>Infrequent and delayed updates on flight disruptions, leaving passengers uninformed. Excessively long wait times on customer service lines, exacerbating passenger stress.</a:t>
            </a:r>
            <a:endParaRPr lang="en-US" sz="1650" dirty="0"/>
          </a:p>
        </p:txBody>
      </p:sp>
      <p:pic>
        <p:nvPicPr>
          <p:cNvPr id="13" name="Image 3" descr="preencoded.png"/>
          <p:cNvPicPr>
            <a:picLocks noChangeAspect="1"/>
          </p:cNvPicPr>
          <p:nvPr/>
        </p:nvPicPr>
        <p:blipFill>
          <a:blip r:embed="rId4"/>
          <a:stretch>
            <a:fillRect/>
          </a:stretch>
        </p:blipFill>
        <p:spPr>
          <a:xfrm>
            <a:off x="10801945" y="2810947"/>
            <a:ext cx="3093125" cy="1911668"/>
          </a:xfrm>
          <a:prstGeom prst="rect">
            <a:avLst/>
          </a:prstGeom>
        </p:spPr>
      </p:pic>
      <p:sp>
        <p:nvSpPr>
          <p:cNvPr id="14" name="Text 8"/>
          <p:cNvSpPr/>
          <p:nvPr/>
        </p:nvSpPr>
        <p:spPr>
          <a:xfrm>
            <a:off x="10801945" y="4932640"/>
            <a:ext cx="2666881" cy="328255"/>
          </a:xfrm>
          <a:prstGeom prst="rect">
            <a:avLst/>
          </a:prstGeom>
          <a:noFill/>
        </p:spPr>
        <p:txBody>
          <a:bodyPr wrap="none" lIns="0" tIns="0" rIns="0" bIns="0" rtlCol="0" anchor="t"/>
          <a:lstStyle/>
          <a:p>
            <a:pPr marL="0" indent="0" algn="l">
              <a:lnSpc>
                <a:spcPts val="2550"/>
              </a:lnSpc>
              <a:buNone/>
            </a:pPr>
            <a:r>
              <a:rPr lang="en-US" sz="2050" b="1" dirty="0">
                <a:solidFill>
                  <a:srgbClr val="4A4A45"/>
                </a:solidFill>
                <a:latin typeface="Lato Bold" pitchFamily="34" charset="0"/>
                <a:ea typeface="Lato Bold" pitchFamily="34" charset="-122"/>
                <a:cs typeface="Lato Bold" pitchFamily="34" charset="-120"/>
              </a:rPr>
              <a:t>Operational Reliability</a:t>
            </a:r>
            <a:endParaRPr lang="en-US" sz="2050" dirty="0"/>
          </a:p>
        </p:txBody>
      </p:sp>
      <p:sp>
        <p:nvSpPr>
          <p:cNvPr id="15" name="Text 9"/>
          <p:cNvSpPr/>
          <p:nvPr/>
        </p:nvSpPr>
        <p:spPr>
          <a:xfrm>
            <a:off x="10801945" y="5386864"/>
            <a:ext cx="3093125" cy="2017395"/>
          </a:xfrm>
          <a:prstGeom prst="rect">
            <a:avLst/>
          </a:prstGeom>
          <a:noFill/>
        </p:spPr>
        <p:txBody>
          <a:bodyPr wrap="square" lIns="0" tIns="0" rIns="0" bIns="0" rtlCol="0" anchor="t"/>
          <a:lstStyle/>
          <a:p>
            <a:pPr marL="0" indent="0" algn="l">
              <a:lnSpc>
                <a:spcPts val="2600"/>
              </a:lnSpc>
              <a:buNone/>
            </a:pPr>
            <a:r>
              <a:rPr lang="en-US" sz="1650" dirty="0">
                <a:solidFill>
                  <a:srgbClr val="4A4A45"/>
                </a:solidFill>
                <a:latin typeface="Lato" panose="020F0802020204030203" pitchFamily="34" charset="0"/>
                <a:ea typeface="Lato" panose="020F0802020204030203" pitchFamily="34" charset="-122"/>
                <a:cs typeface="Lato" panose="020F0802020204030203" pitchFamily="34" charset="-120"/>
              </a:rPr>
              <a:t>A high incidence of flight delays and cancellations, leading to missed connections. Persistent issues with lost baggage and overbooked flights, causing significant inconvenience.</a:t>
            </a:r>
            <a:endParaRPr lang="en-US" sz="16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793790" y="653891"/>
            <a:ext cx="10542151" cy="708779"/>
          </a:xfrm>
          <a:prstGeom prst="rect">
            <a:avLst/>
          </a:prstGeom>
          <a:noFill/>
        </p:spPr>
        <p:txBody>
          <a:bodyPr wrap="none" lIns="0" tIns="0" rIns="0" bIns="0" rtlCol="0" anchor="t"/>
          <a:lstStyle/>
          <a:p>
            <a:pPr marL="0" indent="0" algn="l">
              <a:lnSpc>
                <a:spcPts val="5550"/>
              </a:lnSpc>
              <a:buNone/>
            </a:pPr>
            <a:r>
              <a:rPr lang="en-US" sz="4450" b="1" dirty="0">
                <a:solidFill>
                  <a:srgbClr val="282824"/>
                </a:solidFill>
                <a:latin typeface="Lato Bold" pitchFamily="34" charset="0"/>
                <a:ea typeface="Lato Bold" pitchFamily="34" charset="-122"/>
                <a:cs typeface="Lato Bold" pitchFamily="34" charset="-120"/>
              </a:rPr>
              <a:t>Strategies to Improve: Hotel Berlin, Berlin</a:t>
            </a:r>
            <a:endParaRPr lang="en-US" sz="4450" dirty="0"/>
          </a:p>
        </p:txBody>
      </p:sp>
      <p:sp>
        <p:nvSpPr>
          <p:cNvPr id="3" name="Text 1"/>
          <p:cNvSpPr/>
          <p:nvPr/>
        </p:nvSpPr>
        <p:spPr>
          <a:xfrm>
            <a:off x="793790" y="1816298"/>
            <a:ext cx="13042821" cy="725805"/>
          </a:xfrm>
          <a:prstGeom prst="rect">
            <a:avLst/>
          </a:prstGeom>
          <a:noFill/>
        </p:spPr>
        <p:txBody>
          <a:bodyPr wrap="square" lIns="0" tIns="0" rIns="0" bIns="0" rtlCol="0" anchor="t"/>
          <a:lstStyle/>
          <a:p>
            <a:pPr marL="0" indent="0" algn="l">
              <a:lnSpc>
                <a:spcPts val="2850"/>
              </a:lnSpc>
              <a:buNone/>
            </a:pP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To reclaim its reputation for quality service, Hotel Berlin, Berlin should implement targeted strategies focusing on staff empowerment, operational efficiency, and technological integration.</a:t>
            </a:r>
            <a:endParaRPr lang="en-US" sz="1750" dirty="0"/>
          </a:p>
        </p:txBody>
      </p:sp>
      <p:pic>
        <p:nvPicPr>
          <p:cNvPr id="4" name="Image 0" descr="preencoded.png"/>
          <p:cNvPicPr>
            <a:picLocks noChangeAspect="1"/>
          </p:cNvPicPr>
          <p:nvPr/>
        </p:nvPicPr>
        <p:blipFill>
          <a:blip r:embed="rId1"/>
          <a:stretch>
            <a:fillRect/>
          </a:stretch>
        </p:blipFill>
        <p:spPr>
          <a:xfrm>
            <a:off x="793790" y="2797254"/>
            <a:ext cx="3048000" cy="1883807"/>
          </a:xfrm>
          <a:prstGeom prst="rect">
            <a:avLst/>
          </a:prstGeom>
        </p:spPr>
      </p:pic>
      <p:sp>
        <p:nvSpPr>
          <p:cNvPr id="5" name="Text 2"/>
          <p:cNvSpPr/>
          <p:nvPr/>
        </p:nvSpPr>
        <p:spPr>
          <a:xfrm>
            <a:off x="793790" y="4907875"/>
            <a:ext cx="2845594" cy="354330"/>
          </a:xfrm>
          <a:prstGeom prst="rect">
            <a:avLst/>
          </a:prstGeom>
          <a:noFill/>
        </p:spPr>
        <p:txBody>
          <a:bodyPr wrap="none" lIns="0" tIns="0" rIns="0" bIns="0" rtlCol="0" anchor="t"/>
          <a:lstStyle/>
          <a:p>
            <a:pPr marL="0" indent="0" algn="l">
              <a:lnSpc>
                <a:spcPts val="2750"/>
              </a:lnSpc>
              <a:buNone/>
            </a:pPr>
            <a:r>
              <a:rPr lang="en-US" sz="2200" b="1" dirty="0">
                <a:solidFill>
                  <a:srgbClr val="4A4A45"/>
                </a:solidFill>
                <a:latin typeface="Lato Bold" pitchFamily="34" charset="0"/>
                <a:ea typeface="Lato Bold" pitchFamily="34" charset="-122"/>
                <a:cs typeface="Lato Bold" pitchFamily="34" charset="-120"/>
              </a:rPr>
              <a:t>Staff Training Program</a:t>
            </a:r>
            <a:endParaRPr lang="en-US" sz="2200" dirty="0"/>
          </a:p>
        </p:txBody>
      </p:sp>
      <p:sp>
        <p:nvSpPr>
          <p:cNvPr id="6" name="Text 3"/>
          <p:cNvSpPr/>
          <p:nvPr/>
        </p:nvSpPr>
        <p:spPr>
          <a:xfrm>
            <a:off x="793790" y="5398294"/>
            <a:ext cx="3048000" cy="2177415"/>
          </a:xfrm>
          <a:prstGeom prst="rect">
            <a:avLst/>
          </a:prstGeom>
          <a:noFill/>
        </p:spPr>
        <p:txBody>
          <a:bodyPr wrap="square" lIns="0" tIns="0" rIns="0" bIns="0" rtlCol="0" anchor="t"/>
          <a:lstStyle/>
          <a:p>
            <a:pPr marL="0" indent="0" algn="l">
              <a:lnSpc>
                <a:spcPts val="2850"/>
              </a:lnSpc>
              <a:buNone/>
            </a:pP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Develop comprehensive training focusing on hospitality, empathy, and multilingual communication skills to enhance guest interactions.</a:t>
            </a:r>
            <a:endParaRPr lang="en-US" sz="1750" dirty="0"/>
          </a:p>
        </p:txBody>
      </p:sp>
      <p:pic>
        <p:nvPicPr>
          <p:cNvPr id="7" name="Image 1" descr="preencoded.png"/>
          <p:cNvPicPr>
            <a:picLocks noChangeAspect="1"/>
          </p:cNvPicPr>
          <p:nvPr/>
        </p:nvPicPr>
        <p:blipFill>
          <a:blip r:embed="rId2"/>
          <a:stretch>
            <a:fillRect/>
          </a:stretch>
        </p:blipFill>
        <p:spPr>
          <a:xfrm>
            <a:off x="4125278" y="2797254"/>
            <a:ext cx="3048119" cy="1883807"/>
          </a:xfrm>
          <a:prstGeom prst="rect">
            <a:avLst/>
          </a:prstGeom>
        </p:spPr>
      </p:pic>
      <p:sp>
        <p:nvSpPr>
          <p:cNvPr id="8" name="Text 4"/>
          <p:cNvSpPr/>
          <p:nvPr/>
        </p:nvSpPr>
        <p:spPr>
          <a:xfrm>
            <a:off x="4125278" y="4907875"/>
            <a:ext cx="2835235" cy="354330"/>
          </a:xfrm>
          <a:prstGeom prst="rect">
            <a:avLst/>
          </a:prstGeom>
          <a:noFill/>
        </p:spPr>
        <p:txBody>
          <a:bodyPr wrap="none" lIns="0" tIns="0" rIns="0" bIns="0" rtlCol="0" anchor="t"/>
          <a:lstStyle/>
          <a:p>
            <a:pPr marL="0" indent="0" algn="l">
              <a:lnSpc>
                <a:spcPts val="2750"/>
              </a:lnSpc>
              <a:buNone/>
            </a:pPr>
            <a:r>
              <a:rPr lang="en-US" sz="2200" b="1" dirty="0">
                <a:solidFill>
                  <a:srgbClr val="4A4A45"/>
                </a:solidFill>
                <a:latin typeface="Lato Bold" pitchFamily="34" charset="0"/>
                <a:ea typeface="Lato Bold" pitchFamily="34" charset="-122"/>
                <a:cs typeface="Lato Bold" pitchFamily="34" charset="-120"/>
              </a:rPr>
              <a:t>Room Quality Audits</a:t>
            </a:r>
            <a:endParaRPr lang="en-US" sz="2200" dirty="0"/>
          </a:p>
        </p:txBody>
      </p:sp>
      <p:sp>
        <p:nvSpPr>
          <p:cNvPr id="9" name="Text 5"/>
          <p:cNvSpPr/>
          <p:nvPr/>
        </p:nvSpPr>
        <p:spPr>
          <a:xfrm>
            <a:off x="4125278" y="5398294"/>
            <a:ext cx="3048119" cy="1814513"/>
          </a:xfrm>
          <a:prstGeom prst="rect">
            <a:avLst/>
          </a:prstGeom>
          <a:noFill/>
        </p:spPr>
        <p:txBody>
          <a:bodyPr wrap="square" lIns="0" tIns="0" rIns="0" bIns="0" rtlCol="0" anchor="t"/>
          <a:lstStyle/>
          <a:p>
            <a:pPr marL="0" indent="0" algn="l">
              <a:lnSpc>
                <a:spcPts val="2850"/>
              </a:lnSpc>
              <a:buNone/>
            </a:pP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Implement daily, rigorous cleanliness checklists and surprise audits to ensure consistent standards across all rooms.</a:t>
            </a:r>
            <a:endParaRPr lang="en-US" sz="1750" dirty="0"/>
          </a:p>
        </p:txBody>
      </p:sp>
      <p:pic>
        <p:nvPicPr>
          <p:cNvPr id="10" name="Image 2" descr="preencoded.png"/>
          <p:cNvPicPr>
            <a:picLocks noChangeAspect="1"/>
          </p:cNvPicPr>
          <p:nvPr/>
        </p:nvPicPr>
        <p:blipFill>
          <a:blip r:embed="rId3"/>
          <a:stretch>
            <a:fillRect/>
          </a:stretch>
        </p:blipFill>
        <p:spPr>
          <a:xfrm>
            <a:off x="7456884" y="2797254"/>
            <a:ext cx="3048119" cy="1883807"/>
          </a:xfrm>
          <a:prstGeom prst="rect">
            <a:avLst/>
          </a:prstGeom>
        </p:spPr>
      </p:pic>
      <p:sp>
        <p:nvSpPr>
          <p:cNvPr id="11" name="Text 6"/>
          <p:cNvSpPr/>
          <p:nvPr/>
        </p:nvSpPr>
        <p:spPr>
          <a:xfrm>
            <a:off x="7456884" y="4907875"/>
            <a:ext cx="2835235" cy="354330"/>
          </a:xfrm>
          <a:prstGeom prst="rect">
            <a:avLst/>
          </a:prstGeom>
          <a:noFill/>
        </p:spPr>
        <p:txBody>
          <a:bodyPr wrap="none" lIns="0" tIns="0" rIns="0" bIns="0" rtlCol="0" anchor="t"/>
          <a:lstStyle/>
          <a:p>
            <a:pPr marL="0" indent="0" algn="l">
              <a:lnSpc>
                <a:spcPts val="2750"/>
              </a:lnSpc>
              <a:buNone/>
            </a:pPr>
            <a:r>
              <a:rPr lang="en-US" sz="2200" b="1" dirty="0">
                <a:solidFill>
                  <a:srgbClr val="4A4A45"/>
                </a:solidFill>
                <a:latin typeface="Lato Bold" pitchFamily="34" charset="0"/>
                <a:ea typeface="Lato Bold" pitchFamily="34" charset="-122"/>
                <a:cs typeface="Lato Bold" pitchFamily="34" charset="-120"/>
              </a:rPr>
              <a:t>Live Check-In System</a:t>
            </a:r>
            <a:endParaRPr lang="en-US" sz="2200" dirty="0"/>
          </a:p>
        </p:txBody>
      </p:sp>
      <p:sp>
        <p:nvSpPr>
          <p:cNvPr id="12" name="Text 7"/>
          <p:cNvSpPr/>
          <p:nvPr/>
        </p:nvSpPr>
        <p:spPr>
          <a:xfrm>
            <a:off x="7456884" y="5398294"/>
            <a:ext cx="3048119" cy="1451610"/>
          </a:xfrm>
          <a:prstGeom prst="rect">
            <a:avLst/>
          </a:prstGeom>
          <a:noFill/>
        </p:spPr>
        <p:txBody>
          <a:bodyPr wrap="square" lIns="0" tIns="0" rIns="0" bIns="0" rtlCol="0" anchor="t"/>
          <a:lstStyle/>
          <a:p>
            <a:pPr marL="0" indent="0" algn="l">
              <a:lnSpc>
                <a:spcPts val="2850"/>
              </a:lnSpc>
              <a:buNone/>
            </a:pP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Introduce a mobile notification system for guests to receive real-time updates on room readiness and key collection.</a:t>
            </a:r>
            <a:endParaRPr lang="en-US" sz="1750" dirty="0"/>
          </a:p>
        </p:txBody>
      </p:sp>
      <p:pic>
        <p:nvPicPr>
          <p:cNvPr id="13" name="Image 3" descr="preencoded.png"/>
          <p:cNvPicPr>
            <a:picLocks noChangeAspect="1"/>
          </p:cNvPicPr>
          <p:nvPr/>
        </p:nvPicPr>
        <p:blipFill>
          <a:blip r:embed="rId4"/>
          <a:stretch>
            <a:fillRect/>
          </a:stretch>
        </p:blipFill>
        <p:spPr>
          <a:xfrm>
            <a:off x="10788491" y="2797254"/>
            <a:ext cx="3048119" cy="1883807"/>
          </a:xfrm>
          <a:prstGeom prst="rect">
            <a:avLst/>
          </a:prstGeom>
        </p:spPr>
      </p:pic>
      <p:sp>
        <p:nvSpPr>
          <p:cNvPr id="14" name="Text 8"/>
          <p:cNvSpPr/>
          <p:nvPr/>
        </p:nvSpPr>
        <p:spPr>
          <a:xfrm>
            <a:off x="10788491" y="4907875"/>
            <a:ext cx="2867501" cy="354330"/>
          </a:xfrm>
          <a:prstGeom prst="rect">
            <a:avLst/>
          </a:prstGeom>
          <a:noFill/>
        </p:spPr>
        <p:txBody>
          <a:bodyPr wrap="none" lIns="0" tIns="0" rIns="0" bIns="0" rtlCol="0" anchor="t"/>
          <a:lstStyle/>
          <a:p>
            <a:pPr marL="0" indent="0" algn="l">
              <a:lnSpc>
                <a:spcPts val="2750"/>
              </a:lnSpc>
              <a:buNone/>
            </a:pPr>
            <a:r>
              <a:rPr lang="en-US" sz="2200" b="1" dirty="0">
                <a:solidFill>
                  <a:srgbClr val="4A4A45"/>
                </a:solidFill>
                <a:latin typeface="Lato Bold" pitchFamily="34" charset="0"/>
                <a:ea typeface="Lato Bold" pitchFamily="34" charset="-122"/>
                <a:cs typeface="Lato Bold" pitchFamily="34" charset="-120"/>
              </a:rPr>
              <a:t>AI Chatbot Integration</a:t>
            </a:r>
            <a:endParaRPr lang="en-US" sz="2200" dirty="0"/>
          </a:p>
        </p:txBody>
      </p:sp>
      <p:sp>
        <p:nvSpPr>
          <p:cNvPr id="15" name="Text 9"/>
          <p:cNvSpPr/>
          <p:nvPr/>
        </p:nvSpPr>
        <p:spPr>
          <a:xfrm>
            <a:off x="10788491" y="5398294"/>
            <a:ext cx="3048119" cy="1451610"/>
          </a:xfrm>
          <a:prstGeom prst="rect">
            <a:avLst/>
          </a:prstGeom>
          <a:noFill/>
        </p:spPr>
        <p:txBody>
          <a:bodyPr wrap="square" lIns="0" tIns="0" rIns="0" bIns="0" rtlCol="0" anchor="t"/>
          <a:lstStyle/>
          <a:p>
            <a:pPr marL="0" indent="0" algn="l">
              <a:lnSpc>
                <a:spcPts val="2850"/>
              </a:lnSpc>
              <a:buNone/>
            </a:pP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Deploy AI-powered chatbots for instant handling of common booking queries and FAQs, reducing wait times.</a:t>
            </a:r>
            <a:endParaRPr lang="en-US" sz="17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766167" y="739259"/>
            <a:ext cx="9939576" cy="684133"/>
          </a:xfrm>
          <a:prstGeom prst="rect">
            <a:avLst/>
          </a:prstGeom>
          <a:noFill/>
        </p:spPr>
        <p:txBody>
          <a:bodyPr wrap="none" lIns="0" tIns="0" rIns="0" bIns="0" rtlCol="0" anchor="t"/>
          <a:lstStyle/>
          <a:p>
            <a:pPr marL="0" indent="0" algn="l">
              <a:lnSpc>
                <a:spcPts val="5350"/>
              </a:lnSpc>
              <a:buNone/>
            </a:pPr>
            <a:r>
              <a:rPr lang="en-US" sz="4300" b="1" dirty="0">
                <a:solidFill>
                  <a:srgbClr val="282824"/>
                </a:solidFill>
                <a:latin typeface="Lato Bold" pitchFamily="34" charset="0"/>
                <a:ea typeface="Lato Bold" pitchFamily="34" charset="-122"/>
                <a:cs typeface="Lato Bold" pitchFamily="34" charset="-120"/>
              </a:rPr>
              <a:t>Strategies to Improve: Lufthansa Airlines</a:t>
            </a:r>
            <a:endParaRPr lang="en-US" sz="4300" dirty="0"/>
          </a:p>
        </p:txBody>
      </p:sp>
      <p:sp>
        <p:nvSpPr>
          <p:cNvPr id="3" name="Text 1"/>
          <p:cNvSpPr/>
          <p:nvPr/>
        </p:nvSpPr>
        <p:spPr>
          <a:xfrm>
            <a:off x="766167" y="1861185"/>
            <a:ext cx="13098066" cy="700564"/>
          </a:xfrm>
          <a:prstGeom prst="rect">
            <a:avLst/>
          </a:prstGeom>
          <a:noFill/>
        </p:spPr>
        <p:txBody>
          <a:bodyPr wrap="square" lIns="0" tIns="0" rIns="0" bIns="0" rtlCol="0" anchor="t"/>
          <a:lstStyle/>
          <a:p>
            <a:pPr marL="0" indent="0" algn="l">
              <a:lnSpc>
                <a:spcPts val="2750"/>
              </a:lnSpc>
              <a:buNone/>
            </a:pPr>
            <a:r>
              <a:rPr lang="en-US" sz="1700" dirty="0">
                <a:solidFill>
                  <a:srgbClr val="4A4A45"/>
                </a:solidFill>
                <a:latin typeface="Lato" panose="020F0802020204030203" pitchFamily="34" charset="0"/>
                <a:ea typeface="Lato" panose="020F0802020204030203" pitchFamily="34" charset="-122"/>
                <a:cs typeface="Lato" panose="020F0802020204030203" pitchFamily="34" charset="-120"/>
              </a:rPr>
              <a:t>Lufthansa can restore passenger confidence and operational efficiency by modernizing its communication channels, re-evaluating its compensation processes, and investing in employee well-being.</a:t>
            </a:r>
            <a:endParaRPr lang="en-US" sz="1700" dirty="0"/>
          </a:p>
        </p:txBody>
      </p:sp>
      <p:pic>
        <p:nvPicPr>
          <p:cNvPr id="4" name="Image 0" descr="preencoded.png"/>
          <p:cNvPicPr>
            <a:picLocks noChangeAspect="1"/>
          </p:cNvPicPr>
          <p:nvPr/>
        </p:nvPicPr>
        <p:blipFill>
          <a:blip r:embed="rId1"/>
          <a:stretch>
            <a:fillRect/>
          </a:stretch>
        </p:blipFill>
        <p:spPr>
          <a:xfrm>
            <a:off x="766167" y="2807970"/>
            <a:ext cx="3069312" cy="1896904"/>
          </a:xfrm>
          <a:prstGeom prst="rect">
            <a:avLst/>
          </a:prstGeom>
        </p:spPr>
      </p:pic>
      <p:sp>
        <p:nvSpPr>
          <p:cNvPr id="5" name="Text 2"/>
          <p:cNvSpPr/>
          <p:nvPr/>
        </p:nvSpPr>
        <p:spPr>
          <a:xfrm>
            <a:off x="766167" y="4923711"/>
            <a:ext cx="3069312" cy="683895"/>
          </a:xfrm>
          <a:prstGeom prst="rect">
            <a:avLst/>
          </a:prstGeom>
          <a:noFill/>
        </p:spPr>
        <p:txBody>
          <a:bodyPr wrap="square" lIns="0" tIns="0" rIns="0" bIns="0" rtlCol="0" anchor="t"/>
          <a:lstStyle/>
          <a:p>
            <a:pPr marL="0" indent="0" algn="l">
              <a:lnSpc>
                <a:spcPts val="2650"/>
              </a:lnSpc>
              <a:buNone/>
            </a:pPr>
            <a:r>
              <a:rPr lang="en-US" sz="2150" b="1" dirty="0">
                <a:solidFill>
                  <a:srgbClr val="4A4A45"/>
                </a:solidFill>
                <a:latin typeface="Lato Bold" pitchFamily="34" charset="0"/>
                <a:ea typeface="Lato Bold" pitchFamily="34" charset="-122"/>
                <a:cs typeface="Lato Bold" pitchFamily="34" charset="-120"/>
              </a:rPr>
              <a:t>Mobile App Enhancement</a:t>
            </a:r>
            <a:endParaRPr lang="en-US" sz="2150" dirty="0"/>
          </a:p>
        </p:txBody>
      </p:sp>
      <p:sp>
        <p:nvSpPr>
          <p:cNvPr id="6" name="Text 3"/>
          <p:cNvSpPr/>
          <p:nvPr/>
        </p:nvSpPr>
        <p:spPr>
          <a:xfrm>
            <a:off x="766167" y="5738932"/>
            <a:ext cx="3069312" cy="1751409"/>
          </a:xfrm>
          <a:prstGeom prst="rect">
            <a:avLst/>
          </a:prstGeom>
          <a:noFill/>
        </p:spPr>
        <p:txBody>
          <a:bodyPr wrap="square" lIns="0" tIns="0" rIns="0" bIns="0" rtlCol="0" anchor="t"/>
          <a:lstStyle/>
          <a:p>
            <a:pPr marL="0" indent="0" algn="l">
              <a:lnSpc>
                <a:spcPts val="2750"/>
              </a:lnSpc>
              <a:buNone/>
            </a:pPr>
            <a:r>
              <a:rPr lang="en-US" sz="1700" dirty="0">
                <a:solidFill>
                  <a:srgbClr val="4A4A45"/>
                </a:solidFill>
                <a:latin typeface="Lato" panose="020F0802020204030203" pitchFamily="34" charset="0"/>
                <a:ea typeface="Lato" panose="020F0802020204030203" pitchFamily="34" charset="-122"/>
                <a:cs typeface="Lato" panose="020F0802020204030203" pitchFamily="34" charset="-120"/>
              </a:rPr>
              <a:t>Upgrade the mobile application to provide immediate push notifications for all delay, cancellation, and gate change updates.</a:t>
            </a:r>
            <a:endParaRPr lang="en-US" sz="1700" dirty="0"/>
          </a:p>
        </p:txBody>
      </p:sp>
      <p:pic>
        <p:nvPicPr>
          <p:cNvPr id="7" name="Image 1" descr="preencoded.png"/>
          <p:cNvPicPr>
            <a:picLocks noChangeAspect="1"/>
          </p:cNvPicPr>
          <p:nvPr/>
        </p:nvPicPr>
        <p:blipFill>
          <a:blip r:embed="rId2"/>
          <a:stretch>
            <a:fillRect/>
          </a:stretch>
        </p:blipFill>
        <p:spPr>
          <a:xfrm>
            <a:off x="4109085" y="2807970"/>
            <a:ext cx="3069312" cy="1896904"/>
          </a:xfrm>
          <a:prstGeom prst="rect">
            <a:avLst/>
          </a:prstGeom>
        </p:spPr>
      </p:pic>
      <p:sp>
        <p:nvSpPr>
          <p:cNvPr id="8" name="Text 4"/>
          <p:cNvSpPr/>
          <p:nvPr/>
        </p:nvSpPr>
        <p:spPr>
          <a:xfrm>
            <a:off x="4109085" y="4923711"/>
            <a:ext cx="3069312" cy="683895"/>
          </a:xfrm>
          <a:prstGeom prst="rect">
            <a:avLst/>
          </a:prstGeom>
          <a:noFill/>
        </p:spPr>
        <p:txBody>
          <a:bodyPr wrap="square" lIns="0" tIns="0" rIns="0" bIns="0" rtlCol="0" anchor="t"/>
          <a:lstStyle/>
          <a:p>
            <a:pPr marL="0" indent="0" algn="l">
              <a:lnSpc>
                <a:spcPts val="2650"/>
              </a:lnSpc>
              <a:buNone/>
            </a:pPr>
            <a:r>
              <a:rPr lang="en-US" sz="2150" b="1" dirty="0">
                <a:solidFill>
                  <a:srgbClr val="4A4A45"/>
                </a:solidFill>
                <a:latin typeface="Lato Bold" pitchFamily="34" charset="0"/>
                <a:ea typeface="Lato Bold" pitchFamily="34" charset="-122"/>
                <a:cs typeface="Lato Bold" pitchFamily="34" charset="-120"/>
              </a:rPr>
              <a:t>Automated Compensation</a:t>
            </a:r>
            <a:endParaRPr lang="en-US" sz="2150" dirty="0"/>
          </a:p>
        </p:txBody>
      </p:sp>
      <p:sp>
        <p:nvSpPr>
          <p:cNvPr id="9" name="Text 5"/>
          <p:cNvSpPr/>
          <p:nvPr/>
        </p:nvSpPr>
        <p:spPr>
          <a:xfrm>
            <a:off x="4109085" y="5738932"/>
            <a:ext cx="3069312" cy="1751409"/>
          </a:xfrm>
          <a:prstGeom prst="rect">
            <a:avLst/>
          </a:prstGeom>
          <a:noFill/>
        </p:spPr>
        <p:txBody>
          <a:bodyPr wrap="square" lIns="0" tIns="0" rIns="0" bIns="0" rtlCol="0" anchor="t"/>
          <a:lstStyle/>
          <a:p>
            <a:pPr marL="0" indent="0" algn="l">
              <a:lnSpc>
                <a:spcPts val="2750"/>
              </a:lnSpc>
              <a:buNone/>
            </a:pPr>
            <a:r>
              <a:rPr lang="en-US" sz="1700" dirty="0">
                <a:solidFill>
                  <a:srgbClr val="4A4A45"/>
                </a:solidFill>
                <a:latin typeface="Lato" panose="020F0802020204030203" pitchFamily="34" charset="0"/>
                <a:ea typeface="Lato" panose="020F0802020204030203" pitchFamily="34" charset="-122"/>
                <a:cs typeface="Lato" panose="020F0802020204030203" pitchFamily="34" charset="-120"/>
              </a:rPr>
              <a:t>Implement an automated system for issuing vouchers or compensation to passengers for disrupted flights, ensuring transparency and speed.</a:t>
            </a:r>
            <a:endParaRPr lang="en-US" sz="1700" dirty="0"/>
          </a:p>
        </p:txBody>
      </p:sp>
      <p:pic>
        <p:nvPicPr>
          <p:cNvPr id="10" name="Image 2" descr="preencoded.png"/>
          <p:cNvPicPr>
            <a:picLocks noChangeAspect="1"/>
          </p:cNvPicPr>
          <p:nvPr/>
        </p:nvPicPr>
        <p:blipFill>
          <a:blip r:embed="rId3"/>
          <a:stretch>
            <a:fillRect/>
          </a:stretch>
        </p:blipFill>
        <p:spPr>
          <a:xfrm>
            <a:off x="7452003" y="2807970"/>
            <a:ext cx="3069312" cy="1896904"/>
          </a:xfrm>
          <a:prstGeom prst="rect">
            <a:avLst/>
          </a:prstGeom>
        </p:spPr>
      </p:pic>
      <p:sp>
        <p:nvSpPr>
          <p:cNvPr id="11" name="Text 6"/>
          <p:cNvSpPr/>
          <p:nvPr/>
        </p:nvSpPr>
        <p:spPr>
          <a:xfrm>
            <a:off x="7452003" y="4923711"/>
            <a:ext cx="3069312" cy="683895"/>
          </a:xfrm>
          <a:prstGeom prst="rect">
            <a:avLst/>
          </a:prstGeom>
          <a:noFill/>
        </p:spPr>
        <p:txBody>
          <a:bodyPr wrap="square" lIns="0" tIns="0" rIns="0" bIns="0" rtlCol="0" anchor="t"/>
          <a:lstStyle/>
          <a:p>
            <a:pPr marL="0" indent="0" algn="l">
              <a:lnSpc>
                <a:spcPts val="2650"/>
              </a:lnSpc>
              <a:buNone/>
            </a:pPr>
            <a:r>
              <a:rPr lang="en-US" sz="2150" b="1" dirty="0">
                <a:solidFill>
                  <a:srgbClr val="4A4A45"/>
                </a:solidFill>
                <a:latin typeface="Lato Bold" pitchFamily="34" charset="0"/>
                <a:ea typeface="Lato Bold" pitchFamily="34" charset="-122"/>
                <a:cs typeface="Lato Bold" pitchFamily="34" charset="-120"/>
              </a:rPr>
              <a:t>Employee Wellness &amp; Incentives</a:t>
            </a:r>
            <a:endParaRPr lang="en-US" sz="2150" dirty="0"/>
          </a:p>
        </p:txBody>
      </p:sp>
      <p:sp>
        <p:nvSpPr>
          <p:cNvPr id="12" name="Text 7"/>
          <p:cNvSpPr/>
          <p:nvPr/>
        </p:nvSpPr>
        <p:spPr>
          <a:xfrm>
            <a:off x="7452003" y="5738932"/>
            <a:ext cx="3069312" cy="1751409"/>
          </a:xfrm>
          <a:prstGeom prst="rect">
            <a:avLst/>
          </a:prstGeom>
          <a:noFill/>
        </p:spPr>
        <p:txBody>
          <a:bodyPr wrap="square" lIns="0" tIns="0" rIns="0" bIns="0" rtlCol="0" anchor="t"/>
          <a:lstStyle/>
          <a:p>
            <a:pPr marL="0" indent="0" algn="l">
              <a:lnSpc>
                <a:spcPts val="2750"/>
              </a:lnSpc>
              <a:buNone/>
            </a:pPr>
            <a:r>
              <a:rPr lang="en-US" sz="1700" dirty="0">
                <a:solidFill>
                  <a:srgbClr val="4A4A45"/>
                </a:solidFill>
                <a:latin typeface="Lato" panose="020F0802020204030203" pitchFamily="34" charset="0"/>
                <a:ea typeface="Lato" panose="020F0802020204030203" pitchFamily="34" charset="-122"/>
                <a:cs typeface="Lato" panose="020F0802020204030203" pitchFamily="34" charset="-120"/>
              </a:rPr>
              <a:t>Introduce programmes to reduce staff burnout and improve morale, fostering a more positive service attitude among flight and ground crews.</a:t>
            </a:r>
            <a:endParaRPr lang="en-US" sz="1700" dirty="0"/>
          </a:p>
        </p:txBody>
      </p:sp>
      <p:pic>
        <p:nvPicPr>
          <p:cNvPr id="13" name="Image 3" descr="preencoded.png"/>
          <p:cNvPicPr>
            <a:picLocks noChangeAspect="1"/>
          </p:cNvPicPr>
          <p:nvPr/>
        </p:nvPicPr>
        <p:blipFill>
          <a:blip r:embed="rId4"/>
          <a:stretch>
            <a:fillRect/>
          </a:stretch>
        </p:blipFill>
        <p:spPr>
          <a:xfrm>
            <a:off x="10794921" y="2807970"/>
            <a:ext cx="3069312" cy="1896904"/>
          </a:xfrm>
          <a:prstGeom prst="rect">
            <a:avLst/>
          </a:prstGeom>
        </p:spPr>
      </p:pic>
      <p:sp>
        <p:nvSpPr>
          <p:cNvPr id="14" name="Text 8"/>
          <p:cNvSpPr/>
          <p:nvPr/>
        </p:nvSpPr>
        <p:spPr>
          <a:xfrm>
            <a:off x="10794921" y="4923711"/>
            <a:ext cx="2736413" cy="341948"/>
          </a:xfrm>
          <a:prstGeom prst="rect">
            <a:avLst/>
          </a:prstGeom>
          <a:noFill/>
        </p:spPr>
        <p:txBody>
          <a:bodyPr wrap="none" lIns="0" tIns="0" rIns="0" bIns="0" rtlCol="0" anchor="t"/>
          <a:lstStyle/>
          <a:p>
            <a:pPr marL="0" indent="0" algn="l">
              <a:lnSpc>
                <a:spcPts val="2650"/>
              </a:lnSpc>
              <a:buNone/>
            </a:pPr>
            <a:r>
              <a:rPr lang="en-US" sz="2150" b="1" dirty="0">
                <a:solidFill>
                  <a:srgbClr val="4A4A45"/>
                </a:solidFill>
                <a:latin typeface="Lato Bold" pitchFamily="34" charset="0"/>
                <a:ea typeface="Lato Bold" pitchFamily="34" charset="-122"/>
                <a:cs typeface="Lato Bold" pitchFamily="34" charset="-120"/>
              </a:rPr>
              <a:t>Self Check-In Kiosks</a:t>
            </a:r>
            <a:endParaRPr lang="en-US" sz="2150" dirty="0"/>
          </a:p>
        </p:txBody>
      </p:sp>
      <p:sp>
        <p:nvSpPr>
          <p:cNvPr id="15" name="Text 9"/>
          <p:cNvSpPr/>
          <p:nvPr/>
        </p:nvSpPr>
        <p:spPr>
          <a:xfrm>
            <a:off x="10794921" y="5396984"/>
            <a:ext cx="3069312" cy="1751409"/>
          </a:xfrm>
          <a:prstGeom prst="rect">
            <a:avLst/>
          </a:prstGeom>
          <a:noFill/>
        </p:spPr>
        <p:txBody>
          <a:bodyPr wrap="square" lIns="0" tIns="0" rIns="0" bIns="0" rtlCol="0" anchor="t"/>
          <a:lstStyle/>
          <a:p>
            <a:pPr marL="0" indent="0" algn="l">
              <a:lnSpc>
                <a:spcPts val="2750"/>
              </a:lnSpc>
              <a:buNone/>
            </a:pPr>
            <a:r>
              <a:rPr lang="en-US" sz="1700" dirty="0">
                <a:solidFill>
                  <a:srgbClr val="4A4A45"/>
                </a:solidFill>
                <a:latin typeface="Lato" panose="020F0802020204030203" pitchFamily="34" charset="0"/>
                <a:ea typeface="Lato" panose="020F0802020204030203" pitchFamily="34" charset="-122"/>
                <a:cs typeface="Lato" panose="020F0802020204030203" pitchFamily="34" charset="-120"/>
              </a:rPr>
              <a:t>Expand the availability and functionality of self check-in kiosks to streamline processes and alleviate stress on ground staff during peak times.</a:t>
            </a:r>
            <a:endParaRPr lang="en-US" sz="17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740331" y="1080730"/>
            <a:ext cx="12561451" cy="661035"/>
          </a:xfrm>
          <a:prstGeom prst="rect">
            <a:avLst/>
          </a:prstGeom>
          <a:noFill/>
        </p:spPr>
        <p:txBody>
          <a:bodyPr wrap="none" lIns="0" tIns="0" rIns="0" bIns="0" rtlCol="0" anchor="t"/>
          <a:lstStyle/>
          <a:p>
            <a:pPr marL="0" indent="0" algn="l">
              <a:lnSpc>
                <a:spcPts val="5200"/>
              </a:lnSpc>
              <a:buNone/>
            </a:pPr>
            <a:r>
              <a:rPr lang="en-US" sz="4150" b="1" dirty="0">
                <a:solidFill>
                  <a:srgbClr val="282824"/>
                </a:solidFill>
                <a:latin typeface="Lato Bold" pitchFamily="34" charset="0"/>
                <a:ea typeface="Lato Bold" pitchFamily="34" charset="-122"/>
                <a:cs typeface="Lato Bold" pitchFamily="34" charset="-120"/>
              </a:rPr>
              <a:t>Final Recommendations: A Path to Service Excellence</a:t>
            </a:r>
            <a:endParaRPr lang="en-US" sz="4150" dirty="0"/>
          </a:p>
        </p:txBody>
      </p:sp>
      <p:sp>
        <p:nvSpPr>
          <p:cNvPr id="3" name="Text 1"/>
          <p:cNvSpPr/>
          <p:nvPr/>
        </p:nvSpPr>
        <p:spPr>
          <a:xfrm>
            <a:off x="740331" y="2164794"/>
            <a:ext cx="13149739" cy="676989"/>
          </a:xfrm>
          <a:prstGeom prst="rect">
            <a:avLst/>
          </a:prstGeom>
          <a:noFill/>
        </p:spPr>
        <p:txBody>
          <a:bodyPr wrap="square" lIns="0" tIns="0" rIns="0" bIns="0" rtlCol="0" anchor="t"/>
          <a:lstStyle/>
          <a:p>
            <a:pPr marL="0" indent="0" algn="l">
              <a:lnSpc>
                <a:spcPts val="2650"/>
              </a:lnSpc>
              <a:buNone/>
            </a:pPr>
            <a:r>
              <a:rPr lang="en-US" sz="1650" dirty="0">
                <a:solidFill>
                  <a:srgbClr val="4A4A45"/>
                </a:solidFill>
                <a:latin typeface="Lato" panose="020F0802020204030203" pitchFamily="34" charset="0"/>
                <a:ea typeface="Lato" panose="020F0802020204030203" pitchFamily="34" charset="-122"/>
                <a:cs typeface="Lato" panose="020F0802020204030203" pitchFamily="34" charset="-120"/>
              </a:rPr>
              <a:t>Achieving service excellence requires a holistic approach, combining human-centric strategies with technological advancements across both the hospitality and airline sectors.</a:t>
            </a:r>
            <a:endParaRPr lang="en-US" sz="1650" dirty="0"/>
          </a:p>
        </p:txBody>
      </p:sp>
      <p:sp>
        <p:nvSpPr>
          <p:cNvPr id="4" name="Text 2"/>
          <p:cNvSpPr/>
          <p:nvPr/>
        </p:nvSpPr>
        <p:spPr>
          <a:xfrm>
            <a:off x="740331" y="3291126"/>
            <a:ext cx="3254216" cy="330517"/>
          </a:xfrm>
          <a:prstGeom prst="rect">
            <a:avLst/>
          </a:prstGeom>
          <a:noFill/>
        </p:spPr>
        <p:txBody>
          <a:bodyPr wrap="none" lIns="0" tIns="0" rIns="0" bIns="0" rtlCol="0" anchor="t"/>
          <a:lstStyle/>
          <a:p>
            <a:pPr marL="0" indent="0" algn="l">
              <a:lnSpc>
                <a:spcPts val="2600"/>
              </a:lnSpc>
              <a:buNone/>
            </a:pPr>
            <a:r>
              <a:rPr lang="en-US" sz="2050" b="1" dirty="0">
                <a:solidFill>
                  <a:srgbClr val="282824"/>
                </a:solidFill>
                <a:latin typeface="Lato Bold" pitchFamily="34" charset="0"/>
                <a:ea typeface="Lato Bold" pitchFamily="34" charset="-122"/>
                <a:cs typeface="Lato Bold" pitchFamily="34" charset="-120"/>
              </a:rPr>
              <a:t>People-Centric Approaches</a:t>
            </a:r>
            <a:endParaRPr lang="en-US" sz="2050" dirty="0"/>
          </a:p>
        </p:txBody>
      </p:sp>
      <p:sp>
        <p:nvSpPr>
          <p:cNvPr id="5" name="Text 3"/>
          <p:cNvSpPr/>
          <p:nvPr/>
        </p:nvSpPr>
        <p:spPr>
          <a:xfrm>
            <a:off x="740331" y="3833098"/>
            <a:ext cx="6316861" cy="676989"/>
          </a:xfrm>
          <a:prstGeom prst="rect">
            <a:avLst/>
          </a:prstGeom>
          <a:noFill/>
        </p:spPr>
        <p:txBody>
          <a:bodyPr wrap="square" lIns="0" tIns="0" rIns="0" bIns="0" rtlCol="0" anchor="t"/>
          <a:lstStyle/>
          <a:p>
            <a:pPr marL="0" indent="0" algn="l">
              <a:lnSpc>
                <a:spcPts val="2650"/>
              </a:lnSpc>
              <a:buSzPct val="100000"/>
              <a:buNone/>
            </a:pPr>
            <a:r>
              <a:rPr lang="en-US" sz="1650" b="1" dirty="0">
                <a:solidFill>
                  <a:srgbClr val="4A4A45"/>
                </a:solidFill>
                <a:latin typeface="Lato" panose="020F0802020204030203" pitchFamily="34" charset="0"/>
                <a:ea typeface="Lato" panose="020F0802020204030203" pitchFamily="34" charset="-122"/>
                <a:cs typeface="Lato" panose="020F0802020204030203" pitchFamily="34" charset="-120"/>
              </a:rPr>
              <a:t>Prioritise staff training and well-being:</a:t>
            </a:r>
            <a:r>
              <a:rPr lang="en-US" sz="1650" dirty="0">
                <a:solidFill>
                  <a:srgbClr val="4A4A45"/>
                </a:solidFill>
                <a:latin typeface="Lato" panose="020F0802020204030203" pitchFamily="34" charset="0"/>
                <a:ea typeface="Lato" panose="020F0802020204030203" pitchFamily="34" charset="-122"/>
                <a:cs typeface="Lato" panose="020F0802020204030203" pitchFamily="34" charset="-120"/>
              </a:rPr>
              <a:t> Empower employees with skills and support to deliver exceptional service.</a:t>
            </a:r>
            <a:endParaRPr lang="en-US" sz="1650" dirty="0"/>
          </a:p>
        </p:txBody>
      </p:sp>
      <p:sp>
        <p:nvSpPr>
          <p:cNvPr id="6" name="Text 4"/>
          <p:cNvSpPr/>
          <p:nvPr/>
        </p:nvSpPr>
        <p:spPr>
          <a:xfrm>
            <a:off x="740331" y="4584025"/>
            <a:ext cx="6316861" cy="676989"/>
          </a:xfrm>
          <a:prstGeom prst="rect">
            <a:avLst/>
          </a:prstGeom>
          <a:noFill/>
        </p:spPr>
        <p:txBody>
          <a:bodyPr wrap="square" lIns="0" tIns="0" rIns="0" bIns="0" rtlCol="0" anchor="t"/>
          <a:lstStyle/>
          <a:p>
            <a:pPr marL="0" indent="0" algn="l">
              <a:lnSpc>
                <a:spcPts val="2650"/>
              </a:lnSpc>
              <a:buSzPct val="100000"/>
              <a:buNone/>
            </a:pPr>
            <a:r>
              <a:rPr lang="en-US" sz="1650" b="1" dirty="0">
                <a:solidFill>
                  <a:srgbClr val="4A4A45"/>
                </a:solidFill>
                <a:latin typeface="Lato" panose="020F0802020204030203" pitchFamily="34" charset="0"/>
                <a:ea typeface="Lato" panose="020F0802020204030203" pitchFamily="34" charset="-122"/>
                <a:cs typeface="Lato" panose="020F0802020204030203" pitchFamily="34" charset="-120"/>
              </a:rPr>
              <a:t>Streamline customer complaint processes:</a:t>
            </a:r>
            <a:r>
              <a:rPr lang="en-US" sz="1650" dirty="0">
                <a:solidFill>
                  <a:srgbClr val="4A4A45"/>
                </a:solidFill>
                <a:latin typeface="Lato" panose="020F0802020204030203" pitchFamily="34" charset="0"/>
                <a:ea typeface="Lato" panose="020F0802020204030203" pitchFamily="34" charset="-122"/>
                <a:cs typeface="Lato" panose="020F0802020204030203" pitchFamily="34" charset="-120"/>
              </a:rPr>
              <a:t> Implement clear, efficient, and empathetic resolution pathways.</a:t>
            </a:r>
            <a:endParaRPr lang="en-US" sz="1650" dirty="0"/>
          </a:p>
        </p:txBody>
      </p:sp>
      <p:sp>
        <p:nvSpPr>
          <p:cNvPr id="7" name="Text 5"/>
          <p:cNvSpPr/>
          <p:nvPr/>
        </p:nvSpPr>
        <p:spPr>
          <a:xfrm>
            <a:off x="7580828" y="3291126"/>
            <a:ext cx="3801070" cy="330517"/>
          </a:xfrm>
          <a:prstGeom prst="rect">
            <a:avLst/>
          </a:prstGeom>
          <a:noFill/>
        </p:spPr>
        <p:txBody>
          <a:bodyPr wrap="none" lIns="0" tIns="0" rIns="0" bIns="0" rtlCol="0" anchor="t"/>
          <a:lstStyle/>
          <a:p>
            <a:pPr marL="0" indent="0" algn="l">
              <a:lnSpc>
                <a:spcPts val="2600"/>
              </a:lnSpc>
              <a:buNone/>
            </a:pPr>
            <a:r>
              <a:rPr lang="en-US" sz="2050" b="1" dirty="0">
                <a:solidFill>
                  <a:srgbClr val="282824"/>
                </a:solidFill>
                <a:latin typeface="Lato Bold" pitchFamily="34" charset="0"/>
                <a:ea typeface="Lato Bold" pitchFamily="34" charset="-122"/>
                <a:cs typeface="Lato Bold" pitchFamily="34" charset="-120"/>
              </a:rPr>
              <a:t>Technology &amp; Operational Focus</a:t>
            </a:r>
            <a:endParaRPr lang="en-US" sz="2050" dirty="0"/>
          </a:p>
        </p:txBody>
      </p:sp>
      <p:sp>
        <p:nvSpPr>
          <p:cNvPr id="8" name="Text 6"/>
          <p:cNvSpPr/>
          <p:nvPr/>
        </p:nvSpPr>
        <p:spPr>
          <a:xfrm>
            <a:off x="7580828" y="3833098"/>
            <a:ext cx="6316861" cy="676989"/>
          </a:xfrm>
          <a:prstGeom prst="rect">
            <a:avLst/>
          </a:prstGeom>
          <a:noFill/>
        </p:spPr>
        <p:txBody>
          <a:bodyPr wrap="square" lIns="0" tIns="0" rIns="0" bIns="0" rtlCol="0" anchor="t"/>
          <a:lstStyle/>
          <a:p>
            <a:pPr marL="0" indent="0" algn="l">
              <a:lnSpc>
                <a:spcPts val="2650"/>
              </a:lnSpc>
              <a:buSzPct val="100000"/>
              <a:buNone/>
            </a:pPr>
            <a:r>
              <a:rPr lang="en-US" sz="1650" b="1" dirty="0">
                <a:solidFill>
                  <a:srgbClr val="4A4A45"/>
                </a:solidFill>
                <a:latin typeface="Lato" panose="020F0802020204030203" pitchFamily="34" charset="0"/>
                <a:ea typeface="Lato" panose="020F0802020204030203" pitchFamily="34" charset="-122"/>
                <a:cs typeface="Lato" panose="020F0802020204030203" pitchFamily="34" charset="-120"/>
              </a:rPr>
              <a:t>Leverage technology to improve communication:</a:t>
            </a:r>
            <a:r>
              <a:rPr lang="en-US" sz="1650" dirty="0">
                <a:solidFill>
                  <a:srgbClr val="4A4A45"/>
                </a:solidFill>
                <a:latin typeface="Lato" panose="020F0802020204030203" pitchFamily="34" charset="0"/>
                <a:ea typeface="Lato" panose="020F0802020204030203" pitchFamily="34" charset="-122"/>
                <a:cs typeface="Lato" panose="020F0802020204030203" pitchFamily="34" charset="-120"/>
              </a:rPr>
              <a:t> Utilise apps and digital tools for real-time updates and seamless interactions.</a:t>
            </a:r>
            <a:endParaRPr lang="en-US" sz="1650" dirty="0"/>
          </a:p>
        </p:txBody>
      </p:sp>
      <p:sp>
        <p:nvSpPr>
          <p:cNvPr id="9" name="Text 7"/>
          <p:cNvSpPr/>
          <p:nvPr/>
        </p:nvSpPr>
        <p:spPr>
          <a:xfrm>
            <a:off x="7580828" y="4584025"/>
            <a:ext cx="6316861" cy="1015484"/>
          </a:xfrm>
          <a:prstGeom prst="rect">
            <a:avLst/>
          </a:prstGeom>
          <a:noFill/>
        </p:spPr>
        <p:txBody>
          <a:bodyPr wrap="square" lIns="0" tIns="0" rIns="0" bIns="0" rtlCol="0" anchor="t"/>
          <a:lstStyle/>
          <a:p>
            <a:pPr marL="0" indent="0" algn="l">
              <a:lnSpc>
                <a:spcPts val="2650"/>
              </a:lnSpc>
              <a:buSzPct val="100000"/>
              <a:buNone/>
            </a:pPr>
            <a:r>
              <a:rPr lang="en-US" sz="1650" b="1" dirty="0">
                <a:solidFill>
                  <a:srgbClr val="4A4A45"/>
                </a:solidFill>
                <a:latin typeface="Lato" panose="020F0802020204030203" pitchFamily="34" charset="0"/>
                <a:ea typeface="Lato" panose="020F0802020204030203" pitchFamily="34" charset="-122"/>
                <a:cs typeface="Lato" panose="020F0802020204030203" pitchFamily="34" charset="-120"/>
              </a:rPr>
              <a:t>Ensure robust quality control in daily operations:</a:t>
            </a:r>
            <a:r>
              <a:rPr lang="en-US" sz="1650" dirty="0">
                <a:solidFill>
                  <a:srgbClr val="4A4A45"/>
                </a:solidFill>
                <a:latin typeface="Lato" panose="020F0802020204030203" pitchFamily="34" charset="0"/>
                <a:ea typeface="Lato" panose="020F0802020204030203" pitchFamily="34" charset="-122"/>
                <a:cs typeface="Lato" panose="020F0802020204030203" pitchFamily="34" charset="-120"/>
              </a:rPr>
              <a:t> Regular audits and system improvements to maintain high standards consistently.</a:t>
            </a:r>
            <a:endParaRPr lang="en-US" sz="1650" dirty="0"/>
          </a:p>
        </p:txBody>
      </p:sp>
      <p:sp>
        <p:nvSpPr>
          <p:cNvPr id="10" name="Shape 8"/>
          <p:cNvSpPr/>
          <p:nvPr/>
        </p:nvSpPr>
        <p:spPr>
          <a:xfrm>
            <a:off x="740331" y="5911334"/>
            <a:ext cx="13149739" cy="1237417"/>
          </a:xfrm>
          <a:prstGeom prst="roundRect">
            <a:avLst>
              <a:gd name="adj" fmla="val 2564"/>
            </a:avLst>
          </a:prstGeom>
          <a:solidFill>
            <a:srgbClr val="B6FCB8"/>
          </a:solidFill>
        </p:spPr>
      </p:sp>
      <p:pic>
        <p:nvPicPr>
          <p:cNvPr id="11" name="Image 0" descr="preencoded.png"/>
          <p:cNvPicPr>
            <a:picLocks noChangeAspect="1"/>
          </p:cNvPicPr>
          <p:nvPr/>
        </p:nvPicPr>
        <p:blipFill>
          <a:blip r:embed="rId1"/>
          <a:stretch>
            <a:fillRect/>
          </a:stretch>
        </p:blipFill>
        <p:spPr>
          <a:xfrm>
            <a:off x="951786" y="6234470"/>
            <a:ext cx="264319" cy="211455"/>
          </a:xfrm>
          <a:prstGeom prst="rect">
            <a:avLst/>
          </a:prstGeom>
        </p:spPr>
      </p:pic>
      <p:sp>
        <p:nvSpPr>
          <p:cNvPr id="12" name="Text 9"/>
          <p:cNvSpPr/>
          <p:nvPr/>
        </p:nvSpPr>
        <p:spPr>
          <a:xfrm>
            <a:off x="1427559" y="6175653"/>
            <a:ext cx="12251055" cy="676989"/>
          </a:xfrm>
          <a:prstGeom prst="rect">
            <a:avLst/>
          </a:prstGeom>
          <a:noFill/>
        </p:spPr>
        <p:txBody>
          <a:bodyPr wrap="square" lIns="0" tIns="0" rIns="0" bIns="0" rtlCol="0" anchor="t"/>
          <a:lstStyle/>
          <a:p>
            <a:pPr marL="0" indent="0" algn="l">
              <a:lnSpc>
                <a:spcPts val="2650"/>
              </a:lnSpc>
              <a:buNone/>
            </a:pPr>
            <a:r>
              <a:rPr lang="en-US" sz="1650" dirty="0">
                <a:solidFill>
                  <a:srgbClr val="000000"/>
                </a:solidFill>
                <a:latin typeface="Lato" panose="020F0802020204030203" pitchFamily="34" charset="0"/>
                <a:ea typeface="Lato" panose="020F0802020204030203" pitchFamily="34" charset="-122"/>
                <a:cs typeface="Lato" panose="020F0802020204030203" pitchFamily="34" charset="-120"/>
              </a:rPr>
              <a:t>By focusing on these interconnected areas, both Hotel Berlin, Berlin and Lufthansa Airlines can rebuild trust, enhance customer satisfaction, and secure their positions as leaders in service quality.</a:t>
            </a:r>
            <a:endParaRPr lang="en-US" sz="16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793790" y="1560433"/>
            <a:ext cx="5670590" cy="708779"/>
          </a:xfrm>
          <a:prstGeom prst="rect">
            <a:avLst/>
          </a:prstGeom>
          <a:noFill/>
        </p:spPr>
        <p:txBody>
          <a:bodyPr wrap="none" lIns="0" tIns="0" rIns="0" bIns="0" rtlCol="0" anchor="t"/>
          <a:lstStyle/>
          <a:p>
            <a:pPr marL="0" indent="0" algn="l">
              <a:lnSpc>
                <a:spcPts val="5550"/>
              </a:lnSpc>
              <a:buNone/>
            </a:pPr>
            <a:r>
              <a:rPr lang="en-US" sz="4450" b="1" dirty="0">
                <a:gradFill>
                  <a:gsLst>
                    <a:gs pos="0">
                      <a:srgbClr val="012D86"/>
                    </a:gs>
                    <a:gs pos="100000">
                      <a:srgbClr val="0E2557"/>
                    </a:gs>
                  </a:gsLst>
                  <a:lin scaled="0"/>
                </a:gradFill>
                <a:latin typeface="Lato Bold" pitchFamily="34" charset="0"/>
                <a:ea typeface="Lato Bold" pitchFamily="34" charset="-122"/>
                <a:cs typeface="Lato Bold" pitchFamily="34" charset="-120"/>
              </a:rPr>
              <a:t>References</a:t>
            </a:r>
            <a:endParaRPr lang="en-US" sz="4450" b="1" dirty="0">
              <a:gradFill>
                <a:gsLst>
                  <a:gs pos="0">
                    <a:srgbClr val="012D86"/>
                  </a:gs>
                  <a:gs pos="100000">
                    <a:srgbClr val="0E2557"/>
                  </a:gs>
                </a:gsLst>
                <a:lin scaled="0"/>
              </a:gradFill>
              <a:latin typeface="Lato Bold" pitchFamily="34" charset="0"/>
              <a:ea typeface="Lato Bold" pitchFamily="34" charset="-122"/>
              <a:cs typeface="Lato Bold" pitchFamily="34" charset="-120"/>
            </a:endParaRPr>
          </a:p>
        </p:txBody>
      </p:sp>
      <p:sp>
        <p:nvSpPr>
          <p:cNvPr id="3" name="Text 1"/>
          <p:cNvSpPr/>
          <p:nvPr/>
        </p:nvSpPr>
        <p:spPr>
          <a:xfrm>
            <a:off x="793790" y="2722840"/>
            <a:ext cx="13042821" cy="725805"/>
          </a:xfrm>
          <a:prstGeom prst="rect">
            <a:avLst/>
          </a:prstGeom>
          <a:noFill/>
        </p:spPr>
        <p:txBody>
          <a:bodyPr wrap="square" lIns="0" tIns="0" rIns="0" bIns="0" rtlCol="0" anchor="t"/>
          <a:lstStyle/>
          <a:p>
            <a:pPr marL="0" indent="0" algn="l">
              <a:lnSpc>
                <a:spcPts val="2850"/>
              </a:lnSpc>
              <a:buSzPct val="100000"/>
              <a:buNone/>
            </a:pP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Aggregated Data from Customer Review Platforms (e.g., TripAdvisor, Google Reviews). (n.d.). </a:t>
            </a:r>
            <a:r>
              <a:rPr lang="en-US" sz="1750" i="1" dirty="0">
                <a:solidFill>
                  <a:srgbClr val="4A4A45"/>
                </a:solidFill>
                <a:latin typeface="Lato" panose="020F0802020204030203" pitchFamily="34" charset="0"/>
                <a:ea typeface="Lato" panose="020F0802020204030203" pitchFamily="34" charset="-122"/>
                <a:cs typeface="Lato" panose="020F0802020204030203" pitchFamily="34" charset="-120"/>
              </a:rPr>
              <a:t>Guest feedback and passenger experiences for Hotel Berlin, Berlin and Lufthansa Airlines</a:t>
            </a: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a:t>
            </a:r>
            <a:endParaRPr lang="en-US" sz="1750" dirty="0"/>
          </a:p>
        </p:txBody>
      </p:sp>
      <p:sp>
        <p:nvSpPr>
          <p:cNvPr id="4" name="Text 2"/>
          <p:cNvSpPr/>
          <p:nvPr/>
        </p:nvSpPr>
        <p:spPr>
          <a:xfrm>
            <a:off x="793790" y="3527941"/>
            <a:ext cx="13042821" cy="725805"/>
          </a:xfrm>
          <a:prstGeom prst="rect">
            <a:avLst/>
          </a:prstGeom>
          <a:noFill/>
        </p:spPr>
        <p:txBody>
          <a:bodyPr wrap="square" lIns="0" tIns="0" rIns="0" bIns="0" rtlCol="0" anchor="t"/>
          <a:lstStyle/>
          <a:p>
            <a:pPr marL="0" indent="0" algn="l">
              <a:lnSpc>
                <a:spcPts val="2850"/>
              </a:lnSpc>
              <a:buSzPct val="100000"/>
              <a:buNone/>
            </a:pP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Market Research Firms. (Year, various). </a:t>
            </a:r>
            <a:r>
              <a:rPr lang="en-US" sz="1750" i="1" dirty="0">
                <a:solidFill>
                  <a:srgbClr val="4A4A45"/>
                </a:solidFill>
                <a:latin typeface="Lato" panose="020F0802020204030203" pitchFamily="34" charset="0"/>
                <a:ea typeface="Lato" panose="020F0802020204030203" pitchFamily="34" charset="-122"/>
                <a:cs typeface="Lato" panose="020F0802020204030203" pitchFamily="34" charset="-120"/>
              </a:rPr>
              <a:t>Industry reports on service quality trends and challenges in the German hospitality and airline sectors</a:t>
            </a: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 (e.g., Statista, Deloitte).</a:t>
            </a:r>
            <a:endParaRPr lang="en-US" sz="1750" dirty="0"/>
          </a:p>
        </p:txBody>
      </p:sp>
      <p:sp>
        <p:nvSpPr>
          <p:cNvPr id="5" name="Text 3"/>
          <p:cNvSpPr/>
          <p:nvPr/>
        </p:nvSpPr>
        <p:spPr>
          <a:xfrm>
            <a:off x="793790" y="4333042"/>
            <a:ext cx="13042821" cy="725805"/>
          </a:xfrm>
          <a:prstGeom prst="rect">
            <a:avLst/>
          </a:prstGeom>
          <a:noFill/>
        </p:spPr>
        <p:txBody>
          <a:bodyPr wrap="square" lIns="0" tIns="0" rIns="0" bIns="0" rtlCol="0" anchor="t"/>
          <a:lstStyle/>
          <a:p>
            <a:pPr marL="0" indent="0" algn="l">
              <a:lnSpc>
                <a:spcPts val="2850"/>
              </a:lnSpc>
              <a:buSzPct val="100000"/>
              <a:buNone/>
            </a:pP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Academic Journals. (Various years). </a:t>
            </a:r>
            <a:r>
              <a:rPr lang="en-US" sz="1750" i="1" dirty="0">
                <a:solidFill>
                  <a:srgbClr val="4A4A45"/>
                </a:solidFill>
                <a:latin typeface="Lato" panose="020F0802020204030203" pitchFamily="34" charset="0"/>
                <a:ea typeface="Lato" panose="020F0802020204030203" pitchFamily="34" charset="-122"/>
                <a:cs typeface="Lato" panose="020F0802020204030203" pitchFamily="34" charset="-120"/>
              </a:rPr>
              <a:t>Studies on service failure, recovery strategies, and customer satisfaction in tourism and transport industries</a:t>
            </a: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a:t>
            </a:r>
            <a:endParaRPr lang="en-US" sz="1750" dirty="0"/>
          </a:p>
        </p:txBody>
      </p:sp>
      <p:sp>
        <p:nvSpPr>
          <p:cNvPr id="6" name="Text 4"/>
          <p:cNvSpPr/>
          <p:nvPr/>
        </p:nvSpPr>
        <p:spPr>
          <a:xfrm>
            <a:off x="793790" y="5138142"/>
            <a:ext cx="13042821" cy="725805"/>
          </a:xfrm>
          <a:prstGeom prst="rect">
            <a:avLst/>
          </a:prstGeom>
          <a:noFill/>
        </p:spPr>
        <p:txBody>
          <a:bodyPr wrap="square" lIns="0" tIns="0" rIns="0" bIns="0" rtlCol="0" anchor="t"/>
          <a:lstStyle/>
          <a:p>
            <a:pPr marL="0" indent="0" algn="l">
              <a:lnSpc>
                <a:spcPts val="2850"/>
              </a:lnSpc>
              <a:buSzPct val="100000"/>
              <a:buNone/>
            </a:pP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Hotel Berlin, Berlin &amp; Lufthansa Airlines. (Various years). </a:t>
            </a:r>
            <a:r>
              <a:rPr lang="en-US" sz="1750" i="1" dirty="0">
                <a:solidFill>
                  <a:srgbClr val="4A4A45"/>
                </a:solidFill>
                <a:latin typeface="Lato" panose="020F0802020204030203" pitchFamily="34" charset="0"/>
                <a:ea typeface="Lato" panose="020F0802020204030203" pitchFamily="34" charset="-122"/>
                <a:cs typeface="Lato" panose="020F0802020204030203" pitchFamily="34" charset="-120"/>
              </a:rPr>
              <a:t>Company press releases &amp; annual reports detailing operational performance and customer service initiatives</a:t>
            </a: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a:t>
            </a:r>
            <a:endParaRPr lang="en-US" sz="1750" dirty="0"/>
          </a:p>
        </p:txBody>
      </p:sp>
      <p:sp>
        <p:nvSpPr>
          <p:cNvPr id="7" name="Text 5"/>
          <p:cNvSpPr/>
          <p:nvPr/>
        </p:nvSpPr>
        <p:spPr>
          <a:xfrm>
            <a:off x="793790" y="5943243"/>
            <a:ext cx="13042821" cy="725805"/>
          </a:xfrm>
          <a:prstGeom prst="rect">
            <a:avLst/>
          </a:prstGeom>
          <a:noFill/>
        </p:spPr>
        <p:txBody>
          <a:bodyPr wrap="square" lIns="0" tIns="0" rIns="0" bIns="0" rtlCol="0" anchor="t"/>
          <a:lstStyle/>
          <a:p>
            <a:pPr marL="0" indent="0" algn="l">
              <a:lnSpc>
                <a:spcPts val="2850"/>
              </a:lnSpc>
              <a:buSzPct val="100000"/>
              <a:buNone/>
            </a:pP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Reputable Media Outlets. (Various dates). </a:t>
            </a:r>
            <a:r>
              <a:rPr lang="en-US" sz="1750" i="1" dirty="0">
                <a:solidFill>
                  <a:srgbClr val="4A4A45"/>
                </a:solidFill>
                <a:latin typeface="Lato" panose="020F0802020204030203" pitchFamily="34" charset="0"/>
                <a:ea typeface="Lato" panose="020F0802020204030203" pitchFamily="34" charset="-122"/>
                <a:cs typeface="Lato" panose="020F0802020204030203" pitchFamily="34" charset="-120"/>
              </a:rPr>
              <a:t>News articles &amp; business publications covering recent service incidents and strategic responses</a:t>
            </a:r>
            <a:r>
              <a:rPr lang="en-US" sz="1750" dirty="0">
                <a:solidFill>
                  <a:srgbClr val="4A4A45"/>
                </a:solidFill>
                <a:latin typeface="Lato" panose="020F0802020204030203" pitchFamily="34" charset="0"/>
                <a:ea typeface="Lato" panose="020F0802020204030203" pitchFamily="34" charset="-122"/>
                <a:cs typeface="Lato" panose="020F0802020204030203" pitchFamily="34" charset="-120"/>
              </a:rPr>
              <a:t> (e.g., Handelsblatt, Frankfurter Allgemeine Zeitung, AeroTelegraph).</a:t>
            </a:r>
            <a:endParaRPr lang="en-US" sz="17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1"/>
          <a:stretch>
            <a:fillRect/>
          </a:stretch>
        </p:blipFill>
        <p:spPr>
          <a:xfrm>
            <a:off x="0" y="0"/>
            <a:ext cx="5486400" cy="8229600"/>
          </a:xfrm>
          <a:prstGeom prst="rect">
            <a:avLst/>
          </a:prstGeom>
        </p:spPr>
      </p:pic>
      <p:sp>
        <p:nvSpPr>
          <p:cNvPr id="3" name="Text 0"/>
          <p:cNvSpPr/>
          <p:nvPr/>
        </p:nvSpPr>
        <p:spPr>
          <a:xfrm>
            <a:off x="7223046" y="3306842"/>
            <a:ext cx="5670590" cy="708779"/>
          </a:xfrm>
          <a:prstGeom prst="rect">
            <a:avLst/>
          </a:prstGeom>
          <a:noFill/>
        </p:spPr>
        <p:txBody>
          <a:bodyPr wrap="none" lIns="0" tIns="0" rIns="0" bIns="0" rtlCol="0" anchor="t"/>
          <a:lstStyle/>
          <a:p>
            <a:pPr marL="0" indent="0" algn="ctr">
              <a:lnSpc>
                <a:spcPts val="5550"/>
              </a:lnSpc>
              <a:buNone/>
            </a:pPr>
            <a:r>
              <a:rPr lang="en-US" sz="4450" b="1" dirty="0">
                <a:solidFill>
                  <a:srgbClr val="282824"/>
                </a:solidFill>
                <a:latin typeface="Lato Bold" pitchFamily="34" charset="0"/>
                <a:ea typeface="Lato Bold" pitchFamily="34" charset="-122"/>
                <a:cs typeface="Lato Bold" pitchFamily="34" charset="-120"/>
              </a:rPr>
              <a:t>Thank You!</a:t>
            </a:r>
            <a:endParaRPr lang="en-US" sz="4450" dirty="0"/>
          </a:p>
        </p:txBody>
      </p:sp>
      <p:sp>
        <p:nvSpPr>
          <p:cNvPr id="4" name="Text 1"/>
          <p:cNvSpPr/>
          <p:nvPr/>
        </p:nvSpPr>
        <p:spPr>
          <a:xfrm>
            <a:off x="6280190" y="4355783"/>
            <a:ext cx="4536519" cy="566976"/>
          </a:xfrm>
          <a:prstGeom prst="rect">
            <a:avLst/>
          </a:prstGeom>
          <a:noFill/>
        </p:spPr>
        <p:txBody>
          <a:bodyPr wrap="none" lIns="0" tIns="0" rIns="0" bIns="0" rtlCol="0" anchor="t"/>
          <a:lstStyle/>
          <a:p>
            <a:pPr marL="0" indent="0" algn="l">
              <a:lnSpc>
                <a:spcPts val="4450"/>
              </a:lnSpc>
              <a:buNone/>
            </a:pPr>
            <a:endParaRPr lang="en-US" sz="35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9566</Words>
  <Application>WPS Writer</Application>
  <PresentationFormat>On-screen Show (16:9)</PresentationFormat>
  <Paragraphs>184</Paragraphs>
  <Slides>12</Slides>
  <Notes>12</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12</vt:i4>
      </vt:variant>
    </vt:vector>
  </HeadingPairs>
  <TitlesOfParts>
    <vt:vector size="29" baseType="lpstr">
      <vt:lpstr>Arial</vt:lpstr>
      <vt:lpstr>SimSun</vt:lpstr>
      <vt:lpstr>Wingdings</vt:lpstr>
      <vt:lpstr>Lato Bold</vt:lpstr>
      <vt:lpstr>苹方-简</vt:lpstr>
      <vt:lpstr>Lato Bold</vt:lpstr>
      <vt:lpstr>Lato Bold</vt:lpstr>
      <vt:lpstr>Lato</vt:lpstr>
      <vt:lpstr>Lato</vt:lpstr>
      <vt:lpstr>Lato</vt:lpstr>
      <vt:lpstr>Calibri</vt:lpstr>
      <vt:lpstr>Helvetica Neue</vt:lpstr>
      <vt:lpstr>Microsoft YaHei</vt:lpstr>
      <vt:lpstr>汉仪旗黑</vt:lpstr>
      <vt:lpstr>Arial Unicode MS</vt:lpstr>
      <vt:lpstr>宋体-简</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KumarAjay</cp:lastModifiedBy>
  <cp:revision>2</cp:revision>
  <dcterms:created xsi:type="dcterms:W3CDTF">2025-08-07T23:02:11Z</dcterms:created>
  <dcterms:modified xsi:type="dcterms:W3CDTF">2025-08-07T23:02:11Z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2971D7CBF72AF61A72309568E621B33E_43</vt:lpwstr>
  </property>
  <property fmtid="{D5CDD505-2E9C-101B-9397-08002B2CF9AE}" pid="3" name="KSOProductBuildVer">
    <vt:lpwstr>1033-6.14.0.8718</vt:lpwstr>
  </property>
</Properties>
</file>