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3.xml" ContentType="application/vnd.openxmlformats-officedocument.drawingml.chart+xml"/>
  <Override PartName="/ppt/notesSlides/notesSlide27.xml" ContentType="application/vnd.openxmlformats-officedocument.presentationml.notesSlide+xml"/>
  <Override PartName="/ppt/charts/chart4.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5.xml" ContentType="application/vnd.openxmlformats-officedocument.drawingml.chart+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8"/>
  </p:notesMasterIdLst>
  <p:sldIdLst>
    <p:sldId id="30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300" r:id="rId44"/>
    <p:sldId id="298" r:id="rId45"/>
    <p:sldId id="299" r:id="rId46"/>
    <p:sldId id="301" r:id="rId4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07" d="100"/>
          <a:sy n="107" d="100"/>
        </p:scale>
        <p:origin x="6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7352C"/>
                </a:solidFill>
                <a:latin typeface="Georgia"/>
              </a:defRPr>
            </a:pPr>
            <a:r>
              <a:rPr lang="en-US" sz="1400" b="0" i="0" u="none" strike="noStrike">
                <a:solidFill>
                  <a:srgbClr val="17352C"/>
                </a:solidFill>
                <a:latin typeface="Georgia"/>
              </a:rPr>
              <a:t>Where quality money goes (illustrative pattern)</a:t>
            </a:r>
          </a:p>
        </c:rich>
      </c:tx>
      <c:overlay val="0"/>
    </c:title>
    <c:autoTitleDeleted val="0"/>
    <c:plotArea>
      <c:layout/>
      <c:barChart>
        <c:barDir val="col"/>
        <c:grouping val="clustered"/>
        <c:varyColors val="0"/>
        <c:ser>
          <c:idx val="0"/>
          <c:order val="0"/>
          <c:tx>
            <c:strRef>
              <c:f>Sheet1!$B$1</c:f>
              <c:strCache>
                <c:ptCount val="1"/>
                <c:pt idx="0">
                  <c:v>Share of total quality cost (%)</c:v>
                </c:pt>
              </c:strCache>
            </c:strRef>
          </c:tx>
          <c:spPr>
            <a:solidFill>
              <a:srgbClr val="3F7D6A"/>
            </a:solidFill>
            <a:effectLst/>
          </c:spPr>
          <c:invertIfNegative val="0"/>
          <c:dPt>
            <c:idx val="0"/>
            <c:invertIfNegative val="0"/>
            <c:bubble3D val="0"/>
            <c:extLst>
              <c:ext xmlns:c16="http://schemas.microsoft.com/office/drawing/2014/chart" uri="{C3380CC4-5D6E-409C-BE32-E72D297353CC}">
                <c16:uniqueId val="{00000001-D39D-40C9-9C0A-AC61EAACD0CD}"/>
              </c:ext>
            </c:extLst>
          </c:dPt>
          <c:dPt>
            <c:idx val="1"/>
            <c:invertIfNegative val="0"/>
            <c:bubble3D val="0"/>
            <c:spPr>
              <a:solidFill>
                <a:srgbClr val="BE5F2A"/>
              </a:solidFill>
              <a:effectLst/>
            </c:spPr>
            <c:extLst>
              <c:ext xmlns:c16="http://schemas.microsoft.com/office/drawing/2014/chart" uri="{C3380CC4-5D6E-409C-BE32-E72D297353CC}">
                <c16:uniqueId val="{00000003-D39D-40C9-9C0A-AC61EAACD0CD}"/>
              </c:ext>
            </c:extLst>
          </c:dPt>
          <c:dPt>
            <c:idx val="2"/>
            <c:invertIfNegative val="0"/>
            <c:bubble3D val="0"/>
            <c:spPr>
              <a:solidFill>
                <a:srgbClr val="27554A"/>
              </a:solidFill>
              <a:effectLst/>
            </c:spPr>
            <c:extLst>
              <c:ext xmlns:c16="http://schemas.microsoft.com/office/drawing/2014/chart" uri="{C3380CC4-5D6E-409C-BE32-E72D297353CC}">
                <c16:uniqueId val="{00000005-D39D-40C9-9C0A-AC61EAACD0CD}"/>
              </c:ext>
            </c:extLst>
          </c:dPt>
          <c:dPt>
            <c:idx val="3"/>
            <c:invertIfNegative val="0"/>
            <c:bubble3D val="0"/>
            <c:extLst>
              <c:ext xmlns:c16="http://schemas.microsoft.com/office/drawing/2014/chart" uri="{C3380CC4-5D6E-409C-BE32-E72D297353CC}">
                <c16:uniqueId val="{00000007-D39D-40C9-9C0A-AC61EAACD0CD}"/>
              </c:ext>
            </c:extLst>
          </c:dPt>
          <c:dLbls>
            <c:numFmt formatCode="#,##0" sourceLinked="0"/>
            <c:spPr>
              <a:noFill/>
              <a:ln>
                <a:noFill/>
              </a:ln>
              <a:effectLst/>
            </c:spPr>
            <c:txPr>
              <a:bodyPr/>
              <a:lstStyle/>
              <a:p>
                <a:pPr>
                  <a:defRPr sz="1200" b="0" i="0" u="none" strike="noStrike">
                    <a:solidFill>
                      <a:srgbClr val="17352C"/>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Prevention</c:v>
                </c:pt>
                <c:pt idx="1">
                  <c:v>Appraisal</c:v>
                </c:pt>
                <c:pt idx="2">
                  <c:v>Internal failure</c:v>
                </c:pt>
                <c:pt idx="3">
                  <c:v>External failure</c:v>
                </c:pt>
              </c:strCache>
            </c:strRef>
          </c:cat>
          <c:val>
            <c:numRef>
              <c:f>Sheet1!$B$2:$B$5</c:f>
              <c:numCache>
                <c:formatCode>General</c:formatCode>
                <c:ptCount val="4"/>
                <c:pt idx="0">
                  <c:v>12</c:v>
                </c:pt>
                <c:pt idx="1">
                  <c:v>18</c:v>
                </c:pt>
                <c:pt idx="2">
                  <c:v>25</c:v>
                </c:pt>
                <c:pt idx="3">
                  <c:v>45</c:v>
                </c:pt>
              </c:numCache>
            </c:numRef>
          </c:val>
          <c:extLst>
            <c:ext xmlns:c16="http://schemas.microsoft.com/office/drawing/2014/chart" uri="{C3380CC4-5D6E-409C-BE32-E72D297353CC}">
              <c16:uniqueId val="{00000008-D39D-40C9-9C0A-AC61EAACD0CD}"/>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2"/>
        <c:crosses val="autoZero"/>
        <c:auto val="1"/>
        <c:lblAlgn val="ctr"/>
        <c:lblOffset val="100"/>
        <c:noMultiLvlLbl val="1"/>
      </c:catAx>
      <c:valAx>
        <c:axId val="2094734552"/>
        <c:scaling>
          <c:orientation val="minMax"/>
          <c:max val="55"/>
          <c:min val="0"/>
        </c:scaling>
        <c:delete val="0"/>
        <c:axPos val="l"/>
        <c:majorGridlines>
          <c:spPr>
            <a:ln w="12700" cap="flat">
              <a:solidFill>
                <a:srgbClr val="DEE7E2"/>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4"/>
        <c:crosses val="autoZero"/>
        <c:crossBetween val="between"/>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7352C"/>
                </a:solidFill>
                <a:latin typeface="Georgia"/>
              </a:defRPr>
            </a:pPr>
            <a:r>
              <a:rPr lang="en-US" sz="1400" b="0" i="0" u="none" strike="noStrike">
                <a:solidFill>
                  <a:srgbClr val="17352C"/>
                </a:solidFill>
                <a:latin typeface="Georgia"/>
              </a:rPr>
              <a:t>Review score vs RevPAR index (illustrative comp set)</a:t>
            </a:r>
          </a:p>
        </c:rich>
      </c:tx>
      <c:overlay val="0"/>
    </c:title>
    <c:autoTitleDeleted val="0"/>
    <c:plotArea>
      <c:layout/>
      <c:scatterChart>
        <c:scatterStyle val="lineMarker"/>
        <c:varyColors val="0"/>
        <c:ser>
          <c:idx val="0"/>
          <c:order val="0"/>
          <c:tx>
            <c:strRef>
              <c:f>Sheet1!$B$1</c:f>
              <c:strCache>
                <c:ptCount val="1"/>
                <c:pt idx="0">
                  <c:v>RevPAR index</c:v>
                </c:pt>
              </c:strCache>
            </c:strRef>
          </c:tx>
          <c:spPr>
            <a:ln>
              <a:noFill/>
            </a:ln>
            <a:effectLst/>
          </c:spPr>
          <c:marker>
            <c:symbol val="circle"/>
            <c:size val="9"/>
            <c:spPr>
              <a:solidFill>
                <a:srgbClr val="3F7D6A"/>
              </a:solidFill>
              <a:ln w="9525" cap="flat">
                <a:solidFill>
                  <a:srgbClr val="3F7D6A"/>
                </a:solidFill>
                <a:prstDash val="solid"/>
                <a:round/>
              </a:ln>
              <a:effectLst/>
            </c:spPr>
          </c:marker>
          <c:xVal>
            <c:numRef>
              <c:f>Sheet1!$A$2:$A$13</c:f>
              <c:numCache>
                <c:formatCode>General</c:formatCode>
                <c:ptCount val="12"/>
                <c:pt idx="0">
                  <c:v>7.4</c:v>
                </c:pt>
                <c:pt idx="1">
                  <c:v>7.8</c:v>
                </c:pt>
                <c:pt idx="2">
                  <c:v>8</c:v>
                </c:pt>
                <c:pt idx="3">
                  <c:v>8.1999999999999993</c:v>
                </c:pt>
                <c:pt idx="4">
                  <c:v>8.4</c:v>
                </c:pt>
                <c:pt idx="5">
                  <c:v>8.5</c:v>
                </c:pt>
                <c:pt idx="6">
                  <c:v>8.6999999999999993</c:v>
                </c:pt>
                <c:pt idx="7">
                  <c:v>8.8000000000000007</c:v>
                </c:pt>
                <c:pt idx="8">
                  <c:v>9</c:v>
                </c:pt>
                <c:pt idx="9">
                  <c:v>9.1</c:v>
                </c:pt>
                <c:pt idx="10">
                  <c:v>9.3000000000000007</c:v>
                </c:pt>
                <c:pt idx="11">
                  <c:v>9.5</c:v>
                </c:pt>
              </c:numCache>
            </c:numRef>
          </c:xVal>
          <c:yVal>
            <c:numRef>
              <c:f>Sheet1!$B$2:$B$13</c:f>
              <c:numCache>
                <c:formatCode>General</c:formatCode>
                <c:ptCount val="12"/>
                <c:pt idx="0">
                  <c:v>82</c:v>
                </c:pt>
                <c:pt idx="1">
                  <c:v>88</c:v>
                </c:pt>
                <c:pt idx="2">
                  <c:v>91</c:v>
                </c:pt>
                <c:pt idx="3">
                  <c:v>94</c:v>
                </c:pt>
                <c:pt idx="4">
                  <c:v>99</c:v>
                </c:pt>
                <c:pt idx="5">
                  <c:v>101</c:v>
                </c:pt>
                <c:pt idx="6">
                  <c:v>106</c:v>
                </c:pt>
                <c:pt idx="7">
                  <c:v>108</c:v>
                </c:pt>
                <c:pt idx="8">
                  <c:v>113</c:v>
                </c:pt>
                <c:pt idx="9">
                  <c:v>116</c:v>
                </c:pt>
                <c:pt idx="10">
                  <c:v>121</c:v>
                </c:pt>
                <c:pt idx="11">
                  <c:v>128</c:v>
                </c:pt>
              </c:numCache>
            </c:numRef>
          </c:yVal>
          <c:smooth val="0"/>
          <c:extLst>
            <c:ext xmlns:c16="http://schemas.microsoft.com/office/drawing/2014/chart" uri="{C3380CC4-5D6E-409C-BE32-E72D297353CC}">
              <c16:uniqueId val="{00000000-414D-406E-B0A4-3DC9F78F9592}"/>
            </c:ext>
          </c:extLst>
        </c:ser>
        <c:dLbls>
          <c:showLegendKey val="0"/>
          <c:showVal val="0"/>
          <c:showCatName val="0"/>
          <c:showSerName val="0"/>
          <c:showPercent val="0"/>
          <c:showBubbleSize val="0"/>
        </c:dLbls>
        <c:axId val="2094734554"/>
        <c:axId val="2094734552"/>
      </c:scatterChart>
      <c:valAx>
        <c:axId val="2094734554"/>
        <c:scaling>
          <c:orientation val="minMax"/>
        </c:scaling>
        <c:delete val="0"/>
        <c:axPos val="b"/>
        <c:title>
          <c:tx>
            <c:rich>
              <a:bodyPr/>
              <a:lstStyle/>
              <a:p>
                <a:pPr>
                  <a:defRPr sz="1200" b="0" i="0" u="none" strike="noStrike">
                    <a:solidFill>
                      <a:srgbClr val="5C6B65"/>
                    </a:solidFill>
                    <a:latin typeface="Georgia"/>
                  </a:defRPr>
                </a:pPr>
                <a:r>
                  <a:rPr lang="en-US" sz="1200" b="0" i="0" u="none" strike="noStrike">
                    <a:solidFill>
                      <a:srgbClr val="5C6B65"/>
                    </a:solidFill>
                    <a:latin typeface="Georgia"/>
                  </a:rPr>
                  <a:t>Average review score</a:t>
                </a:r>
              </a:p>
            </c:rich>
          </c:tx>
          <c:overlay val="0"/>
        </c:title>
        <c:numFmt formatCode="General" sourceLinked="1"/>
        <c:majorTickMark val="none"/>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2"/>
        <c:crosses val="autoZero"/>
        <c:crossBetween val="midCat"/>
      </c:valAx>
      <c:valAx>
        <c:axId val="2094734552"/>
        <c:scaling>
          <c:orientation val="minMax"/>
        </c:scaling>
        <c:delete val="0"/>
        <c:axPos val="l"/>
        <c:majorGridlines>
          <c:spPr>
            <a:ln w="12700" cap="flat">
              <a:solidFill>
                <a:srgbClr val="DEE7E2"/>
              </a:solidFill>
              <a:prstDash val="solid"/>
              <a:round/>
            </a:ln>
          </c:spPr>
        </c:majorGridlines>
        <c:numFmt formatCode="General" sourceLinked="0"/>
        <c:majorTickMark val="none"/>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4"/>
        <c:crosses val="autoZero"/>
        <c:crossBetween val="midCat"/>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7352C"/>
                </a:solidFill>
                <a:latin typeface="Georgia"/>
              </a:defRPr>
            </a:pPr>
            <a:r>
              <a:rPr lang="en-US" sz="2000" b="0" i="0" u="none" strike="noStrike" dirty="0">
                <a:solidFill>
                  <a:srgbClr val="17352C"/>
                </a:solidFill>
                <a:latin typeface="Georgia"/>
              </a:rPr>
              <a:t>Typical hotel footprint split (illustrative)</a:t>
            </a:r>
          </a:p>
        </c:rich>
      </c:tx>
      <c:overlay val="0"/>
    </c:title>
    <c:autoTitleDeleted val="0"/>
    <c:plotArea>
      <c:layout/>
      <c:barChart>
        <c:barDir val="col"/>
        <c:grouping val="clustered"/>
        <c:varyColors val="0"/>
        <c:ser>
          <c:idx val="0"/>
          <c:order val="0"/>
          <c:tx>
            <c:strRef>
              <c:f>Sheet1!$B$1</c:f>
              <c:strCache>
                <c:ptCount val="1"/>
                <c:pt idx="0">
                  <c:v>Share of footprint (%)</c:v>
                </c:pt>
              </c:strCache>
            </c:strRef>
          </c:tx>
          <c:spPr>
            <a:solidFill>
              <a:srgbClr val="3F7D6A"/>
            </a:solidFill>
            <a:effectLst/>
          </c:spPr>
          <c:invertIfNegative val="0"/>
          <c:dLbls>
            <c:numFmt formatCode="#,##0" sourceLinked="0"/>
            <c:spPr>
              <a:noFill/>
              <a:ln>
                <a:noFill/>
              </a:ln>
              <a:effectLst/>
            </c:spPr>
            <c:txPr>
              <a:bodyPr/>
              <a:lstStyle/>
              <a:p>
                <a:pPr>
                  <a:defRPr sz="1200" b="0" i="0" u="none" strike="noStrike">
                    <a:solidFill>
                      <a:srgbClr val="17352C"/>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Scope 1</c:v>
                </c:pt>
                <c:pt idx="1">
                  <c:v>Scope 2</c:v>
                </c:pt>
                <c:pt idx="2">
                  <c:v>Scope 3</c:v>
                </c:pt>
              </c:strCache>
            </c:strRef>
          </c:cat>
          <c:val>
            <c:numRef>
              <c:f>Sheet1!$B$2:$B$4</c:f>
              <c:numCache>
                <c:formatCode>General</c:formatCode>
                <c:ptCount val="3"/>
                <c:pt idx="0">
                  <c:v>18</c:v>
                </c:pt>
                <c:pt idx="1">
                  <c:v>27</c:v>
                </c:pt>
                <c:pt idx="2">
                  <c:v>55</c:v>
                </c:pt>
              </c:numCache>
            </c:numRef>
          </c:val>
          <c:extLst>
            <c:ext xmlns:c16="http://schemas.microsoft.com/office/drawing/2014/chart" uri="{C3380CC4-5D6E-409C-BE32-E72D297353CC}">
              <c16:uniqueId val="{00000000-9AD2-4702-B442-347906AC6A12}"/>
            </c:ext>
          </c:extLst>
        </c:ser>
        <c:dLbls>
          <c:showLegendKey val="0"/>
          <c:showVal val="1"/>
          <c:showCatName val="0"/>
          <c:showSerName val="0"/>
          <c:showPercent val="0"/>
          <c:showBubbleSize val="0"/>
        </c:dLbls>
        <c:gapWidth val="6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2"/>
        <c:crosses val="autoZero"/>
        <c:auto val="1"/>
        <c:lblAlgn val="ctr"/>
        <c:lblOffset val="100"/>
        <c:noMultiLvlLbl val="1"/>
      </c:catAx>
      <c:valAx>
        <c:axId val="2094734552"/>
        <c:scaling>
          <c:orientation val="minMax"/>
          <c:max val="70"/>
          <c:min val="0"/>
        </c:scaling>
        <c:delete val="0"/>
        <c:axPos val="l"/>
        <c:majorGridlines>
          <c:spPr>
            <a:ln w="12700" cap="flat">
              <a:solidFill>
                <a:srgbClr val="DEE7E2"/>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4"/>
        <c:crosses val="autoZero"/>
        <c:crossBetween val="between"/>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7352C"/>
                </a:solidFill>
                <a:latin typeface="Georgia"/>
              </a:defRPr>
            </a:pPr>
            <a:r>
              <a:rPr lang="en-US" sz="2000" b="0" i="0" u="none" strike="noStrike" dirty="0">
                <a:solidFill>
                  <a:srgbClr val="17352C"/>
                </a:solidFill>
                <a:latin typeface="Georgia"/>
              </a:rPr>
              <a:t>Where hotel energy goes (illustrative pattern)</a:t>
            </a:r>
          </a:p>
        </c:rich>
      </c:tx>
      <c:overlay val="0"/>
    </c:title>
    <c:autoTitleDeleted val="0"/>
    <c:plotArea>
      <c:layout/>
      <c:barChart>
        <c:barDir val="col"/>
        <c:grouping val="clustered"/>
        <c:varyColors val="0"/>
        <c:ser>
          <c:idx val="0"/>
          <c:order val="0"/>
          <c:tx>
            <c:strRef>
              <c:f>Sheet1!$B$1</c:f>
              <c:strCache>
                <c:ptCount val="1"/>
                <c:pt idx="0">
                  <c:v>Share of hotel energy use (%)</c:v>
                </c:pt>
              </c:strCache>
            </c:strRef>
          </c:tx>
          <c:spPr>
            <a:solidFill>
              <a:srgbClr val="3F7D6A"/>
            </a:solidFill>
            <a:effectLst/>
          </c:spPr>
          <c:invertIfNegative val="0"/>
          <c:dLbls>
            <c:numFmt formatCode="#,##0" sourceLinked="0"/>
            <c:spPr>
              <a:noFill/>
              <a:ln>
                <a:noFill/>
              </a:ln>
              <a:effectLst/>
            </c:spPr>
            <c:txPr>
              <a:bodyPr/>
              <a:lstStyle/>
              <a:p>
                <a:pPr>
                  <a:defRPr sz="1200" b="0" i="0" u="none" strike="noStrike">
                    <a:solidFill>
                      <a:srgbClr val="17352C"/>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Sheet1!$A$2:$A$7</c:f>
              <c:strCache>
                <c:ptCount val="6"/>
                <c:pt idx="0">
                  <c:v>HVAC</c:v>
                </c:pt>
                <c:pt idx="1">
                  <c:v>Hot water</c:v>
                </c:pt>
                <c:pt idx="2">
                  <c:v>Lighting</c:v>
                </c:pt>
                <c:pt idx="3">
                  <c:v>Kitchen</c:v>
                </c:pt>
                <c:pt idx="4">
                  <c:v>Laundry</c:v>
                </c:pt>
                <c:pt idx="5">
                  <c:v>Other</c:v>
                </c:pt>
              </c:strCache>
            </c:strRef>
          </c:cat>
          <c:val>
            <c:numRef>
              <c:f>Sheet1!$B$2:$B$7</c:f>
              <c:numCache>
                <c:formatCode>General</c:formatCode>
                <c:ptCount val="6"/>
                <c:pt idx="0">
                  <c:v>45</c:v>
                </c:pt>
                <c:pt idx="1">
                  <c:v>20</c:v>
                </c:pt>
                <c:pt idx="2">
                  <c:v>12</c:v>
                </c:pt>
                <c:pt idx="3">
                  <c:v>10</c:v>
                </c:pt>
                <c:pt idx="4">
                  <c:v>8</c:v>
                </c:pt>
                <c:pt idx="5">
                  <c:v>5</c:v>
                </c:pt>
              </c:numCache>
            </c:numRef>
          </c:val>
          <c:extLst>
            <c:ext xmlns:c16="http://schemas.microsoft.com/office/drawing/2014/chart" uri="{C3380CC4-5D6E-409C-BE32-E72D297353CC}">
              <c16:uniqueId val="{00000000-E4F1-46E0-AD11-CD759FB6FB85}"/>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2"/>
        <c:crosses val="autoZero"/>
        <c:auto val="1"/>
        <c:lblAlgn val="ctr"/>
        <c:lblOffset val="100"/>
        <c:noMultiLvlLbl val="1"/>
      </c:catAx>
      <c:valAx>
        <c:axId val="2094734552"/>
        <c:scaling>
          <c:orientation val="minMax"/>
          <c:max val="55"/>
          <c:min val="0"/>
        </c:scaling>
        <c:delete val="0"/>
        <c:axPos val="l"/>
        <c:majorGridlines>
          <c:spPr>
            <a:ln w="12700" cap="flat">
              <a:solidFill>
                <a:srgbClr val="DEE7E2"/>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4"/>
        <c:crosses val="autoZero"/>
        <c:crossBetween val="between"/>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400" b="0" i="0" u="none" strike="noStrike">
                <a:solidFill>
                  <a:srgbClr val="17352C"/>
                </a:solidFill>
                <a:latin typeface="Georgia"/>
              </a:defRPr>
            </a:pPr>
            <a:r>
              <a:rPr lang="en-US" sz="2000" b="0" i="0" u="none" strike="noStrike" dirty="0">
                <a:solidFill>
                  <a:srgbClr val="17352C"/>
                </a:solidFill>
                <a:latin typeface="Georgia"/>
              </a:rPr>
              <a:t>How dependable each benefit is (teaching judgement, 1-10)</a:t>
            </a:r>
          </a:p>
        </c:rich>
      </c:tx>
      <c:overlay val="0"/>
    </c:title>
    <c:autoTitleDeleted val="0"/>
    <c:plotArea>
      <c:layout/>
      <c:barChart>
        <c:barDir val="col"/>
        <c:grouping val="clustered"/>
        <c:varyColors val="0"/>
        <c:ser>
          <c:idx val="0"/>
          <c:order val="0"/>
          <c:tx>
            <c:strRef>
              <c:f>Sheet1!$B$1</c:f>
              <c:strCache>
                <c:ptCount val="1"/>
                <c:pt idx="0">
                  <c:v>Reliability of the return</c:v>
                </c:pt>
              </c:strCache>
            </c:strRef>
          </c:tx>
          <c:spPr>
            <a:solidFill>
              <a:srgbClr val="3F7D6A"/>
            </a:solidFill>
            <a:effectLst/>
          </c:spPr>
          <c:invertIfNegative val="0"/>
          <c:dLbls>
            <c:numFmt formatCode="#,##0" sourceLinked="0"/>
            <c:spPr>
              <a:noFill/>
              <a:ln>
                <a:noFill/>
              </a:ln>
              <a:effectLst/>
            </c:spPr>
            <c:txPr>
              <a:bodyPr/>
              <a:lstStyle/>
              <a:p>
                <a:pPr>
                  <a:defRPr sz="1200" b="0" i="0" u="none" strike="noStrike">
                    <a:solidFill>
                      <a:srgbClr val="17352C"/>
                    </a:solidFill>
                    <a:latin typeface="Georgia"/>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Utility savings</c:v>
                </c:pt>
                <c:pt idx="1">
                  <c:v>B2B contracts</c:v>
                </c:pt>
                <c:pt idx="2">
                  <c:v>Staff retention</c:v>
                </c:pt>
                <c:pt idx="3">
                  <c:v>Financing terms</c:v>
                </c:pt>
                <c:pt idx="4">
                  <c:v>Price premium</c:v>
                </c:pt>
              </c:strCache>
            </c:strRef>
          </c:cat>
          <c:val>
            <c:numRef>
              <c:f>Sheet1!$B$2:$B$6</c:f>
              <c:numCache>
                <c:formatCode>General</c:formatCode>
                <c:ptCount val="5"/>
                <c:pt idx="0">
                  <c:v>9</c:v>
                </c:pt>
                <c:pt idx="1">
                  <c:v>8</c:v>
                </c:pt>
                <c:pt idx="2">
                  <c:v>6</c:v>
                </c:pt>
                <c:pt idx="3">
                  <c:v>5</c:v>
                </c:pt>
                <c:pt idx="4">
                  <c:v>3</c:v>
                </c:pt>
              </c:numCache>
            </c:numRef>
          </c:val>
          <c:extLst>
            <c:ext xmlns:c16="http://schemas.microsoft.com/office/drawing/2014/chart" uri="{C3380CC4-5D6E-409C-BE32-E72D297353CC}">
              <c16:uniqueId val="{00000000-3413-4C8F-8490-C80AC0967F21}"/>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2"/>
        <c:crosses val="autoZero"/>
        <c:auto val="1"/>
        <c:lblAlgn val="ctr"/>
        <c:lblOffset val="100"/>
        <c:noMultiLvlLbl val="1"/>
      </c:catAx>
      <c:valAx>
        <c:axId val="2094734552"/>
        <c:scaling>
          <c:orientation val="minMax"/>
          <c:max val="11"/>
          <c:min val="0"/>
        </c:scaling>
        <c:delete val="0"/>
        <c:axPos val="l"/>
        <c:majorGridlines>
          <c:spPr>
            <a:ln w="12700" cap="flat">
              <a:solidFill>
                <a:srgbClr val="DEE7E2"/>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200" b="0" i="0" u="none" strike="noStrike">
                <a:solidFill>
                  <a:srgbClr val="5C6B65"/>
                </a:solidFill>
                <a:latin typeface="Georgia"/>
              </a:defRPr>
            </a:pPr>
            <a:endParaRPr lang="en-US"/>
          </a:p>
        </c:txPr>
        <c:crossAx val="2094734554"/>
        <c:crosses val="autoZero"/>
        <c:crossBetween val="between"/>
      </c:valAx>
      <c:spPr>
        <a:noFill/>
        <a:ln w="12700" cap="flat">
          <a:solidFill>
            <a:srgbClr val="FFFFFF"/>
          </a:solid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08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 expectations about the size of the module. Three ECTS is roughly seventy five hours in total, so there is no room for passive attendance. Confirm the digital platform arrangements and where the case packs and audit templates live. The third card matters most: students who leave the choice of audit subject until week three end up with a hypothetical property and a weaker mark, so push them to secure a real one, even a small guesthouse.</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four competences the module is formally assessed against, so read them out and return to them at the end of each block. Competence B is the hardest because it forces trade-offs into the open: a cheaper supplier, a shorter linen cycle and a living wage cannot all win. Competence D is where masters-level work is distinguished from undergraduate work, since it asks students to argue about time horizons and about who carries the cost. Tell them that every case in this module ends with the same question: what would you actually do on Monday morning?</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the group the map of the term. Blocks one and two are quality, blocks three and four are sustainability, and block five is where the two are forced into a single proposal. Warn them that the two halves are usually taught as separate subjects by separate people, and that the integration is the point of this module. Say when each case lands so groups can plan around other coursework.</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rhythm of a session so students prepare properly: twenty minutes of framework, forty minutes of case work in groups, twenty minutes of debrief where each group has to commit to a recommendation. Insist on the second bullet, because best-practice case decks encourage copying without understanding the context that made the practice work. Confirm deadlines and the group-formation rules now rather than in week four.</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Assessment shapes behaviour, so be concrete now. The single biggest failure mode in the audit is skipping the baseline: students propose solar panels without knowing current energy use, and the proposal cannot be marked. Require a one-page scoping note by the second week naming the property, the data they can obtain and the boundary of the study. Explain that honest treatment of missing data earns marks, while invented figures lose them outright.</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Frame the block. Quality management arrived in hospitality from manufacturing, and much of the vocabulary still carries factory assumptions that do not survive contact with a hotel lobby. The purpose of the block is to give students the two dominant frameworks, ISO 9001 and EFQM, while keeping them sceptical about what a certificate actually proves. Promise that by the end they can diagnose a service failure to a specific gap rather than blaming the staff.</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group which definition their last employer actually used, and you will usually hear conformance, because it is the one that can be audited. Perceived quality is the one that drives reviews and repeat business, and it moves with expectations that marketing itself created. The design quality card is worth dwelling on: a hotel with a single lift for two hundred rooms has a quality problem no amount of staff training will fix. Close by separating star classification from quality, since students routinely conflate them.</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four characteristics explain why statistical process control from manufacturing cannot simply be transplanted. Heterogeneity is the one to spend time on, because the standard management response is scripting, and scripting kills the warmth that guests actually rate highly. Ask the class how they would reduce variation without turning staff into robots, and steer them towards recruitment, training and empowerment rather than tighter scripts. Introduce the idea of moments of truth here, and ask each group to list the five that matter most in a city hotel.</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model, from Parasuraman, Zeithaml and Berry, is the most useful diagnostic tool in the module because it stops people blaming the front line by default. Walk one real complaint through all five gaps and show that most complaints originate in gaps one, two or four, all of which are management responsibilities. Note the criticism of the instrument as well: the expectations-minus-perceptions scoring is psychometrically contested and many firms now use perceptions only. Reliability consistently ranks highest with guests, which is a useful corrective for managers who want to invest in surprise and delight.</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shape of this chart is the classic finding, not a figure to be quoted: most organisations spend heavily on catching failures and very little on preventing them. Ask the class where a hotel books the cost of a comped night, and they will realise it lands in revenue as a discount rather than in a quality account, which is exactly why the true cost is invisible to management. Mention the one-ten-hundred rule as a rough heuristic for the escalating cost of catching a defect later. Then ask what a prevention budget would look like in a hundred-room hotel.</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often assume ISO 9001 certification means a hotel is good. Correct that firmly: it means the hotel is consistent with its own declared standards, which could be mediocre standards consistently applied. The genuine benefit is the management discipline of documented processes, non-conformity logs and periodic review, which is precisely what small independent properties lack. Ask anyone with industry experience whether their employer's audits changed behaviour or just generated paperwork, and use their answer to discuss why implementation quality varies so much.</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Contrast EFQM with ISO 9001 explicitly, because students confuse them. ISO 9001 is a specification you either conform to or do not; EFQM is a maturity framework that scores how well you do things and produces a ranked list of strengths and gaps. That makes EFQM more useful for a strategy discussion and less useful for a supplier contract. Point out that the model now treats sustainability as part of value creation, which is the bridge to the second half of this module. Direct students to efqm.com for the current version, since the model is revised periodically.</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Run this as a thirty-minute group exercise. The audit checks whether things exist, not whether they work under load, which is a gap two and gap three problem. The marketing campaign is a textbook gap four: the promise raised expectations that the operation was never resourced to meet. Push groups that jump straight to training, and ask them what staffing at peak arrival hours looks like. A good answer names one indicator, usually check-in time at the ninetieth percentile rather than the average, and explains why the average hides the problem.</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block as the practical answer to a simple question: how would you know if quality were slipping? Most properties have plenty of data and very little measurement, because nobody has defined what good looks like or who owns the number. Warn the class that this block will make them sceptical of the headline scores their future employers report to owners.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source is biased in a knowable direction, which is why triangulation is the professional habit. Surveys suffer from response bias and from fatigue when guests receive four requests in a week. Reviews are strategically important because they are public and they feed platform ranking, but the sample is extreme. Ask the class who in a hotel actually knows first that housekeeping is under-resourced, and use the answer to argue for structured staff listening, such as a five-minute daily shift huddle with a logged output.</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teaching point is that a metric is a management instrument, not a fact about the world. NPS is popular because it is simple and travels well to owners, and it is weak because a shift from eight to nine changes the score dramatically while meaning very little. Ask the class how a reception team behaves when bonuses depend on survey scores, and let them describe the coaching of guests they have all seen. Then make the rule explicit: never report a score without the diagnostic that explains its movement.</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to connect the quality block to money, because owners fund what affects revenue. Be honest about the causal problem: the published studies find robust associations between review scores and rate or occupancy, but a well-run hotel is also a well-invested hotel, so the effect is entangled with product quality. The operationally useful point is the platform ranking mechanism, which is a direct and measurable channel. Ask students what happens to a property that stops responding to reviews for six months.</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distinction between leading and lagging indicators is the heart of this slide. Guest scores tell you what already went wrong; staffing at peak tells you what is about to. Most hotel dashboards are entirely lagging, which makes them reporting tools rather than management tools. Ask each group to draft four leading indicators for a restaurant rather than a hotel, so they practise transferring the logic. Stress the definition point: two departments counting complaints differently makes the trend meaningless.</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Recovery is where service quality is either rescued or destroyed, and it is almost entirely a management design question rather than a personality question. The recovery paradox, where a well-recovered failure produces higher satisfaction than no failure at all, is often overstated in textbooks; the effect appears mainly for first-time, low-severity failures. The empowerment point is the practical one: staff will not use discretion if a manager has ever questioned a decision afterwards. Ask what the spending limit should be in a five-star versus a budget property, and why the answer is not proportional to room rate.</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analytical skill here is turning unstructured text into a coded, countable dataset, which is exactly what a consultant would bill for. Insist on a coding frame agreed before reading, otherwise students find whatever they expected. The general manager's belief is the interesting obstacle: a handful of one-star reviews barely move an average over four thousand observations, and showing that arithmetic is part of the answer. Good groups separate cleanliness complaints by room type or floor, because the pattern usually points at one housekeeping team or one refurbishment cohort.</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the second half of the module. Tell the class that sustainability in this sector suffers from an abundance of frameworks and a shortage of measurement, and that our job is to be precise about which framework does what. Set the practical expectation: by the end of the block they should be able to read a certification standard, judge whether it is credible, and estimate what compliance would cost a real property.</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Refuse the comfortable version of the three pillars where everything reinforces everything. Ask the class to name a decision where two pillars genuinely conflict, and they will find one quickly: cheaper agency labour improves economic viability and damages the social pillar. The weak versus strong sustainability distinction is worth ten minutes at masters level, because it is the difference between offsetting a flight and not taking it. Warn against SDG-washing, where a hotel maps every existing activity onto a goal and calls it strategy.</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GSTC criteria are the closest thing the sector has to a common baseline, and the four-section structure is worth memorising because most credible labels map onto it. The distinction in the last bullet is the one students get wrong in exams: GSTC accredits the certifier, the certifier certifies the hotel, and a hotel claiming to be GSTC certified has usually misunderstood the chain. Have the class open gstc.org during the session and read three actual criteria, including the indicators, so they see how specific the requirements are.</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hundreds of tourism eco-labels worldwide, and the proliferation is itself a problem because guests cannot tell them apart. Use the three questions as a practical screening tool students can apply to any scheme, including ones invented after this course. Draw the distinction between self-declaration, second-party verification and independent third-party audit, and note that only the third carries weight with tour operators and, from late 2026, with EU consumer law. Ask which label would matter most to a hotel selling mainly to German and Nordic tour operators.</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key conceptual point is the same one raised for ISO 9001: a management system standard is about process capability, not about outcomes. Two hotels can both hold ISO 14001 with very different footprints. EMAS is worth highlighting for European students because the public environmental statement forces disclosure that ISO 14001 does not. ISO 21401 is the one most students have never heard of, and it is the most directly relevant, so give them the reference. The Annex SL point sets up the integration argument in block five.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chart shape, not the exact numbers, is the teaching point: scope three usually dominates in hospitality once food and supply chain are counted, and that is where the awkward decisions live. Explain the Hotel Carbon Measurement Initiative as the sector's shared methodology, which matters because corporate clients now ask for carbon per room-night in tenders. On targets, distinguish a public pledge from a validated science-based target, and note that a claim of neutrality resting only on offsets is now a legal risk in the EU. Ask what a hotel can influence in scope three and what it genuinely cannot.</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Heating, cooling and hot water dominate hotel energy almost everywhere, which is why building fabric and controls beat visible gestures such as key-card lighting. Make the normalisation point carefully: absolute consumption falls in a bad season and that is not an achievement, so intensity per occupied room-night is the only honest measure. On water, note that the towel-reuse card is the cheapest intervention and also the most overclaimed. Set the expectation that their audit must contain at least one measured baseline, even if it is a single month of meter readings.</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easiest place for a student proposal to show a real return, because wasted food was bought, stored, prepared and then thrown away, so the cost is several times the commodity price. Insist on the three-way split, since spoilage belongs to purchasing, preparation waste to the kitchen and plate waste to menu and portion design. The four-week weighing exercise is a realistic scope for a student audit and produces evidence a general manager will actually read. Ask why buffet redesign works better than signage asking guests to take less.</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trap in this case is the last bullet: management wants a logo, and the honest answer is that the resort is not ready to be audited against anything credible before spring. A strong recommendation sequences the work, starting with baseline measurement and a policy, and treats the certificate as an outcome rather than a purchase. On market fit, schemes with tour-operator recognition carry more commercial weight for this business than a consumer-facing label. Ask each group to name the two operational changes that will survive after the auditor leaves.</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Position this block as the one that turns sustainability from an operations topic into a strategy and governance topic. The regulatory picture has moved substantially in the last two years and is still moving, so teach the logic rather than the dates and tell students to verify the current position before relying on it. The block ends with the business case, which is where students have to be honest about what the evidence does and does not support.</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shift historically: corporate social responsibility grew out of donations and community goodwill, while ESG arrived through investors and lenders asking about risk. That change of sponsor is why sustainability now reaches the board. Double materiality is the concept most likely to appear in an exam, so make the two directions concrete with one example each: water stress in the destination is a financial risk to the hotel, while the hotel's abstraction is an impact on residents. Warn that a materiality matrix with twenty topics is a sign the exercise failed.</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the class the sequence so the current position makes sense. The CSRD was adopted, then substantially narrowed by the Omnibus package that entered into force in March 2026, raising thresholds to a thousand employees and four hundred and fifty million euros of turnover. The Green Claims Directive, which would have required environmental claims to be verified before publication, stalled in 2025 and was never adopted. What did survive is the Empowering Consumers Directive, which applies from the end of September 2026 and bites on every advertiser regardless of size. Tell students to check the current state before citing any of this in an assessment.</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 clear that greenwashing is no longer mainly a reputational matter, it is a consumer-protection matter enforced by national authorities with real fines. The four patterns on this slide cover almost everything students will find when they audit a hotel website, and the exercise of screening a real site takes ten minutes and lands the point permanently. Offsetting deserves particular care: buying credits is not itself wrong, but presenting an offset purchase as neutrality is now expressly restricted. Note that under-claiming is also a documented behaviour, where firms doing real work say nothing for fear of challenge.</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case is real and recent, and it links the whole block together: a platform claim, a consumer regulator, and a shift of value towards independently audited certification. Draw out the strategic lesson that a signal you do not control can be removed without warning, which is an argument for owning verifiable evidence rather than renting a badge. For the independent hotel, the honest answer usually involves a modest, specific and provable set of statements plus a certification path over eighteen months. Ask what they would say about a claim they cannot yet evidence, and the answer is nothing.</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Stakeholder engagement is usually taught as a diagram and practised as a newsletter, so push for specifics. Ask what a genuine engagement mechanism looks like for a host community: a scheduled forum with published minutes and a named respondent is different from a suggestion box. Leakage is the concept that gives the economic pillar teeth, because a resort that imports its food, its management and its capital returns very little to the destination it markets. Ask each group to estimate the local share of spend for a property they know.</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Overtourism is a destination-level problem that individual businesses experience as regulatory risk, so frame it that way for a management audience. The concentration point is important: cities rarely have too many visitors overall, they have too many in a small historic core between ten and four. Discuss the instruments honestly, since caps and taxes have distributional effects and tend to price out younger and poorer visitors first. Reference Butler's tourism area life cycle if the group has met it, and ask which stage their own home destination is in.</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explicit that the bars here are a teaching judgement about how dependable each benefit is, not measured data, and say so to the class. The literature on willingness to pay finds a large stated preference and a much smaller revealed one, which is why proposals built on a price premium tend to disappoint. The strongest arguments in front of an owner are avoided utility cost, access to B2B business that now screens for certification, and reduced regulatory and reputational risk. Ask students to structure a capex case for heat pumps using only the benefits they could evidence.</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integrating slide of the module, so give it time. Two parallel systems produce two sets of paperwork, two audits and two managers competing for the same attention, which is how sustainability ends up as a side project. The practical argument for integration is that most of the tools are identical: a non-conformity log works the same whether the finding is a dirty room or an unlabelled waste stream. The takeaway line is worth writing on the board, because it is the cleanest statement of what the two disciplines each contribute.</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method for the assessed coursework, so walk it slowly and answer questions now rather than by email in week six. Scoping is where most projects go wrong, either by taking a whole chain or by leaving the boundary undefined so nothing can be compared. Remind them that a baseline of one month of meter readings and four weeks of weighed food waste is entirely acceptable at this scale, provided the limitation is stated. Prioritisation must be explicit about cost, because a proposal with no numbers is an opinion.</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the structure explicitly because the skill being assessed is professional communication as much as analysis. The options section is what separates masters-level work: presenting alternatives and then choosing shows judgement, while a single proposal shows only advocacy. Insist on the assumptions point and tell them that a clearly labelled estimate with a stated source loses no marks, whereas an unsourced number loses several. Offer to review one page of any group's draft, which raises the standard of the whole cohort cheaply.</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four failures account for most of the marks lost in this module, so name them early and repeat them before the deadline. The copying pitfall is the subtlest: a rainwater harvesting scheme that transformed a resort in one climate can be pointless in another, and students rarely check the transferability conditions. Ask the group which of the four they think they are most likely to commit, and the honesty of the answers usually improves the coursework.</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Close by reading the five takeaways slowly, since they double as the marking criteria. Return to the opening framing: quality is what the guest feels this hour, sustainability is what the business leaves behind, and a manager who separates them will end up defending one against the other. Make the next step concrete, because audits that start late are the ones that arrive without a baseline. Offer a short slot to sanity-check property choices before the scoping note is due.</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do not need all of these. Zeithaml and colleagues carries the service quality half; Legrand and colleagues is the most operational sustainability text and the one most likely to help with the audit. The Parasuraman paper is short, foundational and worth reading in the original rather than through a textbook summary. Mention Elkington's own later reassessment of the triple bottom line, because a founder publicly questioning his own framework is a good corrective to students who treat models as settled truth.</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Send students to primary sources rather than to summaries, because certification criteria change and blog posts do not keep up. The GSTC and ISO sites are the two they will use most in the audit. The Sustainable Hospitality Alliance is the home of the hotel carbon and water measurement methodologies, which is exactly what they need for a baseline. Remind them to record the date they accessed any of these, since the regulatory pages in particular are moving quickly.</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06176C-6D24-5BA1-5FEC-738B8E365213}"/>
              </a:ext>
            </a:extLst>
          </p:cNvPr>
          <p:cNvPicPr>
            <a:picLocks noChangeAspect="1"/>
          </p:cNvPicPr>
          <p:nvPr/>
        </p:nvPicPr>
        <p:blipFill>
          <a:blip r:embed="rId2"/>
          <a:stretch>
            <a:fillRect/>
          </a:stretch>
        </p:blipFill>
        <p:spPr>
          <a:xfrm>
            <a:off x="0" y="-1"/>
            <a:ext cx="12192000" cy="4016189"/>
          </a:xfrm>
          <a:prstGeom prst="rect">
            <a:avLst/>
          </a:prstGeom>
        </p:spPr>
      </p:pic>
      <p:pic>
        <p:nvPicPr>
          <p:cNvPr id="5" name="Picture 4">
            <a:extLst>
              <a:ext uri="{FF2B5EF4-FFF2-40B4-BE49-F238E27FC236}">
                <a16:creationId xmlns:a16="http://schemas.microsoft.com/office/drawing/2014/main" id="{0DB5370D-4A26-F1DF-5041-2858979AE8DF}"/>
              </a:ext>
            </a:extLst>
          </p:cNvPr>
          <p:cNvPicPr>
            <a:picLocks noChangeAspect="1"/>
          </p:cNvPicPr>
          <p:nvPr/>
        </p:nvPicPr>
        <p:blipFill>
          <a:blip r:embed="rId3"/>
          <a:stretch>
            <a:fillRect/>
          </a:stretch>
        </p:blipFill>
        <p:spPr>
          <a:xfrm>
            <a:off x="0" y="9665"/>
            <a:ext cx="12192000" cy="3227294"/>
          </a:xfrm>
          <a:prstGeom prst="rect">
            <a:avLst/>
          </a:prstGeom>
        </p:spPr>
      </p:pic>
      <p:pic>
        <p:nvPicPr>
          <p:cNvPr id="7" name="Picture 6">
            <a:extLst>
              <a:ext uri="{FF2B5EF4-FFF2-40B4-BE49-F238E27FC236}">
                <a16:creationId xmlns:a16="http://schemas.microsoft.com/office/drawing/2014/main" id="{688B653E-967D-E955-DE15-56E2A459D387}"/>
              </a:ext>
            </a:extLst>
          </p:cNvPr>
          <p:cNvPicPr>
            <a:picLocks noChangeAspect="1"/>
          </p:cNvPicPr>
          <p:nvPr/>
        </p:nvPicPr>
        <p:blipFill>
          <a:blip r:embed="rId4"/>
          <a:stretch>
            <a:fillRect/>
          </a:stretch>
        </p:blipFill>
        <p:spPr>
          <a:xfrm>
            <a:off x="4642320" y="4150312"/>
            <a:ext cx="7425572" cy="1621677"/>
          </a:xfrm>
          <a:prstGeom prst="rect">
            <a:avLst/>
          </a:prstGeom>
        </p:spPr>
      </p:pic>
      <p:pic>
        <p:nvPicPr>
          <p:cNvPr id="9" name="Picture 8">
            <a:extLst>
              <a:ext uri="{FF2B5EF4-FFF2-40B4-BE49-F238E27FC236}">
                <a16:creationId xmlns:a16="http://schemas.microsoft.com/office/drawing/2014/main" id="{8E186B70-DA49-D661-B664-B3079D4958DB}"/>
              </a:ext>
            </a:extLst>
          </p:cNvPr>
          <p:cNvPicPr>
            <a:picLocks noChangeAspect="1"/>
          </p:cNvPicPr>
          <p:nvPr/>
        </p:nvPicPr>
        <p:blipFill>
          <a:blip r:embed="rId5"/>
          <a:stretch>
            <a:fillRect/>
          </a:stretch>
        </p:blipFill>
        <p:spPr>
          <a:xfrm>
            <a:off x="1195095" y="4150312"/>
            <a:ext cx="1841152" cy="1487553"/>
          </a:xfrm>
          <a:prstGeom prst="rect">
            <a:avLst/>
          </a:prstGeom>
        </p:spPr>
      </p:pic>
      <p:pic>
        <p:nvPicPr>
          <p:cNvPr id="11" name="Picture 10">
            <a:extLst>
              <a:ext uri="{FF2B5EF4-FFF2-40B4-BE49-F238E27FC236}">
                <a16:creationId xmlns:a16="http://schemas.microsoft.com/office/drawing/2014/main" id="{C119997F-166D-D1E6-17E5-CC63BD0C6B61}"/>
              </a:ext>
            </a:extLst>
          </p:cNvPr>
          <p:cNvPicPr>
            <a:picLocks noChangeAspect="1"/>
          </p:cNvPicPr>
          <p:nvPr/>
        </p:nvPicPr>
        <p:blipFill>
          <a:blip r:embed="rId6"/>
          <a:stretch>
            <a:fillRect/>
          </a:stretch>
        </p:blipFill>
        <p:spPr>
          <a:xfrm>
            <a:off x="0" y="6300430"/>
            <a:ext cx="12192001" cy="517675"/>
          </a:xfrm>
          <a:prstGeom prst="rect">
            <a:avLst/>
          </a:prstGeom>
          <a:solidFill>
            <a:srgbClr val="002060"/>
          </a:solidFill>
        </p:spPr>
      </p:pic>
      <p:sp>
        <p:nvSpPr>
          <p:cNvPr id="13" name="TextBox 12">
            <a:extLst>
              <a:ext uri="{FF2B5EF4-FFF2-40B4-BE49-F238E27FC236}">
                <a16:creationId xmlns:a16="http://schemas.microsoft.com/office/drawing/2014/main" id="{BDD03085-69DF-A3E1-003D-61DE626280D4}"/>
              </a:ext>
            </a:extLst>
          </p:cNvPr>
          <p:cNvSpPr txBox="1"/>
          <p:nvPr/>
        </p:nvSpPr>
        <p:spPr>
          <a:xfrm>
            <a:off x="682763" y="6357533"/>
            <a:ext cx="6164826" cy="461665"/>
          </a:xfrm>
          <a:prstGeom prst="rect">
            <a:avLst/>
          </a:prstGeom>
          <a:noFill/>
        </p:spPr>
        <p:txBody>
          <a:bodyPr wrap="square">
            <a:spAutoFit/>
          </a:bodyPr>
          <a:lstStyle/>
          <a:p>
            <a:r>
              <a:rPr lang="en-GB" sz="2400" dirty="0">
                <a:solidFill>
                  <a:schemeClr val="bg1"/>
                </a:solidFill>
                <a:latin typeface="Georgia" panose="02040502050405020303" pitchFamily="18" charset="0"/>
              </a:rPr>
              <a:t>Discover the world of EIIET</a:t>
            </a:r>
          </a:p>
        </p:txBody>
      </p:sp>
      <p:pic>
        <p:nvPicPr>
          <p:cNvPr id="15" name="Picture 14">
            <a:extLst>
              <a:ext uri="{FF2B5EF4-FFF2-40B4-BE49-F238E27FC236}">
                <a16:creationId xmlns:a16="http://schemas.microsoft.com/office/drawing/2014/main" id="{5F71405B-4DB1-A2DD-0BBE-5690AEDE4CAE}"/>
              </a:ext>
            </a:extLst>
          </p:cNvPr>
          <p:cNvPicPr>
            <a:picLocks noChangeAspect="1"/>
          </p:cNvPicPr>
          <p:nvPr/>
        </p:nvPicPr>
        <p:blipFill>
          <a:blip r:embed="rId7"/>
          <a:stretch>
            <a:fillRect/>
          </a:stretch>
        </p:blipFill>
        <p:spPr>
          <a:xfrm>
            <a:off x="498153" y="492543"/>
            <a:ext cx="10711600" cy="2591025"/>
          </a:xfrm>
          <a:prstGeom prst="rect">
            <a:avLst/>
          </a:prstGeom>
        </p:spPr>
      </p:pic>
      <p:pic>
        <p:nvPicPr>
          <p:cNvPr id="4" name="Picture 3">
            <a:extLst>
              <a:ext uri="{FF2B5EF4-FFF2-40B4-BE49-F238E27FC236}">
                <a16:creationId xmlns:a16="http://schemas.microsoft.com/office/drawing/2014/main" id="{27B1AE6F-28E4-D8E7-AE3E-43D4BD8C687A}"/>
              </a:ext>
            </a:extLst>
          </p:cNvPr>
          <p:cNvPicPr>
            <a:picLocks noChangeAspect="1"/>
          </p:cNvPicPr>
          <p:nvPr/>
        </p:nvPicPr>
        <p:blipFill>
          <a:blip r:embed="rId8"/>
          <a:stretch>
            <a:fillRect/>
          </a:stretch>
        </p:blipFill>
        <p:spPr>
          <a:xfrm>
            <a:off x="958019" y="3303457"/>
            <a:ext cx="7102456" cy="646232"/>
          </a:xfrm>
          <a:prstGeom prst="rect">
            <a:avLst/>
          </a:prstGeom>
        </p:spPr>
      </p:pic>
    </p:spTree>
    <p:extLst>
      <p:ext uri="{BB962C8B-B14F-4D97-AF65-F5344CB8AC3E}">
        <p14:creationId xmlns:p14="http://schemas.microsoft.com/office/powerpoint/2010/main" val="3065391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Module Snapshot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a:t>
            </a:r>
            <a:endParaRPr lang="en-US" sz="1000" dirty="0"/>
          </a:p>
        </p:txBody>
      </p:sp>
      <p:sp>
        <p:nvSpPr>
          <p:cNvPr id="5" name="Shape 3"/>
          <p:cNvSpPr/>
          <p:nvPr/>
        </p:nvSpPr>
        <p:spPr>
          <a:xfrm>
            <a:off x="640080" y="1600200"/>
            <a:ext cx="5257800" cy="1828800"/>
          </a:xfrm>
          <a:prstGeom prst="roundRect">
            <a:avLst>
              <a:gd name="adj" fmla="val 3000"/>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01368"/>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txBox="1"/>
          <p:nvPr/>
        </p:nvSpPr>
        <p:spPr>
          <a:xfrm>
            <a:off x="1536192" y="1783080"/>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Credits and workload</a:t>
            </a:r>
            <a:endParaRPr lang="en-US" sz="2000" dirty="0"/>
          </a:p>
        </p:txBody>
      </p:sp>
      <p:sp>
        <p:nvSpPr>
          <p:cNvPr id="8" name="Text 6"/>
          <p:cNvSpPr txBox="1"/>
          <p:nvPr/>
        </p:nvSpPr>
        <p:spPr>
          <a:xfrm>
            <a:off x="1536192" y="2221992"/>
            <a:ext cx="410565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3 ECTS, about 75 hours: contact sessions plus independent case and audit work.</a:t>
            </a:r>
            <a:endParaRPr lang="en-US" sz="2000" dirty="0"/>
          </a:p>
        </p:txBody>
      </p:sp>
      <p:sp>
        <p:nvSpPr>
          <p:cNvPr id="9" name="Shape 7"/>
          <p:cNvSpPr/>
          <p:nvPr/>
        </p:nvSpPr>
        <p:spPr>
          <a:xfrm>
            <a:off x="6263640" y="1600200"/>
            <a:ext cx="5257800" cy="1828800"/>
          </a:xfrm>
          <a:prstGeom prst="roundRect">
            <a:avLst>
              <a:gd name="adj" fmla="val 3000"/>
            </a:avLst>
          </a:prstGeom>
          <a:solidFill>
            <a:srgbClr val="E9F0EC"/>
          </a:solidFill>
          <a:ln w="12700">
            <a:solidFill>
              <a:srgbClr val="E9F0EC"/>
            </a:solidFill>
            <a:prstDash val="solid"/>
          </a:ln>
        </p:spPr>
        <p:txBody>
          <a:bodyPr/>
          <a:lstStyle/>
          <a:p>
            <a:endParaRPr lang="en-US"/>
          </a:p>
        </p:txBody>
      </p:sp>
      <p:sp>
        <p:nvSpPr>
          <p:cNvPr id="10" name="Text 8"/>
          <p:cNvSpPr txBox="1"/>
          <p:nvPr/>
        </p:nvSpPr>
        <p:spPr>
          <a:xfrm>
            <a:off x="6519672" y="1801368"/>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1" name="Text 9"/>
          <p:cNvSpPr txBox="1"/>
          <p:nvPr/>
        </p:nvSpPr>
        <p:spPr>
          <a:xfrm>
            <a:off x="7159752" y="1783080"/>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Mode of study</a:t>
            </a:r>
            <a:endParaRPr lang="en-US" sz="2000" dirty="0"/>
          </a:p>
        </p:txBody>
      </p:sp>
      <p:sp>
        <p:nvSpPr>
          <p:cNvPr id="12" name="Text 10"/>
          <p:cNvSpPr txBox="1"/>
          <p:nvPr/>
        </p:nvSpPr>
        <p:spPr>
          <a:xfrm>
            <a:off x="7159752" y="2221992"/>
            <a:ext cx="410565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Onsite sessions combined with blended delivery through the digital platform.</a:t>
            </a:r>
            <a:endParaRPr lang="en-US" sz="2000" dirty="0"/>
          </a:p>
        </p:txBody>
      </p:sp>
      <p:sp>
        <p:nvSpPr>
          <p:cNvPr id="13" name="Shape 11"/>
          <p:cNvSpPr/>
          <p:nvPr/>
        </p:nvSpPr>
        <p:spPr>
          <a:xfrm>
            <a:off x="640080" y="3611880"/>
            <a:ext cx="5257800" cy="1828800"/>
          </a:xfrm>
          <a:prstGeom prst="roundRect">
            <a:avLst>
              <a:gd name="adj" fmla="val 3000"/>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896112" y="3813048"/>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5" name="Text 13"/>
          <p:cNvSpPr txBox="1"/>
          <p:nvPr/>
        </p:nvSpPr>
        <p:spPr>
          <a:xfrm>
            <a:off x="1536192" y="3794760"/>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What you need</a:t>
            </a:r>
            <a:endParaRPr lang="en-US" sz="2000" dirty="0"/>
          </a:p>
        </p:txBody>
      </p:sp>
      <p:sp>
        <p:nvSpPr>
          <p:cNvPr id="16" name="Text 14"/>
          <p:cNvSpPr txBox="1"/>
          <p:nvPr/>
        </p:nvSpPr>
        <p:spPr>
          <a:xfrm>
            <a:off x="1536192" y="4233672"/>
            <a:ext cx="410565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computer with internet access, and a property you can study for the audit.</a:t>
            </a:r>
            <a:endParaRPr lang="en-US" sz="2000" dirty="0"/>
          </a:p>
        </p:txBody>
      </p:sp>
      <p:sp>
        <p:nvSpPr>
          <p:cNvPr id="17" name="Shape 15"/>
          <p:cNvSpPr/>
          <p:nvPr/>
        </p:nvSpPr>
        <p:spPr>
          <a:xfrm>
            <a:off x="6263640" y="3611880"/>
            <a:ext cx="5257800" cy="1828800"/>
          </a:xfrm>
          <a:prstGeom prst="roundRect">
            <a:avLst>
              <a:gd name="adj" fmla="val 3000"/>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6519672" y="3813048"/>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9" name="Text 17"/>
          <p:cNvSpPr txBox="1"/>
          <p:nvPr/>
        </p:nvSpPr>
        <p:spPr>
          <a:xfrm>
            <a:off x="7159752" y="3794760"/>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Focus</a:t>
            </a:r>
            <a:endParaRPr lang="en-US" sz="2000" dirty="0"/>
          </a:p>
        </p:txBody>
      </p:sp>
      <p:sp>
        <p:nvSpPr>
          <p:cNvPr id="20" name="Text 18"/>
          <p:cNvSpPr txBox="1"/>
          <p:nvPr/>
        </p:nvSpPr>
        <p:spPr>
          <a:xfrm>
            <a:off x="7159752" y="4233672"/>
            <a:ext cx="410565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Recognised quality models and sustainability frameworks, applied to operations.</a:t>
            </a:r>
            <a:endParaRPr lang="en-US" sz="2000" dirty="0"/>
          </a:p>
        </p:txBody>
      </p:sp>
      <p:sp>
        <p:nvSpPr>
          <p:cNvPr id="21" name="Shape 19"/>
          <p:cNvSpPr/>
          <p:nvPr/>
        </p:nvSpPr>
        <p:spPr>
          <a:xfrm>
            <a:off x="640080" y="562356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22" name="Text 20"/>
          <p:cNvSpPr txBox="1"/>
          <p:nvPr/>
        </p:nvSpPr>
        <p:spPr>
          <a:xfrm>
            <a:off x="914400" y="562356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Three credits is short. We go deep on frameworks you can actually apply, not on theory for its own sake.</a:t>
            </a:r>
            <a:endParaRPr lang="en-US" sz="2000" dirty="0"/>
          </a:p>
        </p:txBody>
      </p:sp>
      <p:sp>
        <p:nvSpPr>
          <p:cNvPr id="24" name="Rechthoek 18">
            <a:extLst>
              <a:ext uri="{FF2B5EF4-FFF2-40B4-BE49-F238E27FC236}">
                <a16:creationId xmlns:a16="http://schemas.microsoft.com/office/drawing/2014/main" id="{AD7578C6-455F-C710-6CE1-97272561C7D0}"/>
              </a:ext>
            </a:extLst>
          </p:cNvPr>
          <p:cNvSpPr/>
          <p:nvPr/>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28" name="Rechthoek 18">
            <a:extLst>
              <a:ext uri="{FF2B5EF4-FFF2-40B4-BE49-F238E27FC236}">
                <a16:creationId xmlns:a16="http://schemas.microsoft.com/office/drawing/2014/main" id="{D57D3A5E-B604-F5DE-E6EA-DC9EDE65C016}"/>
              </a:ext>
            </a:extLst>
          </p:cNvPr>
          <p:cNvSpPr/>
          <p:nvPr/>
        </p:nvSpPr>
        <p:spPr bwMode="auto">
          <a:xfrm>
            <a:off x="304800" y="67581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32" name="Picture 31">
            <a:extLst>
              <a:ext uri="{FF2B5EF4-FFF2-40B4-BE49-F238E27FC236}">
                <a16:creationId xmlns:a16="http://schemas.microsoft.com/office/drawing/2014/main" id="{8B686435-6B33-F297-E594-9331C4AD88B7}"/>
              </a:ext>
            </a:extLst>
          </p:cNvPr>
          <p:cNvPicPr>
            <a:picLocks noChangeAspect="1"/>
          </p:cNvPicPr>
          <p:nvPr/>
        </p:nvPicPr>
        <p:blipFill>
          <a:blip r:embed="rId3"/>
          <a:stretch>
            <a:fillRect/>
          </a:stretch>
        </p:blipFill>
        <p:spPr>
          <a:xfrm>
            <a:off x="0" y="6449773"/>
            <a:ext cx="12192000" cy="408227"/>
          </a:xfrm>
          <a:prstGeom prst="rect">
            <a:avLst/>
          </a:prstGeom>
        </p:spPr>
      </p:pic>
      <p:sp>
        <p:nvSpPr>
          <p:cNvPr id="34" name="TextBox 33">
            <a:extLst>
              <a:ext uri="{FF2B5EF4-FFF2-40B4-BE49-F238E27FC236}">
                <a16:creationId xmlns:a16="http://schemas.microsoft.com/office/drawing/2014/main" id="{A23C0DC7-21FA-1523-2C6D-9D2680919602}"/>
              </a:ext>
            </a:extLst>
          </p:cNvPr>
          <p:cNvSpPr txBox="1"/>
          <p:nvPr/>
        </p:nvSpPr>
        <p:spPr>
          <a:xfrm>
            <a:off x="541020" y="6419127"/>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What you will be able to do ?</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a:t>
            </a:r>
            <a:endParaRPr lang="en-US" sz="1000" dirty="0"/>
          </a:p>
        </p:txBody>
      </p:sp>
      <p:sp>
        <p:nvSpPr>
          <p:cNvPr id="5" name="Text 3"/>
          <p:cNvSpPr txBox="1"/>
          <p:nvPr/>
        </p:nvSpPr>
        <p:spPr>
          <a:xfrm>
            <a:off x="640080" y="1737360"/>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A</a:t>
            </a:r>
            <a:endParaRPr lang="en-US" sz="1800" dirty="0"/>
          </a:p>
        </p:txBody>
      </p:sp>
      <p:sp>
        <p:nvSpPr>
          <p:cNvPr id="6" name="Text 4"/>
          <p:cNvSpPr txBox="1"/>
          <p:nvPr/>
        </p:nvSpPr>
        <p:spPr>
          <a:xfrm>
            <a:off x="1417320" y="1627632"/>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Connect quality to competitiveness</a:t>
            </a:r>
            <a:endParaRPr lang="en-US" sz="2000" dirty="0"/>
          </a:p>
        </p:txBody>
      </p:sp>
      <p:sp>
        <p:nvSpPr>
          <p:cNvPr id="7" name="Text 5"/>
          <p:cNvSpPr txBox="1"/>
          <p:nvPr/>
        </p:nvSpPr>
        <p:spPr>
          <a:xfrm>
            <a:off x="1417320" y="2048256"/>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Explain how quality systems and sustainability practice make a business more competitive and more responsible.</a:t>
            </a:r>
            <a:endParaRPr lang="en-US" sz="2000" dirty="0"/>
          </a:p>
        </p:txBody>
      </p:sp>
      <p:sp>
        <p:nvSpPr>
          <p:cNvPr id="8" name="Text 6"/>
          <p:cNvSpPr txBox="1"/>
          <p:nvPr/>
        </p:nvSpPr>
        <p:spPr>
          <a:xfrm>
            <a:off x="640080" y="2907792"/>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B</a:t>
            </a:r>
            <a:endParaRPr lang="en-US" sz="1800" dirty="0"/>
          </a:p>
        </p:txBody>
      </p:sp>
      <p:sp>
        <p:nvSpPr>
          <p:cNvPr id="9" name="Text 7"/>
          <p:cNvSpPr txBox="1"/>
          <p:nvPr/>
        </p:nvSpPr>
        <p:spPr>
          <a:xfrm>
            <a:off x="1417320" y="2798064"/>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Design sustainable strategy</a:t>
            </a:r>
            <a:endParaRPr lang="en-US" sz="2000" dirty="0"/>
          </a:p>
        </p:txBody>
      </p:sp>
      <p:sp>
        <p:nvSpPr>
          <p:cNvPr id="10" name="Text 8"/>
          <p:cNvSpPr txBox="1"/>
          <p:nvPr/>
        </p:nvSpPr>
        <p:spPr>
          <a:xfrm>
            <a:off x="1417320" y="3218688"/>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Build strategies that hold environmental, economic and social objectives together in hospitality operations.</a:t>
            </a:r>
            <a:endParaRPr lang="en-US" sz="2000" dirty="0"/>
          </a:p>
        </p:txBody>
      </p:sp>
      <p:sp>
        <p:nvSpPr>
          <p:cNvPr id="11" name="Text 9"/>
          <p:cNvSpPr txBox="1"/>
          <p:nvPr/>
        </p:nvSpPr>
        <p:spPr>
          <a:xfrm>
            <a:off x="640080" y="4078224"/>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C</a:t>
            </a:r>
            <a:endParaRPr lang="en-US" sz="1800" dirty="0"/>
          </a:p>
        </p:txBody>
      </p:sp>
      <p:sp>
        <p:nvSpPr>
          <p:cNvPr id="12" name="Text 10"/>
          <p:cNvSpPr txBox="1"/>
          <p:nvPr/>
        </p:nvSpPr>
        <p:spPr>
          <a:xfrm>
            <a:off x="1417320" y="3968496"/>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Measure and improve service</a:t>
            </a:r>
            <a:endParaRPr lang="en-US" sz="2000" dirty="0"/>
          </a:p>
        </p:txBody>
      </p:sp>
      <p:sp>
        <p:nvSpPr>
          <p:cNvPr id="13" name="Text 11"/>
          <p:cNvSpPr txBox="1"/>
          <p:nvPr/>
        </p:nvSpPr>
        <p:spPr>
          <a:xfrm>
            <a:off x="1417320" y="4389120"/>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Use performance indicators, certification standards and satisfaction tools to evaluate and raise quality.</a:t>
            </a:r>
            <a:endParaRPr lang="en-US" sz="2000" dirty="0"/>
          </a:p>
        </p:txBody>
      </p:sp>
      <p:sp>
        <p:nvSpPr>
          <p:cNvPr id="14" name="Text 12"/>
          <p:cNvSpPr txBox="1"/>
          <p:nvPr/>
        </p:nvSpPr>
        <p:spPr>
          <a:xfrm>
            <a:off x="640080" y="5248656"/>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D</a:t>
            </a:r>
            <a:endParaRPr lang="en-US" sz="1800" dirty="0"/>
          </a:p>
        </p:txBody>
      </p:sp>
      <p:sp>
        <p:nvSpPr>
          <p:cNvPr id="15" name="Text 13"/>
          <p:cNvSpPr txBox="1"/>
          <p:nvPr/>
        </p:nvSpPr>
        <p:spPr>
          <a:xfrm>
            <a:off x="1417320" y="5138928"/>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Judge the long game</a:t>
            </a:r>
            <a:endParaRPr lang="en-US" sz="2000" dirty="0"/>
          </a:p>
        </p:txBody>
      </p:sp>
      <p:sp>
        <p:nvSpPr>
          <p:cNvPr id="16" name="Text 14"/>
          <p:cNvSpPr txBox="1"/>
          <p:nvPr/>
        </p:nvSpPr>
        <p:spPr>
          <a:xfrm>
            <a:off x="1417320" y="5559552"/>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Read the link between sustainable development and long-term success, including legal, ethical and policy limits.</a:t>
            </a:r>
            <a:endParaRPr lang="en-US" sz="2000" dirty="0"/>
          </a:p>
        </p:txBody>
      </p:sp>
      <p:pic>
        <p:nvPicPr>
          <p:cNvPr id="18" name="Picture 17">
            <a:extLst>
              <a:ext uri="{FF2B5EF4-FFF2-40B4-BE49-F238E27FC236}">
                <a16:creationId xmlns:a16="http://schemas.microsoft.com/office/drawing/2014/main" id="{9F6FBFF9-691E-D49F-EF9E-43CB6FA7F8BA}"/>
              </a:ext>
            </a:extLst>
          </p:cNvPr>
          <p:cNvPicPr>
            <a:picLocks noChangeAspect="1"/>
          </p:cNvPicPr>
          <p:nvPr/>
        </p:nvPicPr>
        <p:blipFill>
          <a:blip r:embed="rId3"/>
          <a:stretch>
            <a:fillRect/>
          </a:stretch>
        </p:blipFill>
        <p:spPr>
          <a:xfrm>
            <a:off x="0" y="6449773"/>
            <a:ext cx="12192000" cy="408227"/>
          </a:xfrm>
          <a:prstGeom prst="rect">
            <a:avLst/>
          </a:prstGeom>
        </p:spPr>
      </p:pic>
      <p:sp>
        <p:nvSpPr>
          <p:cNvPr id="20" name="TextBox 19">
            <a:extLst>
              <a:ext uri="{FF2B5EF4-FFF2-40B4-BE49-F238E27FC236}">
                <a16:creationId xmlns:a16="http://schemas.microsoft.com/office/drawing/2014/main" id="{423D18D5-4B9E-7F8D-60F4-0A1698A6693C}"/>
              </a:ext>
            </a:extLst>
          </p:cNvPr>
          <p:cNvSpPr txBox="1"/>
          <p:nvPr/>
        </p:nvSpPr>
        <p:spPr>
          <a:xfrm>
            <a:off x="670560" y="644977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Course Map</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a:t>
            </a:r>
            <a:endParaRPr lang="en-US" sz="1000" dirty="0"/>
          </a:p>
        </p:txBody>
      </p:sp>
      <p:sp>
        <p:nvSpPr>
          <p:cNvPr id="5" name="Shape 3"/>
          <p:cNvSpPr/>
          <p:nvPr/>
        </p:nvSpPr>
        <p:spPr>
          <a:xfrm>
            <a:off x="640080" y="1737360"/>
            <a:ext cx="2029968" cy="274320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640080" y="1965960"/>
            <a:ext cx="2029968" cy="640080"/>
          </a:xfrm>
          <a:prstGeom prst="rect">
            <a:avLst/>
          </a:prstGeom>
          <a:noFill/>
          <a:ln/>
        </p:spPr>
        <p:txBody>
          <a:bodyPr wrap="square" lIns="0" tIns="0" rIns="0" bIns="0" rtlCol="0" anchor="ctr"/>
          <a:lstStyle/>
          <a:p>
            <a:pPr marL="0" indent="0" algn="ctr">
              <a:buNone/>
            </a:pPr>
            <a:r>
              <a:rPr lang="en-US" sz="3400" b="1" dirty="0">
                <a:solidFill>
                  <a:srgbClr val="3F7D6A"/>
                </a:solidFill>
                <a:latin typeface="Georgia" pitchFamily="34" charset="0"/>
                <a:ea typeface="Georgia" pitchFamily="34" charset="-122"/>
                <a:cs typeface="Georgia" pitchFamily="34" charset="-120"/>
              </a:rPr>
              <a:t>01</a:t>
            </a:r>
            <a:endParaRPr lang="en-US" sz="3400" dirty="0"/>
          </a:p>
        </p:txBody>
      </p:sp>
      <p:sp>
        <p:nvSpPr>
          <p:cNvPr id="7" name="Text 5"/>
          <p:cNvSpPr txBox="1"/>
          <p:nvPr/>
        </p:nvSpPr>
        <p:spPr>
          <a:xfrm>
            <a:off x="694944" y="2697480"/>
            <a:ext cx="1920240" cy="45720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Quality</a:t>
            </a:r>
            <a:endParaRPr lang="en-US" sz="2000" dirty="0"/>
          </a:p>
        </p:txBody>
      </p:sp>
      <p:sp>
        <p:nvSpPr>
          <p:cNvPr id="8" name="Text 6"/>
          <p:cNvSpPr txBox="1"/>
          <p:nvPr/>
        </p:nvSpPr>
        <p:spPr>
          <a:xfrm>
            <a:off x="777240" y="3200400"/>
            <a:ext cx="1755648" cy="109728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Models and standards</a:t>
            </a:r>
            <a:endParaRPr lang="en-US" sz="2000" dirty="0"/>
          </a:p>
        </p:txBody>
      </p:sp>
      <p:sp>
        <p:nvSpPr>
          <p:cNvPr id="9" name="Shape 7"/>
          <p:cNvSpPr/>
          <p:nvPr/>
        </p:nvSpPr>
        <p:spPr>
          <a:xfrm>
            <a:off x="2852928" y="1737360"/>
            <a:ext cx="2029968" cy="2743200"/>
          </a:xfrm>
          <a:prstGeom prst="roundRect">
            <a:avLst>
              <a:gd name="adj" fmla="val 3153"/>
            </a:avLst>
          </a:prstGeom>
          <a:solidFill>
            <a:srgbClr val="F7EBE0"/>
          </a:solidFill>
          <a:ln w="12700">
            <a:solidFill>
              <a:srgbClr val="F7EBE0"/>
            </a:solidFill>
            <a:prstDash val="solid"/>
          </a:ln>
        </p:spPr>
        <p:txBody>
          <a:bodyPr/>
          <a:lstStyle/>
          <a:p>
            <a:endParaRPr lang="en-US"/>
          </a:p>
        </p:txBody>
      </p:sp>
      <p:sp>
        <p:nvSpPr>
          <p:cNvPr id="10" name="Text 8"/>
          <p:cNvSpPr txBox="1"/>
          <p:nvPr/>
        </p:nvSpPr>
        <p:spPr>
          <a:xfrm>
            <a:off x="2852928" y="1965960"/>
            <a:ext cx="2029968" cy="640080"/>
          </a:xfrm>
          <a:prstGeom prst="rect">
            <a:avLst/>
          </a:prstGeom>
          <a:noFill/>
          <a:ln/>
        </p:spPr>
        <p:txBody>
          <a:bodyPr wrap="square" lIns="0" tIns="0" rIns="0" bIns="0" rtlCol="0" anchor="ctr"/>
          <a:lstStyle/>
          <a:p>
            <a:pPr marL="0" indent="0" algn="ctr">
              <a:buNone/>
            </a:pPr>
            <a:r>
              <a:rPr lang="en-US" sz="3400" b="1" dirty="0">
                <a:solidFill>
                  <a:srgbClr val="BE5F2A"/>
                </a:solidFill>
                <a:latin typeface="Georgia" pitchFamily="34" charset="0"/>
                <a:ea typeface="Georgia" pitchFamily="34" charset="-122"/>
                <a:cs typeface="Georgia" pitchFamily="34" charset="-120"/>
              </a:rPr>
              <a:t>02</a:t>
            </a:r>
            <a:endParaRPr lang="en-US" sz="3400" dirty="0"/>
          </a:p>
        </p:txBody>
      </p:sp>
      <p:sp>
        <p:nvSpPr>
          <p:cNvPr id="11" name="Text 9"/>
          <p:cNvSpPr txBox="1"/>
          <p:nvPr/>
        </p:nvSpPr>
        <p:spPr>
          <a:xfrm>
            <a:off x="2907792" y="2697480"/>
            <a:ext cx="1920240" cy="457200"/>
          </a:xfrm>
          <a:prstGeom prst="rect">
            <a:avLst/>
          </a:prstGeom>
          <a:noFill/>
          <a:ln/>
        </p:spPr>
        <p:txBody>
          <a:bodyPr wrap="square" lIns="0" tIns="0" rIns="0" bIns="0" rtlCol="0" anchor="ctr"/>
          <a:lstStyle/>
          <a:p>
            <a:pPr marL="0" indent="0" algn="ctr">
              <a:buNone/>
            </a:pPr>
            <a:r>
              <a:rPr lang="en-US" sz="1700" b="1" dirty="0">
                <a:solidFill>
                  <a:srgbClr val="17352C"/>
                </a:solidFill>
                <a:latin typeface="Georgia" pitchFamily="34" charset="0"/>
                <a:ea typeface="Georgia" pitchFamily="34" charset="-122"/>
                <a:cs typeface="Georgia" pitchFamily="34" charset="-120"/>
              </a:rPr>
              <a:t>Measurement</a:t>
            </a:r>
            <a:endParaRPr lang="en-US" sz="1700" dirty="0"/>
          </a:p>
        </p:txBody>
      </p:sp>
      <p:sp>
        <p:nvSpPr>
          <p:cNvPr id="12" name="Text 10"/>
          <p:cNvSpPr txBox="1"/>
          <p:nvPr/>
        </p:nvSpPr>
        <p:spPr>
          <a:xfrm>
            <a:off x="2990088" y="3200400"/>
            <a:ext cx="1755648" cy="109728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Indicators and recovery</a:t>
            </a:r>
            <a:endParaRPr lang="en-US" sz="2000" dirty="0"/>
          </a:p>
        </p:txBody>
      </p:sp>
      <p:sp>
        <p:nvSpPr>
          <p:cNvPr id="13" name="Shape 11"/>
          <p:cNvSpPr/>
          <p:nvPr/>
        </p:nvSpPr>
        <p:spPr>
          <a:xfrm>
            <a:off x="5065776" y="1737360"/>
            <a:ext cx="2029968" cy="274320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5065776" y="1965960"/>
            <a:ext cx="2029968" cy="640080"/>
          </a:xfrm>
          <a:prstGeom prst="rect">
            <a:avLst/>
          </a:prstGeom>
          <a:noFill/>
          <a:ln/>
        </p:spPr>
        <p:txBody>
          <a:bodyPr wrap="square" lIns="0" tIns="0" rIns="0" bIns="0" rtlCol="0" anchor="ctr"/>
          <a:lstStyle/>
          <a:p>
            <a:pPr marL="0" indent="0" algn="ctr">
              <a:buNone/>
            </a:pPr>
            <a:r>
              <a:rPr lang="en-US" sz="3400" b="1" dirty="0">
                <a:solidFill>
                  <a:srgbClr val="3F7D6A"/>
                </a:solidFill>
                <a:latin typeface="Georgia" pitchFamily="34" charset="0"/>
                <a:ea typeface="Georgia" pitchFamily="34" charset="-122"/>
                <a:cs typeface="Georgia" pitchFamily="34" charset="-120"/>
              </a:rPr>
              <a:t>03</a:t>
            </a:r>
            <a:endParaRPr lang="en-US" sz="3400" dirty="0"/>
          </a:p>
        </p:txBody>
      </p:sp>
      <p:sp>
        <p:nvSpPr>
          <p:cNvPr id="15" name="Text 13"/>
          <p:cNvSpPr txBox="1"/>
          <p:nvPr/>
        </p:nvSpPr>
        <p:spPr>
          <a:xfrm>
            <a:off x="5120640" y="2697480"/>
            <a:ext cx="1920240" cy="457200"/>
          </a:xfrm>
          <a:prstGeom prst="rect">
            <a:avLst/>
          </a:prstGeom>
          <a:noFill/>
          <a:ln/>
        </p:spPr>
        <p:txBody>
          <a:bodyPr wrap="square" lIns="0" tIns="0" rIns="0" bIns="0" rtlCol="0" anchor="ctr"/>
          <a:lstStyle/>
          <a:p>
            <a:pPr marL="0" indent="0" algn="ctr">
              <a:buNone/>
            </a:pPr>
            <a:r>
              <a:rPr lang="en-US" sz="1700" b="1" dirty="0">
                <a:solidFill>
                  <a:srgbClr val="17352C"/>
                </a:solidFill>
                <a:latin typeface="Georgia" pitchFamily="34" charset="0"/>
                <a:ea typeface="Georgia" pitchFamily="34" charset="-122"/>
                <a:cs typeface="Georgia" pitchFamily="34" charset="-120"/>
              </a:rPr>
              <a:t>Sustainability</a:t>
            </a:r>
            <a:endParaRPr lang="en-US" sz="1700" dirty="0"/>
          </a:p>
        </p:txBody>
      </p:sp>
      <p:sp>
        <p:nvSpPr>
          <p:cNvPr id="16" name="Text 14"/>
          <p:cNvSpPr txBox="1"/>
          <p:nvPr/>
        </p:nvSpPr>
        <p:spPr>
          <a:xfrm>
            <a:off x="5202936" y="3200400"/>
            <a:ext cx="1755648" cy="109728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Frameworks and labels</a:t>
            </a:r>
            <a:endParaRPr lang="en-US" sz="2000" dirty="0"/>
          </a:p>
        </p:txBody>
      </p:sp>
      <p:sp>
        <p:nvSpPr>
          <p:cNvPr id="17" name="Shape 15"/>
          <p:cNvSpPr/>
          <p:nvPr/>
        </p:nvSpPr>
        <p:spPr>
          <a:xfrm>
            <a:off x="7278624" y="1737360"/>
            <a:ext cx="2029968" cy="2743200"/>
          </a:xfrm>
          <a:prstGeom prst="roundRect">
            <a:avLst>
              <a:gd name="adj" fmla="val 3153"/>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7278624" y="1965960"/>
            <a:ext cx="2029968" cy="640080"/>
          </a:xfrm>
          <a:prstGeom prst="rect">
            <a:avLst/>
          </a:prstGeom>
          <a:noFill/>
          <a:ln/>
        </p:spPr>
        <p:txBody>
          <a:bodyPr wrap="square" lIns="0" tIns="0" rIns="0" bIns="0" rtlCol="0" anchor="ctr"/>
          <a:lstStyle/>
          <a:p>
            <a:pPr marL="0" indent="0" algn="ctr">
              <a:buNone/>
            </a:pPr>
            <a:r>
              <a:rPr lang="en-US" sz="3400" b="1" dirty="0">
                <a:solidFill>
                  <a:srgbClr val="BE5F2A"/>
                </a:solidFill>
                <a:latin typeface="Georgia" pitchFamily="34" charset="0"/>
                <a:ea typeface="Georgia" pitchFamily="34" charset="-122"/>
                <a:cs typeface="Georgia" pitchFamily="34" charset="-120"/>
              </a:rPr>
              <a:t>04</a:t>
            </a:r>
            <a:endParaRPr lang="en-US" sz="3400" dirty="0"/>
          </a:p>
        </p:txBody>
      </p:sp>
      <p:sp>
        <p:nvSpPr>
          <p:cNvPr id="19" name="Text 17"/>
          <p:cNvSpPr txBox="1"/>
          <p:nvPr/>
        </p:nvSpPr>
        <p:spPr>
          <a:xfrm>
            <a:off x="7333488" y="2697480"/>
            <a:ext cx="1920240" cy="45720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Strategy</a:t>
            </a:r>
            <a:endParaRPr lang="en-US" sz="2000" dirty="0"/>
          </a:p>
        </p:txBody>
      </p:sp>
      <p:sp>
        <p:nvSpPr>
          <p:cNvPr id="20" name="Text 18"/>
          <p:cNvSpPr txBox="1"/>
          <p:nvPr/>
        </p:nvSpPr>
        <p:spPr>
          <a:xfrm>
            <a:off x="7415784" y="3200400"/>
            <a:ext cx="1755648" cy="109728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Law and stakeholders</a:t>
            </a:r>
            <a:endParaRPr lang="en-US" sz="2000" dirty="0"/>
          </a:p>
        </p:txBody>
      </p:sp>
      <p:sp>
        <p:nvSpPr>
          <p:cNvPr id="21" name="Shape 19"/>
          <p:cNvSpPr/>
          <p:nvPr/>
        </p:nvSpPr>
        <p:spPr>
          <a:xfrm>
            <a:off x="9491472" y="1737360"/>
            <a:ext cx="2029968" cy="274320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22" name="Text 20"/>
          <p:cNvSpPr txBox="1"/>
          <p:nvPr/>
        </p:nvSpPr>
        <p:spPr>
          <a:xfrm>
            <a:off x="9491472" y="1965960"/>
            <a:ext cx="2029968" cy="640080"/>
          </a:xfrm>
          <a:prstGeom prst="rect">
            <a:avLst/>
          </a:prstGeom>
          <a:noFill/>
          <a:ln/>
        </p:spPr>
        <p:txBody>
          <a:bodyPr wrap="square" lIns="0" tIns="0" rIns="0" bIns="0" rtlCol="0" anchor="ctr"/>
          <a:lstStyle/>
          <a:p>
            <a:pPr marL="0" indent="0" algn="ctr">
              <a:buNone/>
            </a:pPr>
            <a:r>
              <a:rPr lang="en-US" sz="3400" b="1" dirty="0">
                <a:solidFill>
                  <a:srgbClr val="3F7D6A"/>
                </a:solidFill>
                <a:latin typeface="Georgia" pitchFamily="34" charset="0"/>
                <a:ea typeface="Georgia" pitchFamily="34" charset="-122"/>
                <a:cs typeface="Georgia" pitchFamily="34" charset="-120"/>
              </a:rPr>
              <a:t>05</a:t>
            </a:r>
            <a:endParaRPr lang="en-US" sz="3400" dirty="0"/>
          </a:p>
        </p:txBody>
      </p:sp>
      <p:sp>
        <p:nvSpPr>
          <p:cNvPr id="23" name="Text 21"/>
          <p:cNvSpPr txBox="1"/>
          <p:nvPr/>
        </p:nvSpPr>
        <p:spPr>
          <a:xfrm>
            <a:off x="9546336" y="2697480"/>
            <a:ext cx="1920240" cy="45720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Application</a:t>
            </a:r>
            <a:endParaRPr lang="en-US" sz="2000" dirty="0"/>
          </a:p>
        </p:txBody>
      </p:sp>
      <p:sp>
        <p:nvSpPr>
          <p:cNvPr id="24" name="Text 22"/>
          <p:cNvSpPr txBox="1"/>
          <p:nvPr/>
        </p:nvSpPr>
        <p:spPr>
          <a:xfrm>
            <a:off x="9628632" y="3200400"/>
            <a:ext cx="1755648" cy="109728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Your audit proposal</a:t>
            </a:r>
            <a:endParaRPr lang="en-US" sz="2000" dirty="0"/>
          </a:p>
        </p:txBody>
      </p:sp>
      <p:sp>
        <p:nvSpPr>
          <p:cNvPr id="25" name="Shape 23"/>
          <p:cNvSpPr/>
          <p:nvPr/>
        </p:nvSpPr>
        <p:spPr>
          <a:xfrm>
            <a:off x="640080" y="489204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26" name="Text 24"/>
          <p:cNvSpPr txBox="1"/>
          <p:nvPr/>
        </p:nvSpPr>
        <p:spPr>
          <a:xfrm>
            <a:off x="914400" y="489204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Four case studies run through the module, one per block, and they build towards your own audit.</a:t>
            </a:r>
            <a:endParaRPr lang="en-US" sz="2000" dirty="0"/>
          </a:p>
        </p:txBody>
      </p:sp>
      <p:pic>
        <p:nvPicPr>
          <p:cNvPr id="28" name="Picture 27">
            <a:extLst>
              <a:ext uri="{FF2B5EF4-FFF2-40B4-BE49-F238E27FC236}">
                <a16:creationId xmlns:a16="http://schemas.microsoft.com/office/drawing/2014/main" id="{4CB8A632-BBE4-7952-39E3-BE7AC91B2FF4}"/>
              </a:ext>
            </a:extLst>
          </p:cNvPr>
          <p:cNvPicPr>
            <a:picLocks noChangeAspect="1"/>
          </p:cNvPicPr>
          <p:nvPr/>
        </p:nvPicPr>
        <p:blipFill>
          <a:blip r:embed="rId3"/>
          <a:stretch>
            <a:fillRect/>
          </a:stretch>
        </p:blipFill>
        <p:spPr>
          <a:xfrm>
            <a:off x="0" y="6449773"/>
            <a:ext cx="12192000" cy="408227"/>
          </a:xfrm>
          <a:prstGeom prst="rect">
            <a:avLst/>
          </a:prstGeom>
        </p:spPr>
      </p:pic>
      <p:sp>
        <p:nvSpPr>
          <p:cNvPr id="30" name="TextBox 29">
            <a:extLst>
              <a:ext uri="{FF2B5EF4-FFF2-40B4-BE49-F238E27FC236}">
                <a16:creationId xmlns:a16="http://schemas.microsoft.com/office/drawing/2014/main" id="{E4D9CA9E-B2E7-19DB-F019-64DA6DDC1D9A}"/>
              </a:ext>
            </a:extLst>
          </p:cNvPr>
          <p:cNvSpPr txBox="1"/>
          <p:nvPr/>
        </p:nvSpPr>
        <p:spPr>
          <a:xfrm>
            <a:off x="457201" y="639633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How will we work ?</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5</a:t>
            </a:r>
            <a:endParaRPr lang="en-US" sz="1000" dirty="0"/>
          </a:p>
        </p:txBody>
      </p:sp>
      <p:sp>
        <p:nvSpPr>
          <p:cNvPr id="5" name="Shape 3"/>
          <p:cNvSpPr/>
          <p:nvPr/>
        </p:nvSpPr>
        <p:spPr>
          <a:xfrm>
            <a:off x="640080" y="1600200"/>
            <a:ext cx="5257800" cy="1828800"/>
          </a:xfrm>
          <a:prstGeom prst="roundRect">
            <a:avLst>
              <a:gd name="adj" fmla="val 3000"/>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78308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In the room</a:t>
            </a:r>
            <a:endParaRPr lang="en-US" sz="2000" dirty="0"/>
          </a:p>
        </p:txBody>
      </p:sp>
      <p:sp>
        <p:nvSpPr>
          <p:cNvPr id="7" name="Text 5"/>
          <p:cNvSpPr txBox="1"/>
          <p:nvPr/>
        </p:nvSpPr>
        <p:spPr>
          <a:xfrm>
            <a:off x="896112" y="2221992"/>
            <a:ext cx="474573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Short lectures, then a case discussed in groups, then a structured debrief.</a:t>
            </a:r>
            <a:endParaRPr lang="en-US" sz="2000" dirty="0"/>
          </a:p>
        </p:txBody>
      </p:sp>
      <p:sp>
        <p:nvSpPr>
          <p:cNvPr id="8" name="Shape 6"/>
          <p:cNvSpPr/>
          <p:nvPr/>
        </p:nvSpPr>
        <p:spPr>
          <a:xfrm>
            <a:off x="6263640" y="1600200"/>
            <a:ext cx="5257800" cy="1828800"/>
          </a:xfrm>
          <a:prstGeom prst="roundRect">
            <a:avLst>
              <a:gd name="adj" fmla="val 3000"/>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78308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On your own</a:t>
            </a:r>
            <a:endParaRPr lang="en-US" sz="2000" dirty="0"/>
          </a:p>
        </p:txBody>
      </p:sp>
      <p:sp>
        <p:nvSpPr>
          <p:cNvPr id="10" name="Text 8"/>
          <p:cNvSpPr txBox="1"/>
          <p:nvPr/>
        </p:nvSpPr>
        <p:spPr>
          <a:xfrm>
            <a:off x="6519672" y="2221992"/>
            <a:ext cx="474573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Guided reading, a sustainability assessment and an improvement proposal.</a:t>
            </a:r>
            <a:endParaRPr lang="en-US" sz="2000" dirty="0"/>
          </a:p>
        </p:txBody>
      </p:sp>
      <p:sp>
        <p:nvSpPr>
          <p:cNvPr id="11" name="Text 9"/>
          <p:cNvSpPr txBox="1"/>
          <p:nvPr/>
        </p:nvSpPr>
        <p:spPr>
          <a:xfrm>
            <a:off x="640080" y="3749040"/>
            <a:ext cx="10881360" cy="237744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Cases are analysed in groups; you will be asked to defend a recommendation.</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Best-practice examples are useful, but only after you can say why they worked.</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The digital platform holds readings, audit templates and submission points.</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Bring a laptop: several sessions use live certification criteria and checklists.</a:t>
            </a:r>
            <a:endParaRPr lang="en-US" sz="2000" dirty="0"/>
          </a:p>
        </p:txBody>
      </p:sp>
      <p:pic>
        <p:nvPicPr>
          <p:cNvPr id="13" name="Picture 12">
            <a:extLst>
              <a:ext uri="{FF2B5EF4-FFF2-40B4-BE49-F238E27FC236}">
                <a16:creationId xmlns:a16="http://schemas.microsoft.com/office/drawing/2014/main" id="{BC6F06DF-E244-9153-A210-4A873199DE74}"/>
              </a:ext>
            </a:extLst>
          </p:cNvPr>
          <p:cNvPicPr>
            <a:picLocks noChangeAspect="1"/>
          </p:cNvPicPr>
          <p:nvPr/>
        </p:nvPicPr>
        <p:blipFill>
          <a:blip r:embed="rId3"/>
          <a:stretch>
            <a:fillRect/>
          </a:stretch>
        </p:blipFill>
        <p:spPr>
          <a:xfrm>
            <a:off x="0" y="6449773"/>
            <a:ext cx="12192000" cy="408227"/>
          </a:xfrm>
          <a:prstGeom prst="rect">
            <a:avLst/>
          </a:prstGeom>
        </p:spPr>
      </p:pic>
      <p:sp>
        <p:nvSpPr>
          <p:cNvPr id="15" name="TextBox 14">
            <a:extLst>
              <a:ext uri="{FF2B5EF4-FFF2-40B4-BE49-F238E27FC236}">
                <a16:creationId xmlns:a16="http://schemas.microsoft.com/office/drawing/2014/main" id="{61CB1B82-BF3B-D85F-3B5B-37FBD2DDA64F}"/>
              </a:ext>
            </a:extLst>
          </p:cNvPr>
          <p:cNvSpPr txBox="1"/>
          <p:nvPr/>
        </p:nvSpPr>
        <p:spPr>
          <a:xfrm>
            <a:off x="670560" y="642305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Assessment and Your Audit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6</a:t>
            </a:r>
            <a:endParaRPr lang="en-US" sz="10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640080" y="1645920"/>
          <a:ext cx="10881360" cy="2718816"/>
        </p:xfrm>
        <a:graphic>
          <a:graphicData uri="http://schemas.openxmlformats.org/drawingml/2006/table">
            <a:tbl>
              <a:tblPr/>
              <a:tblGrid>
                <a:gridCol w="3657600">
                  <a:extLst>
                    <a:ext uri="{9D8B030D-6E8A-4147-A177-3AD203B41FA5}">
                      <a16:colId xmlns:a16="http://schemas.microsoft.com/office/drawing/2014/main" val="20000"/>
                    </a:ext>
                  </a:extLst>
                </a:gridCol>
                <a:gridCol w="1280160">
                  <a:extLst>
                    <a:ext uri="{9D8B030D-6E8A-4147-A177-3AD203B41FA5}">
                      <a16:colId xmlns:a16="http://schemas.microsoft.com/office/drawing/2014/main" val="20001"/>
                    </a:ext>
                  </a:extLst>
                </a:gridCol>
                <a:gridCol w="5943600">
                  <a:extLst>
                    <a:ext uri="{9D8B030D-6E8A-4147-A177-3AD203B41FA5}">
                      <a16:colId xmlns:a16="http://schemas.microsoft.com/office/drawing/2014/main" val="20002"/>
                    </a:ext>
                  </a:extLst>
                </a:gridCol>
              </a:tblGrid>
              <a:tr h="50292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Component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Weight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is assessed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Case study portfolio</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30%</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Four short analyses, one per block, with a clear recommendation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Sustainability assessment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40%</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Baseline, benchmark, gap analysis and prioritised actions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Improvement proposal pitch</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20%</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 costed proposal defended in ten minutes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Participation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10%</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Contribution to case discussion and peer feedback</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Text 3"/>
          <p:cNvSpPr txBox="1"/>
          <p:nvPr/>
        </p:nvSpPr>
        <p:spPr>
          <a:xfrm>
            <a:off x="640080" y="4434840"/>
            <a:ext cx="10881360" cy="173736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The audit in short: pick a property, measure a baseline, benchmark it, propose changes.</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Groups of two or three. About 3,000 words plus your evidence appendix.</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Weightings are indicative and confirmed in the official module guide.</a:t>
            </a:r>
            <a:endParaRPr lang="en-US" sz="2000" dirty="0"/>
          </a:p>
        </p:txBody>
      </p:sp>
      <p:pic>
        <p:nvPicPr>
          <p:cNvPr id="8" name="Picture 7">
            <a:extLst>
              <a:ext uri="{FF2B5EF4-FFF2-40B4-BE49-F238E27FC236}">
                <a16:creationId xmlns:a16="http://schemas.microsoft.com/office/drawing/2014/main" id="{FC6B28C7-8D52-DBC3-99EE-EF48E5FBCBB7}"/>
              </a:ext>
            </a:extLst>
          </p:cNvPr>
          <p:cNvPicPr>
            <a:picLocks noChangeAspect="1"/>
          </p:cNvPicPr>
          <p:nvPr/>
        </p:nvPicPr>
        <p:blipFill>
          <a:blip r:embed="rId3"/>
          <a:stretch>
            <a:fillRect/>
          </a:stretch>
        </p:blipFill>
        <p:spPr>
          <a:xfrm>
            <a:off x="0" y="6449773"/>
            <a:ext cx="12192000" cy="408227"/>
          </a:xfrm>
          <a:prstGeom prst="rect">
            <a:avLst/>
          </a:prstGeom>
        </p:spPr>
      </p:pic>
      <p:sp>
        <p:nvSpPr>
          <p:cNvPr id="10" name="TextBox 9">
            <a:extLst>
              <a:ext uri="{FF2B5EF4-FFF2-40B4-BE49-F238E27FC236}">
                <a16:creationId xmlns:a16="http://schemas.microsoft.com/office/drawing/2014/main" id="{DBCC28B6-EE25-8830-D2B8-D8139675106A}"/>
              </a:ext>
            </a:extLst>
          </p:cNvPr>
          <p:cNvSpPr txBox="1"/>
          <p:nvPr/>
        </p:nvSpPr>
        <p:spPr>
          <a:xfrm>
            <a:off x="340659" y="6432950"/>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17352C"/>
        </a:solidFill>
        <a:effectLst/>
      </p:bgPr>
    </p:bg>
    <p:spTree>
      <p:nvGrpSpPr>
        <p:cNvPr id="1" name=""/>
        <p:cNvGrpSpPr/>
        <p:nvPr/>
      </p:nvGrpSpPr>
      <p:grpSpPr>
        <a:xfrm>
          <a:off x="0" y="0"/>
          <a:ext cx="0" cy="0"/>
          <a:chOff x="0" y="0"/>
          <a:chExt cx="0" cy="0"/>
        </a:xfrm>
      </p:grpSpPr>
      <p:sp>
        <p:nvSpPr>
          <p:cNvPr id="2" name="Shape 0"/>
          <p:cNvSpPr/>
          <p:nvPr/>
        </p:nvSpPr>
        <p:spPr>
          <a:xfrm>
            <a:off x="822960" y="1371600"/>
            <a:ext cx="1371600" cy="1371600"/>
          </a:xfrm>
          <a:prstGeom prst="roundRect">
            <a:avLst>
              <a:gd name="adj" fmla="val 6667"/>
            </a:avLst>
          </a:prstGeom>
          <a:solidFill>
            <a:srgbClr val="BE5F2A"/>
          </a:solidFill>
          <a:ln w="12700">
            <a:solidFill>
              <a:srgbClr val="BE5F2A"/>
            </a:solidFill>
            <a:prstDash val="solid"/>
          </a:ln>
        </p:spPr>
        <p:txBody>
          <a:bodyPr/>
          <a:lstStyle/>
          <a:p>
            <a:endParaRPr lang="en-US"/>
          </a:p>
        </p:txBody>
      </p:sp>
      <p:sp>
        <p:nvSpPr>
          <p:cNvPr id="3" name="Text 1"/>
          <p:cNvSpPr txBox="1"/>
          <p:nvPr/>
        </p:nvSpPr>
        <p:spPr>
          <a:xfrm>
            <a:off x="822960" y="1371600"/>
            <a:ext cx="1371600" cy="1371600"/>
          </a:xfrm>
          <a:prstGeom prst="rect">
            <a:avLst/>
          </a:prstGeom>
          <a:noFill/>
          <a:ln/>
        </p:spPr>
        <p:txBody>
          <a:bodyPr wrap="square" lIns="0" tIns="0" rIns="0" bIns="0" rtlCol="0" anchor="ctr"/>
          <a:lstStyle/>
          <a:p>
            <a:pPr marL="0" indent="0" algn="ctr">
              <a:buNone/>
            </a:pPr>
            <a:r>
              <a:rPr lang="en-US" sz="5400" b="1" dirty="0">
                <a:solidFill>
                  <a:srgbClr val="FFFFFF"/>
                </a:solidFill>
                <a:latin typeface="Georgia" pitchFamily="34" charset="0"/>
                <a:ea typeface="Georgia" pitchFamily="34" charset="-122"/>
                <a:cs typeface="Georgia" pitchFamily="34" charset="-120"/>
              </a:rPr>
              <a:t>01</a:t>
            </a:r>
            <a:endParaRPr lang="en-US" sz="5400" dirty="0"/>
          </a:p>
        </p:txBody>
      </p:sp>
      <p:sp>
        <p:nvSpPr>
          <p:cNvPr id="4" name="Text 2"/>
          <p:cNvSpPr txBox="1"/>
          <p:nvPr/>
        </p:nvSpPr>
        <p:spPr>
          <a:xfrm>
            <a:off x="2651760" y="1417320"/>
            <a:ext cx="8686800" cy="365760"/>
          </a:xfrm>
          <a:prstGeom prst="rect">
            <a:avLst/>
          </a:prstGeom>
          <a:noFill/>
          <a:ln/>
        </p:spPr>
        <p:txBody>
          <a:bodyPr wrap="square" lIns="0" tIns="0" rIns="0" bIns="0" rtlCol="0" anchor="ctr"/>
          <a:lstStyle/>
          <a:p>
            <a:pPr marL="0" indent="0">
              <a:buNone/>
            </a:pPr>
            <a:r>
              <a:rPr lang="en-US" sz="1600" dirty="0">
                <a:solidFill>
                  <a:srgbClr val="9EBFB2"/>
                </a:solidFill>
                <a:latin typeface="Georgia" pitchFamily="34" charset="0"/>
                <a:ea typeface="Georgia" pitchFamily="34" charset="-122"/>
                <a:cs typeface="Georgia" pitchFamily="34" charset="-120"/>
              </a:rPr>
              <a:t>Block one</a:t>
            </a:r>
            <a:endParaRPr lang="en-US" sz="1600" dirty="0"/>
          </a:p>
        </p:txBody>
      </p:sp>
      <p:sp>
        <p:nvSpPr>
          <p:cNvPr id="5" name="Text 3"/>
          <p:cNvSpPr txBox="1"/>
          <p:nvPr/>
        </p:nvSpPr>
        <p:spPr>
          <a:xfrm>
            <a:off x="2651760" y="1810512"/>
            <a:ext cx="8778240" cy="96012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Quality in Service Businesses</a:t>
            </a:r>
            <a:endParaRPr lang="en-US" sz="4000" dirty="0"/>
          </a:p>
        </p:txBody>
      </p:sp>
      <p:sp>
        <p:nvSpPr>
          <p:cNvPr id="6" name="Text 4"/>
          <p:cNvSpPr txBox="1"/>
          <p:nvPr/>
        </p:nvSpPr>
        <p:spPr>
          <a:xfrm>
            <a:off x="2688336" y="3154680"/>
            <a:ext cx="8595360" cy="256032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What quality means when the product is an experience</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Why services fail differently from factories</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The SERVQUAL gaps model and the cost of poor quality</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ISO 9001 and the EFQM Model as management frameworks</a:t>
            </a:r>
            <a:endParaRPr lang="en-US" sz="2000" dirty="0"/>
          </a:p>
        </p:txBody>
      </p:sp>
      <p:sp>
        <p:nvSpPr>
          <p:cNvPr id="7" name="Text 5"/>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7FA396"/>
                </a:solidFill>
                <a:latin typeface="Georgia" pitchFamily="34" charset="0"/>
                <a:ea typeface="Georgia" pitchFamily="34" charset="-122"/>
                <a:cs typeface="Georgia" pitchFamily="34" charset="-120"/>
              </a:rPr>
              <a:t>7</a:t>
            </a:r>
            <a:endParaRPr lang="en-US" sz="1000" dirty="0"/>
          </a:p>
        </p:txBody>
      </p:sp>
      <p:pic>
        <p:nvPicPr>
          <p:cNvPr id="9" name="Picture 8">
            <a:extLst>
              <a:ext uri="{FF2B5EF4-FFF2-40B4-BE49-F238E27FC236}">
                <a16:creationId xmlns:a16="http://schemas.microsoft.com/office/drawing/2014/main" id="{DD5E2A0D-C1A3-0D42-C673-F816B975BC05}"/>
              </a:ext>
            </a:extLst>
          </p:cNvPr>
          <p:cNvPicPr>
            <a:picLocks noChangeAspect="1"/>
          </p:cNvPicPr>
          <p:nvPr/>
        </p:nvPicPr>
        <p:blipFill>
          <a:blip r:embed="rId3"/>
          <a:stretch>
            <a:fillRect/>
          </a:stretch>
        </p:blipFill>
        <p:spPr>
          <a:xfrm>
            <a:off x="0" y="6449773"/>
            <a:ext cx="12192000" cy="408227"/>
          </a:xfrm>
          <a:prstGeom prst="rect">
            <a:avLst/>
          </a:prstGeom>
        </p:spPr>
      </p:pic>
      <p:sp>
        <p:nvSpPr>
          <p:cNvPr id="11" name="TextBox 10">
            <a:extLst>
              <a:ext uri="{FF2B5EF4-FFF2-40B4-BE49-F238E27FC236}">
                <a16:creationId xmlns:a16="http://schemas.microsoft.com/office/drawing/2014/main" id="{237BCA83-075A-3BE7-1B66-7C828630F091}"/>
              </a:ext>
            </a:extLst>
          </p:cNvPr>
          <p:cNvSpPr txBox="1"/>
          <p:nvPr/>
        </p:nvSpPr>
        <p:spPr>
          <a:xfrm>
            <a:off x="519953" y="644156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What quality means here ?</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8</a:t>
            </a:r>
            <a:endParaRPr lang="en-US" sz="1000" dirty="0"/>
          </a:p>
        </p:txBody>
      </p:sp>
      <p:sp>
        <p:nvSpPr>
          <p:cNvPr id="5" name="Shape 3"/>
          <p:cNvSpPr/>
          <p:nvPr/>
        </p:nvSpPr>
        <p:spPr>
          <a:xfrm>
            <a:off x="640080" y="1627632"/>
            <a:ext cx="5257800" cy="1572768"/>
          </a:xfrm>
          <a:prstGeom prst="roundRect">
            <a:avLst>
              <a:gd name="adj" fmla="val 3488"/>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Conformance</a:t>
            </a:r>
            <a:endParaRPr lang="en-US" sz="2000" dirty="0"/>
          </a:p>
        </p:txBody>
      </p:sp>
      <p:sp>
        <p:nvSpPr>
          <p:cNvPr id="7" name="Text 5"/>
          <p:cNvSpPr txBox="1"/>
          <p:nvPr/>
        </p:nvSpPr>
        <p:spPr>
          <a:xfrm>
            <a:off x="896112" y="224942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Did we deliver what the brand standard promised, every time?</a:t>
            </a:r>
            <a:endParaRPr lang="en-US" sz="2000" dirty="0"/>
          </a:p>
        </p:txBody>
      </p:sp>
      <p:sp>
        <p:nvSpPr>
          <p:cNvPr id="8" name="Shape 6"/>
          <p:cNvSpPr/>
          <p:nvPr/>
        </p:nvSpPr>
        <p:spPr>
          <a:xfrm>
            <a:off x="6263640" y="1627632"/>
            <a:ext cx="5257800" cy="1572768"/>
          </a:xfrm>
          <a:prstGeom prst="roundRect">
            <a:avLst>
              <a:gd name="adj" fmla="val 3488"/>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Fitness for purpose</a:t>
            </a:r>
            <a:endParaRPr lang="en-US" sz="2000" dirty="0"/>
          </a:p>
        </p:txBody>
      </p:sp>
      <p:sp>
        <p:nvSpPr>
          <p:cNvPr id="10" name="Text 8"/>
          <p:cNvSpPr txBox="1"/>
          <p:nvPr/>
        </p:nvSpPr>
        <p:spPr>
          <a:xfrm>
            <a:off x="6519672" y="224942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Does this offer suit this guest, this segment, this trip?</a:t>
            </a:r>
            <a:endParaRPr lang="en-US" sz="2000" dirty="0"/>
          </a:p>
        </p:txBody>
      </p:sp>
      <p:sp>
        <p:nvSpPr>
          <p:cNvPr id="11" name="Shape 9"/>
          <p:cNvSpPr/>
          <p:nvPr/>
        </p:nvSpPr>
        <p:spPr>
          <a:xfrm>
            <a:off x="640080" y="3364992"/>
            <a:ext cx="5257800" cy="1572768"/>
          </a:xfrm>
          <a:prstGeom prst="roundRect">
            <a:avLst>
              <a:gd name="adj" fmla="val 3488"/>
            </a:avLst>
          </a:prstGeom>
          <a:solidFill>
            <a:srgbClr val="F7EBE0"/>
          </a:solidFill>
          <a:ln w="12700">
            <a:solidFill>
              <a:srgbClr val="F7EBE0"/>
            </a:solidFill>
            <a:prstDash val="solid"/>
          </a:ln>
        </p:spPr>
        <p:txBody>
          <a:bodyPr/>
          <a:lstStyle/>
          <a:p>
            <a:endParaRPr lang="en-US"/>
          </a:p>
        </p:txBody>
      </p:sp>
      <p:sp>
        <p:nvSpPr>
          <p:cNvPr id="12" name="Text 10"/>
          <p:cNvSpPr txBox="1"/>
          <p:nvPr/>
        </p:nvSpPr>
        <p:spPr>
          <a:xfrm>
            <a:off x="896112" y="354787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Perceived quality</a:t>
            </a:r>
            <a:endParaRPr lang="en-US" sz="2000" dirty="0"/>
          </a:p>
        </p:txBody>
      </p:sp>
      <p:sp>
        <p:nvSpPr>
          <p:cNvPr id="13" name="Text 11"/>
          <p:cNvSpPr txBox="1"/>
          <p:nvPr/>
        </p:nvSpPr>
        <p:spPr>
          <a:xfrm>
            <a:off x="896112" y="398678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The gap between what was expected and what was experienced.</a:t>
            </a:r>
            <a:endParaRPr lang="en-US" sz="2000" dirty="0"/>
          </a:p>
        </p:txBody>
      </p:sp>
      <p:sp>
        <p:nvSpPr>
          <p:cNvPr id="14" name="Shape 12"/>
          <p:cNvSpPr/>
          <p:nvPr/>
        </p:nvSpPr>
        <p:spPr>
          <a:xfrm>
            <a:off x="6263640" y="3364992"/>
            <a:ext cx="5257800" cy="1572768"/>
          </a:xfrm>
          <a:prstGeom prst="roundRect">
            <a:avLst>
              <a:gd name="adj" fmla="val 3488"/>
            </a:avLst>
          </a:prstGeom>
          <a:solidFill>
            <a:srgbClr val="E9F0EC"/>
          </a:solidFill>
          <a:ln w="12700">
            <a:solidFill>
              <a:srgbClr val="E9F0EC"/>
            </a:solidFill>
            <a:prstDash val="solid"/>
          </a:ln>
        </p:spPr>
        <p:txBody>
          <a:bodyPr/>
          <a:lstStyle/>
          <a:p>
            <a:endParaRPr lang="en-US"/>
          </a:p>
        </p:txBody>
      </p:sp>
      <p:sp>
        <p:nvSpPr>
          <p:cNvPr id="15" name="Text 13"/>
          <p:cNvSpPr txBox="1"/>
          <p:nvPr/>
        </p:nvSpPr>
        <p:spPr>
          <a:xfrm>
            <a:off x="6519672" y="354787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Design quality</a:t>
            </a:r>
            <a:endParaRPr lang="en-US" sz="2000" dirty="0"/>
          </a:p>
        </p:txBody>
      </p:sp>
      <p:sp>
        <p:nvSpPr>
          <p:cNvPr id="16" name="Text 14"/>
          <p:cNvSpPr txBox="1"/>
          <p:nvPr/>
        </p:nvSpPr>
        <p:spPr>
          <a:xfrm>
            <a:off x="6519672" y="398678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Some failures are built into the concept, not caused by staff.</a:t>
            </a:r>
            <a:endParaRPr lang="en-US" sz="2000" dirty="0"/>
          </a:p>
        </p:txBody>
      </p:sp>
      <p:sp>
        <p:nvSpPr>
          <p:cNvPr id="17" name="Shape 15"/>
          <p:cNvSpPr/>
          <p:nvPr/>
        </p:nvSpPr>
        <p:spPr>
          <a:xfrm>
            <a:off x="640080" y="525780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914400" y="525780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A star rating counts facilities. It does not tell you whether guests were well served.</a:t>
            </a:r>
            <a:endParaRPr lang="en-US" sz="2000" dirty="0"/>
          </a:p>
        </p:txBody>
      </p:sp>
      <p:pic>
        <p:nvPicPr>
          <p:cNvPr id="20" name="Picture 19">
            <a:extLst>
              <a:ext uri="{FF2B5EF4-FFF2-40B4-BE49-F238E27FC236}">
                <a16:creationId xmlns:a16="http://schemas.microsoft.com/office/drawing/2014/main" id="{E18CE0E5-D7F6-DC97-941F-450CC241AA9C}"/>
              </a:ext>
            </a:extLst>
          </p:cNvPr>
          <p:cNvPicPr>
            <a:picLocks noChangeAspect="1"/>
          </p:cNvPicPr>
          <p:nvPr/>
        </p:nvPicPr>
        <p:blipFill>
          <a:blip r:embed="rId3"/>
          <a:stretch>
            <a:fillRect/>
          </a:stretch>
        </p:blipFill>
        <p:spPr>
          <a:xfrm>
            <a:off x="0" y="6449773"/>
            <a:ext cx="12192000" cy="408227"/>
          </a:xfrm>
          <a:prstGeom prst="rect">
            <a:avLst/>
          </a:prstGeom>
        </p:spPr>
      </p:pic>
      <p:sp>
        <p:nvSpPr>
          <p:cNvPr id="22" name="TextBox 21">
            <a:extLst>
              <a:ext uri="{FF2B5EF4-FFF2-40B4-BE49-F238E27FC236}">
                <a16:creationId xmlns:a16="http://schemas.microsoft.com/office/drawing/2014/main" id="{501C5A8B-C462-7377-57A2-886DA8DF939D}"/>
              </a:ext>
            </a:extLst>
          </p:cNvPr>
          <p:cNvSpPr txBox="1"/>
          <p:nvPr/>
        </p:nvSpPr>
        <p:spPr>
          <a:xfrm>
            <a:off x="640080" y="6406056"/>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Why service quality is hard ?</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9</a:t>
            </a:r>
            <a:endParaRPr lang="en-US" sz="1000" dirty="0"/>
          </a:p>
        </p:txBody>
      </p:sp>
      <p:sp>
        <p:nvSpPr>
          <p:cNvPr id="5" name="Text 3"/>
          <p:cNvSpPr txBox="1"/>
          <p:nvPr/>
        </p:nvSpPr>
        <p:spPr>
          <a:xfrm>
            <a:off x="640080" y="1737360"/>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6" name="Text 4"/>
          <p:cNvSpPr txBox="1"/>
          <p:nvPr/>
        </p:nvSpPr>
        <p:spPr>
          <a:xfrm>
            <a:off x="1417320" y="1627632"/>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Intangibility</a:t>
            </a:r>
            <a:endParaRPr lang="en-US" sz="2000" dirty="0"/>
          </a:p>
        </p:txBody>
      </p:sp>
      <p:sp>
        <p:nvSpPr>
          <p:cNvPr id="7" name="Text 5"/>
          <p:cNvSpPr txBox="1"/>
          <p:nvPr/>
        </p:nvSpPr>
        <p:spPr>
          <a:xfrm>
            <a:off x="1417320" y="2048256"/>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Guests cannot inspect a stay before buying, so they buy on signals and reputation.</a:t>
            </a:r>
            <a:endParaRPr lang="en-US" sz="2000" dirty="0"/>
          </a:p>
        </p:txBody>
      </p:sp>
      <p:sp>
        <p:nvSpPr>
          <p:cNvPr id="8" name="Text 6"/>
          <p:cNvSpPr txBox="1"/>
          <p:nvPr/>
        </p:nvSpPr>
        <p:spPr>
          <a:xfrm>
            <a:off x="640080" y="2907792"/>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9" name="Text 7"/>
          <p:cNvSpPr txBox="1"/>
          <p:nvPr/>
        </p:nvSpPr>
        <p:spPr>
          <a:xfrm>
            <a:off x="1417320" y="2798064"/>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Heterogeneity</a:t>
            </a:r>
            <a:endParaRPr lang="en-US" sz="2000" dirty="0"/>
          </a:p>
        </p:txBody>
      </p:sp>
      <p:sp>
        <p:nvSpPr>
          <p:cNvPr id="10" name="Text 8"/>
          <p:cNvSpPr txBox="1"/>
          <p:nvPr/>
        </p:nvSpPr>
        <p:spPr>
          <a:xfrm>
            <a:off x="1417320" y="3218688"/>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Two receptionists, two experiences. Variation is the central problem in services.</a:t>
            </a:r>
            <a:endParaRPr lang="en-US" sz="2000" dirty="0"/>
          </a:p>
        </p:txBody>
      </p:sp>
      <p:sp>
        <p:nvSpPr>
          <p:cNvPr id="11" name="Text 9"/>
          <p:cNvSpPr txBox="1"/>
          <p:nvPr/>
        </p:nvSpPr>
        <p:spPr>
          <a:xfrm>
            <a:off x="640080" y="4078224"/>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2" name="Text 10"/>
          <p:cNvSpPr txBox="1"/>
          <p:nvPr/>
        </p:nvSpPr>
        <p:spPr>
          <a:xfrm>
            <a:off x="1417320" y="3968496"/>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Inseparability</a:t>
            </a:r>
            <a:endParaRPr lang="en-US" sz="2000" dirty="0"/>
          </a:p>
        </p:txBody>
      </p:sp>
      <p:sp>
        <p:nvSpPr>
          <p:cNvPr id="13" name="Text 11"/>
          <p:cNvSpPr txBox="1"/>
          <p:nvPr/>
        </p:nvSpPr>
        <p:spPr>
          <a:xfrm>
            <a:off x="1417320" y="4389120"/>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Production and consumption happen together, so every error is witnessed.</a:t>
            </a:r>
            <a:endParaRPr lang="en-US" sz="2000" dirty="0"/>
          </a:p>
        </p:txBody>
      </p:sp>
      <p:sp>
        <p:nvSpPr>
          <p:cNvPr id="14" name="Text 12"/>
          <p:cNvSpPr txBox="1"/>
          <p:nvPr/>
        </p:nvSpPr>
        <p:spPr>
          <a:xfrm>
            <a:off x="640080" y="5248656"/>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5" name="Text 13"/>
          <p:cNvSpPr txBox="1"/>
          <p:nvPr/>
        </p:nvSpPr>
        <p:spPr>
          <a:xfrm>
            <a:off x="1417320" y="5138928"/>
            <a:ext cx="9966960" cy="41148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Perishability</a:t>
            </a:r>
            <a:endParaRPr lang="en-US" sz="2000" dirty="0"/>
          </a:p>
        </p:txBody>
      </p:sp>
      <p:sp>
        <p:nvSpPr>
          <p:cNvPr id="16" name="Text 14"/>
          <p:cNvSpPr txBox="1"/>
          <p:nvPr/>
        </p:nvSpPr>
        <p:spPr>
          <a:xfrm>
            <a:off x="1417320" y="5559552"/>
            <a:ext cx="9966960" cy="64008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An unsold room tonight is gone, which tempts managers to trade quality for occupancy.</a:t>
            </a:r>
            <a:endParaRPr lang="en-US" sz="2000" dirty="0"/>
          </a:p>
        </p:txBody>
      </p:sp>
      <p:pic>
        <p:nvPicPr>
          <p:cNvPr id="18" name="Picture 17">
            <a:extLst>
              <a:ext uri="{FF2B5EF4-FFF2-40B4-BE49-F238E27FC236}">
                <a16:creationId xmlns:a16="http://schemas.microsoft.com/office/drawing/2014/main" id="{12B7D0E7-D65B-1CC5-5B32-BFB653F43D7C}"/>
              </a:ext>
            </a:extLst>
          </p:cNvPr>
          <p:cNvPicPr>
            <a:picLocks noChangeAspect="1"/>
          </p:cNvPicPr>
          <p:nvPr/>
        </p:nvPicPr>
        <p:blipFill>
          <a:blip r:embed="rId3"/>
          <a:stretch>
            <a:fillRect/>
          </a:stretch>
        </p:blipFill>
        <p:spPr>
          <a:xfrm>
            <a:off x="0" y="6449773"/>
            <a:ext cx="12192000" cy="408227"/>
          </a:xfrm>
          <a:prstGeom prst="rect">
            <a:avLst/>
          </a:prstGeom>
        </p:spPr>
      </p:pic>
      <p:sp>
        <p:nvSpPr>
          <p:cNvPr id="20" name="TextBox 19">
            <a:extLst>
              <a:ext uri="{FF2B5EF4-FFF2-40B4-BE49-F238E27FC236}">
                <a16:creationId xmlns:a16="http://schemas.microsoft.com/office/drawing/2014/main" id="{3F645C92-7A3B-A5FC-9A66-7F9A3204EC32}"/>
              </a:ext>
            </a:extLst>
          </p:cNvPr>
          <p:cNvSpPr txBox="1"/>
          <p:nvPr/>
        </p:nvSpPr>
        <p:spPr>
          <a:xfrm>
            <a:off x="564777"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SERVQUAL Gaps Model</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10</a:t>
            </a:r>
            <a:endParaRPr lang="en-US" sz="1000" dirty="0"/>
          </a:p>
        </p:txBody>
      </p:sp>
      <p:sp>
        <p:nvSpPr>
          <p:cNvPr id="5" name="Shape 3"/>
          <p:cNvSpPr/>
          <p:nvPr/>
        </p:nvSpPr>
        <p:spPr>
          <a:xfrm>
            <a:off x="640080" y="1828800"/>
            <a:ext cx="2029968" cy="283464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1380744" y="2029968"/>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txBox="1"/>
          <p:nvPr/>
        </p:nvSpPr>
        <p:spPr>
          <a:xfrm>
            <a:off x="676656" y="2697480"/>
            <a:ext cx="1956816" cy="411480"/>
          </a:xfrm>
          <a:prstGeom prst="rect">
            <a:avLst/>
          </a:prstGeom>
          <a:noFill/>
          <a:ln/>
        </p:spPr>
        <p:txBody>
          <a:bodyPr wrap="square" lIns="0" tIns="0" rIns="0" bIns="0" rtlCol="0" anchor="ctr"/>
          <a:lstStyle/>
          <a:p>
            <a:pPr marL="0" indent="0" algn="ctr">
              <a:buNone/>
            </a:pPr>
            <a:r>
              <a:rPr lang="en-US" sz="1500" b="1" dirty="0">
                <a:solidFill>
                  <a:srgbClr val="17352C"/>
                </a:solidFill>
                <a:latin typeface="Georgia" pitchFamily="34" charset="0"/>
                <a:ea typeface="Georgia" pitchFamily="34" charset="-122"/>
                <a:cs typeface="Georgia" pitchFamily="34" charset="-120"/>
              </a:rPr>
              <a:t>Knowledge</a:t>
            </a:r>
            <a:endParaRPr lang="en-US" sz="1500" dirty="0"/>
          </a:p>
        </p:txBody>
      </p:sp>
      <p:sp>
        <p:nvSpPr>
          <p:cNvPr id="8" name="Text 6"/>
          <p:cNvSpPr txBox="1"/>
          <p:nvPr/>
        </p:nvSpPr>
        <p:spPr>
          <a:xfrm>
            <a:off x="777240" y="3127248"/>
            <a:ext cx="1755648" cy="141732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Management misreads what guests actually expect.</a:t>
            </a:r>
            <a:endParaRPr lang="en-US" sz="2000" dirty="0"/>
          </a:p>
        </p:txBody>
      </p:sp>
      <p:sp>
        <p:nvSpPr>
          <p:cNvPr id="9" name="Shape 7"/>
          <p:cNvSpPr/>
          <p:nvPr/>
        </p:nvSpPr>
        <p:spPr>
          <a:xfrm>
            <a:off x="2852928" y="1828800"/>
            <a:ext cx="2029968" cy="283464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10" name="Text 8"/>
          <p:cNvSpPr txBox="1"/>
          <p:nvPr/>
        </p:nvSpPr>
        <p:spPr>
          <a:xfrm>
            <a:off x="3593592" y="2029968"/>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1" name="Text 9"/>
          <p:cNvSpPr txBox="1"/>
          <p:nvPr/>
        </p:nvSpPr>
        <p:spPr>
          <a:xfrm>
            <a:off x="2889504" y="2697480"/>
            <a:ext cx="1956816" cy="411480"/>
          </a:xfrm>
          <a:prstGeom prst="rect">
            <a:avLst/>
          </a:prstGeom>
          <a:noFill/>
          <a:ln/>
        </p:spPr>
        <p:txBody>
          <a:bodyPr wrap="square" lIns="0" tIns="0" rIns="0" bIns="0" rtlCol="0" anchor="ctr"/>
          <a:lstStyle/>
          <a:p>
            <a:pPr marL="0" indent="0" algn="ctr">
              <a:buNone/>
            </a:pPr>
            <a:r>
              <a:rPr lang="en-US" sz="1500" b="1" dirty="0">
                <a:solidFill>
                  <a:srgbClr val="17352C"/>
                </a:solidFill>
                <a:latin typeface="Georgia" pitchFamily="34" charset="0"/>
                <a:ea typeface="Georgia" pitchFamily="34" charset="-122"/>
                <a:cs typeface="Georgia" pitchFamily="34" charset="-120"/>
              </a:rPr>
              <a:t>Standards</a:t>
            </a:r>
            <a:endParaRPr lang="en-US" sz="1500" dirty="0"/>
          </a:p>
        </p:txBody>
      </p:sp>
      <p:sp>
        <p:nvSpPr>
          <p:cNvPr id="12" name="Text 10"/>
          <p:cNvSpPr txBox="1"/>
          <p:nvPr/>
        </p:nvSpPr>
        <p:spPr>
          <a:xfrm>
            <a:off x="2990088" y="3127248"/>
            <a:ext cx="1755648" cy="141732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Expectations are known but never written into standards.</a:t>
            </a:r>
            <a:endParaRPr lang="en-US" sz="2000" dirty="0"/>
          </a:p>
        </p:txBody>
      </p:sp>
      <p:sp>
        <p:nvSpPr>
          <p:cNvPr id="13" name="Shape 11"/>
          <p:cNvSpPr/>
          <p:nvPr/>
        </p:nvSpPr>
        <p:spPr>
          <a:xfrm>
            <a:off x="5065776" y="1828800"/>
            <a:ext cx="2029968" cy="283464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5806440" y="2029968"/>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5" name="Text 13"/>
          <p:cNvSpPr txBox="1"/>
          <p:nvPr/>
        </p:nvSpPr>
        <p:spPr>
          <a:xfrm>
            <a:off x="5102352" y="2697480"/>
            <a:ext cx="1956816" cy="411480"/>
          </a:xfrm>
          <a:prstGeom prst="rect">
            <a:avLst/>
          </a:prstGeom>
          <a:noFill/>
          <a:ln/>
        </p:spPr>
        <p:txBody>
          <a:bodyPr wrap="square" lIns="0" tIns="0" rIns="0" bIns="0" rtlCol="0" anchor="ctr"/>
          <a:lstStyle/>
          <a:p>
            <a:pPr marL="0" indent="0" algn="ctr">
              <a:buNone/>
            </a:pPr>
            <a:r>
              <a:rPr lang="en-US" sz="1500" b="1" dirty="0">
                <a:solidFill>
                  <a:srgbClr val="17352C"/>
                </a:solidFill>
                <a:latin typeface="Georgia" pitchFamily="34" charset="0"/>
                <a:ea typeface="Georgia" pitchFamily="34" charset="-122"/>
                <a:cs typeface="Georgia" pitchFamily="34" charset="-120"/>
              </a:rPr>
              <a:t>Delivery</a:t>
            </a:r>
            <a:endParaRPr lang="en-US" sz="1500" dirty="0"/>
          </a:p>
        </p:txBody>
      </p:sp>
      <p:sp>
        <p:nvSpPr>
          <p:cNvPr id="16" name="Text 14"/>
          <p:cNvSpPr txBox="1"/>
          <p:nvPr/>
        </p:nvSpPr>
        <p:spPr>
          <a:xfrm>
            <a:off x="5202936" y="3127248"/>
            <a:ext cx="1755648" cy="141732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Standards exist but are not met on the floor.</a:t>
            </a:r>
            <a:endParaRPr lang="en-US" sz="2000" dirty="0"/>
          </a:p>
        </p:txBody>
      </p:sp>
      <p:sp>
        <p:nvSpPr>
          <p:cNvPr id="17" name="Shape 15"/>
          <p:cNvSpPr/>
          <p:nvPr/>
        </p:nvSpPr>
        <p:spPr>
          <a:xfrm>
            <a:off x="7278624" y="1828800"/>
            <a:ext cx="2029968" cy="2834640"/>
          </a:xfrm>
          <a:prstGeom prst="roundRect">
            <a:avLst>
              <a:gd name="adj" fmla="val 3153"/>
            </a:avLst>
          </a:prstGeom>
          <a:solidFill>
            <a:srgbClr val="E9F0EC"/>
          </a:solidFill>
          <a:ln w="12700">
            <a:solidFill>
              <a:srgbClr val="E9F0EC"/>
            </a:solidFill>
            <a:prstDash val="solid"/>
          </a:ln>
        </p:spPr>
        <p:txBody>
          <a:bodyPr/>
          <a:lstStyle/>
          <a:p>
            <a:endParaRPr lang="en-US"/>
          </a:p>
        </p:txBody>
      </p:sp>
      <p:sp>
        <p:nvSpPr>
          <p:cNvPr id="18" name="Text 16"/>
          <p:cNvSpPr txBox="1"/>
          <p:nvPr/>
        </p:nvSpPr>
        <p:spPr>
          <a:xfrm>
            <a:off x="8019288" y="2029968"/>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9" name="Text 17"/>
          <p:cNvSpPr txBox="1"/>
          <p:nvPr/>
        </p:nvSpPr>
        <p:spPr>
          <a:xfrm>
            <a:off x="7315200" y="2697480"/>
            <a:ext cx="1956816" cy="411480"/>
          </a:xfrm>
          <a:prstGeom prst="rect">
            <a:avLst/>
          </a:prstGeom>
          <a:noFill/>
          <a:ln/>
        </p:spPr>
        <p:txBody>
          <a:bodyPr wrap="square" lIns="0" tIns="0" rIns="0" bIns="0" rtlCol="0" anchor="ctr"/>
          <a:lstStyle/>
          <a:p>
            <a:pPr marL="0" indent="0" algn="ctr">
              <a:buNone/>
            </a:pPr>
            <a:r>
              <a:rPr lang="en-US" sz="1500" b="1" dirty="0">
                <a:solidFill>
                  <a:srgbClr val="17352C"/>
                </a:solidFill>
                <a:latin typeface="Georgia" pitchFamily="34" charset="0"/>
                <a:ea typeface="Georgia" pitchFamily="34" charset="-122"/>
                <a:cs typeface="Georgia" pitchFamily="34" charset="-120"/>
              </a:rPr>
              <a:t>Communication</a:t>
            </a:r>
            <a:endParaRPr lang="en-US" sz="1500" dirty="0"/>
          </a:p>
        </p:txBody>
      </p:sp>
      <p:sp>
        <p:nvSpPr>
          <p:cNvPr id="20" name="Text 18"/>
          <p:cNvSpPr txBox="1"/>
          <p:nvPr/>
        </p:nvSpPr>
        <p:spPr>
          <a:xfrm>
            <a:off x="7415784" y="3127248"/>
            <a:ext cx="1755648" cy="141732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Marketing promises more than operations can deliver.</a:t>
            </a:r>
            <a:endParaRPr lang="en-US" sz="2000" dirty="0"/>
          </a:p>
        </p:txBody>
      </p:sp>
      <p:sp>
        <p:nvSpPr>
          <p:cNvPr id="21" name="Shape 19"/>
          <p:cNvSpPr/>
          <p:nvPr/>
        </p:nvSpPr>
        <p:spPr>
          <a:xfrm>
            <a:off x="9491472" y="1828800"/>
            <a:ext cx="2029968" cy="2834640"/>
          </a:xfrm>
          <a:prstGeom prst="roundRect">
            <a:avLst>
              <a:gd name="adj" fmla="val 3153"/>
            </a:avLst>
          </a:prstGeom>
          <a:solidFill>
            <a:srgbClr val="F7EBE0"/>
          </a:solidFill>
          <a:ln w="12700">
            <a:solidFill>
              <a:srgbClr val="F7EBE0"/>
            </a:solidFill>
            <a:prstDash val="solid"/>
          </a:ln>
        </p:spPr>
        <p:txBody>
          <a:bodyPr/>
          <a:lstStyle/>
          <a:p>
            <a:endParaRPr lang="en-US"/>
          </a:p>
        </p:txBody>
      </p:sp>
      <p:sp>
        <p:nvSpPr>
          <p:cNvPr id="22" name="Text 20"/>
          <p:cNvSpPr txBox="1"/>
          <p:nvPr/>
        </p:nvSpPr>
        <p:spPr>
          <a:xfrm>
            <a:off x="10232136" y="2029968"/>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23" name="Text 21"/>
          <p:cNvSpPr txBox="1"/>
          <p:nvPr/>
        </p:nvSpPr>
        <p:spPr>
          <a:xfrm>
            <a:off x="9528048" y="2697480"/>
            <a:ext cx="1956816" cy="411480"/>
          </a:xfrm>
          <a:prstGeom prst="rect">
            <a:avLst/>
          </a:prstGeom>
          <a:noFill/>
          <a:ln/>
        </p:spPr>
        <p:txBody>
          <a:bodyPr wrap="square" lIns="0" tIns="0" rIns="0" bIns="0" rtlCol="0" anchor="ctr"/>
          <a:lstStyle/>
          <a:p>
            <a:pPr marL="0" indent="0" algn="ctr">
              <a:buNone/>
            </a:pPr>
            <a:r>
              <a:rPr lang="en-US" sz="1500" b="1" dirty="0">
                <a:solidFill>
                  <a:srgbClr val="17352C"/>
                </a:solidFill>
                <a:latin typeface="Georgia" pitchFamily="34" charset="0"/>
                <a:ea typeface="Georgia" pitchFamily="34" charset="-122"/>
                <a:cs typeface="Georgia" pitchFamily="34" charset="-120"/>
              </a:rPr>
              <a:t>Perception</a:t>
            </a:r>
            <a:endParaRPr lang="en-US" sz="1500" dirty="0"/>
          </a:p>
        </p:txBody>
      </p:sp>
      <p:sp>
        <p:nvSpPr>
          <p:cNvPr id="24" name="Text 22"/>
          <p:cNvSpPr txBox="1"/>
          <p:nvPr/>
        </p:nvSpPr>
        <p:spPr>
          <a:xfrm>
            <a:off x="9628632" y="3127248"/>
            <a:ext cx="1755648" cy="1417320"/>
          </a:xfrm>
          <a:prstGeom prst="rect">
            <a:avLst/>
          </a:prstGeom>
          <a:noFill/>
          <a:ln/>
        </p:spPr>
        <p:txBody>
          <a:bodyPr wrap="square" lIns="0" tIns="0" rIns="0" bIns="0" rtlCol="0" anchor="t"/>
          <a:lstStyle/>
          <a:p>
            <a:pPr marL="0" indent="0" algn="ctr">
              <a:lnSpc>
                <a:spcPts val="2100"/>
              </a:lnSpc>
              <a:buNone/>
            </a:pPr>
            <a:r>
              <a:rPr lang="en-US" sz="2000" dirty="0">
                <a:solidFill>
                  <a:srgbClr val="22332D"/>
                </a:solidFill>
                <a:latin typeface="Georgia" pitchFamily="34" charset="0"/>
                <a:ea typeface="Georgia" pitchFamily="34" charset="-122"/>
                <a:cs typeface="Georgia" pitchFamily="34" charset="-120"/>
              </a:rPr>
              <a:t>The overall gap the guest feels and then reviews.</a:t>
            </a:r>
            <a:endParaRPr lang="en-US" sz="2000" dirty="0"/>
          </a:p>
        </p:txBody>
      </p:sp>
      <p:sp>
        <p:nvSpPr>
          <p:cNvPr id="25" name="Shape 23"/>
          <p:cNvSpPr/>
          <p:nvPr/>
        </p:nvSpPr>
        <p:spPr>
          <a:xfrm>
            <a:off x="640080" y="502920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26" name="Text 24"/>
          <p:cNvSpPr txBox="1"/>
          <p:nvPr/>
        </p:nvSpPr>
        <p:spPr>
          <a:xfrm>
            <a:off x="914400" y="502920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RATER dimensions: reliability, assurance, tangibles, empathy, responsiveness.</a:t>
            </a:r>
            <a:endParaRPr lang="en-US" sz="2000" dirty="0"/>
          </a:p>
        </p:txBody>
      </p:sp>
      <p:pic>
        <p:nvPicPr>
          <p:cNvPr id="28" name="Picture 27">
            <a:extLst>
              <a:ext uri="{FF2B5EF4-FFF2-40B4-BE49-F238E27FC236}">
                <a16:creationId xmlns:a16="http://schemas.microsoft.com/office/drawing/2014/main" id="{244692BA-930F-E57B-AA7E-A52E6A3EC407}"/>
              </a:ext>
            </a:extLst>
          </p:cNvPr>
          <p:cNvPicPr>
            <a:picLocks noChangeAspect="1"/>
          </p:cNvPicPr>
          <p:nvPr/>
        </p:nvPicPr>
        <p:blipFill>
          <a:blip r:embed="rId3"/>
          <a:stretch>
            <a:fillRect/>
          </a:stretch>
        </p:blipFill>
        <p:spPr>
          <a:xfrm>
            <a:off x="0" y="6449773"/>
            <a:ext cx="12192000" cy="408227"/>
          </a:xfrm>
          <a:prstGeom prst="rect">
            <a:avLst/>
          </a:prstGeom>
        </p:spPr>
      </p:pic>
      <p:sp>
        <p:nvSpPr>
          <p:cNvPr id="32" name="TextBox 31">
            <a:extLst>
              <a:ext uri="{FF2B5EF4-FFF2-40B4-BE49-F238E27FC236}">
                <a16:creationId xmlns:a16="http://schemas.microsoft.com/office/drawing/2014/main" id="{924BBDED-36F8-69CA-9C6B-AE39AD929C98}"/>
              </a:ext>
            </a:extLst>
          </p:cNvPr>
          <p:cNvSpPr txBox="1"/>
          <p:nvPr/>
        </p:nvSpPr>
        <p:spPr>
          <a:xfrm>
            <a:off x="640080"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Cost of Poor Quality</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11</a:t>
            </a:r>
            <a:endParaRPr lang="en-US" sz="1000" dirty="0"/>
          </a:p>
        </p:txBody>
      </p:sp>
      <p:graphicFrame>
        <p:nvGraphicFramePr>
          <p:cNvPr id="5" name="Chart 0"/>
          <p:cNvGraphicFramePr/>
          <p:nvPr/>
        </p:nvGraphicFramePr>
        <p:xfrm>
          <a:off x="548640" y="1691640"/>
          <a:ext cx="6035040" cy="365760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3"/>
          <p:cNvSpPr txBox="1"/>
          <p:nvPr/>
        </p:nvSpPr>
        <p:spPr>
          <a:xfrm>
            <a:off x="6766560" y="1737360"/>
            <a:ext cx="4800600" cy="365760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Prevention: training, design, supplier selection.</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Appraisal: audits, mystery guests, inspections.</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Internal failure: rework, waste, re-cleaning.</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External failure: refunds, compensation, lost repeat guests.</a:t>
            </a:r>
            <a:endParaRPr lang="en-US" sz="2000" dirty="0"/>
          </a:p>
        </p:txBody>
      </p:sp>
      <p:sp>
        <p:nvSpPr>
          <p:cNvPr id="7" name="Shape 4"/>
          <p:cNvSpPr/>
          <p:nvPr/>
        </p:nvSpPr>
        <p:spPr>
          <a:xfrm>
            <a:off x="640080" y="553212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8" name="Text 5"/>
          <p:cNvSpPr txBox="1"/>
          <p:nvPr/>
        </p:nvSpPr>
        <p:spPr>
          <a:xfrm>
            <a:off x="914400" y="553212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External failure is the most expensive and the least visible in the P&amp;L.</a:t>
            </a:r>
            <a:endParaRPr lang="en-US" sz="2000" dirty="0"/>
          </a:p>
        </p:txBody>
      </p:sp>
      <p:pic>
        <p:nvPicPr>
          <p:cNvPr id="10" name="Picture 9">
            <a:extLst>
              <a:ext uri="{FF2B5EF4-FFF2-40B4-BE49-F238E27FC236}">
                <a16:creationId xmlns:a16="http://schemas.microsoft.com/office/drawing/2014/main" id="{B95C9C22-E86C-11D1-6D9C-CA06F2EDD81B}"/>
              </a:ext>
            </a:extLst>
          </p:cNvPr>
          <p:cNvPicPr>
            <a:picLocks noChangeAspect="1"/>
          </p:cNvPicPr>
          <p:nvPr/>
        </p:nvPicPr>
        <p:blipFill>
          <a:blip r:embed="rId4"/>
          <a:stretch>
            <a:fillRect/>
          </a:stretch>
        </p:blipFill>
        <p:spPr>
          <a:xfrm>
            <a:off x="-15240" y="6449773"/>
            <a:ext cx="12192000" cy="408227"/>
          </a:xfrm>
          <a:prstGeom prst="rect">
            <a:avLst/>
          </a:prstGeom>
        </p:spPr>
      </p:pic>
      <p:sp>
        <p:nvSpPr>
          <p:cNvPr id="12" name="TextBox 11">
            <a:extLst>
              <a:ext uri="{FF2B5EF4-FFF2-40B4-BE49-F238E27FC236}">
                <a16:creationId xmlns:a16="http://schemas.microsoft.com/office/drawing/2014/main" id="{F76E8ADD-9369-91BF-4A86-4AE8B767CD17}"/>
              </a:ext>
            </a:extLst>
          </p:cNvPr>
          <p:cNvSpPr txBox="1"/>
          <p:nvPr/>
        </p:nvSpPr>
        <p:spPr>
          <a:xfrm>
            <a:off x="762000" y="644977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ISO 9001 and the Process View</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12</a:t>
            </a:r>
            <a:endParaRPr lang="en-US" sz="1000" dirty="0"/>
          </a:p>
        </p:txBody>
      </p:sp>
      <p:sp>
        <p:nvSpPr>
          <p:cNvPr id="5" name="Shape 3"/>
          <p:cNvSpPr/>
          <p:nvPr/>
        </p:nvSpPr>
        <p:spPr>
          <a:xfrm>
            <a:off x="640080" y="1645920"/>
            <a:ext cx="10881360" cy="1143000"/>
          </a:xfrm>
          <a:prstGeom prst="roundRect">
            <a:avLst>
              <a:gd name="adj" fmla="val 4800"/>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28800"/>
            <a:ext cx="1036929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Plan - Do - Check - Act, applied to every process</a:t>
            </a:r>
            <a:endParaRPr lang="en-US" sz="2000" dirty="0"/>
          </a:p>
        </p:txBody>
      </p:sp>
      <p:sp>
        <p:nvSpPr>
          <p:cNvPr id="7" name="Text 5"/>
          <p:cNvSpPr txBox="1"/>
          <p:nvPr/>
        </p:nvSpPr>
        <p:spPr>
          <a:xfrm>
            <a:off x="896112" y="2267712"/>
            <a:ext cx="10369296" cy="3566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Clauses 4 to 10: context, leadership, planning, support, operation, evaluation, improvement.</a:t>
            </a:r>
            <a:endParaRPr lang="en-US" sz="2000" dirty="0"/>
          </a:p>
        </p:txBody>
      </p:sp>
      <p:sp>
        <p:nvSpPr>
          <p:cNvPr id="8" name="Text 6"/>
          <p:cNvSpPr txBox="1"/>
          <p:nvPr/>
        </p:nvSpPr>
        <p:spPr>
          <a:xfrm>
            <a:off x="640080" y="3017520"/>
            <a:ext cx="10881360" cy="2286000"/>
          </a:xfrm>
          <a:prstGeom prst="rect">
            <a:avLst/>
          </a:prstGeom>
          <a:noFill/>
          <a:ln/>
        </p:spPr>
        <p:txBody>
          <a:bodyPr wrap="square" lIns="0" tIns="0" rIns="0" bIns="0" rtlCol="0" anchor="t"/>
          <a:lstStyle/>
          <a:p>
            <a:pPr marL="342900" indent="-342900">
              <a:lnSpc>
                <a:spcPts val="2700"/>
              </a:lnSpc>
              <a:spcAft>
                <a:spcPts val="1400"/>
              </a:spcAft>
              <a:buSzPct val="100000"/>
              <a:buChar char="•"/>
            </a:pPr>
            <a:r>
              <a:rPr lang="en-US" sz="2000" dirty="0">
                <a:solidFill>
                  <a:srgbClr val="22332D"/>
                </a:solidFill>
                <a:latin typeface="Georgia" pitchFamily="34" charset="0"/>
                <a:ea typeface="Georgia" pitchFamily="34" charset="-122"/>
                <a:cs typeface="Georgia" pitchFamily="34" charset="-120"/>
              </a:rPr>
              <a:t>Risk-based thinking replaced the old obsession with documentation.</a:t>
            </a:r>
            <a:endParaRPr lang="en-US" sz="2000" dirty="0"/>
          </a:p>
          <a:p>
            <a:pPr marL="342900" indent="-342900">
              <a:lnSpc>
                <a:spcPts val="2700"/>
              </a:lnSpc>
              <a:spcAft>
                <a:spcPts val="1400"/>
              </a:spcAft>
              <a:buSzPct val="100000"/>
              <a:buChar char="•"/>
            </a:pPr>
            <a:r>
              <a:rPr lang="en-US" sz="2000" dirty="0">
                <a:solidFill>
                  <a:srgbClr val="22332D"/>
                </a:solidFill>
                <a:latin typeface="Georgia" pitchFamily="34" charset="0"/>
                <a:ea typeface="Georgia" pitchFamily="34" charset="-122"/>
                <a:cs typeface="Georgia" pitchFamily="34" charset="-120"/>
              </a:rPr>
              <a:t>Certification proves your processes do what you said they would.</a:t>
            </a:r>
            <a:endParaRPr lang="en-US" sz="2000" dirty="0"/>
          </a:p>
          <a:p>
            <a:pPr marL="342900" indent="-342900">
              <a:lnSpc>
                <a:spcPts val="2700"/>
              </a:lnSpc>
              <a:spcAft>
                <a:spcPts val="1400"/>
              </a:spcAft>
              <a:buSzPct val="100000"/>
              <a:buChar char="•"/>
            </a:pPr>
            <a:r>
              <a:rPr lang="en-US" sz="2000" dirty="0">
                <a:solidFill>
                  <a:srgbClr val="22332D"/>
                </a:solidFill>
                <a:latin typeface="Georgia" pitchFamily="34" charset="0"/>
                <a:ea typeface="Georgia" pitchFamily="34" charset="-122"/>
                <a:cs typeface="Georgia" pitchFamily="34" charset="-120"/>
              </a:rPr>
              <a:t>It does not prove the standard you set is any good for the guest.</a:t>
            </a:r>
            <a:endParaRPr lang="en-US" sz="2000" dirty="0"/>
          </a:p>
          <a:p>
            <a:pPr marL="342900" indent="-342900">
              <a:lnSpc>
                <a:spcPts val="2700"/>
              </a:lnSpc>
              <a:spcAft>
                <a:spcPts val="1400"/>
              </a:spcAft>
              <a:buSzPct val="100000"/>
              <a:buChar char="•"/>
            </a:pPr>
            <a:r>
              <a:rPr lang="en-US" sz="2000" dirty="0">
                <a:solidFill>
                  <a:srgbClr val="22332D"/>
                </a:solidFill>
                <a:latin typeface="Georgia" pitchFamily="34" charset="0"/>
                <a:ea typeface="Georgia" pitchFamily="34" charset="-122"/>
                <a:cs typeface="Georgia" pitchFamily="34" charset="-120"/>
              </a:rPr>
              <a:t>The value sits in internal audits, corrective action and review.</a:t>
            </a:r>
            <a:endParaRPr lang="en-US" sz="2000" dirty="0"/>
          </a:p>
        </p:txBody>
      </p:sp>
      <p:sp>
        <p:nvSpPr>
          <p:cNvPr id="9" name="Shape 7"/>
          <p:cNvSpPr/>
          <p:nvPr/>
        </p:nvSpPr>
        <p:spPr>
          <a:xfrm>
            <a:off x="640080" y="553212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10" name="Text 8"/>
          <p:cNvSpPr txBox="1"/>
          <p:nvPr/>
        </p:nvSpPr>
        <p:spPr>
          <a:xfrm>
            <a:off x="914400" y="553212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A certificate is evidence of discipline, not evidence of excellence.</a:t>
            </a:r>
            <a:endParaRPr lang="en-US" sz="2000" dirty="0"/>
          </a:p>
        </p:txBody>
      </p:sp>
      <p:pic>
        <p:nvPicPr>
          <p:cNvPr id="12" name="Picture 11">
            <a:extLst>
              <a:ext uri="{FF2B5EF4-FFF2-40B4-BE49-F238E27FC236}">
                <a16:creationId xmlns:a16="http://schemas.microsoft.com/office/drawing/2014/main" id="{BE9641A7-3BC5-4821-A40F-F4D049A0D898}"/>
              </a:ext>
            </a:extLst>
          </p:cNvPr>
          <p:cNvPicPr>
            <a:picLocks noChangeAspect="1"/>
          </p:cNvPicPr>
          <p:nvPr/>
        </p:nvPicPr>
        <p:blipFill>
          <a:blip r:embed="rId3"/>
          <a:stretch>
            <a:fillRect/>
          </a:stretch>
        </p:blipFill>
        <p:spPr>
          <a:xfrm>
            <a:off x="0" y="6454793"/>
            <a:ext cx="12192000" cy="408227"/>
          </a:xfrm>
          <a:prstGeom prst="rect">
            <a:avLst/>
          </a:prstGeom>
        </p:spPr>
      </p:pic>
      <p:sp>
        <p:nvSpPr>
          <p:cNvPr id="14" name="TextBox 13">
            <a:extLst>
              <a:ext uri="{FF2B5EF4-FFF2-40B4-BE49-F238E27FC236}">
                <a16:creationId xmlns:a16="http://schemas.microsoft.com/office/drawing/2014/main" id="{89D75BA6-3B7D-846C-8C4E-31B16E38CDA8}"/>
              </a:ext>
            </a:extLst>
          </p:cNvPr>
          <p:cNvSpPr txBox="1"/>
          <p:nvPr/>
        </p:nvSpPr>
        <p:spPr>
          <a:xfrm>
            <a:off x="555812" y="6454793"/>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EFQM Model</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13</a:t>
            </a:r>
            <a:endParaRPr lang="en-US" sz="10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2807208"/>
        </p:xfrm>
        <a:graphic>
          <a:graphicData uri="http://schemas.openxmlformats.org/drawingml/2006/table">
            <a:tbl>
              <a:tblPr/>
              <a:tblGrid>
                <a:gridCol w="1828800">
                  <a:extLst>
                    <a:ext uri="{9D8B030D-6E8A-4147-A177-3AD203B41FA5}">
                      <a16:colId xmlns:a16="http://schemas.microsoft.com/office/drawing/2014/main" val="20000"/>
                    </a:ext>
                  </a:extLst>
                </a:gridCol>
                <a:gridCol w="3566160">
                  <a:extLst>
                    <a:ext uri="{9D8B030D-6E8A-4147-A177-3AD203B41FA5}">
                      <a16:colId xmlns:a16="http://schemas.microsoft.com/office/drawing/2014/main" val="20001"/>
                    </a:ext>
                  </a:extLst>
                </a:gridCol>
                <a:gridCol w="5486400">
                  <a:extLst>
                    <a:ext uri="{9D8B030D-6E8A-4147-A177-3AD203B41FA5}">
                      <a16:colId xmlns:a16="http://schemas.microsoft.com/office/drawing/2014/main" val="20002"/>
                    </a:ext>
                  </a:extLst>
                </a:gridCol>
              </a:tblGrid>
              <a:tr h="68580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Block</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Question it answers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Criteria</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68580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Direction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Why do we exist, and where are we going?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Purpose, vision and strategy; culture and leadership</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8580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Execution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How do we deliver the strategy?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Engaging stakeholders; sustainable value; performance and transformation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8580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Results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What have we actually achieved?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Stakeholder perceptions; strategic and operational performance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sp>
        <p:nvSpPr>
          <p:cNvPr id="6" name="Text 3"/>
          <p:cNvSpPr txBox="1"/>
          <p:nvPr/>
        </p:nvSpPr>
        <p:spPr>
          <a:xfrm>
            <a:off x="640080" y="4572000"/>
            <a:ext cx="10881360" cy="160020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Three blocks, seven criteria, RADAR logic, scored out of 1,000 points.</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The 2025 revision puts sustainable value creation at the centre.</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Used far more often for self-assessment than for formal recognition.</a:t>
            </a:r>
            <a:endParaRPr lang="en-US" sz="2000" dirty="0"/>
          </a:p>
        </p:txBody>
      </p:sp>
      <p:pic>
        <p:nvPicPr>
          <p:cNvPr id="7" name="Picture 6">
            <a:extLst>
              <a:ext uri="{FF2B5EF4-FFF2-40B4-BE49-F238E27FC236}">
                <a16:creationId xmlns:a16="http://schemas.microsoft.com/office/drawing/2014/main" id="{1755EB94-DDE8-BE06-B662-C21282FE2527}"/>
              </a:ext>
            </a:extLst>
          </p:cNvPr>
          <p:cNvPicPr>
            <a:picLocks noChangeAspect="1"/>
          </p:cNvPicPr>
          <p:nvPr/>
        </p:nvPicPr>
        <p:blipFill>
          <a:blip r:embed="rId3"/>
          <a:stretch>
            <a:fillRect/>
          </a:stretch>
        </p:blipFill>
        <p:spPr>
          <a:xfrm>
            <a:off x="0" y="6455762"/>
            <a:ext cx="12192000" cy="408227"/>
          </a:xfrm>
          <a:prstGeom prst="rect">
            <a:avLst/>
          </a:prstGeom>
        </p:spPr>
      </p:pic>
      <p:sp>
        <p:nvSpPr>
          <p:cNvPr id="9" name="TextBox 8">
            <a:extLst>
              <a:ext uri="{FF2B5EF4-FFF2-40B4-BE49-F238E27FC236}">
                <a16:creationId xmlns:a16="http://schemas.microsoft.com/office/drawing/2014/main" id="{8913C52A-58CA-1907-CB68-7917BC7183BD}"/>
              </a:ext>
            </a:extLst>
          </p:cNvPr>
          <p:cNvSpPr txBox="1"/>
          <p:nvPr/>
        </p:nvSpPr>
        <p:spPr>
          <a:xfrm>
            <a:off x="640080" y="6420621"/>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Case Study 1 - Audits pass</a:t>
            </a:r>
            <a:endParaRPr lang="en-US" sz="4000" dirty="0"/>
          </a:p>
        </p:txBody>
      </p:sp>
      <p:sp>
        <p:nvSpPr>
          <p:cNvPr id="3" name="Text 1"/>
          <p:cNvSpPr txBox="1"/>
          <p:nvPr/>
        </p:nvSpPr>
        <p:spPr>
          <a:xfrm>
            <a:off x="658368" y="1298448"/>
            <a:ext cx="10881360" cy="292608"/>
          </a:xfrm>
          <a:prstGeom prst="rect">
            <a:avLst/>
          </a:prstGeom>
          <a:noFill/>
          <a:ln/>
        </p:spPr>
        <p:txBody>
          <a:bodyPr wrap="square" lIns="0" tIns="0" rIns="0" bIns="0" rtlCol="0" anchor="ctr"/>
          <a:lstStyle/>
          <a:p>
            <a:pPr marL="0" indent="0">
              <a:buNone/>
            </a:pPr>
            <a:r>
              <a:rPr lang="en-US" sz="1400" i="1" dirty="0">
                <a:solidFill>
                  <a:srgbClr val="BE5F2A"/>
                </a:solidFill>
                <a:latin typeface="Georgia" pitchFamily="34" charset="0"/>
                <a:ea typeface="Georgia" pitchFamily="34" charset="-122"/>
                <a:cs typeface="Georgia" pitchFamily="34" charset="-120"/>
              </a:rPr>
              <a:t>Block one - diagnosing a quality failure</a:t>
            </a:r>
            <a:endParaRPr lang="en-US" sz="1400" dirty="0"/>
          </a:p>
        </p:txBody>
      </p:sp>
      <p:sp>
        <p:nvSpPr>
          <p:cNvPr id="4" name="Text 2"/>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5" name="Text 3"/>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14</a:t>
            </a:r>
            <a:endParaRPr lang="en-US" sz="1000" dirty="0"/>
          </a:p>
        </p:txBody>
      </p:sp>
      <p:sp>
        <p:nvSpPr>
          <p:cNvPr id="6" name="Shape 4"/>
          <p:cNvSpPr/>
          <p:nvPr/>
        </p:nvSpPr>
        <p:spPr>
          <a:xfrm>
            <a:off x="518160" y="1760118"/>
            <a:ext cx="10881360" cy="1600200"/>
          </a:xfrm>
          <a:prstGeom prst="roundRect">
            <a:avLst>
              <a:gd name="adj" fmla="val 3429"/>
            </a:avLst>
          </a:prstGeom>
          <a:solidFill>
            <a:srgbClr val="E9F0EC"/>
          </a:solidFill>
          <a:ln w="12700">
            <a:solidFill>
              <a:srgbClr val="E9F0EC"/>
            </a:solidFill>
            <a:prstDash val="solid"/>
          </a:ln>
        </p:spPr>
        <p:txBody>
          <a:bodyPr/>
          <a:lstStyle/>
          <a:p>
            <a:endParaRPr lang="en-US"/>
          </a:p>
        </p:txBody>
      </p:sp>
      <p:sp>
        <p:nvSpPr>
          <p:cNvPr id="7" name="Text 5"/>
          <p:cNvSpPr txBox="1"/>
          <p:nvPr/>
        </p:nvSpPr>
        <p:spPr>
          <a:xfrm>
            <a:off x="896112" y="1874520"/>
            <a:ext cx="1036929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The situation</a:t>
            </a:r>
            <a:endParaRPr lang="en-US" sz="2000" dirty="0"/>
          </a:p>
        </p:txBody>
      </p:sp>
      <p:sp>
        <p:nvSpPr>
          <p:cNvPr id="8" name="Text 6"/>
          <p:cNvSpPr txBox="1"/>
          <p:nvPr/>
        </p:nvSpPr>
        <p:spPr>
          <a:xfrm>
            <a:off x="896112" y="2313432"/>
            <a:ext cx="10369296" cy="8138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Meridiana Hotels runs 34 city properties. Brand audit scores average 92%, but guest satisfaction has fallen for four consecutive quarters and repeat bookings are down.</a:t>
            </a:r>
            <a:endParaRPr lang="en-US" sz="2000" dirty="0"/>
          </a:p>
        </p:txBody>
      </p:sp>
      <p:sp>
        <p:nvSpPr>
          <p:cNvPr id="9" name="Text 7"/>
          <p:cNvSpPr txBox="1"/>
          <p:nvPr/>
        </p:nvSpPr>
        <p:spPr>
          <a:xfrm>
            <a:off x="640080" y="3474720"/>
            <a:ext cx="10881360" cy="1554480"/>
          </a:xfrm>
          <a:prstGeom prst="rect">
            <a:avLst/>
          </a:prstGeom>
          <a:noFill/>
          <a:ln/>
        </p:spPr>
        <p:txBody>
          <a:bodyPr wrap="square" lIns="0" tIns="0" rIns="0" bIns="0" rtlCol="0" anchor="t"/>
          <a:lstStyle/>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Complaints cluster on check-in waiting time, breakfast queues and slow room-service.</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The brand standard specifies a five-minute check-in; nobody measures it.</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Marketing has been running a campaign promising a personalised welcome.</a:t>
            </a:r>
            <a:endParaRPr lang="en-US" sz="2000" dirty="0"/>
          </a:p>
        </p:txBody>
      </p:sp>
      <p:sp>
        <p:nvSpPr>
          <p:cNvPr id="10" name="Shape 8"/>
          <p:cNvSpPr/>
          <p:nvPr/>
        </p:nvSpPr>
        <p:spPr>
          <a:xfrm>
            <a:off x="640080" y="5212080"/>
            <a:ext cx="10881360" cy="960120"/>
          </a:xfrm>
          <a:prstGeom prst="roundRect">
            <a:avLst>
              <a:gd name="adj" fmla="val 5714"/>
            </a:avLst>
          </a:prstGeom>
          <a:solidFill>
            <a:srgbClr val="F7EBE0"/>
          </a:solidFill>
          <a:ln w="12700">
            <a:solidFill>
              <a:srgbClr val="F7EBE0"/>
            </a:solidFill>
            <a:prstDash val="solid"/>
          </a:ln>
        </p:spPr>
        <p:txBody>
          <a:bodyPr/>
          <a:lstStyle/>
          <a:p>
            <a:endParaRPr lang="en-US"/>
          </a:p>
        </p:txBody>
      </p:sp>
      <p:sp>
        <p:nvSpPr>
          <p:cNvPr id="11" name="Text 9"/>
          <p:cNvSpPr txBox="1"/>
          <p:nvPr/>
        </p:nvSpPr>
        <p:spPr>
          <a:xfrm>
            <a:off x="914400" y="5212080"/>
            <a:ext cx="10332720" cy="960120"/>
          </a:xfrm>
          <a:prstGeom prst="rect">
            <a:avLst/>
          </a:prstGeom>
          <a:noFill/>
          <a:ln/>
        </p:spPr>
        <p:txBody>
          <a:bodyPr wrap="square" lIns="0" tIns="0" rIns="0" bIns="0" rtlCol="0" anchor="ctr"/>
          <a:lstStyle/>
          <a:p>
            <a:pPr marL="0" indent="0">
              <a:lnSpc>
                <a:spcPts val="2600"/>
              </a:lnSpc>
              <a:buNone/>
            </a:pPr>
            <a:r>
              <a:rPr lang="en-US" sz="2000" dirty="0">
                <a:solidFill>
                  <a:srgbClr val="17352C"/>
                </a:solidFill>
                <a:latin typeface="Georgia" pitchFamily="34" charset="0"/>
                <a:ea typeface="Georgia" pitchFamily="34" charset="-122"/>
                <a:cs typeface="Georgia" pitchFamily="34" charset="-120"/>
              </a:rPr>
              <a:t>Your task: locate the failure using the gaps model, propose three changes with an owner for each, and name the single indicator you would put in front of the board.</a:t>
            </a:r>
            <a:endParaRPr lang="en-US" sz="2000" dirty="0"/>
          </a:p>
        </p:txBody>
      </p:sp>
      <p:pic>
        <p:nvPicPr>
          <p:cNvPr id="13" name="Picture 12">
            <a:extLst>
              <a:ext uri="{FF2B5EF4-FFF2-40B4-BE49-F238E27FC236}">
                <a16:creationId xmlns:a16="http://schemas.microsoft.com/office/drawing/2014/main" id="{6191A0E2-7D47-8F62-017E-6FACD9E06B63}"/>
              </a:ext>
            </a:extLst>
          </p:cNvPr>
          <p:cNvPicPr>
            <a:picLocks noChangeAspect="1"/>
          </p:cNvPicPr>
          <p:nvPr/>
        </p:nvPicPr>
        <p:blipFill>
          <a:blip r:embed="rId3"/>
          <a:stretch>
            <a:fillRect/>
          </a:stretch>
        </p:blipFill>
        <p:spPr>
          <a:xfrm>
            <a:off x="0" y="6602173"/>
            <a:ext cx="12192000" cy="408227"/>
          </a:xfrm>
          <a:prstGeom prst="rect">
            <a:avLst/>
          </a:prstGeom>
        </p:spPr>
      </p:pic>
      <p:sp>
        <p:nvSpPr>
          <p:cNvPr id="15" name="TextBox 14">
            <a:extLst>
              <a:ext uri="{FF2B5EF4-FFF2-40B4-BE49-F238E27FC236}">
                <a16:creationId xmlns:a16="http://schemas.microsoft.com/office/drawing/2014/main" id="{7640C04E-982C-893A-3358-28D2BC4AA859}"/>
              </a:ext>
            </a:extLst>
          </p:cNvPr>
          <p:cNvSpPr txBox="1"/>
          <p:nvPr/>
        </p:nvSpPr>
        <p:spPr>
          <a:xfrm>
            <a:off x="896112" y="654873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17352C"/>
        </a:solidFill>
        <a:effectLst/>
      </p:bgPr>
    </p:bg>
    <p:spTree>
      <p:nvGrpSpPr>
        <p:cNvPr id="1" name=""/>
        <p:cNvGrpSpPr/>
        <p:nvPr/>
      </p:nvGrpSpPr>
      <p:grpSpPr>
        <a:xfrm>
          <a:off x="0" y="0"/>
          <a:ext cx="0" cy="0"/>
          <a:chOff x="0" y="0"/>
          <a:chExt cx="0" cy="0"/>
        </a:xfrm>
      </p:grpSpPr>
      <p:sp>
        <p:nvSpPr>
          <p:cNvPr id="2" name="Shape 0"/>
          <p:cNvSpPr/>
          <p:nvPr/>
        </p:nvSpPr>
        <p:spPr>
          <a:xfrm>
            <a:off x="822960" y="1371600"/>
            <a:ext cx="1371600" cy="1371600"/>
          </a:xfrm>
          <a:prstGeom prst="roundRect">
            <a:avLst>
              <a:gd name="adj" fmla="val 6667"/>
            </a:avLst>
          </a:prstGeom>
          <a:solidFill>
            <a:srgbClr val="BE5F2A"/>
          </a:solidFill>
          <a:ln w="12700">
            <a:solidFill>
              <a:srgbClr val="BE5F2A"/>
            </a:solidFill>
            <a:prstDash val="solid"/>
          </a:ln>
        </p:spPr>
        <p:txBody>
          <a:bodyPr/>
          <a:lstStyle/>
          <a:p>
            <a:endParaRPr lang="en-US"/>
          </a:p>
        </p:txBody>
      </p:sp>
      <p:sp>
        <p:nvSpPr>
          <p:cNvPr id="3" name="Text 1"/>
          <p:cNvSpPr txBox="1"/>
          <p:nvPr/>
        </p:nvSpPr>
        <p:spPr>
          <a:xfrm>
            <a:off x="822960" y="1371600"/>
            <a:ext cx="1371600" cy="1371600"/>
          </a:xfrm>
          <a:prstGeom prst="rect">
            <a:avLst/>
          </a:prstGeom>
          <a:noFill/>
          <a:ln/>
        </p:spPr>
        <p:txBody>
          <a:bodyPr wrap="square" lIns="0" tIns="0" rIns="0" bIns="0" rtlCol="0" anchor="ctr"/>
          <a:lstStyle/>
          <a:p>
            <a:pPr marL="0" indent="0" algn="ctr">
              <a:buNone/>
            </a:pPr>
            <a:r>
              <a:rPr lang="en-US" sz="5400" b="1" dirty="0">
                <a:solidFill>
                  <a:srgbClr val="FFFFFF"/>
                </a:solidFill>
                <a:latin typeface="Georgia" pitchFamily="34" charset="0"/>
                <a:ea typeface="Georgia" pitchFamily="34" charset="-122"/>
                <a:cs typeface="Georgia" pitchFamily="34" charset="-120"/>
              </a:rPr>
              <a:t>02</a:t>
            </a:r>
            <a:endParaRPr lang="en-US" sz="5400" dirty="0"/>
          </a:p>
        </p:txBody>
      </p:sp>
      <p:sp>
        <p:nvSpPr>
          <p:cNvPr id="4" name="Text 2"/>
          <p:cNvSpPr txBox="1"/>
          <p:nvPr/>
        </p:nvSpPr>
        <p:spPr>
          <a:xfrm>
            <a:off x="2651760" y="1417320"/>
            <a:ext cx="8686800" cy="365760"/>
          </a:xfrm>
          <a:prstGeom prst="rect">
            <a:avLst/>
          </a:prstGeom>
          <a:noFill/>
          <a:ln/>
        </p:spPr>
        <p:txBody>
          <a:bodyPr wrap="square" lIns="0" tIns="0" rIns="0" bIns="0" rtlCol="0" anchor="ctr"/>
          <a:lstStyle/>
          <a:p>
            <a:pPr marL="0" indent="0">
              <a:buNone/>
            </a:pPr>
            <a:r>
              <a:rPr lang="en-US" sz="1600" dirty="0">
                <a:solidFill>
                  <a:srgbClr val="9EBFB2"/>
                </a:solidFill>
                <a:latin typeface="Georgia" pitchFamily="34" charset="0"/>
                <a:ea typeface="Georgia" pitchFamily="34" charset="-122"/>
                <a:cs typeface="Georgia" pitchFamily="34" charset="-120"/>
              </a:rPr>
              <a:t>Block two</a:t>
            </a:r>
            <a:endParaRPr lang="en-US" sz="1600" dirty="0"/>
          </a:p>
        </p:txBody>
      </p:sp>
      <p:sp>
        <p:nvSpPr>
          <p:cNvPr id="5" name="Text 3"/>
          <p:cNvSpPr txBox="1"/>
          <p:nvPr/>
        </p:nvSpPr>
        <p:spPr>
          <a:xfrm>
            <a:off x="2651760" y="1810512"/>
            <a:ext cx="8778240" cy="96012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Measuring Service Quality</a:t>
            </a:r>
            <a:endParaRPr lang="en-US" sz="4000" dirty="0"/>
          </a:p>
        </p:txBody>
      </p:sp>
      <p:sp>
        <p:nvSpPr>
          <p:cNvPr id="6" name="Text 4"/>
          <p:cNvSpPr txBox="1"/>
          <p:nvPr/>
        </p:nvSpPr>
        <p:spPr>
          <a:xfrm>
            <a:off x="2688336" y="3154680"/>
            <a:ext cx="8595360" cy="256032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Listening to guests without fooling yourself</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NPS, CSAT and review indices, and what each one hides</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Building a quality dashboard managers actually use</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Service failure, recovery and the limits of saying sorry</a:t>
            </a:r>
            <a:endParaRPr lang="en-US" sz="2000" dirty="0"/>
          </a:p>
        </p:txBody>
      </p:sp>
      <p:sp>
        <p:nvSpPr>
          <p:cNvPr id="7" name="Text 5"/>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7FA396"/>
                </a:solidFill>
                <a:latin typeface="Georgia" pitchFamily="34" charset="0"/>
                <a:ea typeface="Georgia" pitchFamily="34" charset="-122"/>
                <a:cs typeface="Georgia" pitchFamily="34" charset="-120"/>
              </a:rPr>
              <a:t>15</a:t>
            </a:r>
            <a:endParaRPr lang="en-US" sz="1000" dirty="0"/>
          </a:p>
        </p:txBody>
      </p:sp>
      <p:pic>
        <p:nvPicPr>
          <p:cNvPr id="9" name="Picture 8">
            <a:extLst>
              <a:ext uri="{FF2B5EF4-FFF2-40B4-BE49-F238E27FC236}">
                <a16:creationId xmlns:a16="http://schemas.microsoft.com/office/drawing/2014/main" id="{3DA02644-5716-D90C-06FB-368C9A2EEC9E}"/>
              </a:ext>
            </a:extLst>
          </p:cNvPr>
          <p:cNvPicPr>
            <a:picLocks noChangeAspect="1"/>
          </p:cNvPicPr>
          <p:nvPr/>
        </p:nvPicPr>
        <p:blipFill>
          <a:blip r:embed="rId3"/>
          <a:stretch>
            <a:fillRect/>
          </a:stretch>
        </p:blipFill>
        <p:spPr>
          <a:xfrm>
            <a:off x="0" y="6449773"/>
            <a:ext cx="12192000" cy="408227"/>
          </a:xfrm>
          <a:prstGeom prst="rect">
            <a:avLst/>
          </a:prstGeom>
        </p:spPr>
      </p:pic>
      <p:sp>
        <p:nvSpPr>
          <p:cNvPr id="11" name="TextBox 10">
            <a:extLst>
              <a:ext uri="{FF2B5EF4-FFF2-40B4-BE49-F238E27FC236}">
                <a16:creationId xmlns:a16="http://schemas.microsoft.com/office/drawing/2014/main" id="{CEA9A12D-2D84-7851-3799-B5F957ABC7E1}"/>
              </a:ext>
            </a:extLst>
          </p:cNvPr>
          <p:cNvSpPr txBox="1"/>
          <p:nvPr/>
        </p:nvSpPr>
        <p:spPr>
          <a:xfrm>
            <a:off x="899160" y="639633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Listening to the Guest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16</a:t>
            </a:r>
            <a:endParaRPr lang="en-US" sz="1000" dirty="0"/>
          </a:p>
        </p:txBody>
      </p:sp>
      <p:sp>
        <p:nvSpPr>
          <p:cNvPr id="5" name="Shape 3"/>
          <p:cNvSpPr/>
          <p:nvPr/>
        </p:nvSpPr>
        <p:spPr>
          <a:xfrm>
            <a:off x="640080" y="1581912"/>
            <a:ext cx="5257800" cy="1572768"/>
          </a:xfrm>
          <a:prstGeom prst="roundRect">
            <a:avLst>
              <a:gd name="adj" fmla="val 3488"/>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Post-stay survey</a:t>
            </a:r>
            <a:endParaRPr lang="en-US" sz="2000" dirty="0"/>
          </a:p>
        </p:txBody>
      </p:sp>
      <p:sp>
        <p:nvSpPr>
          <p:cNvPr id="7" name="Text 5"/>
          <p:cNvSpPr txBox="1"/>
          <p:nvPr/>
        </p:nvSpPr>
        <p:spPr>
          <a:xfrm>
            <a:off x="896112" y="224942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Structured and comparable , but answered by a self-selected minority.</a:t>
            </a:r>
            <a:endParaRPr lang="en-US" sz="2000" dirty="0"/>
          </a:p>
        </p:txBody>
      </p:sp>
      <p:sp>
        <p:nvSpPr>
          <p:cNvPr id="8" name="Shape 6"/>
          <p:cNvSpPr/>
          <p:nvPr/>
        </p:nvSpPr>
        <p:spPr>
          <a:xfrm>
            <a:off x="6263640" y="1627632"/>
            <a:ext cx="5257800" cy="1572768"/>
          </a:xfrm>
          <a:prstGeom prst="roundRect">
            <a:avLst>
              <a:gd name="adj" fmla="val 3488"/>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Online reviews</a:t>
            </a:r>
            <a:endParaRPr lang="en-US" sz="2000" dirty="0"/>
          </a:p>
        </p:txBody>
      </p:sp>
      <p:sp>
        <p:nvSpPr>
          <p:cNvPr id="10" name="Text 8"/>
          <p:cNvSpPr txBox="1"/>
          <p:nvPr/>
        </p:nvSpPr>
        <p:spPr>
          <a:xfrm>
            <a:off x="6519672" y="224942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Unprompted and public, but skewed to the delighted and the furious.</a:t>
            </a:r>
            <a:endParaRPr lang="en-US" sz="2000" dirty="0"/>
          </a:p>
        </p:txBody>
      </p:sp>
      <p:sp>
        <p:nvSpPr>
          <p:cNvPr id="11" name="Shape 9"/>
          <p:cNvSpPr/>
          <p:nvPr/>
        </p:nvSpPr>
        <p:spPr>
          <a:xfrm>
            <a:off x="640080" y="3364992"/>
            <a:ext cx="5257800" cy="1572768"/>
          </a:xfrm>
          <a:prstGeom prst="roundRect">
            <a:avLst>
              <a:gd name="adj" fmla="val 3488"/>
            </a:avLst>
          </a:prstGeom>
          <a:solidFill>
            <a:srgbClr val="F7EBE0"/>
          </a:solidFill>
          <a:ln w="12700">
            <a:solidFill>
              <a:srgbClr val="F7EBE0"/>
            </a:solidFill>
            <a:prstDash val="solid"/>
          </a:ln>
        </p:spPr>
        <p:txBody>
          <a:bodyPr/>
          <a:lstStyle/>
          <a:p>
            <a:endParaRPr lang="en-US"/>
          </a:p>
        </p:txBody>
      </p:sp>
      <p:sp>
        <p:nvSpPr>
          <p:cNvPr id="12" name="Text 10"/>
          <p:cNvSpPr txBox="1"/>
          <p:nvPr/>
        </p:nvSpPr>
        <p:spPr>
          <a:xfrm>
            <a:off x="896112" y="354787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Mystery guest</a:t>
            </a:r>
            <a:endParaRPr lang="en-US" sz="2000" dirty="0"/>
          </a:p>
        </p:txBody>
      </p:sp>
      <p:sp>
        <p:nvSpPr>
          <p:cNvPr id="13" name="Text 11"/>
          <p:cNvSpPr txBox="1"/>
          <p:nvPr/>
        </p:nvSpPr>
        <p:spPr>
          <a:xfrm>
            <a:off x="896112" y="398678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Consistent and detailed, but a single visit on a single day.</a:t>
            </a:r>
            <a:endParaRPr lang="en-US" sz="2000" dirty="0"/>
          </a:p>
        </p:txBody>
      </p:sp>
      <p:sp>
        <p:nvSpPr>
          <p:cNvPr id="14" name="Shape 12"/>
          <p:cNvSpPr/>
          <p:nvPr/>
        </p:nvSpPr>
        <p:spPr>
          <a:xfrm>
            <a:off x="6263640" y="3364992"/>
            <a:ext cx="5257800" cy="1572768"/>
          </a:xfrm>
          <a:prstGeom prst="roundRect">
            <a:avLst>
              <a:gd name="adj" fmla="val 3488"/>
            </a:avLst>
          </a:prstGeom>
          <a:solidFill>
            <a:srgbClr val="E9F0EC"/>
          </a:solidFill>
          <a:ln w="12700">
            <a:solidFill>
              <a:srgbClr val="E9F0EC"/>
            </a:solidFill>
            <a:prstDash val="solid"/>
          </a:ln>
        </p:spPr>
        <p:txBody>
          <a:bodyPr/>
          <a:lstStyle/>
          <a:p>
            <a:endParaRPr lang="en-US"/>
          </a:p>
        </p:txBody>
      </p:sp>
      <p:sp>
        <p:nvSpPr>
          <p:cNvPr id="15" name="Text 13"/>
          <p:cNvSpPr txBox="1"/>
          <p:nvPr/>
        </p:nvSpPr>
        <p:spPr>
          <a:xfrm>
            <a:off x="6519672" y="354787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Operational data</a:t>
            </a:r>
            <a:endParaRPr lang="en-US" sz="2000" dirty="0"/>
          </a:p>
        </p:txBody>
      </p:sp>
      <p:sp>
        <p:nvSpPr>
          <p:cNvPr id="16" name="Text 14"/>
          <p:cNvSpPr txBox="1"/>
          <p:nvPr/>
        </p:nvSpPr>
        <p:spPr>
          <a:xfrm>
            <a:off x="6519672" y="3986784"/>
            <a:ext cx="4745736" cy="786384"/>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Wait times, complaint logs and maintenance tickets never lie about volume.</a:t>
            </a:r>
            <a:endParaRPr lang="en-US" sz="2000" dirty="0"/>
          </a:p>
        </p:txBody>
      </p:sp>
      <p:sp>
        <p:nvSpPr>
          <p:cNvPr id="17" name="Text 15"/>
          <p:cNvSpPr txBox="1"/>
          <p:nvPr/>
        </p:nvSpPr>
        <p:spPr>
          <a:xfrm>
            <a:off x="640080" y="5029200"/>
            <a:ext cx="10881360" cy="114300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Staff are the cheapest early-warning system in the building, and the least often asked.</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Triangulate: a problem visible in two independent sources is real.</a:t>
            </a:r>
            <a:endParaRPr lang="en-US" sz="2000" dirty="0"/>
          </a:p>
        </p:txBody>
      </p:sp>
      <p:pic>
        <p:nvPicPr>
          <p:cNvPr id="19" name="Picture 18">
            <a:extLst>
              <a:ext uri="{FF2B5EF4-FFF2-40B4-BE49-F238E27FC236}">
                <a16:creationId xmlns:a16="http://schemas.microsoft.com/office/drawing/2014/main" id="{4754344B-1822-10AB-9698-87D524DAD415}"/>
              </a:ext>
            </a:extLst>
          </p:cNvPr>
          <p:cNvPicPr>
            <a:picLocks noChangeAspect="1"/>
          </p:cNvPicPr>
          <p:nvPr/>
        </p:nvPicPr>
        <p:blipFill>
          <a:blip r:embed="rId3"/>
          <a:stretch>
            <a:fillRect/>
          </a:stretch>
        </p:blipFill>
        <p:spPr>
          <a:xfrm>
            <a:off x="-15240" y="6522925"/>
            <a:ext cx="12192000" cy="408227"/>
          </a:xfrm>
          <a:prstGeom prst="rect">
            <a:avLst/>
          </a:prstGeom>
        </p:spPr>
      </p:pic>
      <p:sp>
        <p:nvSpPr>
          <p:cNvPr id="21" name="TextBox 20">
            <a:extLst>
              <a:ext uri="{FF2B5EF4-FFF2-40B4-BE49-F238E27FC236}">
                <a16:creationId xmlns:a16="http://schemas.microsoft.com/office/drawing/2014/main" id="{F1DA23D0-AFC0-72DC-C648-35AFDEDA8F5F}"/>
              </a:ext>
            </a:extLst>
          </p:cNvPr>
          <p:cNvSpPr txBox="1"/>
          <p:nvPr/>
        </p:nvSpPr>
        <p:spPr>
          <a:xfrm>
            <a:off x="1196788" y="6513960"/>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Metrics, and Their Traps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17</a:t>
            </a:r>
            <a:endParaRPr lang="en-US" sz="1000" dirty="0"/>
          </a:p>
        </p:txBody>
      </p:sp>
      <p:graphicFrame>
        <p:nvGraphicFramePr>
          <p:cNvPr id="18"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017520"/>
        </p:xfrm>
        <a:graphic>
          <a:graphicData uri="http://schemas.openxmlformats.org/drawingml/2006/table">
            <a:tbl>
              <a:tblPr/>
              <a:tblGrid>
                <a:gridCol w="2560320">
                  <a:extLst>
                    <a:ext uri="{9D8B030D-6E8A-4147-A177-3AD203B41FA5}">
                      <a16:colId xmlns:a16="http://schemas.microsoft.com/office/drawing/2014/main" val="20000"/>
                    </a:ext>
                  </a:extLst>
                </a:gridCol>
                <a:gridCol w="4206240">
                  <a:extLst>
                    <a:ext uri="{9D8B030D-6E8A-4147-A177-3AD203B41FA5}">
                      <a16:colId xmlns:a16="http://schemas.microsoft.com/office/drawing/2014/main" val="20001"/>
                    </a:ext>
                  </a:extLst>
                </a:gridCol>
                <a:gridCol w="4114800">
                  <a:extLst>
                    <a:ext uri="{9D8B030D-6E8A-4147-A177-3AD203B41FA5}">
                      <a16:colId xmlns:a16="http://schemas.microsoft.com/office/drawing/2014/main" val="20002"/>
                    </a:ext>
                  </a:extLst>
                </a:gridCol>
              </a:tblGrid>
              <a:tr h="50292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Metric</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it measures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The trap</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NPS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Willingness to recommend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One number that never says why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CSAT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Satisfaction with a touchpoint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Ceiling effects; only extremes reply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Customer effort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How hard the guest had to work</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Rarely benchmarked in hospitality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Review index</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Reputation against a competitor set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Sensitive to volume and recency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Complaint rate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Failures that reached management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Most unhappy guests never complain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6" name="Text 3"/>
          <p:cNvSpPr txBox="1"/>
          <p:nvPr/>
        </p:nvSpPr>
        <p:spPr>
          <a:xfrm>
            <a:off x="640080" y="4754880"/>
            <a:ext cx="10881360" cy="137160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Every metric can be gamed. Ask who is rewarded for the number before you trust it.</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Pair one headline score with one diagnostic source that explains movement.</a:t>
            </a:r>
            <a:endParaRPr lang="en-US" sz="2000" dirty="0"/>
          </a:p>
        </p:txBody>
      </p:sp>
      <p:pic>
        <p:nvPicPr>
          <p:cNvPr id="7" name="Picture 6">
            <a:extLst>
              <a:ext uri="{FF2B5EF4-FFF2-40B4-BE49-F238E27FC236}">
                <a16:creationId xmlns:a16="http://schemas.microsoft.com/office/drawing/2014/main" id="{DD792B3D-ECCA-A044-5C48-D184917F73E7}"/>
              </a:ext>
            </a:extLst>
          </p:cNvPr>
          <p:cNvPicPr>
            <a:picLocks noChangeAspect="1"/>
          </p:cNvPicPr>
          <p:nvPr/>
        </p:nvPicPr>
        <p:blipFill>
          <a:blip r:embed="rId3"/>
          <a:stretch>
            <a:fillRect/>
          </a:stretch>
        </p:blipFill>
        <p:spPr>
          <a:xfrm>
            <a:off x="0" y="6504637"/>
            <a:ext cx="12192000" cy="408227"/>
          </a:xfrm>
          <a:prstGeom prst="rect">
            <a:avLst/>
          </a:prstGeom>
        </p:spPr>
      </p:pic>
      <p:sp>
        <p:nvSpPr>
          <p:cNvPr id="9" name="TextBox 8">
            <a:extLst>
              <a:ext uri="{FF2B5EF4-FFF2-40B4-BE49-F238E27FC236}">
                <a16:creationId xmlns:a16="http://schemas.microsoft.com/office/drawing/2014/main" id="{F6C4D015-7387-9A3D-D51B-9513CF5CA153}"/>
              </a:ext>
            </a:extLst>
          </p:cNvPr>
          <p:cNvSpPr txBox="1"/>
          <p:nvPr/>
        </p:nvSpPr>
        <p:spPr>
          <a:xfrm>
            <a:off x="753035" y="649861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Reputation as an Operating KPI</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18</a:t>
            </a:r>
            <a:endParaRPr lang="en-US" sz="1000" dirty="0"/>
          </a:p>
        </p:txBody>
      </p:sp>
      <p:graphicFrame>
        <p:nvGraphicFramePr>
          <p:cNvPr id="5" name="Chart 0"/>
          <p:cNvGraphicFramePr/>
          <p:nvPr/>
        </p:nvGraphicFramePr>
        <p:xfrm>
          <a:off x="548640" y="1737360"/>
          <a:ext cx="5852160" cy="356616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3"/>
          <p:cNvSpPr txBox="1"/>
          <p:nvPr/>
        </p:nvSpPr>
        <p:spPr>
          <a:xfrm>
            <a:off x="6629400" y="1783080"/>
            <a:ext cx="4892040" cy="356616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Reputation and revenue move together across a comp set.</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Direction of causation is genuinely unclear.</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Scores feed platform ranking, so they affect conversion.</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Treat the score as a KPI you manage, not a verdict.</a:t>
            </a:r>
            <a:endParaRPr lang="en-US" sz="2000" dirty="0"/>
          </a:p>
        </p:txBody>
      </p:sp>
      <p:sp>
        <p:nvSpPr>
          <p:cNvPr id="7" name="Shape 4"/>
          <p:cNvSpPr/>
          <p:nvPr/>
        </p:nvSpPr>
        <p:spPr>
          <a:xfrm>
            <a:off x="640080" y="548640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8" name="Text 5"/>
          <p:cNvSpPr txBox="1"/>
          <p:nvPr/>
        </p:nvSpPr>
        <p:spPr>
          <a:xfrm>
            <a:off x="914400" y="548640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Better hotels earn better scores and charge more. The arrow runs both ways.</a:t>
            </a:r>
            <a:endParaRPr lang="en-US" sz="2000" dirty="0"/>
          </a:p>
        </p:txBody>
      </p:sp>
      <p:pic>
        <p:nvPicPr>
          <p:cNvPr id="10" name="Picture 9">
            <a:extLst>
              <a:ext uri="{FF2B5EF4-FFF2-40B4-BE49-F238E27FC236}">
                <a16:creationId xmlns:a16="http://schemas.microsoft.com/office/drawing/2014/main" id="{51940677-C13C-7304-115A-95E246239A10}"/>
              </a:ext>
            </a:extLst>
          </p:cNvPr>
          <p:cNvPicPr>
            <a:picLocks noChangeAspect="1"/>
          </p:cNvPicPr>
          <p:nvPr/>
        </p:nvPicPr>
        <p:blipFill>
          <a:blip r:embed="rId4"/>
          <a:stretch>
            <a:fillRect/>
          </a:stretch>
        </p:blipFill>
        <p:spPr>
          <a:xfrm>
            <a:off x="0" y="6470008"/>
            <a:ext cx="12192000" cy="408227"/>
          </a:xfrm>
          <a:prstGeom prst="rect">
            <a:avLst/>
          </a:prstGeom>
        </p:spPr>
      </p:pic>
      <p:sp>
        <p:nvSpPr>
          <p:cNvPr id="12" name="TextBox 11">
            <a:extLst>
              <a:ext uri="{FF2B5EF4-FFF2-40B4-BE49-F238E27FC236}">
                <a16:creationId xmlns:a16="http://schemas.microsoft.com/office/drawing/2014/main" id="{8C787F8B-694A-B290-46E8-02AA347B6C54}"/>
              </a:ext>
            </a:extLst>
          </p:cNvPr>
          <p:cNvSpPr txBox="1"/>
          <p:nvPr/>
        </p:nvSpPr>
        <p:spPr>
          <a:xfrm>
            <a:off x="1407459" y="645757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Building a Quality Dashboard</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19</a:t>
            </a:r>
            <a:endParaRPr lang="en-US" sz="1000" dirty="0"/>
          </a:p>
        </p:txBody>
      </p:sp>
      <p:graphicFrame>
        <p:nvGraphicFramePr>
          <p:cNvPr id="20"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2743200"/>
        </p:xfrm>
        <a:graphic>
          <a:graphicData uri="http://schemas.openxmlformats.org/drawingml/2006/table">
            <a:tbl>
              <a:tblPr/>
              <a:tblGrid>
                <a:gridCol w="5669280">
                  <a:extLst>
                    <a:ext uri="{9D8B030D-6E8A-4147-A177-3AD203B41FA5}">
                      <a16:colId xmlns:a16="http://schemas.microsoft.com/office/drawing/2014/main" val="20000"/>
                    </a:ext>
                  </a:extLst>
                </a:gridCol>
                <a:gridCol w="5212080">
                  <a:extLst>
                    <a:ext uri="{9D8B030D-6E8A-4147-A177-3AD203B41FA5}">
                      <a16:colId xmlns:a16="http://schemas.microsoft.com/office/drawing/2014/main" val="20001"/>
                    </a:ext>
                  </a:extLst>
                </a:gridCol>
              </a:tblGrid>
              <a:tr h="54864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Leading indicators (predict)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Lagging indicators (confirm)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Staffing ratio at peak arrival hours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Guest satisfaction score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Training hours completed per employee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Review index against comp set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Preventive maintenance jobs closed on time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Complaint rate per 1,000 stays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Supplier audits completed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Repeat booking share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Text 3"/>
          <p:cNvSpPr txBox="1"/>
          <p:nvPr/>
        </p:nvSpPr>
        <p:spPr>
          <a:xfrm>
            <a:off x="640080" y="4663440"/>
            <a:ext cx="10881360" cy="155448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Eight to twelve indicators is plenty. Beyond that nobody reads the dashboard.</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Every indicator needs an owner, a definition, a frequency and a target.</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Review monthly with the heads of department, not annually with the owner.</a:t>
            </a:r>
            <a:endParaRPr lang="en-US" sz="2000" dirty="0"/>
          </a:p>
        </p:txBody>
      </p:sp>
      <p:pic>
        <p:nvPicPr>
          <p:cNvPr id="7" name="Picture 6">
            <a:extLst>
              <a:ext uri="{FF2B5EF4-FFF2-40B4-BE49-F238E27FC236}">
                <a16:creationId xmlns:a16="http://schemas.microsoft.com/office/drawing/2014/main" id="{7C0EFB77-FCAA-80E8-B516-A9D4877EAF12}"/>
              </a:ext>
            </a:extLst>
          </p:cNvPr>
          <p:cNvPicPr>
            <a:picLocks noChangeAspect="1"/>
          </p:cNvPicPr>
          <p:nvPr/>
        </p:nvPicPr>
        <p:blipFill>
          <a:blip r:embed="rId3"/>
          <a:stretch>
            <a:fillRect/>
          </a:stretch>
        </p:blipFill>
        <p:spPr>
          <a:xfrm>
            <a:off x="0" y="6452718"/>
            <a:ext cx="12192000" cy="408227"/>
          </a:xfrm>
          <a:prstGeom prst="rect">
            <a:avLst/>
          </a:prstGeom>
        </p:spPr>
      </p:pic>
      <p:sp>
        <p:nvSpPr>
          <p:cNvPr id="9" name="TextBox 8">
            <a:extLst>
              <a:ext uri="{FF2B5EF4-FFF2-40B4-BE49-F238E27FC236}">
                <a16:creationId xmlns:a16="http://schemas.microsoft.com/office/drawing/2014/main" id="{F0FC9B34-9E5F-0E4E-DC41-C517CB2995A3}"/>
              </a:ext>
            </a:extLst>
          </p:cNvPr>
          <p:cNvSpPr txBox="1"/>
          <p:nvPr/>
        </p:nvSpPr>
        <p:spPr>
          <a:xfrm>
            <a:off x="860612" y="6462755"/>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Service Failure and Recovery</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20</a:t>
            </a:r>
            <a:endParaRPr lang="en-US" sz="1000" dirty="0"/>
          </a:p>
        </p:txBody>
      </p:sp>
      <p:sp>
        <p:nvSpPr>
          <p:cNvPr id="5" name="Shape 3"/>
          <p:cNvSpPr/>
          <p:nvPr/>
        </p:nvSpPr>
        <p:spPr>
          <a:xfrm>
            <a:off x="640080" y="1828800"/>
            <a:ext cx="2560320" cy="2743200"/>
          </a:xfrm>
          <a:prstGeom prst="roundRect">
            <a:avLst>
              <a:gd name="adj" fmla="val 2500"/>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1645920" y="2057400"/>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txBox="1"/>
          <p:nvPr/>
        </p:nvSpPr>
        <p:spPr>
          <a:xfrm>
            <a:off x="777240" y="2724912"/>
            <a:ext cx="2286000" cy="41148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Acknowledge</a:t>
            </a:r>
            <a:endParaRPr lang="en-US" sz="2000" dirty="0"/>
          </a:p>
        </p:txBody>
      </p:sp>
      <p:sp>
        <p:nvSpPr>
          <p:cNvPr id="8" name="Text 6"/>
          <p:cNvSpPr txBox="1"/>
          <p:nvPr/>
        </p:nvSpPr>
        <p:spPr>
          <a:xfrm>
            <a:off x="822960" y="3182112"/>
            <a:ext cx="2194560" cy="1280160"/>
          </a:xfrm>
          <a:prstGeom prst="rect">
            <a:avLst/>
          </a:prstGeom>
          <a:noFill/>
          <a:ln/>
        </p:spPr>
        <p:txBody>
          <a:bodyPr wrap="square" lIns="0" tIns="0" rIns="0" bIns="0" rtlCol="0" anchor="t"/>
          <a:lstStyle/>
          <a:p>
            <a:pPr marL="0" indent="0" algn="ctr">
              <a:lnSpc>
                <a:spcPts val="2100"/>
              </a:lnSpc>
              <a:buNone/>
            </a:pPr>
            <a:r>
              <a:rPr lang="en-US" sz="1600" dirty="0">
                <a:solidFill>
                  <a:srgbClr val="22332D"/>
                </a:solidFill>
                <a:latin typeface="Georgia" pitchFamily="34" charset="0"/>
                <a:ea typeface="Georgia" pitchFamily="34" charset="-122"/>
                <a:cs typeface="Georgia" pitchFamily="34" charset="-120"/>
              </a:rPr>
              <a:t>Fast, in person, without defending the organisation.</a:t>
            </a:r>
            <a:endParaRPr lang="en-US" sz="1600" dirty="0"/>
          </a:p>
        </p:txBody>
      </p:sp>
      <p:sp>
        <p:nvSpPr>
          <p:cNvPr id="9" name="Shape 7"/>
          <p:cNvSpPr/>
          <p:nvPr/>
        </p:nvSpPr>
        <p:spPr>
          <a:xfrm>
            <a:off x="3429000" y="1828800"/>
            <a:ext cx="2560320" cy="2743200"/>
          </a:xfrm>
          <a:prstGeom prst="roundRect">
            <a:avLst>
              <a:gd name="adj" fmla="val 2500"/>
            </a:avLst>
          </a:prstGeom>
          <a:solidFill>
            <a:srgbClr val="E9F0EC"/>
          </a:solidFill>
          <a:ln w="12700">
            <a:solidFill>
              <a:srgbClr val="E9F0EC"/>
            </a:solidFill>
            <a:prstDash val="solid"/>
          </a:ln>
        </p:spPr>
        <p:txBody>
          <a:bodyPr/>
          <a:lstStyle/>
          <a:p>
            <a:endParaRPr lang="en-US"/>
          </a:p>
        </p:txBody>
      </p:sp>
      <p:sp>
        <p:nvSpPr>
          <p:cNvPr id="10" name="Text 8"/>
          <p:cNvSpPr txBox="1"/>
          <p:nvPr/>
        </p:nvSpPr>
        <p:spPr>
          <a:xfrm>
            <a:off x="4434840" y="2057400"/>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1" name="Text 9"/>
          <p:cNvSpPr txBox="1"/>
          <p:nvPr/>
        </p:nvSpPr>
        <p:spPr>
          <a:xfrm>
            <a:off x="3566160" y="2724912"/>
            <a:ext cx="2286000" cy="41148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Apologise</a:t>
            </a:r>
            <a:endParaRPr lang="en-US" sz="2000" dirty="0"/>
          </a:p>
        </p:txBody>
      </p:sp>
      <p:sp>
        <p:nvSpPr>
          <p:cNvPr id="12" name="Text 10"/>
          <p:cNvSpPr txBox="1"/>
          <p:nvPr/>
        </p:nvSpPr>
        <p:spPr>
          <a:xfrm>
            <a:off x="3611880" y="3182112"/>
            <a:ext cx="2194560" cy="1280160"/>
          </a:xfrm>
          <a:prstGeom prst="rect">
            <a:avLst/>
          </a:prstGeom>
          <a:noFill/>
          <a:ln/>
        </p:spPr>
        <p:txBody>
          <a:bodyPr wrap="square" lIns="0" tIns="0" rIns="0" bIns="0" rtlCol="0" anchor="t"/>
          <a:lstStyle/>
          <a:p>
            <a:pPr marL="0" indent="0" algn="ctr">
              <a:lnSpc>
                <a:spcPts val="2100"/>
              </a:lnSpc>
              <a:buNone/>
            </a:pPr>
            <a:r>
              <a:rPr lang="en-US" sz="1600" dirty="0">
                <a:solidFill>
                  <a:srgbClr val="22332D"/>
                </a:solidFill>
                <a:latin typeface="Georgia" pitchFamily="34" charset="0"/>
                <a:ea typeface="Georgia" pitchFamily="34" charset="-122"/>
                <a:cs typeface="Georgia" pitchFamily="34" charset="-120"/>
              </a:rPr>
              <a:t>Once, sincerely, and without blaming a colleague.</a:t>
            </a:r>
            <a:endParaRPr lang="en-US" sz="1600" dirty="0"/>
          </a:p>
        </p:txBody>
      </p:sp>
      <p:sp>
        <p:nvSpPr>
          <p:cNvPr id="13" name="Shape 11"/>
          <p:cNvSpPr/>
          <p:nvPr/>
        </p:nvSpPr>
        <p:spPr>
          <a:xfrm>
            <a:off x="6217920" y="1828800"/>
            <a:ext cx="2560320" cy="2743200"/>
          </a:xfrm>
          <a:prstGeom prst="roundRect">
            <a:avLst>
              <a:gd name="adj" fmla="val 2500"/>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7223760" y="2057400"/>
            <a:ext cx="548640" cy="548640"/>
          </a:xfrm>
          <a:prstGeom prst="roundRect">
            <a:avLst>
              <a:gd name="adj" fmla="val 15000"/>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5" name="Text 13"/>
          <p:cNvSpPr txBox="1"/>
          <p:nvPr/>
        </p:nvSpPr>
        <p:spPr>
          <a:xfrm>
            <a:off x="6355080" y="2724912"/>
            <a:ext cx="2286000" cy="41148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Act</a:t>
            </a:r>
            <a:endParaRPr lang="en-US" sz="2000" dirty="0"/>
          </a:p>
        </p:txBody>
      </p:sp>
      <p:sp>
        <p:nvSpPr>
          <p:cNvPr id="16" name="Text 14"/>
          <p:cNvSpPr txBox="1"/>
          <p:nvPr/>
        </p:nvSpPr>
        <p:spPr>
          <a:xfrm>
            <a:off x="6400800" y="3182112"/>
            <a:ext cx="2194560" cy="1280160"/>
          </a:xfrm>
          <a:prstGeom prst="rect">
            <a:avLst/>
          </a:prstGeom>
          <a:noFill/>
          <a:ln/>
        </p:spPr>
        <p:txBody>
          <a:bodyPr wrap="square" lIns="0" tIns="0" rIns="0" bIns="0" rtlCol="0" anchor="t"/>
          <a:lstStyle/>
          <a:p>
            <a:pPr marL="0" indent="0" algn="ctr">
              <a:lnSpc>
                <a:spcPts val="2100"/>
              </a:lnSpc>
              <a:buNone/>
            </a:pPr>
            <a:r>
              <a:rPr lang="en-US" sz="1600" dirty="0">
                <a:solidFill>
                  <a:srgbClr val="22332D"/>
                </a:solidFill>
                <a:latin typeface="Georgia" pitchFamily="34" charset="0"/>
                <a:ea typeface="Georgia" pitchFamily="34" charset="-122"/>
                <a:cs typeface="Georgia" pitchFamily="34" charset="-120"/>
              </a:rPr>
              <a:t>Fix it now, within a spending limit staff already know.</a:t>
            </a:r>
            <a:endParaRPr lang="en-US" sz="1600" dirty="0"/>
          </a:p>
        </p:txBody>
      </p:sp>
      <p:sp>
        <p:nvSpPr>
          <p:cNvPr id="17" name="Shape 15"/>
          <p:cNvSpPr/>
          <p:nvPr/>
        </p:nvSpPr>
        <p:spPr>
          <a:xfrm>
            <a:off x="9006840" y="1828800"/>
            <a:ext cx="2560320" cy="2743200"/>
          </a:xfrm>
          <a:prstGeom prst="roundRect">
            <a:avLst>
              <a:gd name="adj" fmla="val 2500"/>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10012680" y="2057400"/>
            <a:ext cx="548640" cy="548640"/>
          </a:xfrm>
          <a:prstGeom prst="roundRect">
            <a:avLst>
              <a:gd name="adj" fmla="val 15000"/>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9" name="Text 17"/>
          <p:cNvSpPr txBox="1"/>
          <p:nvPr/>
        </p:nvSpPr>
        <p:spPr>
          <a:xfrm>
            <a:off x="9144000" y="2724912"/>
            <a:ext cx="2286000" cy="411480"/>
          </a:xfrm>
          <a:prstGeom prst="rect">
            <a:avLst/>
          </a:prstGeom>
          <a:noFill/>
          <a:ln/>
        </p:spPr>
        <p:txBody>
          <a:bodyPr wrap="square" lIns="0" tIns="0" rIns="0" bIns="0" rtlCol="0" anchor="ctr"/>
          <a:lstStyle/>
          <a:p>
            <a:pPr marL="0" indent="0" algn="ctr">
              <a:buNone/>
            </a:pPr>
            <a:r>
              <a:rPr lang="en-US" sz="2000" b="1" dirty="0">
                <a:solidFill>
                  <a:srgbClr val="17352C"/>
                </a:solidFill>
                <a:latin typeface="Georgia" pitchFamily="34" charset="0"/>
                <a:ea typeface="Georgia" pitchFamily="34" charset="-122"/>
                <a:cs typeface="Georgia" pitchFamily="34" charset="-120"/>
              </a:rPr>
              <a:t>Follow up</a:t>
            </a:r>
            <a:endParaRPr lang="en-US" sz="2000" dirty="0"/>
          </a:p>
        </p:txBody>
      </p:sp>
      <p:sp>
        <p:nvSpPr>
          <p:cNvPr id="20" name="Text 18"/>
          <p:cNvSpPr txBox="1"/>
          <p:nvPr/>
        </p:nvSpPr>
        <p:spPr>
          <a:xfrm>
            <a:off x="9189720" y="3182112"/>
            <a:ext cx="2194560" cy="1280160"/>
          </a:xfrm>
          <a:prstGeom prst="rect">
            <a:avLst/>
          </a:prstGeom>
          <a:noFill/>
          <a:ln/>
        </p:spPr>
        <p:txBody>
          <a:bodyPr wrap="square" lIns="0" tIns="0" rIns="0" bIns="0" rtlCol="0" anchor="t"/>
          <a:lstStyle/>
          <a:p>
            <a:pPr marL="0" indent="0" algn="ctr">
              <a:lnSpc>
                <a:spcPts val="2100"/>
              </a:lnSpc>
              <a:buNone/>
            </a:pPr>
            <a:r>
              <a:rPr lang="en-US" sz="1600" dirty="0">
                <a:solidFill>
                  <a:srgbClr val="22332D"/>
                </a:solidFill>
                <a:latin typeface="Georgia" pitchFamily="34" charset="0"/>
                <a:ea typeface="Georgia" pitchFamily="34" charset="-122"/>
                <a:cs typeface="Georgia" pitchFamily="34" charset="-120"/>
              </a:rPr>
              <a:t>Close the loop with the guest and log the cause.</a:t>
            </a:r>
            <a:endParaRPr lang="en-US" sz="1600" dirty="0"/>
          </a:p>
        </p:txBody>
      </p:sp>
      <p:sp>
        <p:nvSpPr>
          <p:cNvPr id="21" name="Text 19"/>
          <p:cNvSpPr txBox="1"/>
          <p:nvPr/>
        </p:nvSpPr>
        <p:spPr>
          <a:xfrm>
            <a:off x="640080" y="4892040"/>
            <a:ext cx="10881360" cy="128016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The recovery paradox is real but weak and unreliable. Never fail on purpose.</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Empowerment works only when the spending limit is stated and never punished.</a:t>
            </a:r>
            <a:endParaRPr lang="en-US" sz="2000" dirty="0"/>
          </a:p>
        </p:txBody>
      </p:sp>
      <p:pic>
        <p:nvPicPr>
          <p:cNvPr id="23" name="Picture 22">
            <a:extLst>
              <a:ext uri="{FF2B5EF4-FFF2-40B4-BE49-F238E27FC236}">
                <a16:creationId xmlns:a16="http://schemas.microsoft.com/office/drawing/2014/main" id="{0D02190B-8137-10C9-97D0-303C8A31FD8A}"/>
              </a:ext>
            </a:extLst>
          </p:cNvPr>
          <p:cNvPicPr>
            <a:picLocks noChangeAspect="1"/>
          </p:cNvPicPr>
          <p:nvPr/>
        </p:nvPicPr>
        <p:blipFill>
          <a:blip r:embed="rId3"/>
          <a:stretch>
            <a:fillRect/>
          </a:stretch>
        </p:blipFill>
        <p:spPr>
          <a:xfrm>
            <a:off x="0" y="6492240"/>
            <a:ext cx="12192000" cy="408227"/>
          </a:xfrm>
          <a:prstGeom prst="rect">
            <a:avLst/>
          </a:prstGeom>
        </p:spPr>
      </p:pic>
      <p:sp>
        <p:nvSpPr>
          <p:cNvPr id="25" name="TextBox 24">
            <a:extLst>
              <a:ext uri="{FF2B5EF4-FFF2-40B4-BE49-F238E27FC236}">
                <a16:creationId xmlns:a16="http://schemas.microsoft.com/office/drawing/2014/main" id="{A6FACD71-91ED-273C-A9F1-DAE607470703}"/>
              </a:ext>
            </a:extLst>
          </p:cNvPr>
          <p:cNvSpPr txBox="1"/>
          <p:nvPr/>
        </p:nvSpPr>
        <p:spPr>
          <a:xfrm>
            <a:off x="1057835" y="6465520"/>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Case Study 2 - Four Thousand Reviews</a:t>
            </a:r>
            <a:endParaRPr lang="en-US" sz="4000" dirty="0"/>
          </a:p>
        </p:txBody>
      </p:sp>
      <p:sp>
        <p:nvSpPr>
          <p:cNvPr id="3" name="Text 1"/>
          <p:cNvSpPr txBox="1"/>
          <p:nvPr/>
        </p:nvSpPr>
        <p:spPr>
          <a:xfrm>
            <a:off x="658368" y="1298448"/>
            <a:ext cx="10881360" cy="292608"/>
          </a:xfrm>
          <a:prstGeom prst="rect">
            <a:avLst/>
          </a:prstGeom>
          <a:noFill/>
          <a:ln/>
        </p:spPr>
        <p:txBody>
          <a:bodyPr wrap="square" lIns="0" tIns="0" rIns="0" bIns="0" rtlCol="0" anchor="ctr"/>
          <a:lstStyle/>
          <a:p>
            <a:pPr marL="0" indent="0">
              <a:buNone/>
            </a:pPr>
            <a:r>
              <a:rPr lang="en-US" sz="1400" i="1" dirty="0">
                <a:solidFill>
                  <a:srgbClr val="BE5F2A"/>
                </a:solidFill>
                <a:latin typeface="Georgia" pitchFamily="34" charset="0"/>
                <a:ea typeface="Georgia" pitchFamily="34" charset="-122"/>
                <a:cs typeface="Georgia" pitchFamily="34" charset="-120"/>
              </a:rPr>
              <a:t>Block two - turning feedback into action</a:t>
            </a:r>
            <a:endParaRPr lang="en-US" sz="1400" dirty="0"/>
          </a:p>
        </p:txBody>
      </p:sp>
      <p:sp>
        <p:nvSpPr>
          <p:cNvPr id="4" name="Text 2"/>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5" name="Text 3"/>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21</a:t>
            </a:r>
            <a:endParaRPr lang="en-US" sz="1000" dirty="0"/>
          </a:p>
        </p:txBody>
      </p:sp>
      <p:sp>
        <p:nvSpPr>
          <p:cNvPr id="6" name="Shape 4"/>
          <p:cNvSpPr/>
          <p:nvPr/>
        </p:nvSpPr>
        <p:spPr>
          <a:xfrm>
            <a:off x="640080" y="1691640"/>
            <a:ext cx="10881360" cy="1463040"/>
          </a:xfrm>
          <a:prstGeom prst="roundRect">
            <a:avLst>
              <a:gd name="adj" fmla="val 3750"/>
            </a:avLst>
          </a:prstGeom>
          <a:solidFill>
            <a:srgbClr val="E9F0EC"/>
          </a:solidFill>
          <a:ln w="12700">
            <a:solidFill>
              <a:srgbClr val="E9F0EC"/>
            </a:solidFill>
            <a:prstDash val="solid"/>
          </a:ln>
        </p:spPr>
        <p:txBody>
          <a:bodyPr/>
          <a:lstStyle/>
          <a:p>
            <a:endParaRPr lang="en-US"/>
          </a:p>
        </p:txBody>
      </p:sp>
      <p:sp>
        <p:nvSpPr>
          <p:cNvPr id="7" name="Text 5"/>
          <p:cNvSpPr txBox="1"/>
          <p:nvPr/>
        </p:nvSpPr>
        <p:spPr>
          <a:xfrm>
            <a:off x="896112" y="1874520"/>
            <a:ext cx="1036929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The situation</a:t>
            </a:r>
            <a:endParaRPr lang="en-US" sz="2000" dirty="0"/>
          </a:p>
        </p:txBody>
      </p:sp>
      <p:sp>
        <p:nvSpPr>
          <p:cNvPr id="8" name="Text 6"/>
          <p:cNvSpPr txBox="1"/>
          <p:nvPr/>
        </p:nvSpPr>
        <p:spPr>
          <a:xfrm>
            <a:off x="896112" y="2313432"/>
            <a:ext cx="10369296" cy="67665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Lagoa Beach Resort sits at 8.2 on the major platforms while its comp set averages 8.7. The owner wants the gap closed before next season.</a:t>
            </a:r>
            <a:endParaRPr lang="en-US" sz="2000" dirty="0"/>
          </a:p>
        </p:txBody>
      </p:sp>
      <p:sp>
        <p:nvSpPr>
          <p:cNvPr id="9" name="Text 7"/>
          <p:cNvSpPr txBox="1"/>
          <p:nvPr/>
        </p:nvSpPr>
        <p:spPr>
          <a:xfrm>
            <a:off x="640080" y="3337560"/>
            <a:ext cx="10881360" cy="1645920"/>
          </a:xfrm>
          <a:prstGeom prst="rect">
            <a:avLst/>
          </a:prstGeom>
          <a:noFill/>
          <a:ln/>
        </p:spPr>
        <p:txBody>
          <a:bodyPr wrap="square" lIns="0" tIns="0" rIns="0" bIns="0" rtlCol="0" anchor="t"/>
          <a:lstStyle/>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You have 4,000 reviews from three platforms covering two years.</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Scores are strong on location and staff, weak on cleanliness and food.</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The general manager believes the problem is a handful of unfair reviews.</a:t>
            </a:r>
            <a:endParaRPr lang="en-US" sz="2000" dirty="0"/>
          </a:p>
        </p:txBody>
      </p:sp>
      <p:sp>
        <p:nvSpPr>
          <p:cNvPr id="10" name="Shape 8"/>
          <p:cNvSpPr/>
          <p:nvPr/>
        </p:nvSpPr>
        <p:spPr>
          <a:xfrm>
            <a:off x="640080" y="5166360"/>
            <a:ext cx="10881360" cy="1005840"/>
          </a:xfrm>
          <a:prstGeom prst="roundRect">
            <a:avLst>
              <a:gd name="adj" fmla="val 5455"/>
            </a:avLst>
          </a:prstGeom>
          <a:solidFill>
            <a:srgbClr val="F7EBE0"/>
          </a:solidFill>
          <a:ln w="12700">
            <a:solidFill>
              <a:srgbClr val="F7EBE0"/>
            </a:solidFill>
            <a:prstDash val="solid"/>
          </a:ln>
        </p:spPr>
        <p:txBody>
          <a:bodyPr/>
          <a:lstStyle/>
          <a:p>
            <a:endParaRPr lang="en-US"/>
          </a:p>
        </p:txBody>
      </p:sp>
      <p:sp>
        <p:nvSpPr>
          <p:cNvPr id="11" name="Text 9"/>
          <p:cNvSpPr txBox="1"/>
          <p:nvPr/>
        </p:nvSpPr>
        <p:spPr>
          <a:xfrm>
            <a:off x="914400" y="5166360"/>
            <a:ext cx="10332720" cy="1005840"/>
          </a:xfrm>
          <a:prstGeom prst="rect">
            <a:avLst/>
          </a:prstGeom>
          <a:noFill/>
          <a:ln/>
        </p:spPr>
        <p:txBody>
          <a:bodyPr wrap="square" lIns="0" tIns="0" rIns="0" bIns="0" rtlCol="0" anchor="ctr"/>
          <a:lstStyle/>
          <a:p>
            <a:pPr marL="0" indent="0">
              <a:lnSpc>
                <a:spcPts val="2600"/>
              </a:lnSpc>
              <a:buNone/>
            </a:pPr>
            <a:r>
              <a:rPr lang="en-US" sz="2000" dirty="0">
                <a:solidFill>
                  <a:srgbClr val="17352C"/>
                </a:solidFill>
                <a:latin typeface="Georgia" pitchFamily="34" charset="0"/>
                <a:ea typeface="Georgia" pitchFamily="34" charset="-122"/>
                <a:cs typeface="Georgia" pitchFamily="34" charset="-120"/>
              </a:rPr>
              <a:t>Your task: design a coding frame for the reviews, identify the three recurring drivers, and propose one intervention with its cost, its owner and the indicator that will show it worked.</a:t>
            </a:r>
            <a:endParaRPr lang="en-US" sz="2000" dirty="0"/>
          </a:p>
        </p:txBody>
      </p:sp>
      <p:pic>
        <p:nvPicPr>
          <p:cNvPr id="13" name="Picture 12">
            <a:extLst>
              <a:ext uri="{FF2B5EF4-FFF2-40B4-BE49-F238E27FC236}">
                <a16:creationId xmlns:a16="http://schemas.microsoft.com/office/drawing/2014/main" id="{FCD5CD4E-BB1D-413A-2E9E-B5146A7B74F4}"/>
              </a:ext>
            </a:extLst>
          </p:cNvPr>
          <p:cNvPicPr>
            <a:picLocks noChangeAspect="1"/>
          </p:cNvPicPr>
          <p:nvPr/>
        </p:nvPicPr>
        <p:blipFill>
          <a:blip r:embed="rId3"/>
          <a:stretch>
            <a:fillRect/>
          </a:stretch>
        </p:blipFill>
        <p:spPr>
          <a:xfrm>
            <a:off x="-15240" y="6519672"/>
            <a:ext cx="12192000" cy="408227"/>
          </a:xfrm>
          <a:prstGeom prst="rect">
            <a:avLst/>
          </a:prstGeom>
        </p:spPr>
      </p:pic>
      <p:sp>
        <p:nvSpPr>
          <p:cNvPr id="15" name="TextBox 14">
            <a:extLst>
              <a:ext uri="{FF2B5EF4-FFF2-40B4-BE49-F238E27FC236}">
                <a16:creationId xmlns:a16="http://schemas.microsoft.com/office/drawing/2014/main" id="{93408F64-6221-6E76-8986-2D7BD4A711EF}"/>
              </a:ext>
            </a:extLst>
          </p:cNvPr>
          <p:cNvSpPr txBox="1"/>
          <p:nvPr/>
        </p:nvSpPr>
        <p:spPr>
          <a:xfrm>
            <a:off x="811306" y="6466234"/>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17352C"/>
        </a:solidFill>
        <a:effectLst/>
      </p:bgPr>
    </p:bg>
    <p:spTree>
      <p:nvGrpSpPr>
        <p:cNvPr id="1" name=""/>
        <p:cNvGrpSpPr/>
        <p:nvPr/>
      </p:nvGrpSpPr>
      <p:grpSpPr>
        <a:xfrm>
          <a:off x="0" y="0"/>
          <a:ext cx="0" cy="0"/>
          <a:chOff x="0" y="0"/>
          <a:chExt cx="0" cy="0"/>
        </a:xfrm>
      </p:grpSpPr>
      <p:sp>
        <p:nvSpPr>
          <p:cNvPr id="2" name="Shape 0"/>
          <p:cNvSpPr/>
          <p:nvPr/>
        </p:nvSpPr>
        <p:spPr>
          <a:xfrm>
            <a:off x="822960" y="1371600"/>
            <a:ext cx="1371600" cy="1371600"/>
          </a:xfrm>
          <a:prstGeom prst="roundRect">
            <a:avLst>
              <a:gd name="adj" fmla="val 6667"/>
            </a:avLst>
          </a:prstGeom>
          <a:solidFill>
            <a:srgbClr val="BE5F2A"/>
          </a:solidFill>
          <a:ln w="12700">
            <a:solidFill>
              <a:srgbClr val="BE5F2A"/>
            </a:solidFill>
            <a:prstDash val="solid"/>
          </a:ln>
        </p:spPr>
        <p:txBody>
          <a:bodyPr/>
          <a:lstStyle/>
          <a:p>
            <a:endParaRPr lang="en-US"/>
          </a:p>
        </p:txBody>
      </p:sp>
      <p:sp>
        <p:nvSpPr>
          <p:cNvPr id="3" name="Text 1"/>
          <p:cNvSpPr txBox="1"/>
          <p:nvPr/>
        </p:nvSpPr>
        <p:spPr>
          <a:xfrm>
            <a:off x="822960" y="1371600"/>
            <a:ext cx="1371600" cy="1371600"/>
          </a:xfrm>
          <a:prstGeom prst="rect">
            <a:avLst/>
          </a:prstGeom>
          <a:noFill/>
          <a:ln/>
        </p:spPr>
        <p:txBody>
          <a:bodyPr wrap="square" lIns="0" tIns="0" rIns="0" bIns="0" rtlCol="0" anchor="ctr"/>
          <a:lstStyle/>
          <a:p>
            <a:pPr marL="0" indent="0" algn="ctr">
              <a:buNone/>
            </a:pPr>
            <a:r>
              <a:rPr lang="en-US" sz="5400" b="1" dirty="0">
                <a:solidFill>
                  <a:srgbClr val="FFFFFF"/>
                </a:solidFill>
                <a:latin typeface="Georgia" pitchFamily="34" charset="0"/>
                <a:ea typeface="Georgia" pitchFamily="34" charset="-122"/>
                <a:cs typeface="Georgia" pitchFamily="34" charset="-120"/>
              </a:rPr>
              <a:t>03</a:t>
            </a:r>
            <a:endParaRPr lang="en-US" sz="5400" dirty="0"/>
          </a:p>
        </p:txBody>
      </p:sp>
      <p:sp>
        <p:nvSpPr>
          <p:cNvPr id="4" name="Text 2"/>
          <p:cNvSpPr txBox="1"/>
          <p:nvPr/>
        </p:nvSpPr>
        <p:spPr>
          <a:xfrm>
            <a:off x="2651760" y="1417320"/>
            <a:ext cx="8686800" cy="365760"/>
          </a:xfrm>
          <a:prstGeom prst="rect">
            <a:avLst/>
          </a:prstGeom>
          <a:noFill/>
          <a:ln/>
        </p:spPr>
        <p:txBody>
          <a:bodyPr wrap="square" lIns="0" tIns="0" rIns="0" bIns="0" rtlCol="0" anchor="ctr"/>
          <a:lstStyle/>
          <a:p>
            <a:pPr marL="0" indent="0">
              <a:buNone/>
            </a:pPr>
            <a:r>
              <a:rPr lang="en-US" sz="1600" dirty="0">
                <a:solidFill>
                  <a:srgbClr val="9EBFB2"/>
                </a:solidFill>
                <a:latin typeface="Georgia" pitchFamily="34" charset="0"/>
                <a:ea typeface="Georgia" pitchFamily="34" charset="-122"/>
                <a:cs typeface="Georgia" pitchFamily="34" charset="-120"/>
              </a:rPr>
              <a:t>Block three</a:t>
            </a:r>
            <a:endParaRPr lang="en-US" sz="1600" dirty="0"/>
          </a:p>
        </p:txBody>
      </p:sp>
      <p:sp>
        <p:nvSpPr>
          <p:cNvPr id="5" name="Text 3"/>
          <p:cNvSpPr txBox="1"/>
          <p:nvPr/>
        </p:nvSpPr>
        <p:spPr>
          <a:xfrm>
            <a:off x="2651760" y="1810512"/>
            <a:ext cx="8778240" cy="96012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Sustainability Frameworks</a:t>
            </a:r>
            <a:endParaRPr lang="en-US" sz="4000" dirty="0"/>
          </a:p>
        </p:txBody>
      </p:sp>
      <p:sp>
        <p:nvSpPr>
          <p:cNvPr id="6" name="Text 4"/>
          <p:cNvSpPr txBox="1"/>
          <p:nvPr/>
        </p:nvSpPr>
        <p:spPr>
          <a:xfrm>
            <a:off x="2688336" y="3154680"/>
            <a:ext cx="8595360" cy="256032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Three pillars, and the trade-offs between them</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GSTC criteria, eco-labels and what accreditation means</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ISO 14001, EMAS and ISO 21401 as management systems</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Carbon, energy, water, waste and the circular kitchen</a:t>
            </a:r>
            <a:endParaRPr lang="en-US" sz="2000" dirty="0"/>
          </a:p>
        </p:txBody>
      </p:sp>
      <p:sp>
        <p:nvSpPr>
          <p:cNvPr id="7" name="Text 5"/>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7FA396"/>
                </a:solidFill>
                <a:latin typeface="Georgia" pitchFamily="34" charset="0"/>
                <a:ea typeface="Georgia" pitchFamily="34" charset="-122"/>
                <a:cs typeface="Georgia" pitchFamily="34" charset="-120"/>
              </a:rPr>
              <a:t>22</a:t>
            </a:r>
            <a:endParaRPr lang="en-US" sz="1000" dirty="0"/>
          </a:p>
        </p:txBody>
      </p:sp>
      <p:pic>
        <p:nvPicPr>
          <p:cNvPr id="9" name="Picture 8">
            <a:extLst>
              <a:ext uri="{FF2B5EF4-FFF2-40B4-BE49-F238E27FC236}">
                <a16:creationId xmlns:a16="http://schemas.microsoft.com/office/drawing/2014/main" id="{03893014-B2D0-7582-5358-D31959D28E6B}"/>
              </a:ext>
            </a:extLst>
          </p:cNvPr>
          <p:cNvPicPr>
            <a:picLocks noChangeAspect="1"/>
          </p:cNvPicPr>
          <p:nvPr/>
        </p:nvPicPr>
        <p:blipFill>
          <a:blip r:embed="rId3"/>
          <a:stretch>
            <a:fillRect/>
          </a:stretch>
        </p:blipFill>
        <p:spPr>
          <a:xfrm>
            <a:off x="0" y="6382512"/>
            <a:ext cx="12192000" cy="408227"/>
          </a:xfrm>
          <a:prstGeom prst="rect">
            <a:avLst/>
          </a:prstGeom>
        </p:spPr>
      </p:pic>
      <p:sp>
        <p:nvSpPr>
          <p:cNvPr id="11" name="TextBox 10">
            <a:extLst>
              <a:ext uri="{FF2B5EF4-FFF2-40B4-BE49-F238E27FC236}">
                <a16:creationId xmlns:a16="http://schemas.microsoft.com/office/drawing/2014/main" id="{516205E8-99B2-054D-794F-2B864A65C0DA}"/>
              </a:ext>
            </a:extLst>
          </p:cNvPr>
          <p:cNvSpPr txBox="1"/>
          <p:nvPr/>
        </p:nvSpPr>
        <p:spPr>
          <a:xfrm>
            <a:off x="944880"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Three Pillars, Real Trade-Offs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23</a:t>
            </a:r>
            <a:endParaRPr lang="en-US" sz="1000" dirty="0"/>
          </a:p>
        </p:txBody>
      </p:sp>
      <p:sp>
        <p:nvSpPr>
          <p:cNvPr id="5" name="Shape 3"/>
          <p:cNvSpPr/>
          <p:nvPr/>
        </p:nvSpPr>
        <p:spPr>
          <a:xfrm>
            <a:off x="640080" y="1691640"/>
            <a:ext cx="3419856" cy="3017520"/>
          </a:xfrm>
          <a:prstGeom prst="roundRect">
            <a:avLst>
              <a:gd name="adj" fmla="val 2121"/>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914400" y="1920240"/>
            <a:ext cx="2871216" cy="502920"/>
          </a:xfrm>
          <a:prstGeom prst="rect">
            <a:avLst/>
          </a:prstGeom>
          <a:noFill/>
          <a:ln/>
        </p:spPr>
        <p:txBody>
          <a:bodyPr wrap="square" lIns="0" tIns="0" rIns="0" bIns="0" rtlCol="0" anchor="ctr"/>
          <a:lstStyle/>
          <a:p>
            <a:pPr marL="0" indent="0">
              <a:buNone/>
            </a:pPr>
            <a:r>
              <a:rPr lang="en-US" sz="2400" b="1" dirty="0">
                <a:solidFill>
                  <a:srgbClr val="3F7D6A"/>
                </a:solidFill>
                <a:latin typeface="Georgia" pitchFamily="34" charset="0"/>
                <a:ea typeface="Georgia" pitchFamily="34" charset="-122"/>
                <a:cs typeface="Georgia" pitchFamily="34" charset="-120"/>
              </a:rPr>
              <a:t>Environmental</a:t>
            </a:r>
            <a:endParaRPr lang="en-US" sz="2400" dirty="0"/>
          </a:p>
        </p:txBody>
      </p:sp>
      <p:sp>
        <p:nvSpPr>
          <p:cNvPr id="7" name="Text 5"/>
          <p:cNvSpPr txBox="1"/>
          <p:nvPr/>
        </p:nvSpPr>
        <p:spPr>
          <a:xfrm>
            <a:off x="914400" y="2514600"/>
            <a:ext cx="2871216" cy="192024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Energy, water, waste, carbon, biodiversity, land use.</a:t>
            </a:r>
            <a:endParaRPr lang="en-US" sz="2000" dirty="0"/>
          </a:p>
        </p:txBody>
      </p:sp>
      <p:sp>
        <p:nvSpPr>
          <p:cNvPr id="8" name="Shape 6"/>
          <p:cNvSpPr/>
          <p:nvPr/>
        </p:nvSpPr>
        <p:spPr>
          <a:xfrm>
            <a:off x="4370832" y="1691640"/>
            <a:ext cx="3419856" cy="3017520"/>
          </a:xfrm>
          <a:prstGeom prst="roundRect">
            <a:avLst>
              <a:gd name="adj" fmla="val 2121"/>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4645152" y="1920240"/>
            <a:ext cx="2871216" cy="502920"/>
          </a:xfrm>
          <a:prstGeom prst="rect">
            <a:avLst/>
          </a:prstGeom>
          <a:noFill/>
          <a:ln/>
        </p:spPr>
        <p:txBody>
          <a:bodyPr wrap="square" lIns="0" tIns="0" rIns="0" bIns="0" rtlCol="0" anchor="ctr"/>
          <a:lstStyle/>
          <a:p>
            <a:pPr marL="0" indent="0">
              <a:buNone/>
            </a:pPr>
            <a:r>
              <a:rPr lang="en-US" sz="2400" b="1" dirty="0">
                <a:solidFill>
                  <a:srgbClr val="BE5F2A"/>
                </a:solidFill>
                <a:latin typeface="Georgia" pitchFamily="34" charset="0"/>
                <a:ea typeface="Georgia" pitchFamily="34" charset="-122"/>
                <a:cs typeface="Georgia" pitchFamily="34" charset="-120"/>
              </a:rPr>
              <a:t>Social</a:t>
            </a:r>
            <a:endParaRPr lang="en-US" sz="2400" dirty="0"/>
          </a:p>
        </p:txBody>
      </p:sp>
      <p:sp>
        <p:nvSpPr>
          <p:cNvPr id="10" name="Text 8"/>
          <p:cNvSpPr txBox="1"/>
          <p:nvPr/>
        </p:nvSpPr>
        <p:spPr>
          <a:xfrm>
            <a:off x="4645152" y="2514600"/>
            <a:ext cx="2871216" cy="192024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Labour conditions, community, culture, accessibility, safety.</a:t>
            </a:r>
            <a:endParaRPr lang="en-US" sz="2000" dirty="0"/>
          </a:p>
        </p:txBody>
      </p:sp>
      <p:sp>
        <p:nvSpPr>
          <p:cNvPr id="11" name="Shape 9"/>
          <p:cNvSpPr/>
          <p:nvPr/>
        </p:nvSpPr>
        <p:spPr>
          <a:xfrm>
            <a:off x="8101584" y="1691640"/>
            <a:ext cx="3419856" cy="3017520"/>
          </a:xfrm>
          <a:prstGeom prst="roundRect">
            <a:avLst>
              <a:gd name="adj" fmla="val 2121"/>
            </a:avLst>
          </a:prstGeom>
          <a:solidFill>
            <a:srgbClr val="E9F0EC"/>
          </a:solidFill>
          <a:ln w="12700">
            <a:solidFill>
              <a:srgbClr val="E9F0EC"/>
            </a:solidFill>
            <a:prstDash val="solid"/>
          </a:ln>
        </p:spPr>
        <p:txBody>
          <a:bodyPr/>
          <a:lstStyle/>
          <a:p>
            <a:endParaRPr lang="en-US"/>
          </a:p>
        </p:txBody>
      </p:sp>
      <p:sp>
        <p:nvSpPr>
          <p:cNvPr id="12" name="Text 10"/>
          <p:cNvSpPr txBox="1"/>
          <p:nvPr/>
        </p:nvSpPr>
        <p:spPr>
          <a:xfrm>
            <a:off x="8375904" y="1920240"/>
            <a:ext cx="2871216" cy="502920"/>
          </a:xfrm>
          <a:prstGeom prst="rect">
            <a:avLst/>
          </a:prstGeom>
          <a:noFill/>
          <a:ln/>
        </p:spPr>
        <p:txBody>
          <a:bodyPr wrap="square" lIns="0" tIns="0" rIns="0" bIns="0" rtlCol="0" anchor="ctr"/>
          <a:lstStyle/>
          <a:p>
            <a:pPr marL="0" indent="0">
              <a:buNone/>
            </a:pPr>
            <a:r>
              <a:rPr lang="en-US" sz="2400" b="1" dirty="0">
                <a:solidFill>
                  <a:srgbClr val="3F7D6A"/>
                </a:solidFill>
                <a:latin typeface="Georgia" pitchFamily="34" charset="0"/>
                <a:ea typeface="Georgia" pitchFamily="34" charset="-122"/>
                <a:cs typeface="Georgia" pitchFamily="34" charset="-120"/>
              </a:rPr>
              <a:t>Economic</a:t>
            </a:r>
            <a:endParaRPr lang="en-US" sz="2400" dirty="0"/>
          </a:p>
        </p:txBody>
      </p:sp>
      <p:sp>
        <p:nvSpPr>
          <p:cNvPr id="13" name="Text 11"/>
          <p:cNvSpPr txBox="1"/>
          <p:nvPr/>
        </p:nvSpPr>
        <p:spPr>
          <a:xfrm>
            <a:off x="8375904" y="2514600"/>
            <a:ext cx="2871216" cy="1920240"/>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Viability, local sourcing, and how much value stays in the destination.</a:t>
            </a:r>
            <a:endParaRPr lang="en-US" sz="2000" dirty="0"/>
          </a:p>
        </p:txBody>
      </p:sp>
      <p:sp>
        <p:nvSpPr>
          <p:cNvPr id="14" name="Text 12"/>
          <p:cNvSpPr txBox="1"/>
          <p:nvPr/>
        </p:nvSpPr>
        <p:spPr>
          <a:xfrm>
            <a:off x="640080" y="4846320"/>
            <a:ext cx="10881360" cy="132588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Most relevant SDGs here: 6, 8, 11, 12, 13 and 14. Pick the ones you can actually move.</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Weak sustainability lets pillars substitute. Strong sustainability says some assets cannot.</a:t>
            </a:r>
            <a:endParaRPr lang="en-US" sz="2000" dirty="0"/>
          </a:p>
        </p:txBody>
      </p:sp>
      <p:pic>
        <p:nvPicPr>
          <p:cNvPr id="16" name="Picture 15">
            <a:extLst>
              <a:ext uri="{FF2B5EF4-FFF2-40B4-BE49-F238E27FC236}">
                <a16:creationId xmlns:a16="http://schemas.microsoft.com/office/drawing/2014/main" id="{955659D8-2283-FD6F-A84E-C7044523B6EC}"/>
              </a:ext>
            </a:extLst>
          </p:cNvPr>
          <p:cNvPicPr>
            <a:picLocks noChangeAspect="1"/>
          </p:cNvPicPr>
          <p:nvPr/>
        </p:nvPicPr>
        <p:blipFill>
          <a:blip r:embed="rId3"/>
          <a:stretch>
            <a:fillRect/>
          </a:stretch>
        </p:blipFill>
        <p:spPr>
          <a:xfrm>
            <a:off x="0" y="6529898"/>
            <a:ext cx="12192000" cy="408227"/>
          </a:xfrm>
          <a:prstGeom prst="rect">
            <a:avLst/>
          </a:prstGeom>
        </p:spPr>
      </p:pic>
      <p:sp>
        <p:nvSpPr>
          <p:cNvPr id="18" name="TextBox 17">
            <a:extLst>
              <a:ext uri="{FF2B5EF4-FFF2-40B4-BE49-F238E27FC236}">
                <a16:creationId xmlns:a16="http://schemas.microsoft.com/office/drawing/2014/main" id="{C32BD535-6D19-CAE3-C7AC-E32A0823C7C8}"/>
              </a:ext>
            </a:extLst>
          </p:cNvPr>
          <p:cNvSpPr txBox="1"/>
          <p:nvPr/>
        </p:nvSpPr>
        <p:spPr>
          <a:xfrm>
            <a:off x="737616" y="650317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GSTC criteria</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24</a:t>
            </a:r>
            <a:endParaRPr lang="en-US" sz="1000" dirty="0"/>
          </a:p>
        </p:txBody>
      </p:sp>
      <p:sp>
        <p:nvSpPr>
          <p:cNvPr id="5" name="Shape 3"/>
          <p:cNvSpPr/>
          <p:nvPr/>
        </p:nvSpPr>
        <p:spPr>
          <a:xfrm>
            <a:off x="640080" y="162763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28800"/>
            <a:ext cx="475488" cy="475488"/>
          </a:xfrm>
          <a:prstGeom prst="roundRect">
            <a:avLst>
              <a:gd name="adj" fmla="val 17308"/>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A</a:t>
            </a:r>
            <a:endParaRPr lang="en-US" sz="1800" dirty="0"/>
          </a:p>
        </p:txBody>
      </p:sp>
      <p:sp>
        <p:nvSpPr>
          <p:cNvPr id="7" name="Text 5"/>
          <p:cNvSpPr txBox="1"/>
          <p:nvPr/>
        </p:nvSpPr>
        <p:spPr>
          <a:xfrm>
            <a:off x="1536192" y="1810512"/>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Sustainable management</a:t>
            </a:r>
            <a:endParaRPr lang="en-US" sz="2000" dirty="0"/>
          </a:p>
        </p:txBody>
      </p:sp>
      <p:sp>
        <p:nvSpPr>
          <p:cNvPr id="8" name="Text 6"/>
          <p:cNvSpPr txBox="1"/>
          <p:nvPr/>
        </p:nvSpPr>
        <p:spPr>
          <a:xfrm>
            <a:off x="1536192" y="2249424"/>
            <a:ext cx="410565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management system, legal compliance, staff training, guest communication.</a:t>
            </a:r>
            <a:endParaRPr lang="en-US" sz="2000" dirty="0"/>
          </a:p>
        </p:txBody>
      </p:sp>
      <p:sp>
        <p:nvSpPr>
          <p:cNvPr id="9" name="Shape 7"/>
          <p:cNvSpPr/>
          <p:nvPr/>
        </p:nvSpPr>
        <p:spPr>
          <a:xfrm>
            <a:off x="6263640" y="162763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0" name="Text 8"/>
          <p:cNvSpPr txBox="1"/>
          <p:nvPr/>
        </p:nvSpPr>
        <p:spPr>
          <a:xfrm>
            <a:off x="6519672" y="1828800"/>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B</a:t>
            </a:r>
            <a:endParaRPr lang="en-US" sz="1800" dirty="0"/>
          </a:p>
        </p:txBody>
      </p:sp>
      <p:sp>
        <p:nvSpPr>
          <p:cNvPr id="11" name="Text 9"/>
          <p:cNvSpPr txBox="1"/>
          <p:nvPr/>
        </p:nvSpPr>
        <p:spPr>
          <a:xfrm>
            <a:off x="7159752" y="1810512"/>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Socio-economic impacts</a:t>
            </a:r>
            <a:endParaRPr lang="en-US" sz="2000" dirty="0"/>
          </a:p>
        </p:txBody>
      </p:sp>
      <p:sp>
        <p:nvSpPr>
          <p:cNvPr id="12" name="Text 10"/>
          <p:cNvSpPr txBox="1"/>
          <p:nvPr/>
        </p:nvSpPr>
        <p:spPr>
          <a:xfrm>
            <a:off x="7159752" y="2249424"/>
            <a:ext cx="410565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Local employment and purchasing, fair pay, community support, no exploitation.</a:t>
            </a:r>
            <a:endParaRPr lang="en-US" sz="2000" dirty="0"/>
          </a:p>
        </p:txBody>
      </p:sp>
      <p:sp>
        <p:nvSpPr>
          <p:cNvPr id="13" name="Shape 11"/>
          <p:cNvSpPr/>
          <p:nvPr/>
        </p:nvSpPr>
        <p:spPr>
          <a:xfrm>
            <a:off x="640080" y="331927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896112" y="3520440"/>
            <a:ext cx="475488" cy="475488"/>
          </a:xfrm>
          <a:prstGeom prst="roundRect">
            <a:avLst>
              <a:gd name="adj" fmla="val 17308"/>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C</a:t>
            </a:r>
            <a:endParaRPr lang="en-US" sz="1800" dirty="0"/>
          </a:p>
        </p:txBody>
      </p:sp>
      <p:sp>
        <p:nvSpPr>
          <p:cNvPr id="15" name="Text 13"/>
          <p:cNvSpPr txBox="1"/>
          <p:nvPr/>
        </p:nvSpPr>
        <p:spPr>
          <a:xfrm>
            <a:off x="1536192" y="3502152"/>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Cultural impacts</a:t>
            </a:r>
            <a:endParaRPr lang="en-US" sz="2000" dirty="0"/>
          </a:p>
        </p:txBody>
      </p:sp>
      <p:sp>
        <p:nvSpPr>
          <p:cNvPr id="16" name="Text 14"/>
          <p:cNvSpPr txBox="1"/>
          <p:nvPr/>
        </p:nvSpPr>
        <p:spPr>
          <a:xfrm>
            <a:off x="1536192" y="3941064"/>
            <a:ext cx="410565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Protecting heritage, artefacts, and the interests of local communities.</a:t>
            </a:r>
            <a:endParaRPr lang="en-US" sz="2000" dirty="0"/>
          </a:p>
        </p:txBody>
      </p:sp>
      <p:sp>
        <p:nvSpPr>
          <p:cNvPr id="17" name="Shape 15"/>
          <p:cNvSpPr/>
          <p:nvPr/>
        </p:nvSpPr>
        <p:spPr>
          <a:xfrm>
            <a:off x="6263640" y="331927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8" name="Text 16"/>
          <p:cNvSpPr txBox="1"/>
          <p:nvPr/>
        </p:nvSpPr>
        <p:spPr>
          <a:xfrm>
            <a:off x="6519672" y="3520440"/>
            <a:ext cx="475488" cy="475488"/>
          </a:xfrm>
          <a:prstGeom prst="roundRect">
            <a:avLst>
              <a:gd name="adj" fmla="val 17308"/>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D</a:t>
            </a:r>
            <a:endParaRPr lang="en-US" sz="1800" dirty="0"/>
          </a:p>
        </p:txBody>
      </p:sp>
      <p:sp>
        <p:nvSpPr>
          <p:cNvPr id="19" name="Text 17"/>
          <p:cNvSpPr txBox="1"/>
          <p:nvPr/>
        </p:nvSpPr>
        <p:spPr>
          <a:xfrm>
            <a:off x="7159752" y="3502152"/>
            <a:ext cx="410565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Environmental impacts</a:t>
            </a:r>
            <a:endParaRPr lang="en-US" sz="2000" dirty="0"/>
          </a:p>
        </p:txBody>
      </p:sp>
      <p:sp>
        <p:nvSpPr>
          <p:cNvPr id="20" name="Text 18"/>
          <p:cNvSpPr txBox="1"/>
          <p:nvPr/>
        </p:nvSpPr>
        <p:spPr>
          <a:xfrm>
            <a:off x="7159752" y="3941064"/>
            <a:ext cx="410565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Resource use, pollution, waste, biodiversity and landscape.</a:t>
            </a:r>
            <a:endParaRPr lang="en-US" sz="2000" dirty="0"/>
          </a:p>
        </p:txBody>
      </p:sp>
      <p:sp>
        <p:nvSpPr>
          <p:cNvPr id="21" name="Text 19"/>
          <p:cNvSpPr txBox="1"/>
          <p:nvPr/>
        </p:nvSpPr>
        <p:spPr>
          <a:xfrm>
            <a:off x="640080" y="4937760"/>
            <a:ext cx="10881360" cy="123444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Separate criteria sets exist for industry (hotels, tour operators) and for destinations.</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GSTC does not certify hotels. It sets the criteria and accredits certification bodies.</a:t>
            </a:r>
            <a:endParaRPr lang="en-US" sz="2000" dirty="0"/>
          </a:p>
        </p:txBody>
      </p:sp>
      <p:pic>
        <p:nvPicPr>
          <p:cNvPr id="23" name="Picture 22">
            <a:extLst>
              <a:ext uri="{FF2B5EF4-FFF2-40B4-BE49-F238E27FC236}">
                <a16:creationId xmlns:a16="http://schemas.microsoft.com/office/drawing/2014/main" id="{181BB52E-9B49-96EB-1648-CFFDC0B9D46B}"/>
              </a:ext>
            </a:extLst>
          </p:cNvPr>
          <p:cNvPicPr>
            <a:picLocks noChangeAspect="1"/>
          </p:cNvPicPr>
          <p:nvPr/>
        </p:nvPicPr>
        <p:blipFill>
          <a:blip r:embed="rId3"/>
          <a:stretch>
            <a:fillRect/>
          </a:stretch>
        </p:blipFill>
        <p:spPr>
          <a:xfrm>
            <a:off x="0" y="6452718"/>
            <a:ext cx="12192000" cy="408227"/>
          </a:xfrm>
          <a:prstGeom prst="rect">
            <a:avLst/>
          </a:prstGeom>
        </p:spPr>
      </p:pic>
      <p:sp>
        <p:nvSpPr>
          <p:cNvPr id="25" name="TextBox 24">
            <a:extLst>
              <a:ext uri="{FF2B5EF4-FFF2-40B4-BE49-F238E27FC236}">
                <a16:creationId xmlns:a16="http://schemas.microsoft.com/office/drawing/2014/main" id="{BD6CD36B-1059-3CDC-2DA2-D99114A4B199}"/>
              </a:ext>
            </a:extLst>
          </p:cNvPr>
          <p:cNvSpPr txBox="1"/>
          <p:nvPr/>
        </p:nvSpPr>
        <p:spPr>
          <a:xfrm>
            <a:off x="770965" y="6425998"/>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Eco-Label Landscape</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25</a:t>
            </a:r>
            <a:endParaRPr lang="en-US" sz="1000" dirty="0"/>
          </a:p>
        </p:txBody>
      </p:sp>
      <p:graphicFrame>
        <p:nvGraphicFramePr>
          <p:cNvPr id="26"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328416"/>
        </p:xfrm>
        <a:graphic>
          <a:graphicData uri="http://schemas.openxmlformats.org/drawingml/2006/table">
            <a:tbl>
              <a:tblPr/>
              <a:tblGrid>
                <a:gridCol w="2286000">
                  <a:extLst>
                    <a:ext uri="{9D8B030D-6E8A-4147-A177-3AD203B41FA5}">
                      <a16:colId xmlns:a16="http://schemas.microsoft.com/office/drawing/2014/main" val="20000"/>
                    </a:ext>
                  </a:extLst>
                </a:gridCol>
                <a:gridCol w="4754880">
                  <a:extLst>
                    <a:ext uri="{9D8B030D-6E8A-4147-A177-3AD203B41FA5}">
                      <a16:colId xmlns:a16="http://schemas.microsoft.com/office/drawing/2014/main" val="20001"/>
                    </a:ext>
                  </a:extLst>
                </a:gridCol>
                <a:gridCol w="3840480">
                  <a:extLst>
                    <a:ext uri="{9D8B030D-6E8A-4147-A177-3AD203B41FA5}">
                      <a16:colId xmlns:a16="http://schemas.microsoft.com/office/drawing/2014/main" val="20002"/>
                    </a:ext>
                  </a:extLst>
                </a:gridCol>
              </a:tblGrid>
              <a:tr h="475488">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Scheme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Main scope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Website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Green Key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Accommodation and attractions (FEE)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greenkey.global</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Travelife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Accommodation and tour operators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travelife.org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EU Ecolabel</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Official EU scheme for accommodation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environment.ec.europa.eu</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EarthCheck</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Benchmarking and certification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earthcheck.org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Green Globe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Hotels, resorts and MICE venues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greenglobe.com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75488">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Blue Flag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Beaches and marinas (FEE)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blueflag.global</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
        <p:nvSpPr>
          <p:cNvPr id="6" name="Text 3"/>
          <p:cNvSpPr txBox="1"/>
          <p:nvPr/>
        </p:nvSpPr>
        <p:spPr>
          <a:xfrm>
            <a:off x="640080" y="4937760"/>
            <a:ext cx="10881360" cy="123444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Before you trust a label, ask who audits, how often, and against what.</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Check whether the scheme is GSTC-recognised or accredited. Many are not.</a:t>
            </a:r>
            <a:endParaRPr lang="en-US" sz="2000" dirty="0"/>
          </a:p>
        </p:txBody>
      </p:sp>
      <p:pic>
        <p:nvPicPr>
          <p:cNvPr id="7" name="Picture 6">
            <a:extLst>
              <a:ext uri="{FF2B5EF4-FFF2-40B4-BE49-F238E27FC236}">
                <a16:creationId xmlns:a16="http://schemas.microsoft.com/office/drawing/2014/main" id="{02B316F9-E521-916B-4CB8-26B754387C8F}"/>
              </a:ext>
            </a:extLst>
          </p:cNvPr>
          <p:cNvPicPr>
            <a:picLocks noChangeAspect="1"/>
          </p:cNvPicPr>
          <p:nvPr/>
        </p:nvPicPr>
        <p:blipFill>
          <a:blip r:embed="rId3"/>
          <a:stretch>
            <a:fillRect/>
          </a:stretch>
        </p:blipFill>
        <p:spPr>
          <a:xfrm>
            <a:off x="0" y="6452718"/>
            <a:ext cx="12192000" cy="408227"/>
          </a:xfrm>
          <a:prstGeom prst="rect">
            <a:avLst/>
          </a:prstGeom>
        </p:spPr>
      </p:pic>
      <p:sp>
        <p:nvSpPr>
          <p:cNvPr id="9" name="TextBox 8">
            <a:extLst>
              <a:ext uri="{FF2B5EF4-FFF2-40B4-BE49-F238E27FC236}">
                <a16:creationId xmlns:a16="http://schemas.microsoft.com/office/drawing/2014/main" id="{BA42445C-58CD-5BB6-4201-E8294C6FDB86}"/>
              </a:ext>
            </a:extLst>
          </p:cNvPr>
          <p:cNvSpPr txBox="1"/>
          <p:nvPr/>
        </p:nvSpPr>
        <p:spPr>
          <a:xfrm>
            <a:off x="1604682" y="545727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
        <p:nvSpPr>
          <p:cNvPr id="11" name="TextBox 10">
            <a:extLst>
              <a:ext uri="{FF2B5EF4-FFF2-40B4-BE49-F238E27FC236}">
                <a16:creationId xmlns:a16="http://schemas.microsoft.com/office/drawing/2014/main" id="{E6F3DFC0-F8D5-90C5-388E-B92C217BE158}"/>
              </a:ext>
            </a:extLst>
          </p:cNvPr>
          <p:cNvSpPr txBox="1"/>
          <p:nvPr/>
        </p:nvSpPr>
        <p:spPr>
          <a:xfrm>
            <a:off x="941294" y="6407174"/>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Environmental Management Systems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26</a:t>
            </a:r>
            <a:endParaRPr lang="en-US" sz="1000" dirty="0"/>
          </a:p>
        </p:txBody>
      </p:sp>
      <p:graphicFrame>
        <p:nvGraphicFramePr>
          <p:cNvPr id="27"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2743200"/>
        </p:xfrm>
        <a:graphic>
          <a:graphicData uri="http://schemas.openxmlformats.org/drawingml/2006/table">
            <a:tbl>
              <a:tblPr/>
              <a:tblGrid>
                <a:gridCol w="2011680">
                  <a:extLst>
                    <a:ext uri="{9D8B030D-6E8A-4147-A177-3AD203B41FA5}">
                      <a16:colId xmlns:a16="http://schemas.microsoft.com/office/drawing/2014/main" val="20000"/>
                    </a:ext>
                  </a:extLst>
                </a:gridCol>
                <a:gridCol w="4297680">
                  <a:extLst>
                    <a:ext uri="{9D8B030D-6E8A-4147-A177-3AD203B41FA5}">
                      <a16:colId xmlns:a16="http://schemas.microsoft.com/office/drawing/2014/main" val="20001"/>
                    </a:ext>
                  </a:extLst>
                </a:gridCol>
                <a:gridCol w="4572000">
                  <a:extLst>
                    <a:ext uri="{9D8B030D-6E8A-4147-A177-3AD203B41FA5}">
                      <a16:colId xmlns:a16="http://schemas.microsoft.com/office/drawing/2014/main" val="20002"/>
                    </a:ext>
                  </a:extLst>
                </a:gridCol>
              </a:tblGrid>
              <a:tr h="54864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Standard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it is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Note for hospitality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ISO 14001</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Environmental management system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Process discipline, no performance level</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EMAS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EMS plus a verified public statement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Stricter and more transparent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ISO 21401</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Sustainability management, accommodation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Covers all three pillars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4864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ISO 50001</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Energy management system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Pays back fastest in large properties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Text 3"/>
          <p:cNvSpPr txBox="1"/>
          <p:nvPr/>
        </p:nvSpPr>
        <p:spPr>
          <a:xfrm>
            <a:off x="640080" y="4572000"/>
            <a:ext cx="10881360" cy="160020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A management system tells you how to manage, never how green to be.</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Labels certify the property; systems certify the way it is run.</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Annex SL lets you run one system for quality, environment and safety.</a:t>
            </a:r>
            <a:endParaRPr lang="en-US" sz="2000" dirty="0"/>
          </a:p>
        </p:txBody>
      </p:sp>
      <p:pic>
        <p:nvPicPr>
          <p:cNvPr id="9" name="Picture 8">
            <a:extLst>
              <a:ext uri="{FF2B5EF4-FFF2-40B4-BE49-F238E27FC236}">
                <a16:creationId xmlns:a16="http://schemas.microsoft.com/office/drawing/2014/main" id="{129531A9-2F0B-781E-56C5-31376AF524FC}"/>
              </a:ext>
            </a:extLst>
          </p:cNvPr>
          <p:cNvPicPr>
            <a:picLocks noChangeAspect="1"/>
          </p:cNvPicPr>
          <p:nvPr/>
        </p:nvPicPr>
        <p:blipFill>
          <a:blip r:embed="rId3"/>
          <a:stretch>
            <a:fillRect/>
          </a:stretch>
        </p:blipFill>
        <p:spPr>
          <a:xfrm>
            <a:off x="0" y="6452718"/>
            <a:ext cx="12192000" cy="408227"/>
          </a:xfrm>
          <a:prstGeom prst="rect">
            <a:avLst/>
          </a:prstGeom>
        </p:spPr>
      </p:pic>
      <p:sp>
        <p:nvSpPr>
          <p:cNvPr id="11" name="TextBox 10">
            <a:extLst>
              <a:ext uri="{FF2B5EF4-FFF2-40B4-BE49-F238E27FC236}">
                <a16:creationId xmlns:a16="http://schemas.microsoft.com/office/drawing/2014/main" id="{F7A08091-6AE7-6949-88B4-85DBA49734A0}"/>
              </a:ext>
            </a:extLst>
          </p:cNvPr>
          <p:cNvSpPr txBox="1"/>
          <p:nvPr/>
        </p:nvSpPr>
        <p:spPr>
          <a:xfrm>
            <a:off x="1183341" y="6432907"/>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Carbon: Measure, then Commit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27</a:t>
            </a:r>
            <a:endParaRPr lang="en-US" sz="1000" dirty="0"/>
          </a:p>
        </p:txBody>
      </p:sp>
      <p:graphicFrame>
        <p:nvGraphicFramePr>
          <p:cNvPr id="5" name="Chart 0"/>
          <p:cNvGraphicFramePr/>
          <p:nvPr>
            <p:extLst>
              <p:ext uri="{D42A27DB-BD31-4B8C-83A1-F6EECF244321}">
                <p14:modId xmlns:p14="http://schemas.microsoft.com/office/powerpoint/2010/main" val="188621717"/>
              </p:ext>
            </p:extLst>
          </p:nvPr>
        </p:nvGraphicFramePr>
        <p:xfrm>
          <a:off x="548640" y="1737360"/>
          <a:ext cx="5394960" cy="329184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3"/>
          <p:cNvSpPr txBox="1"/>
          <p:nvPr/>
        </p:nvSpPr>
        <p:spPr>
          <a:xfrm>
            <a:off x="6172200" y="1783080"/>
            <a:ext cx="5349240" cy="329184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Scope 1: fuel you burn. Scope 2: electricity you buy.</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Scope 3: everything else, including food, laundry and guest travel.</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HCMI gives a common method for carbon per room-night.</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The Glasgow Declaration asks signatories to publish and report a plan.</a:t>
            </a:r>
            <a:endParaRPr lang="en-US" sz="2000" dirty="0"/>
          </a:p>
        </p:txBody>
      </p:sp>
      <p:sp>
        <p:nvSpPr>
          <p:cNvPr id="7" name="Shape 4"/>
          <p:cNvSpPr/>
          <p:nvPr/>
        </p:nvSpPr>
        <p:spPr>
          <a:xfrm>
            <a:off x="640080" y="539496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8" name="Text 5"/>
          <p:cNvSpPr txBox="1"/>
          <p:nvPr/>
        </p:nvSpPr>
        <p:spPr>
          <a:xfrm>
            <a:off x="914400" y="539496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Most of the footprint sits outside the building, so procurement is a carbon lever.</a:t>
            </a:r>
            <a:endParaRPr lang="en-US" sz="2000" dirty="0"/>
          </a:p>
        </p:txBody>
      </p:sp>
      <p:pic>
        <p:nvPicPr>
          <p:cNvPr id="10" name="Picture 9">
            <a:extLst>
              <a:ext uri="{FF2B5EF4-FFF2-40B4-BE49-F238E27FC236}">
                <a16:creationId xmlns:a16="http://schemas.microsoft.com/office/drawing/2014/main" id="{87196C0B-30C3-C55A-BD1A-E6CB03AD0AC8}"/>
              </a:ext>
            </a:extLst>
          </p:cNvPr>
          <p:cNvPicPr>
            <a:picLocks noChangeAspect="1"/>
          </p:cNvPicPr>
          <p:nvPr/>
        </p:nvPicPr>
        <p:blipFill>
          <a:blip r:embed="rId4"/>
          <a:stretch>
            <a:fillRect/>
          </a:stretch>
        </p:blipFill>
        <p:spPr>
          <a:xfrm>
            <a:off x="0" y="6473952"/>
            <a:ext cx="12192000" cy="408227"/>
          </a:xfrm>
          <a:prstGeom prst="rect">
            <a:avLst/>
          </a:prstGeom>
        </p:spPr>
      </p:pic>
      <p:sp>
        <p:nvSpPr>
          <p:cNvPr id="12" name="TextBox 11">
            <a:extLst>
              <a:ext uri="{FF2B5EF4-FFF2-40B4-BE49-F238E27FC236}">
                <a16:creationId xmlns:a16="http://schemas.microsoft.com/office/drawing/2014/main" id="{058F4401-D30F-8EC9-CD4A-F7BCFD3C3DA0}"/>
              </a:ext>
            </a:extLst>
          </p:cNvPr>
          <p:cNvSpPr txBox="1"/>
          <p:nvPr/>
        </p:nvSpPr>
        <p:spPr>
          <a:xfrm>
            <a:off x="640080" y="6473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Resources in Daily Operations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28</a:t>
            </a:r>
            <a:endParaRPr lang="en-US" sz="1000" dirty="0"/>
          </a:p>
        </p:txBody>
      </p:sp>
      <p:graphicFrame>
        <p:nvGraphicFramePr>
          <p:cNvPr id="5" name="Chart 0"/>
          <p:cNvGraphicFramePr/>
          <p:nvPr>
            <p:extLst>
              <p:ext uri="{D42A27DB-BD31-4B8C-83A1-F6EECF244321}">
                <p14:modId xmlns:p14="http://schemas.microsoft.com/office/powerpoint/2010/main" val="2870574618"/>
              </p:ext>
            </p:extLst>
          </p:nvPr>
        </p:nvGraphicFramePr>
        <p:xfrm>
          <a:off x="548640" y="1737360"/>
          <a:ext cx="5852160" cy="347472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3"/>
          <p:cNvSpPr txBox="1"/>
          <p:nvPr/>
        </p:nvSpPr>
        <p:spPr>
          <a:xfrm>
            <a:off x="6629400" y="1783080"/>
            <a:ext cx="4892040" cy="347472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Sub-meter before you invest. Guesswork buys the wrong equipment.</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Normalise: energy per occupied room-night, water per guest-night.</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Water: linen policy, fittings, irrigation, and leak detection.</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Waste: separate at source, weigh each stream, then set targets.</a:t>
            </a:r>
            <a:endParaRPr lang="en-US" sz="2000" dirty="0"/>
          </a:p>
        </p:txBody>
      </p:sp>
      <p:sp>
        <p:nvSpPr>
          <p:cNvPr id="7" name="Shape 4"/>
          <p:cNvSpPr/>
          <p:nvPr/>
        </p:nvSpPr>
        <p:spPr>
          <a:xfrm>
            <a:off x="640080" y="539496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8" name="Text 5"/>
          <p:cNvSpPr txBox="1"/>
          <p:nvPr/>
        </p:nvSpPr>
        <p:spPr>
          <a:xfrm>
            <a:off x="914400" y="539496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You cannot manage what you have never measured, and most properties have never measured.</a:t>
            </a:r>
            <a:endParaRPr lang="en-US" sz="2000" dirty="0"/>
          </a:p>
        </p:txBody>
      </p:sp>
      <p:pic>
        <p:nvPicPr>
          <p:cNvPr id="10" name="Picture 9">
            <a:extLst>
              <a:ext uri="{FF2B5EF4-FFF2-40B4-BE49-F238E27FC236}">
                <a16:creationId xmlns:a16="http://schemas.microsoft.com/office/drawing/2014/main" id="{450008D8-D045-BFCA-4890-11F387C8CF51}"/>
              </a:ext>
            </a:extLst>
          </p:cNvPr>
          <p:cNvPicPr>
            <a:picLocks noChangeAspect="1"/>
          </p:cNvPicPr>
          <p:nvPr/>
        </p:nvPicPr>
        <p:blipFill>
          <a:blip r:embed="rId4"/>
          <a:stretch>
            <a:fillRect/>
          </a:stretch>
        </p:blipFill>
        <p:spPr>
          <a:xfrm>
            <a:off x="-15240" y="6473952"/>
            <a:ext cx="12192000" cy="408227"/>
          </a:xfrm>
          <a:prstGeom prst="rect">
            <a:avLst/>
          </a:prstGeom>
        </p:spPr>
      </p:pic>
      <p:sp>
        <p:nvSpPr>
          <p:cNvPr id="12" name="TextBox 11">
            <a:extLst>
              <a:ext uri="{FF2B5EF4-FFF2-40B4-BE49-F238E27FC236}">
                <a16:creationId xmlns:a16="http://schemas.microsoft.com/office/drawing/2014/main" id="{0ADBDDD5-9235-5C97-1F08-FADE41E00BEC}"/>
              </a:ext>
            </a:extLst>
          </p:cNvPr>
          <p:cNvSpPr txBox="1"/>
          <p:nvPr/>
        </p:nvSpPr>
        <p:spPr>
          <a:xfrm>
            <a:off x="640080" y="6473952"/>
            <a:ext cx="6105832"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Food Waste and the Kitchen</a:t>
            </a:r>
            <a:endParaRPr lang="en-US" sz="4000" dirty="0"/>
          </a:p>
        </p:txBody>
      </p:sp>
      <p:sp>
        <p:nvSpPr>
          <p:cNvPr id="3" name="Text 1"/>
          <p:cNvSpPr txBox="1"/>
          <p:nvPr/>
        </p:nvSpPr>
        <p:spPr>
          <a:xfrm>
            <a:off x="670560" y="647395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29</a:t>
            </a:r>
            <a:endParaRPr lang="en-US" sz="1000" dirty="0"/>
          </a:p>
        </p:txBody>
      </p:sp>
      <p:graphicFrame>
        <p:nvGraphicFramePr>
          <p:cNvPr id="30"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017520"/>
        </p:xfrm>
        <a:graphic>
          <a:graphicData uri="http://schemas.openxmlformats.org/drawingml/2006/table">
            <a:tbl>
              <a:tblPr/>
              <a:tblGrid>
                <a:gridCol w="548640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3840480">
                  <a:extLst>
                    <a:ext uri="{9D8B030D-6E8A-4147-A177-3AD203B41FA5}">
                      <a16:colId xmlns:a16="http://schemas.microsoft.com/office/drawing/2014/main" val="20002"/>
                    </a:ext>
                  </a:extLst>
                </a:gridCol>
              </a:tblGrid>
              <a:tr h="502920">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Intervention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Effort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Typical effect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Weigh waste by stream for four weeks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Low</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Shows where the loss is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Redesign the buffet: smaller trays, later top-ups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Low</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Cuts display and plate waste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Forecast covers and revise par levels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Medium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Cuts spoilage and over-ordering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Menu engineering for whole-ingredient use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Medium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Cuts prep waste, holds margin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920">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Donation and composting agreements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Medium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Diverts what is left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6" name="Text 3"/>
          <p:cNvSpPr txBox="1"/>
          <p:nvPr/>
        </p:nvSpPr>
        <p:spPr>
          <a:xfrm>
            <a:off x="640080" y="4892040"/>
            <a:ext cx="10881360" cy="128016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Food waste is the rare case where money and carbon point the same way.</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Split it into spoilage, preparation and plate waste. Each has an owner.</a:t>
            </a:r>
            <a:endParaRPr lang="en-US" sz="2000" dirty="0"/>
          </a:p>
        </p:txBody>
      </p:sp>
      <p:pic>
        <p:nvPicPr>
          <p:cNvPr id="7" name="Picture 6">
            <a:extLst>
              <a:ext uri="{FF2B5EF4-FFF2-40B4-BE49-F238E27FC236}">
                <a16:creationId xmlns:a16="http://schemas.microsoft.com/office/drawing/2014/main" id="{5D65752A-E87F-3712-017A-23BCCA2CB4CA}"/>
              </a:ext>
            </a:extLst>
          </p:cNvPr>
          <p:cNvPicPr>
            <a:picLocks noChangeAspect="1"/>
          </p:cNvPicPr>
          <p:nvPr/>
        </p:nvPicPr>
        <p:blipFill>
          <a:blip r:embed="rId3"/>
          <a:stretch>
            <a:fillRect/>
          </a:stretch>
        </p:blipFill>
        <p:spPr>
          <a:xfrm>
            <a:off x="-15240" y="6473952"/>
            <a:ext cx="12192000" cy="408227"/>
          </a:xfrm>
          <a:prstGeom prst="rect">
            <a:avLst/>
          </a:prstGeom>
        </p:spPr>
      </p:pic>
      <p:sp>
        <p:nvSpPr>
          <p:cNvPr id="9" name="TextBox 8">
            <a:extLst>
              <a:ext uri="{FF2B5EF4-FFF2-40B4-BE49-F238E27FC236}">
                <a16:creationId xmlns:a16="http://schemas.microsoft.com/office/drawing/2014/main" id="{BFBCDD78-FC77-4419-A40D-78747FE066AC}"/>
              </a:ext>
            </a:extLst>
          </p:cNvPr>
          <p:cNvSpPr txBox="1"/>
          <p:nvPr/>
        </p:nvSpPr>
        <p:spPr>
          <a:xfrm>
            <a:off x="766482" y="6447232"/>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Case Study 3 - Which certificate?</a:t>
            </a:r>
            <a:endParaRPr lang="en-US" sz="4000" dirty="0"/>
          </a:p>
        </p:txBody>
      </p:sp>
      <p:sp>
        <p:nvSpPr>
          <p:cNvPr id="3" name="Text 1"/>
          <p:cNvSpPr txBox="1"/>
          <p:nvPr/>
        </p:nvSpPr>
        <p:spPr>
          <a:xfrm>
            <a:off x="658368" y="1298448"/>
            <a:ext cx="10881360" cy="292608"/>
          </a:xfrm>
          <a:prstGeom prst="rect">
            <a:avLst/>
          </a:prstGeom>
          <a:noFill/>
          <a:ln/>
        </p:spPr>
        <p:txBody>
          <a:bodyPr wrap="square" lIns="0" tIns="0" rIns="0" bIns="0" rtlCol="0" anchor="ctr"/>
          <a:lstStyle/>
          <a:p>
            <a:pPr marL="0" indent="0">
              <a:buNone/>
            </a:pPr>
            <a:r>
              <a:rPr lang="en-US" sz="1400" i="1" dirty="0">
                <a:solidFill>
                  <a:srgbClr val="BE5F2A"/>
                </a:solidFill>
                <a:latin typeface="Georgia" pitchFamily="34" charset="0"/>
                <a:ea typeface="Georgia" pitchFamily="34" charset="-122"/>
                <a:cs typeface="Georgia" pitchFamily="34" charset="-120"/>
              </a:rPr>
              <a:t>Block three - choosing a credible scheme</a:t>
            </a:r>
            <a:endParaRPr lang="en-US" sz="1400" dirty="0"/>
          </a:p>
        </p:txBody>
      </p:sp>
      <p:sp>
        <p:nvSpPr>
          <p:cNvPr id="4" name="Text 2"/>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5" name="Text 3"/>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30</a:t>
            </a:r>
            <a:endParaRPr lang="en-US" sz="1000" dirty="0"/>
          </a:p>
        </p:txBody>
      </p:sp>
      <p:sp>
        <p:nvSpPr>
          <p:cNvPr id="6" name="Shape 4"/>
          <p:cNvSpPr/>
          <p:nvPr/>
        </p:nvSpPr>
        <p:spPr>
          <a:xfrm>
            <a:off x="640080" y="1691640"/>
            <a:ext cx="10881360" cy="1463040"/>
          </a:xfrm>
          <a:prstGeom prst="roundRect">
            <a:avLst>
              <a:gd name="adj" fmla="val 3750"/>
            </a:avLst>
          </a:prstGeom>
          <a:solidFill>
            <a:srgbClr val="E9F0EC"/>
          </a:solidFill>
          <a:ln w="12700">
            <a:solidFill>
              <a:srgbClr val="E9F0EC"/>
            </a:solidFill>
            <a:prstDash val="solid"/>
          </a:ln>
        </p:spPr>
        <p:txBody>
          <a:bodyPr/>
          <a:lstStyle/>
          <a:p>
            <a:endParaRPr lang="en-US"/>
          </a:p>
        </p:txBody>
      </p:sp>
      <p:sp>
        <p:nvSpPr>
          <p:cNvPr id="7" name="Text 5"/>
          <p:cNvSpPr txBox="1"/>
          <p:nvPr/>
        </p:nvSpPr>
        <p:spPr>
          <a:xfrm>
            <a:off x="896112" y="1874520"/>
            <a:ext cx="1036929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The situation</a:t>
            </a:r>
            <a:endParaRPr lang="en-US" sz="2000" dirty="0"/>
          </a:p>
        </p:txBody>
      </p:sp>
      <p:sp>
        <p:nvSpPr>
          <p:cNvPr id="8" name="Text 6"/>
          <p:cNvSpPr txBox="1"/>
          <p:nvPr/>
        </p:nvSpPr>
        <p:spPr>
          <a:xfrm>
            <a:off x="896112" y="2313432"/>
            <a:ext cx="10369296" cy="67665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Costa Verde Resort has 180 rooms. Sixty per cent of its business comes through northern European tour operators, who now ask about certification in every tender.</a:t>
            </a:r>
            <a:endParaRPr lang="en-US" sz="2000" dirty="0"/>
          </a:p>
        </p:txBody>
      </p:sp>
      <p:sp>
        <p:nvSpPr>
          <p:cNvPr id="9" name="Text 7"/>
          <p:cNvSpPr txBox="1"/>
          <p:nvPr/>
        </p:nvSpPr>
        <p:spPr>
          <a:xfrm>
            <a:off x="640080" y="3337560"/>
            <a:ext cx="10881360" cy="1645920"/>
          </a:xfrm>
          <a:prstGeom prst="rect">
            <a:avLst/>
          </a:prstGeom>
          <a:noFill/>
          <a:ln/>
        </p:spPr>
        <p:txBody>
          <a:bodyPr wrap="square" lIns="0" tIns="0" rIns="0" bIns="0" rtlCol="0" anchor="t"/>
          <a:lstStyle/>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Budget for certification and the work behind it: about 25,000 euros in year one.</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The resort has no baseline data, no environmental policy and no trained staff lead.</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Management wants a logo on the website before the spring contracting round.</a:t>
            </a:r>
            <a:endParaRPr lang="en-US" sz="2000" dirty="0"/>
          </a:p>
        </p:txBody>
      </p:sp>
      <p:sp>
        <p:nvSpPr>
          <p:cNvPr id="10" name="Shape 8"/>
          <p:cNvSpPr/>
          <p:nvPr/>
        </p:nvSpPr>
        <p:spPr>
          <a:xfrm>
            <a:off x="640080" y="5166360"/>
            <a:ext cx="10881360" cy="1005840"/>
          </a:xfrm>
          <a:prstGeom prst="roundRect">
            <a:avLst>
              <a:gd name="adj" fmla="val 5455"/>
            </a:avLst>
          </a:prstGeom>
          <a:solidFill>
            <a:srgbClr val="F7EBE0"/>
          </a:solidFill>
          <a:ln w="12700">
            <a:solidFill>
              <a:srgbClr val="F7EBE0"/>
            </a:solidFill>
            <a:prstDash val="solid"/>
          </a:ln>
        </p:spPr>
        <p:txBody>
          <a:bodyPr/>
          <a:lstStyle/>
          <a:p>
            <a:endParaRPr lang="en-US"/>
          </a:p>
        </p:txBody>
      </p:sp>
      <p:sp>
        <p:nvSpPr>
          <p:cNvPr id="11" name="Text 9"/>
          <p:cNvSpPr txBox="1"/>
          <p:nvPr/>
        </p:nvSpPr>
        <p:spPr>
          <a:xfrm>
            <a:off x="914400" y="5166360"/>
            <a:ext cx="10332720" cy="1005840"/>
          </a:xfrm>
          <a:prstGeom prst="rect">
            <a:avLst/>
          </a:prstGeom>
          <a:noFill/>
          <a:ln/>
        </p:spPr>
        <p:txBody>
          <a:bodyPr wrap="square" lIns="0" tIns="0" rIns="0" bIns="0" rtlCol="0" anchor="ctr"/>
          <a:lstStyle/>
          <a:p>
            <a:pPr marL="0" indent="0">
              <a:lnSpc>
                <a:spcPts val="2600"/>
              </a:lnSpc>
              <a:buNone/>
            </a:pPr>
            <a:r>
              <a:rPr lang="en-US" sz="2000" dirty="0">
                <a:solidFill>
                  <a:srgbClr val="17352C"/>
                </a:solidFill>
                <a:latin typeface="Georgia" pitchFamily="34" charset="0"/>
                <a:ea typeface="Georgia" pitchFamily="34" charset="-122"/>
                <a:cs typeface="Georgia" pitchFamily="34" charset="-120"/>
              </a:rPr>
              <a:t>Your task: recommend one scheme and justify it against market fit, cost and audit burden. Then say what will genuinely change in operations, and what will not.</a:t>
            </a:r>
            <a:endParaRPr lang="en-US" sz="2000" dirty="0"/>
          </a:p>
        </p:txBody>
      </p:sp>
      <p:pic>
        <p:nvPicPr>
          <p:cNvPr id="13" name="Picture 12">
            <a:extLst>
              <a:ext uri="{FF2B5EF4-FFF2-40B4-BE49-F238E27FC236}">
                <a16:creationId xmlns:a16="http://schemas.microsoft.com/office/drawing/2014/main" id="{A6EE5834-1CF1-8E5B-AFC6-735F5789D465}"/>
              </a:ext>
            </a:extLst>
          </p:cNvPr>
          <p:cNvPicPr>
            <a:picLocks noChangeAspect="1"/>
          </p:cNvPicPr>
          <p:nvPr/>
        </p:nvPicPr>
        <p:blipFill>
          <a:blip r:embed="rId3"/>
          <a:stretch>
            <a:fillRect/>
          </a:stretch>
        </p:blipFill>
        <p:spPr>
          <a:xfrm>
            <a:off x="-15240" y="6519672"/>
            <a:ext cx="12192000" cy="408227"/>
          </a:xfrm>
          <a:prstGeom prst="rect">
            <a:avLst/>
          </a:prstGeom>
        </p:spPr>
      </p:pic>
      <p:sp>
        <p:nvSpPr>
          <p:cNvPr id="15" name="TextBox 14">
            <a:extLst>
              <a:ext uri="{FF2B5EF4-FFF2-40B4-BE49-F238E27FC236}">
                <a16:creationId xmlns:a16="http://schemas.microsoft.com/office/drawing/2014/main" id="{2CBE2D08-3771-DAD9-EB5E-555711A2AC97}"/>
              </a:ext>
            </a:extLst>
          </p:cNvPr>
          <p:cNvSpPr txBox="1"/>
          <p:nvPr/>
        </p:nvSpPr>
        <p:spPr>
          <a:xfrm>
            <a:off x="670560" y="6519672"/>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17352C"/>
        </a:solidFill>
        <a:effectLst/>
      </p:bgPr>
    </p:bg>
    <p:spTree>
      <p:nvGrpSpPr>
        <p:cNvPr id="1" name=""/>
        <p:cNvGrpSpPr/>
        <p:nvPr/>
      </p:nvGrpSpPr>
      <p:grpSpPr>
        <a:xfrm>
          <a:off x="0" y="0"/>
          <a:ext cx="0" cy="0"/>
          <a:chOff x="0" y="0"/>
          <a:chExt cx="0" cy="0"/>
        </a:xfrm>
      </p:grpSpPr>
      <p:sp>
        <p:nvSpPr>
          <p:cNvPr id="2" name="Shape 0"/>
          <p:cNvSpPr/>
          <p:nvPr/>
        </p:nvSpPr>
        <p:spPr>
          <a:xfrm>
            <a:off x="822960" y="1371600"/>
            <a:ext cx="1371600" cy="1371600"/>
          </a:xfrm>
          <a:prstGeom prst="roundRect">
            <a:avLst>
              <a:gd name="adj" fmla="val 6667"/>
            </a:avLst>
          </a:prstGeom>
          <a:solidFill>
            <a:srgbClr val="BE5F2A"/>
          </a:solidFill>
          <a:ln w="12700">
            <a:solidFill>
              <a:srgbClr val="BE5F2A"/>
            </a:solidFill>
            <a:prstDash val="solid"/>
          </a:ln>
        </p:spPr>
        <p:txBody>
          <a:bodyPr/>
          <a:lstStyle/>
          <a:p>
            <a:endParaRPr lang="en-US"/>
          </a:p>
        </p:txBody>
      </p:sp>
      <p:sp>
        <p:nvSpPr>
          <p:cNvPr id="3" name="Text 1"/>
          <p:cNvSpPr txBox="1"/>
          <p:nvPr/>
        </p:nvSpPr>
        <p:spPr>
          <a:xfrm>
            <a:off x="822960" y="1371600"/>
            <a:ext cx="1371600" cy="1371600"/>
          </a:xfrm>
          <a:prstGeom prst="rect">
            <a:avLst/>
          </a:prstGeom>
          <a:noFill/>
          <a:ln/>
        </p:spPr>
        <p:txBody>
          <a:bodyPr wrap="square" lIns="0" tIns="0" rIns="0" bIns="0" rtlCol="0" anchor="ctr"/>
          <a:lstStyle/>
          <a:p>
            <a:pPr marL="0" indent="0" algn="ctr">
              <a:buNone/>
            </a:pPr>
            <a:r>
              <a:rPr lang="en-US" sz="5400" b="1" dirty="0">
                <a:solidFill>
                  <a:srgbClr val="FFFFFF"/>
                </a:solidFill>
                <a:latin typeface="Georgia" pitchFamily="34" charset="0"/>
                <a:ea typeface="Georgia" pitchFamily="34" charset="-122"/>
                <a:cs typeface="Georgia" pitchFamily="34" charset="-120"/>
              </a:rPr>
              <a:t>04</a:t>
            </a:r>
            <a:endParaRPr lang="en-US" sz="5400" dirty="0"/>
          </a:p>
        </p:txBody>
      </p:sp>
      <p:sp>
        <p:nvSpPr>
          <p:cNvPr id="4" name="Text 2"/>
          <p:cNvSpPr txBox="1"/>
          <p:nvPr/>
        </p:nvSpPr>
        <p:spPr>
          <a:xfrm>
            <a:off x="2651760" y="1417320"/>
            <a:ext cx="8686800" cy="365760"/>
          </a:xfrm>
          <a:prstGeom prst="rect">
            <a:avLst/>
          </a:prstGeom>
          <a:noFill/>
          <a:ln/>
        </p:spPr>
        <p:txBody>
          <a:bodyPr wrap="square" lIns="0" tIns="0" rIns="0" bIns="0" rtlCol="0" anchor="ctr"/>
          <a:lstStyle/>
          <a:p>
            <a:pPr marL="0" indent="0">
              <a:buNone/>
            </a:pPr>
            <a:r>
              <a:rPr lang="en-US" sz="1600" dirty="0">
                <a:solidFill>
                  <a:srgbClr val="9EBFB2"/>
                </a:solidFill>
                <a:latin typeface="Georgia" pitchFamily="34" charset="0"/>
                <a:ea typeface="Georgia" pitchFamily="34" charset="-122"/>
                <a:cs typeface="Georgia" pitchFamily="34" charset="-120"/>
              </a:rPr>
              <a:t>Block four</a:t>
            </a:r>
            <a:endParaRPr lang="en-US" sz="1600" dirty="0"/>
          </a:p>
        </p:txBody>
      </p:sp>
      <p:sp>
        <p:nvSpPr>
          <p:cNvPr id="5" name="Text 3"/>
          <p:cNvSpPr txBox="1"/>
          <p:nvPr/>
        </p:nvSpPr>
        <p:spPr>
          <a:xfrm>
            <a:off x="2651760" y="1810512"/>
            <a:ext cx="8778240" cy="96012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Strategy, Law and Stakeholders</a:t>
            </a:r>
            <a:endParaRPr lang="en-US" sz="4000" dirty="0"/>
          </a:p>
        </p:txBody>
      </p:sp>
      <p:sp>
        <p:nvSpPr>
          <p:cNvPr id="6" name="Text 4"/>
          <p:cNvSpPr txBox="1"/>
          <p:nvPr/>
        </p:nvSpPr>
        <p:spPr>
          <a:xfrm>
            <a:off x="2688336" y="3154680"/>
            <a:ext cx="8595360" cy="256032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From CSR to ESG, and what double materiality demands</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The European rulebook as it stands in 2026</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Greenwashing: the commercial and legal exposure</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Communities, overtourism and the business case</a:t>
            </a:r>
            <a:endParaRPr lang="en-US" sz="2000" dirty="0"/>
          </a:p>
        </p:txBody>
      </p:sp>
      <p:sp>
        <p:nvSpPr>
          <p:cNvPr id="7" name="Text 5"/>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7FA396"/>
                </a:solidFill>
                <a:latin typeface="Georgia" pitchFamily="34" charset="0"/>
                <a:ea typeface="Georgia" pitchFamily="34" charset="-122"/>
                <a:cs typeface="Georgia" pitchFamily="34" charset="-120"/>
              </a:rPr>
              <a:t>31</a:t>
            </a:r>
            <a:endParaRPr lang="en-US" sz="1000" dirty="0"/>
          </a:p>
        </p:txBody>
      </p:sp>
      <p:pic>
        <p:nvPicPr>
          <p:cNvPr id="9" name="Picture 8">
            <a:extLst>
              <a:ext uri="{FF2B5EF4-FFF2-40B4-BE49-F238E27FC236}">
                <a16:creationId xmlns:a16="http://schemas.microsoft.com/office/drawing/2014/main" id="{D323625C-15B2-A666-8DF4-D979A851DD38}"/>
              </a:ext>
            </a:extLst>
          </p:cNvPr>
          <p:cNvPicPr>
            <a:picLocks noChangeAspect="1"/>
          </p:cNvPicPr>
          <p:nvPr/>
        </p:nvPicPr>
        <p:blipFill>
          <a:blip r:embed="rId3"/>
          <a:stretch>
            <a:fillRect/>
          </a:stretch>
        </p:blipFill>
        <p:spPr>
          <a:xfrm>
            <a:off x="0" y="6446422"/>
            <a:ext cx="12192000" cy="408227"/>
          </a:xfrm>
          <a:prstGeom prst="rect">
            <a:avLst/>
          </a:prstGeom>
        </p:spPr>
      </p:pic>
      <p:sp>
        <p:nvSpPr>
          <p:cNvPr id="11" name="TextBox 10">
            <a:extLst>
              <a:ext uri="{FF2B5EF4-FFF2-40B4-BE49-F238E27FC236}">
                <a16:creationId xmlns:a16="http://schemas.microsoft.com/office/drawing/2014/main" id="{B484D727-78BF-A810-71B6-A845892F06D7}"/>
              </a:ext>
            </a:extLst>
          </p:cNvPr>
          <p:cNvSpPr txBox="1"/>
          <p:nvPr/>
        </p:nvSpPr>
        <p:spPr>
          <a:xfrm>
            <a:off x="944880"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From CSR to ESG: Materiality</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32</a:t>
            </a:r>
            <a:endParaRPr lang="en-US" sz="1000" dirty="0"/>
          </a:p>
        </p:txBody>
      </p:sp>
      <p:sp>
        <p:nvSpPr>
          <p:cNvPr id="5" name="Shape 3"/>
          <p:cNvSpPr/>
          <p:nvPr/>
        </p:nvSpPr>
        <p:spPr>
          <a:xfrm>
            <a:off x="640080" y="1645920"/>
            <a:ext cx="5257800" cy="2057400"/>
          </a:xfrm>
          <a:prstGeom prst="roundRect">
            <a:avLst>
              <a:gd name="adj" fmla="val 2667"/>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2880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Impact materiality</a:t>
            </a:r>
            <a:endParaRPr lang="en-US" sz="2000" dirty="0"/>
          </a:p>
        </p:txBody>
      </p:sp>
      <p:sp>
        <p:nvSpPr>
          <p:cNvPr id="7" name="Text 5"/>
          <p:cNvSpPr txBox="1"/>
          <p:nvPr/>
        </p:nvSpPr>
        <p:spPr>
          <a:xfrm>
            <a:off x="896112" y="2267712"/>
            <a:ext cx="4745736" cy="12710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How the business affects people and the environment around it. The outward view.</a:t>
            </a:r>
            <a:endParaRPr lang="en-US" sz="2000" dirty="0"/>
          </a:p>
        </p:txBody>
      </p:sp>
      <p:sp>
        <p:nvSpPr>
          <p:cNvPr id="8" name="Shape 6"/>
          <p:cNvSpPr/>
          <p:nvPr/>
        </p:nvSpPr>
        <p:spPr>
          <a:xfrm>
            <a:off x="6263640" y="1645920"/>
            <a:ext cx="5257800" cy="2057400"/>
          </a:xfrm>
          <a:prstGeom prst="roundRect">
            <a:avLst>
              <a:gd name="adj" fmla="val 2667"/>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2880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Financial materiality</a:t>
            </a:r>
            <a:endParaRPr lang="en-US" sz="2000" dirty="0"/>
          </a:p>
        </p:txBody>
      </p:sp>
      <p:sp>
        <p:nvSpPr>
          <p:cNvPr id="10" name="Text 8"/>
          <p:cNvSpPr txBox="1"/>
          <p:nvPr/>
        </p:nvSpPr>
        <p:spPr>
          <a:xfrm>
            <a:off x="6519672" y="2267712"/>
            <a:ext cx="4745736" cy="12710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How sustainability issues affect the value of the business. The inward view.</a:t>
            </a:r>
            <a:endParaRPr lang="en-US" sz="2000" dirty="0"/>
          </a:p>
        </p:txBody>
      </p:sp>
      <p:sp>
        <p:nvSpPr>
          <p:cNvPr id="11" name="Text 9"/>
          <p:cNvSpPr txBox="1"/>
          <p:nvPr/>
        </p:nvSpPr>
        <p:spPr>
          <a:xfrm>
            <a:off x="640080" y="3931920"/>
            <a:ext cx="10881360" cy="224028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Double materiality means an issue counts if either view makes it significant.</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Run the assessment with stakeholders, not in a management workshop alone.</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The output is a short list you resource, not a matrix nobody looks at again.</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CSR was philanthropy at the edge. ESG is risk and value at the centre.</a:t>
            </a:r>
            <a:endParaRPr lang="en-US" sz="2000" dirty="0"/>
          </a:p>
        </p:txBody>
      </p:sp>
      <p:pic>
        <p:nvPicPr>
          <p:cNvPr id="13" name="Picture 12">
            <a:extLst>
              <a:ext uri="{FF2B5EF4-FFF2-40B4-BE49-F238E27FC236}">
                <a16:creationId xmlns:a16="http://schemas.microsoft.com/office/drawing/2014/main" id="{FBF21C36-D320-3658-B9C9-FD60ECF561CC}"/>
              </a:ext>
            </a:extLst>
          </p:cNvPr>
          <p:cNvPicPr>
            <a:picLocks noChangeAspect="1"/>
          </p:cNvPicPr>
          <p:nvPr/>
        </p:nvPicPr>
        <p:blipFill>
          <a:blip r:embed="rId3"/>
          <a:stretch>
            <a:fillRect/>
          </a:stretch>
        </p:blipFill>
        <p:spPr>
          <a:xfrm>
            <a:off x="0" y="6435025"/>
            <a:ext cx="12192000" cy="408227"/>
          </a:xfrm>
          <a:prstGeom prst="rect">
            <a:avLst/>
          </a:prstGeom>
        </p:spPr>
      </p:pic>
      <p:sp>
        <p:nvSpPr>
          <p:cNvPr id="15" name="TextBox 14">
            <a:extLst>
              <a:ext uri="{FF2B5EF4-FFF2-40B4-BE49-F238E27FC236}">
                <a16:creationId xmlns:a16="http://schemas.microsoft.com/office/drawing/2014/main" id="{8D6A7C85-D524-6253-2C9A-20B299FE7762}"/>
              </a:ext>
            </a:extLst>
          </p:cNvPr>
          <p:cNvSpPr txBox="1"/>
          <p:nvPr/>
        </p:nvSpPr>
        <p:spPr>
          <a:xfrm>
            <a:off x="896112" y="637041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The European Rulebook in 2026</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33</a:t>
            </a:r>
            <a:endParaRPr lang="en-US" sz="1000" dirty="0"/>
          </a:p>
        </p:txBody>
      </p:sp>
      <p:graphicFrame>
        <p:nvGraphicFramePr>
          <p:cNvPr id="34"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279648"/>
        </p:xfrm>
        <a:graphic>
          <a:graphicData uri="http://schemas.openxmlformats.org/drawingml/2006/table">
            <a:tbl>
              <a:tblPr/>
              <a:tblGrid>
                <a:gridCol w="3017520">
                  <a:extLst>
                    <a:ext uri="{9D8B030D-6E8A-4147-A177-3AD203B41FA5}">
                      <a16:colId xmlns:a16="http://schemas.microsoft.com/office/drawing/2014/main" val="20000"/>
                    </a:ext>
                  </a:extLst>
                </a:gridCol>
                <a:gridCol w="3931920">
                  <a:extLst>
                    <a:ext uri="{9D8B030D-6E8A-4147-A177-3AD203B41FA5}">
                      <a16:colId xmlns:a16="http://schemas.microsoft.com/office/drawing/2014/main" val="20001"/>
                    </a:ext>
                  </a:extLst>
                </a:gridCol>
                <a:gridCol w="3931920">
                  <a:extLst>
                    <a:ext uri="{9D8B030D-6E8A-4147-A177-3AD203B41FA5}">
                      <a16:colId xmlns:a16="http://schemas.microsoft.com/office/drawing/2014/main" val="20002"/>
                    </a:ext>
                  </a:extLst>
                </a:gridCol>
              </a:tblGrid>
              <a:tr h="621792">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Instrument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it does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Where it stands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62179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CSRD, amended by Omnibus I</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Sustainability reporting under ESRS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Narrowed to 1,000+ staff and 450m euros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62179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Empowering Consumers Directive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Bans vague claims and unverified labels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Applies from 27 September 2026</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2179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EU Taxonomy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Defines sustainable economic activity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In force, reporting simplified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62179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Green Claims Directive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Would have pre-verified claims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Suspended, never adopted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bl>
          </a:graphicData>
        </a:graphic>
      </p:graphicFrame>
      <p:sp>
        <p:nvSpPr>
          <p:cNvPr id="6" name="Text 3"/>
          <p:cNvSpPr txBox="1"/>
          <p:nvPr/>
        </p:nvSpPr>
        <p:spPr>
          <a:xfrm>
            <a:off x="640080" y="4892040"/>
            <a:ext cx="10881360" cy="128016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Most hotels sit outside mandatory reporting but inside reporting supply chains.</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Every business that advertises is inside the consumer rules, whatever its size.</a:t>
            </a:r>
            <a:endParaRPr lang="en-US" sz="2000" dirty="0"/>
          </a:p>
        </p:txBody>
      </p:sp>
      <p:pic>
        <p:nvPicPr>
          <p:cNvPr id="7" name="Picture 6">
            <a:extLst>
              <a:ext uri="{FF2B5EF4-FFF2-40B4-BE49-F238E27FC236}">
                <a16:creationId xmlns:a16="http://schemas.microsoft.com/office/drawing/2014/main" id="{A093D02A-41CD-53C0-2A5D-7049EDC75F0A}"/>
              </a:ext>
            </a:extLst>
          </p:cNvPr>
          <p:cNvPicPr>
            <a:picLocks noChangeAspect="1"/>
          </p:cNvPicPr>
          <p:nvPr/>
        </p:nvPicPr>
        <p:blipFill>
          <a:blip r:embed="rId3"/>
          <a:stretch>
            <a:fillRect/>
          </a:stretch>
        </p:blipFill>
        <p:spPr>
          <a:xfrm>
            <a:off x="0" y="6510233"/>
            <a:ext cx="12192000" cy="408227"/>
          </a:xfrm>
          <a:prstGeom prst="rect">
            <a:avLst/>
          </a:prstGeom>
        </p:spPr>
      </p:pic>
      <p:sp>
        <p:nvSpPr>
          <p:cNvPr id="9" name="TextBox 8">
            <a:extLst>
              <a:ext uri="{FF2B5EF4-FFF2-40B4-BE49-F238E27FC236}">
                <a16:creationId xmlns:a16="http://schemas.microsoft.com/office/drawing/2014/main" id="{6E62FFDC-BE12-01AD-5ED2-78CF2D56C858}"/>
              </a:ext>
            </a:extLst>
          </p:cNvPr>
          <p:cNvSpPr txBox="1"/>
          <p:nvPr/>
        </p:nvSpPr>
        <p:spPr>
          <a:xfrm>
            <a:off x="869576" y="6485167"/>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Greenwashing and its Cost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34</a:t>
            </a:r>
            <a:endParaRPr lang="en-US" sz="1000" dirty="0"/>
          </a:p>
        </p:txBody>
      </p:sp>
      <p:sp>
        <p:nvSpPr>
          <p:cNvPr id="5" name="Shape 3"/>
          <p:cNvSpPr/>
          <p:nvPr/>
        </p:nvSpPr>
        <p:spPr>
          <a:xfrm>
            <a:off x="640080" y="162763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Vague claims</a:t>
            </a:r>
            <a:endParaRPr lang="en-US" sz="2000" dirty="0"/>
          </a:p>
        </p:txBody>
      </p:sp>
      <p:sp>
        <p:nvSpPr>
          <p:cNvPr id="7" name="Text 5"/>
          <p:cNvSpPr txBox="1"/>
          <p:nvPr/>
        </p:nvSpPr>
        <p:spPr>
          <a:xfrm>
            <a:off x="89611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Eco-friendly, green, responsible, with nothing behind the word.</a:t>
            </a:r>
            <a:endParaRPr lang="en-US" sz="2000" dirty="0"/>
          </a:p>
        </p:txBody>
      </p:sp>
      <p:sp>
        <p:nvSpPr>
          <p:cNvPr id="8" name="Shape 6"/>
          <p:cNvSpPr/>
          <p:nvPr/>
        </p:nvSpPr>
        <p:spPr>
          <a:xfrm>
            <a:off x="6263640" y="162763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Self-issued labels</a:t>
            </a:r>
            <a:endParaRPr lang="en-US" sz="2000" dirty="0"/>
          </a:p>
        </p:txBody>
      </p:sp>
      <p:sp>
        <p:nvSpPr>
          <p:cNvPr id="10" name="Text 8"/>
          <p:cNvSpPr txBox="1"/>
          <p:nvPr/>
        </p:nvSpPr>
        <p:spPr>
          <a:xfrm>
            <a:off x="651967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logo the company designed itself, verified by nobody.</a:t>
            </a:r>
            <a:endParaRPr lang="en-US" sz="2000" dirty="0"/>
          </a:p>
        </p:txBody>
      </p:sp>
      <p:sp>
        <p:nvSpPr>
          <p:cNvPr id="11" name="Shape 9"/>
          <p:cNvSpPr/>
          <p:nvPr/>
        </p:nvSpPr>
        <p:spPr>
          <a:xfrm>
            <a:off x="640080" y="331927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12" name="Text 10"/>
          <p:cNvSpPr txBox="1"/>
          <p:nvPr/>
        </p:nvSpPr>
        <p:spPr>
          <a:xfrm>
            <a:off x="89611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Offset-only neutrality</a:t>
            </a:r>
            <a:endParaRPr lang="en-US" sz="2000" dirty="0"/>
          </a:p>
        </p:txBody>
      </p:sp>
      <p:sp>
        <p:nvSpPr>
          <p:cNvPr id="13" name="Text 11"/>
          <p:cNvSpPr txBox="1"/>
          <p:nvPr/>
        </p:nvSpPr>
        <p:spPr>
          <a:xfrm>
            <a:off x="89611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Claiming neutral while emissions rise and credits do the work.</a:t>
            </a:r>
            <a:endParaRPr lang="en-US" sz="2000" dirty="0"/>
          </a:p>
        </p:txBody>
      </p:sp>
      <p:sp>
        <p:nvSpPr>
          <p:cNvPr id="14" name="Shape 12"/>
          <p:cNvSpPr/>
          <p:nvPr/>
        </p:nvSpPr>
        <p:spPr>
          <a:xfrm>
            <a:off x="6263640" y="331927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5" name="Text 13"/>
          <p:cNvSpPr txBox="1"/>
          <p:nvPr/>
        </p:nvSpPr>
        <p:spPr>
          <a:xfrm>
            <a:off x="651967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The single gesture</a:t>
            </a:r>
            <a:endParaRPr lang="en-US" sz="2000" dirty="0"/>
          </a:p>
        </p:txBody>
      </p:sp>
      <p:sp>
        <p:nvSpPr>
          <p:cNvPr id="16" name="Text 14"/>
          <p:cNvSpPr txBox="1"/>
          <p:nvPr/>
        </p:nvSpPr>
        <p:spPr>
          <a:xfrm>
            <a:off x="651967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towel card in a building with no insulation and no data.</a:t>
            </a:r>
            <a:endParaRPr lang="en-US" sz="2000" dirty="0"/>
          </a:p>
        </p:txBody>
      </p:sp>
      <p:sp>
        <p:nvSpPr>
          <p:cNvPr id="17" name="Text 15"/>
          <p:cNvSpPr txBox="1"/>
          <p:nvPr/>
        </p:nvSpPr>
        <p:spPr>
          <a:xfrm>
            <a:off x="640080" y="4937760"/>
            <a:ext cx="10881360" cy="123444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From 27 September 2026, generic environmental claims are banned in the EU unless proven.</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Sustainability labels must rest on a certification scheme or a public authority.</a:t>
            </a:r>
            <a:endParaRPr lang="en-US" sz="2000" dirty="0"/>
          </a:p>
        </p:txBody>
      </p:sp>
      <p:pic>
        <p:nvPicPr>
          <p:cNvPr id="19" name="Picture 18">
            <a:extLst>
              <a:ext uri="{FF2B5EF4-FFF2-40B4-BE49-F238E27FC236}">
                <a16:creationId xmlns:a16="http://schemas.microsoft.com/office/drawing/2014/main" id="{7535AC13-4B9C-E6A2-45A4-83242A8D59C1}"/>
              </a:ext>
            </a:extLst>
          </p:cNvPr>
          <p:cNvPicPr>
            <a:picLocks noChangeAspect="1"/>
          </p:cNvPicPr>
          <p:nvPr/>
        </p:nvPicPr>
        <p:blipFill>
          <a:blip r:embed="rId3"/>
          <a:stretch>
            <a:fillRect/>
          </a:stretch>
        </p:blipFill>
        <p:spPr>
          <a:xfrm>
            <a:off x="-15240" y="6434430"/>
            <a:ext cx="12192000" cy="408227"/>
          </a:xfrm>
          <a:prstGeom prst="rect">
            <a:avLst/>
          </a:prstGeom>
        </p:spPr>
      </p:pic>
      <p:sp>
        <p:nvSpPr>
          <p:cNvPr id="21" name="TextBox 20">
            <a:extLst>
              <a:ext uri="{FF2B5EF4-FFF2-40B4-BE49-F238E27FC236}">
                <a16:creationId xmlns:a16="http://schemas.microsoft.com/office/drawing/2014/main" id="{F0A19106-D84E-0F12-38E7-D52CC224E2D0}"/>
              </a:ext>
            </a:extLst>
          </p:cNvPr>
          <p:cNvSpPr txBox="1"/>
          <p:nvPr/>
        </p:nvSpPr>
        <p:spPr>
          <a:xfrm>
            <a:off x="1107141" y="6398567"/>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Case Study 4 - A badge Withdrawn</a:t>
            </a:r>
            <a:endParaRPr lang="en-US" sz="4000" dirty="0"/>
          </a:p>
        </p:txBody>
      </p:sp>
      <p:sp>
        <p:nvSpPr>
          <p:cNvPr id="3" name="Text 1"/>
          <p:cNvSpPr txBox="1"/>
          <p:nvPr/>
        </p:nvSpPr>
        <p:spPr>
          <a:xfrm>
            <a:off x="658368" y="1298448"/>
            <a:ext cx="10881360" cy="292608"/>
          </a:xfrm>
          <a:prstGeom prst="rect">
            <a:avLst/>
          </a:prstGeom>
          <a:noFill/>
          <a:ln/>
        </p:spPr>
        <p:txBody>
          <a:bodyPr wrap="square" lIns="0" tIns="0" rIns="0" bIns="0" rtlCol="0" anchor="ctr"/>
          <a:lstStyle/>
          <a:p>
            <a:pPr marL="0" indent="0">
              <a:buNone/>
            </a:pPr>
            <a:r>
              <a:rPr lang="en-US" sz="1400" i="1" dirty="0">
                <a:solidFill>
                  <a:srgbClr val="BE5F2A"/>
                </a:solidFill>
                <a:latin typeface="Georgia" pitchFamily="34" charset="0"/>
                <a:ea typeface="Georgia" pitchFamily="34" charset="-122"/>
                <a:cs typeface="Georgia" pitchFamily="34" charset="-120"/>
              </a:rPr>
              <a:t>Block four - claims, platforms and regulators</a:t>
            </a:r>
            <a:endParaRPr lang="en-US" sz="1400" dirty="0"/>
          </a:p>
        </p:txBody>
      </p:sp>
      <p:sp>
        <p:nvSpPr>
          <p:cNvPr id="4" name="Text 2"/>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5" name="Text 3"/>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35</a:t>
            </a:r>
            <a:endParaRPr lang="en-US" sz="1000" dirty="0"/>
          </a:p>
        </p:txBody>
      </p:sp>
      <p:sp>
        <p:nvSpPr>
          <p:cNvPr id="6" name="Shape 4"/>
          <p:cNvSpPr/>
          <p:nvPr/>
        </p:nvSpPr>
        <p:spPr>
          <a:xfrm>
            <a:off x="640080" y="1691640"/>
            <a:ext cx="10881360" cy="1828800"/>
          </a:xfrm>
          <a:prstGeom prst="roundRect">
            <a:avLst>
              <a:gd name="adj" fmla="val 3000"/>
            </a:avLst>
          </a:prstGeom>
          <a:solidFill>
            <a:srgbClr val="E9F0EC"/>
          </a:solidFill>
          <a:ln w="12700">
            <a:solidFill>
              <a:srgbClr val="E9F0EC"/>
            </a:solidFill>
            <a:prstDash val="solid"/>
          </a:ln>
        </p:spPr>
        <p:txBody>
          <a:bodyPr/>
          <a:lstStyle/>
          <a:p>
            <a:endParaRPr lang="en-US"/>
          </a:p>
        </p:txBody>
      </p:sp>
      <p:sp>
        <p:nvSpPr>
          <p:cNvPr id="7" name="Text 5"/>
          <p:cNvSpPr txBox="1"/>
          <p:nvPr/>
        </p:nvSpPr>
        <p:spPr>
          <a:xfrm>
            <a:off x="896112" y="1874520"/>
            <a:ext cx="1036929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What happened</a:t>
            </a:r>
            <a:endParaRPr lang="en-US" sz="2000" dirty="0"/>
          </a:p>
        </p:txBody>
      </p:sp>
      <p:sp>
        <p:nvSpPr>
          <p:cNvPr id="8" name="Text 6"/>
          <p:cNvSpPr txBox="1"/>
          <p:nvPr/>
        </p:nvSpPr>
        <p:spPr>
          <a:xfrm>
            <a:off x="896112" y="2313432"/>
            <a:ext cx="10369296" cy="10424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Booking.com ran a Travel Sustainable badge from 2021. The Dutch consumer authority, the ACM, judged the claim and its scoring misleading. The platform withdrew the badge in March 2024 and moved to showing third-party certifications.</a:t>
            </a:r>
            <a:endParaRPr lang="en-US" sz="2000" dirty="0"/>
          </a:p>
        </p:txBody>
      </p:sp>
      <p:sp>
        <p:nvSpPr>
          <p:cNvPr id="9" name="Text 7"/>
          <p:cNvSpPr txBox="1"/>
          <p:nvPr/>
        </p:nvSpPr>
        <p:spPr>
          <a:xfrm>
            <a:off x="640080" y="3657600"/>
            <a:ext cx="10881360" cy="1463040"/>
          </a:xfrm>
          <a:prstGeom prst="rect">
            <a:avLst/>
          </a:prstGeom>
          <a:noFill/>
          <a:ln/>
        </p:spPr>
        <p:txBody>
          <a:bodyPr wrap="square" lIns="0" tIns="0" rIns="0" bIns="0" rtlCol="0" anchor="t"/>
          <a:lstStyle/>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The regulator objected to an unclear scoring basis and to the phrase itself.</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Properties that had built marketing around the badge lost it overnight.</a:t>
            </a:r>
            <a:endParaRPr lang="en-US" sz="2000" dirty="0"/>
          </a:p>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Certification became the only durable signal on the platform.</a:t>
            </a:r>
            <a:endParaRPr lang="en-US" sz="2000" dirty="0"/>
          </a:p>
        </p:txBody>
      </p:sp>
      <p:sp>
        <p:nvSpPr>
          <p:cNvPr id="10" name="Shape 8"/>
          <p:cNvSpPr/>
          <p:nvPr/>
        </p:nvSpPr>
        <p:spPr>
          <a:xfrm>
            <a:off x="640080" y="5166360"/>
            <a:ext cx="10881360" cy="1005840"/>
          </a:xfrm>
          <a:prstGeom prst="roundRect">
            <a:avLst>
              <a:gd name="adj" fmla="val 5455"/>
            </a:avLst>
          </a:prstGeom>
          <a:solidFill>
            <a:srgbClr val="F7EBE0"/>
          </a:solidFill>
          <a:ln w="12700">
            <a:solidFill>
              <a:srgbClr val="F7EBE0"/>
            </a:solidFill>
            <a:prstDash val="solid"/>
          </a:ln>
        </p:spPr>
        <p:txBody>
          <a:bodyPr/>
          <a:lstStyle/>
          <a:p>
            <a:endParaRPr lang="en-US"/>
          </a:p>
        </p:txBody>
      </p:sp>
      <p:sp>
        <p:nvSpPr>
          <p:cNvPr id="11" name="Text 9"/>
          <p:cNvSpPr txBox="1"/>
          <p:nvPr/>
        </p:nvSpPr>
        <p:spPr>
          <a:xfrm>
            <a:off x="914400" y="5166360"/>
            <a:ext cx="10332720" cy="1005840"/>
          </a:xfrm>
          <a:prstGeom prst="rect">
            <a:avLst/>
          </a:prstGeom>
          <a:noFill/>
          <a:ln/>
        </p:spPr>
        <p:txBody>
          <a:bodyPr wrap="square" lIns="0" tIns="0" rIns="0" bIns="0" rtlCol="0" anchor="ctr"/>
          <a:lstStyle/>
          <a:p>
            <a:pPr marL="0" indent="0">
              <a:lnSpc>
                <a:spcPts val="2600"/>
              </a:lnSpc>
              <a:buNone/>
            </a:pPr>
            <a:r>
              <a:rPr lang="en-US" sz="2000" dirty="0">
                <a:solidFill>
                  <a:srgbClr val="17352C"/>
                </a:solidFill>
                <a:latin typeface="Georgia" pitchFamily="34" charset="0"/>
                <a:ea typeface="Georgia" pitchFamily="34" charset="-122"/>
                <a:cs typeface="Georgia" pitchFamily="34" charset="-120"/>
              </a:rPr>
              <a:t>Your task: you manage a 40-room independent hotel. What is your visibility strategy now, and what exactly would you be willing to write on your own website?</a:t>
            </a:r>
            <a:endParaRPr lang="en-US" sz="2000" dirty="0"/>
          </a:p>
        </p:txBody>
      </p:sp>
      <p:pic>
        <p:nvPicPr>
          <p:cNvPr id="13" name="Picture 12">
            <a:extLst>
              <a:ext uri="{FF2B5EF4-FFF2-40B4-BE49-F238E27FC236}">
                <a16:creationId xmlns:a16="http://schemas.microsoft.com/office/drawing/2014/main" id="{AD609092-7D40-6A04-D77D-9A3C94B7ECC7}"/>
              </a:ext>
            </a:extLst>
          </p:cNvPr>
          <p:cNvPicPr>
            <a:picLocks noChangeAspect="1"/>
          </p:cNvPicPr>
          <p:nvPr/>
        </p:nvPicPr>
        <p:blipFill>
          <a:blip r:embed="rId3"/>
          <a:stretch>
            <a:fillRect/>
          </a:stretch>
        </p:blipFill>
        <p:spPr>
          <a:xfrm>
            <a:off x="-15240" y="6473952"/>
            <a:ext cx="12192000" cy="408227"/>
          </a:xfrm>
          <a:prstGeom prst="rect">
            <a:avLst/>
          </a:prstGeom>
        </p:spPr>
      </p:pic>
      <p:sp>
        <p:nvSpPr>
          <p:cNvPr id="15" name="TextBox 14">
            <a:extLst>
              <a:ext uri="{FF2B5EF4-FFF2-40B4-BE49-F238E27FC236}">
                <a16:creationId xmlns:a16="http://schemas.microsoft.com/office/drawing/2014/main" id="{95E92A61-12A0-FAAE-D162-0826CCFE2B80}"/>
              </a:ext>
            </a:extLst>
          </p:cNvPr>
          <p:cNvSpPr txBox="1"/>
          <p:nvPr/>
        </p:nvSpPr>
        <p:spPr>
          <a:xfrm>
            <a:off x="670560" y="6447232"/>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Stakeholders and the Community</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36</a:t>
            </a:r>
            <a:endParaRPr lang="en-US" sz="1000" dirty="0"/>
          </a:p>
        </p:txBody>
      </p:sp>
      <p:graphicFrame>
        <p:nvGraphicFramePr>
          <p:cNvPr id="37"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182112"/>
        </p:xfrm>
        <a:graphic>
          <a:graphicData uri="http://schemas.openxmlformats.org/drawingml/2006/table">
            <a:tbl>
              <a:tblPr/>
              <a:tblGrid>
                <a:gridCol w="237744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gridCol w="4389120">
                  <a:extLst>
                    <a:ext uri="{9D8B030D-6E8A-4147-A177-3AD203B41FA5}">
                      <a16:colId xmlns:a16="http://schemas.microsoft.com/office/drawing/2014/main" val="20002"/>
                    </a:ext>
                  </a:extLst>
                </a:gridCol>
              </a:tblGrid>
              <a:tr h="530352">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Stakeholder</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they need from you</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How you engage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Employees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Fair pay, stable hours, development</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Structured listening, training plan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Host community</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Access, quiet, housing, local jobs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Open forums, local hiring targets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Suppliers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Predictable orders and fair terms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Supplier code, audits, longer terms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Owners and lenders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Return and reduced risk</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ESG reporting, capex cases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Authorities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Compliance and cooperation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Permits, data, destination plans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6" name="Text 3"/>
          <p:cNvSpPr txBox="1"/>
          <p:nvPr/>
        </p:nvSpPr>
        <p:spPr>
          <a:xfrm>
            <a:off x="640080" y="4937760"/>
            <a:ext cx="10881360" cy="123444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Map by influence and interest, then decide who you consult and who you inform.</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Economic leakage: value that leaves the destination is not local benefit.</a:t>
            </a:r>
            <a:endParaRPr lang="en-US" sz="2000" dirty="0"/>
          </a:p>
        </p:txBody>
      </p:sp>
      <p:pic>
        <p:nvPicPr>
          <p:cNvPr id="7" name="Picture 6">
            <a:extLst>
              <a:ext uri="{FF2B5EF4-FFF2-40B4-BE49-F238E27FC236}">
                <a16:creationId xmlns:a16="http://schemas.microsoft.com/office/drawing/2014/main" id="{03E279D3-441D-3303-81B1-1CFC873C5196}"/>
              </a:ext>
            </a:extLst>
          </p:cNvPr>
          <p:cNvPicPr>
            <a:picLocks noChangeAspect="1"/>
          </p:cNvPicPr>
          <p:nvPr/>
        </p:nvPicPr>
        <p:blipFill>
          <a:blip r:embed="rId3"/>
          <a:stretch>
            <a:fillRect/>
          </a:stretch>
        </p:blipFill>
        <p:spPr>
          <a:xfrm>
            <a:off x="0" y="6452718"/>
            <a:ext cx="12192000" cy="408227"/>
          </a:xfrm>
          <a:prstGeom prst="rect">
            <a:avLst/>
          </a:prstGeom>
        </p:spPr>
      </p:pic>
      <p:sp>
        <p:nvSpPr>
          <p:cNvPr id="9" name="TextBox 8">
            <a:extLst>
              <a:ext uri="{FF2B5EF4-FFF2-40B4-BE49-F238E27FC236}">
                <a16:creationId xmlns:a16="http://schemas.microsoft.com/office/drawing/2014/main" id="{13E90299-3245-1F21-A60D-51E28A59E94A}"/>
              </a:ext>
            </a:extLst>
          </p:cNvPr>
          <p:cNvSpPr txBox="1"/>
          <p:nvPr/>
        </p:nvSpPr>
        <p:spPr>
          <a:xfrm>
            <a:off x="753036"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Overtourism and Carrying Capacity</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37</a:t>
            </a:r>
            <a:endParaRPr lang="en-US" sz="1000" dirty="0"/>
          </a:p>
        </p:txBody>
      </p:sp>
      <p:sp>
        <p:nvSpPr>
          <p:cNvPr id="5" name="Shape 3"/>
          <p:cNvSpPr/>
          <p:nvPr/>
        </p:nvSpPr>
        <p:spPr>
          <a:xfrm>
            <a:off x="640080" y="1645920"/>
            <a:ext cx="5257800" cy="2057400"/>
          </a:xfrm>
          <a:prstGeom prst="roundRect">
            <a:avLst>
              <a:gd name="adj" fmla="val 2667"/>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2880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Warning indicators</a:t>
            </a:r>
            <a:endParaRPr lang="en-US" sz="2000" dirty="0"/>
          </a:p>
        </p:txBody>
      </p:sp>
      <p:sp>
        <p:nvSpPr>
          <p:cNvPr id="7" name="Text 5"/>
          <p:cNvSpPr txBox="1"/>
          <p:nvPr/>
        </p:nvSpPr>
        <p:spPr>
          <a:xfrm>
            <a:off x="896112" y="2267712"/>
            <a:ext cx="4745736" cy="12710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Visitor density per resident, housing costs, short-let share, resident sentiment surveys.</a:t>
            </a:r>
            <a:endParaRPr lang="en-US" sz="2000" dirty="0"/>
          </a:p>
        </p:txBody>
      </p:sp>
      <p:sp>
        <p:nvSpPr>
          <p:cNvPr id="8" name="Shape 6"/>
          <p:cNvSpPr/>
          <p:nvPr/>
        </p:nvSpPr>
        <p:spPr>
          <a:xfrm>
            <a:off x="6263640" y="1645920"/>
            <a:ext cx="5257800" cy="2057400"/>
          </a:xfrm>
          <a:prstGeom prst="roundRect">
            <a:avLst>
              <a:gd name="adj" fmla="val 2667"/>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28800"/>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Policy instruments</a:t>
            </a:r>
            <a:endParaRPr lang="en-US" sz="2000" dirty="0"/>
          </a:p>
        </p:txBody>
      </p:sp>
      <p:sp>
        <p:nvSpPr>
          <p:cNvPr id="10" name="Text 8"/>
          <p:cNvSpPr txBox="1"/>
          <p:nvPr/>
        </p:nvSpPr>
        <p:spPr>
          <a:xfrm>
            <a:off x="6519672" y="2267712"/>
            <a:ext cx="4745736" cy="1271016"/>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Visitor caps, timed entry, tourist taxes, dispersal, short-let licensing, cruise limits.</a:t>
            </a:r>
            <a:endParaRPr lang="en-US" sz="2000" dirty="0"/>
          </a:p>
        </p:txBody>
      </p:sp>
      <p:sp>
        <p:nvSpPr>
          <p:cNvPr id="11" name="Text 9"/>
          <p:cNvSpPr txBox="1"/>
          <p:nvPr/>
        </p:nvSpPr>
        <p:spPr>
          <a:xfrm>
            <a:off x="640080" y="3931920"/>
            <a:ext cx="10881360" cy="192024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Carrying capacity is physical, ecological, social and psychological at the same time.</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The pressure is concentrated in a few streets and a few hours, not across a city.</a:t>
            </a:r>
            <a:endParaRPr lang="en-US" sz="2000" dirty="0"/>
          </a:p>
          <a:p>
            <a:pPr marL="342900" indent="-342900">
              <a:lnSpc>
                <a:spcPts val="2700"/>
              </a:lnSpc>
              <a:spcAft>
                <a:spcPts val="1200"/>
              </a:spcAft>
              <a:buSzPct val="100000"/>
              <a:buChar char="•"/>
            </a:pPr>
            <a:r>
              <a:rPr lang="en-US" sz="2000" dirty="0">
                <a:solidFill>
                  <a:srgbClr val="22332D"/>
                </a:solidFill>
                <a:latin typeface="Georgia" pitchFamily="34" charset="0"/>
                <a:ea typeface="Georgia" pitchFamily="34" charset="-122"/>
                <a:cs typeface="Georgia" pitchFamily="34" charset="-120"/>
              </a:rPr>
              <a:t>A single hotel cannot solve it, but it can lose its licence to operate if it ignores it.</a:t>
            </a:r>
            <a:endParaRPr lang="en-US" sz="2000" dirty="0"/>
          </a:p>
        </p:txBody>
      </p:sp>
      <p:pic>
        <p:nvPicPr>
          <p:cNvPr id="13" name="Picture 12">
            <a:extLst>
              <a:ext uri="{FF2B5EF4-FFF2-40B4-BE49-F238E27FC236}">
                <a16:creationId xmlns:a16="http://schemas.microsoft.com/office/drawing/2014/main" id="{988D49D0-6343-8B86-CCF5-0DC2041BFC50}"/>
              </a:ext>
            </a:extLst>
          </p:cNvPr>
          <p:cNvPicPr>
            <a:picLocks noChangeAspect="1"/>
          </p:cNvPicPr>
          <p:nvPr/>
        </p:nvPicPr>
        <p:blipFill>
          <a:blip r:embed="rId3"/>
          <a:stretch>
            <a:fillRect/>
          </a:stretch>
        </p:blipFill>
        <p:spPr>
          <a:xfrm>
            <a:off x="0" y="6519672"/>
            <a:ext cx="12192000" cy="408227"/>
          </a:xfrm>
          <a:prstGeom prst="rect">
            <a:avLst/>
          </a:prstGeom>
        </p:spPr>
      </p:pic>
      <p:sp>
        <p:nvSpPr>
          <p:cNvPr id="15" name="TextBox 14">
            <a:extLst>
              <a:ext uri="{FF2B5EF4-FFF2-40B4-BE49-F238E27FC236}">
                <a16:creationId xmlns:a16="http://schemas.microsoft.com/office/drawing/2014/main" id="{F66A6837-C2D8-FE6A-1894-C38C054674C8}"/>
              </a:ext>
            </a:extLst>
          </p:cNvPr>
          <p:cNvSpPr txBox="1"/>
          <p:nvPr/>
        </p:nvSpPr>
        <p:spPr>
          <a:xfrm>
            <a:off x="770965" y="6492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Does it pay? The Business Case</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38</a:t>
            </a:r>
            <a:endParaRPr lang="en-US" sz="1000" dirty="0"/>
          </a:p>
        </p:txBody>
      </p:sp>
      <p:graphicFrame>
        <p:nvGraphicFramePr>
          <p:cNvPr id="5" name="Chart 0"/>
          <p:cNvGraphicFramePr/>
          <p:nvPr>
            <p:extLst>
              <p:ext uri="{D42A27DB-BD31-4B8C-83A1-F6EECF244321}">
                <p14:modId xmlns:p14="http://schemas.microsoft.com/office/powerpoint/2010/main" val="2344385512"/>
              </p:ext>
            </p:extLst>
          </p:nvPr>
        </p:nvGraphicFramePr>
        <p:xfrm>
          <a:off x="548640" y="1737360"/>
          <a:ext cx="5852160" cy="3383280"/>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3"/>
          <p:cNvSpPr txBox="1"/>
          <p:nvPr/>
        </p:nvSpPr>
        <p:spPr>
          <a:xfrm>
            <a:off x="6629400" y="1783080"/>
            <a:ext cx="4892040" cy="338328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Energy and waste savings are measurable and arrive quickly.</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Corporate and tour-operator tenders increasingly require certification.</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Evidence on guests paying more is mixed and context-dependent.</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Say only what you can prove.</a:t>
            </a:r>
            <a:endParaRPr lang="en-US" sz="2000" dirty="0"/>
          </a:p>
        </p:txBody>
      </p:sp>
      <p:sp>
        <p:nvSpPr>
          <p:cNvPr id="7" name="Shape 4"/>
          <p:cNvSpPr/>
          <p:nvPr/>
        </p:nvSpPr>
        <p:spPr>
          <a:xfrm>
            <a:off x="640080" y="544068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8" name="Text 5"/>
          <p:cNvSpPr txBox="1"/>
          <p:nvPr/>
        </p:nvSpPr>
        <p:spPr>
          <a:xfrm>
            <a:off x="914400" y="544068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Build the case on cost and contracts. Treat a price premium as a bonus, not a plan.</a:t>
            </a:r>
            <a:endParaRPr lang="en-US" sz="2000" dirty="0"/>
          </a:p>
        </p:txBody>
      </p:sp>
      <p:pic>
        <p:nvPicPr>
          <p:cNvPr id="10" name="Picture 9">
            <a:extLst>
              <a:ext uri="{FF2B5EF4-FFF2-40B4-BE49-F238E27FC236}">
                <a16:creationId xmlns:a16="http://schemas.microsoft.com/office/drawing/2014/main" id="{7D165516-3417-162A-AE49-52EE6EC121D7}"/>
              </a:ext>
            </a:extLst>
          </p:cNvPr>
          <p:cNvPicPr>
            <a:picLocks noChangeAspect="1"/>
          </p:cNvPicPr>
          <p:nvPr/>
        </p:nvPicPr>
        <p:blipFill>
          <a:blip r:embed="rId4"/>
          <a:stretch>
            <a:fillRect/>
          </a:stretch>
        </p:blipFill>
        <p:spPr>
          <a:xfrm>
            <a:off x="-15240" y="6519672"/>
            <a:ext cx="12192000" cy="408227"/>
          </a:xfrm>
          <a:prstGeom prst="rect">
            <a:avLst/>
          </a:prstGeom>
        </p:spPr>
      </p:pic>
      <p:sp>
        <p:nvSpPr>
          <p:cNvPr id="12" name="TextBox 11">
            <a:extLst>
              <a:ext uri="{FF2B5EF4-FFF2-40B4-BE49-F238E27FC236}">
                <a16:creationId xmlns:a16="http://schemas.microsoft.com/office/drawing/2014/main" id="{DB150641-BE5C-DCD8-B25F-E8ABCB2A009C}"/>
              </a:ext>
            </a:extLst>
          </p:cNvPr>
          <p:cNvSpPr txBox="1"/>
          <p:nvPr/>
        </p:nvSpPr>
        <p:spPr>
          <a:xfrm>
            <a:off x="670560" y="6473952"/>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One System, not two</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39</a:t>
            </a:r>
            <a:endParaRPr lang="en-US" sz="1000" dirty="0"/>
          </a:p>
        </p:txBody>
      </p:sp>
      <p:sp>
        <p:nvSpPr>
          <p:cNvPr id="5" name="Shape 3"/>
          <p:cNvSpPr/>
          <p:nvPr/>
        </p:nvSpPr>
        <p:spPr>
          <a:xfrm>
            <a:off x="640080" y="162763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Shared structure</a:t>
            </a:r>
            <a:endParaRPr lang="en-US" sz="2000" dirty="0"/>
          </a:p>
        </p:txBody>
      </p:sp>
      <p:sp>
        <p:nvSpPr>
          <p:cNvPr id="7" name="Text 5"/>
          <p:cNvSpPr txBox="1"/>
          <p:nvPr/>
        </p:nvSpPr>
        <p:spPr>
          <a:xfrm>
            <a:off x="89611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Annex SL gives ISO 9001, 14001 and 45001 the same clause architecture.</a:t>
            </a:r>
            <a:endParaRPr lang="en-US" sz="2000" dirty="0"/>
          </a:p>
        </p:txBody>
      </p:sp>
      <p:sp>
        <p:nvSpPr>
          <p:cNvPr id="8" name="Shape 6"/>
          <p:cNvSpPr/>
          <p:nvPr/>
        </p:nvSpPr>
        <p:spPr>
          <a:xfrm>
            <a:off x="6263640" y="162763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One audit programme</a:t>
            </a:r>
            <a:endParaRPr lang="en-US" sz="2000" dirty="0"/>
          </a:p>
        </p:txBody>
      </p:sp>
      <p:sp>
        <p:nvSpPr>
          <p:cNvPr id="10" name="Text 8"/>
          <p:cNvSpPr txBox="1"/>
          <p:nvPr/>
        </p:nvSpPr>
        <p:spPr>
          <a:xfrm>
            <a:off x="651967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Audit quality, environment and safety in the same visit to a department.</a:t>
            </a:r>
            <a:endParaRPr lang="en-US" sz="2000" dirty="0"/>
          </a:p>
        </p:txBody>
      </p:sp>
      <p:sp>
        <p:nvSpPr>
          <p:cNvPr id="11" name="Shape 9"/>
          <p:cNvSpPr/>
          <p:nvPr/>
        </p:nvSpPr>
        <p:spPr>
          <a:xfrm>
            <a:off x="640080" y="331927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12" name="Text 10"/>
          <p:cNvSpPr txBox="1"/>
          <p:nvPr/>
        </p:nvSpPr>
        <p:spPr>
          <a:xfrm>
            <a:off x="89611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One management review</a:t>
            </a:r>
            <a:endParaRPr lang="en-US" sz="2000" dirty="0"/>
          </a:p>
        </p:txBody>
      </p:sp>
      <p:sp>
        <p:nvSpPr>
          <p:cNvPr id="13" name="Text 11"/>
          <p:cNvSpPr txBox="1"/>
          <p:nvPr/>
        </p:nvSpPr>
        <p:spPr>
          <a:xfrm>
            <a:off x="89611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single meeting where the trade-offs are visible and decided.</a:t>
            </a:r>
            <a:endParaRPr lang="en-US" sz="2000" dirty="0"/>
          </a:p>
        </p:txBody>
      </p:sp>
      <p:sp>
        <p:nvSpPr>
          <p:cNvPr id="14" name="Shape 12"/>
          <p:cNvSpPr/>
          <p:nvPr/>
        </p:nvSpPr>
        <p:spPr>
          <a:xfrm>
            <a:off x="6263640" y="331927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5" name="Text 13"/>
          <p:cNvSpPr txBox="1"/>
          <p:nvPr/>
        </p:nvSpPr>
        <p:spPr>
          <a:xfrm>
            <a:off x="651967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One dashboard</a:t>
            </a:r>
            <a:endParaRPr lang="en-US" sz="2000" dirty="0"/>
          </a:p>
        </p:txBody>
      </p:sp>
      <p:sp>
        <p:nvSpPr>
          <p:cNvPr id="16" name="Text 14"/>
          <p:cNvSpPr txBox="1"/>
          <p:nvPr/>
        </p:nvSpPr>
        <p:spPr>
          <a:xfrm>
            <a:off x="651967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Guest score next to energy intensity next to staff turnover.</a:t>
            </a:r>
            <a:endParaRPr lang="en-US" sz="2000" dirty="0"/>
          </a:p>
        </p:txBody>
      </p:sp>
      <p:sp>
        <p:nvSpPr>
          <p:cNvPr id="17" name="Shape 15"/>
          <p:cNvSpPr/>
          <p:nvPr/>
        </p:nvSpPr>
        <p:spPr>
          <a:xfrm>
            <a:off x="640080" y="5074920"/>
            <a:ext cx="10881360" cy="658368"/>
          </a:xfrm>
          <a:prstGeom prst="roundRect">
            <a:avLst>
              <a:gd name="adj" fmla="val 8333"/>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914400" y="5074920"/>
            <a:ext cx="10332720" cy="658368"/>
          </a:xfrm>
          <a:prstGeom prst="rect">
            <a:avLst/>
          </a:prstGeom>
          <a:noFill/>
          <a:ln/>
        </p:spPr>
        <p:txBody>
          <a:bodyPr wrap="square" lIns="0" tIns="0" rIns="0" bIns="0" rtlCol="0" anchor="ctr"/>
          <a:lstStyle/>
          <a:p>
            <a:pPr marL="0" indent="0">
              <a:buNone/>
            </a:pPr>
            <a:r>
              <a:rPr lang="en-US" sz="2000" i="1" dirty="0">
                <a:solidFill>
                  <a:srgbClr val="17352C"/>
                </a:solidFill>
                <a:latin typeface="Georgia" pitchFamily="34" charset="0"/>
                <a:ea typeface="Georgia" pitchFamily="34" charset="-122"/>
                <a:cs typeface="Georgia" pitchFamily="34" charset="-120"/>
              </a:rPr>
              <a:t>Quality asks whether the guest was served well. Sustainability asks at whose expense.</a:t>
            </a:r>
            <a:endParaRPr lang="en-US" sz="2000" dirty="0"/>
          </a:p>
        </p:txBody>
      </p:sp>
      <p:pic>
        <p:nvPicPr>
          <p:cNvPr id="20" name="Picture 19">
            <a:extLst>
              <a:ext uri="{FF2B5EF4-FFF2-40B4-BE49-F238E27FC236}">
                <a16:creationId xmlns:a16="http://schemas.microsoft.com/office/drawing/2014/main" id="{F75BC657-3CF6-C262-14AC-A4748A4FBD3F}"/>
              </a:ext>
            </a:extLst>
          </p:cNvPr>
          <p:cNvPicPr>
            <a:picLocks noChangeAspect="1"/>
          </p:cNvPicPr>
          <p:nvPr/>
        </p:nvPicPr>
        <p:blipFill>
          <a:blip r:embed="rId3"/>
          <a:stretch>
            <a:fillRect/>
          </a:stretch>
        </p:blipFill>
        <p:spPr>
          <a:xfrm>
            <a:off x="-15240" y="6532069"/>
            <a:ext cx="12192000" cy="408227"/>
          </a:xfrm>
          <a:prstGeom prst="rect">
            <a:avLst/>
          </a:prstGeom>
        </p:spPr>
      </p:pic>
      <p:sp>
        <p:nvSpPr>
          <p:cNvPr id="22" name="TextBox 21">
            <a:extLst>
              <a:ext uri="{FF2B5EF4-FFF2-40B4-BE49-F238E27FC236}">
                <a16:creationId xmlns:a16="http://schemas.microsoft.com/office/drawing/2014/main" id="{814F6164-2A02-6CC6-52C1-34F0C135C6EC}"/>
              </a:ext>
            </a:extLst>
          </p:cNvPr>
          <p:cNvSpPr txBox="1"/>
          <p:nvPr/>
        </p:nvSpPr>
        <p:spPr>
          <a:xfrm>
            <a:off x="670560" y="6473952"/>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Running a Sustainability Audit</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40</a:t>
            </a:r>
            <a:endParaRPr lang="en-US" sz="1000" dirty="0"/>
          </a:p>
        </p:txBody>
      </p:sp>
      <p:sp>
        <p:nvSpPr>
          <p:cNvPr id="5" name="Shape 3"/>
          <p:cNvSpPr/>
          <p:nvPr/>
        </p:nvSpPr>
        <p:spPr>
          <a:xfrm>
            <a:off x="640080" y="1691640"/>
            <a:ext cx="3419856" cy="1965960"/>
          </a:xfrm>
          <a:prstGeom prst="roundRect">
            <a:avLst>
              <a:gd name="adj" fmla="val 3256"/>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914400" y="1920240"/>
            <a:ext cx="502920" cy="502920"/>
          </a:xfrm>
          <a:prstGeom prst="roundRect">
            <a:avLst>
              <a:gd name="adj" fmla="val 16364"/>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1</a:t>
            </a:r>
            <a:endParaRPr lang="en-US" sz="1800" dirty="0"/>
          </a:p>
        </p:txBody>
      </p:sp>
      <p:sp>
        <p:nvSpPr>
          <p:cNvPr id="7" name="Text 5"/>
          <p:cNvSpPr txBox="1"/>
          <p:nvPr/>
        </p:nvSpPr>
        <p:spPr>
          <a:xfrm>
            <a:off x="1554480" y="192024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Scope</a:t>
            </a:r>
            <a:endParaRPr lang="en-US" sz="2000" dirty="0"/>
          </a:p>
        </p:txBody>
      </p:sp>
      <p:sp>
        <p:nvSpPr>
          <p:cNvPr id="8" name="Text 6"/>
          <p:cNvSpPr txBox="1"/>
          <p:nvPr/>
        </p:nvSpPr>
        <p:spPr>
          <a:xfrm>
            <a:off x="914400" y="2560320"/>
            <a:ext cx="2871216" cy="914400"/>
          </a:xfrm>
          <a:prstGeom prst="rect">
            <a:avLst/>
          </a:prstGeom>
          <a:noFill/>
          <a:ln/>
        </p:spPr>
        <p:txBody>
          <a:bodyPr wrap="square" lIns="0" tIns="0" rIns="0" bIns="0" rtlCol="0" anchor="t"/>
          <a:lstStyle/>
          <a:p>
            <a:pPr marL="0" indent="0">
              <a:lnSpc>
                <a:spcPts val="2300"/>
              </a:lnSpc>
              <a:buNone/>
            </a:pPr>
            <a:r>
              <a:rPr lang="en-US" sz="2000" dirty="0">
                <a:solidFill>
                  <a:srgbClr val="22332D"/>
                </a:solidFill>
                <a:latin typeface="Georgia" pitchFamily="34" charset="0"/>
                <a:ea typeface="Georgia" pitchFamily="34" charset="-122"/>
                <a:cs typeface="Georgia" pitchFamily="34" charset="-120"/>
              </a:rPr>
              <a:t>Which property, which boundary, which period.</a:t>
            </a:r>
            <a:endParaRPr lang="en-US" sz="2000" dirty="0"/>
          </a:p>
        </p:txBody>
      </p:sp>
      <p:sp>
        <p:nvSpPr>
          <p:cNvPr id="9" name="Shape 7"/>
          <p:cNvSpPr/>
          <p:nvPr/>
        </p:nvSpPr>
        <p:spPr>
          <a:xfrm>
            <a:off x="4370832" y="1691640"/>
            <a:ext cx="3419856" cy="1965960"/>
          </a:xfrm>
          <a:prstGeom prst="roundRect">
            <a:avLst>
              <a:gd name="adj" fmla="val 3256"/>
            </a:avLst>
          </a:prstGeom>
          <a:solidFill>
            <a:srgbClr val="F7EBE0"/>
          </a:solidFill>
          <a:ln w="12700">
            <a:solidFill>
              <a:srgbClr val="F7EBE0"/>
            </a:solidFill>
            <a:prstDash val="solid"/>
          </a:ln>
        </p:spPr>
        <p:txBody>
          <a:bodyPr/>
          <a:lstStyle/>
          <a:p>
            <a:endParaRPr lang="en-US"/>
          </a:p>
        </p:txBody>
      </p:sp>
      <p:sp>
        <p:nvSpPr>
          <p:cNvPr id="10" name="Text 8"/>
          <p:cNvSpPr txBox="1"/>
          <p:nvPr/>
        </p:nvSpPr>
        <p:spPr>
          <a:xfrm>
            <a:off x="4645152" y="1920240"/>
            <a:ext cx="502920" cy="502920"/>
          </a:xfrm>
          <a:prstGeom prst="roundRect">
            <a:avLst>
              <a:gd name="adj" fmla="val 16364"/>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2</a:t>
            </a:r>
            <a:endParaRPr lang="en-US" sz="1800" dirty="0"/>
          </a:p>
        </p:txBody>
      </p:sp>
      <p:sp>
        <p:nvSpPr>
          <p:cNvPr id="11" name="Text 9"/>
          <p:cNvSpPr txBox="1"/>
          <p:nvPr/>
        </p:nvSpPr>
        <p:spPr>
          <a:xfrm>
            <a:off x="5285232" y="192024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Baseline</a:t>
            </a:r>
            <a:endParaRPr lang="en-US" sz="2000" dirty="0"/>
          </a:p>
        </p:txBody>
      </p:sp>
      <p:sp>
        <p:nvSpPr>
          <p:cNvPr id="12" name="Text 10"/>
          <p:cNvSpPr txBox="1"/>
          <p:nvPr/>
        </p:nvSpPr>
        <p:spPr>
          <a:xfrm>
            <a:off x="4645152" y="2560320"/>
            <a:ext cx="2871216" cy="914400"/>
          </a:xfrm>
          <a:prstGeom prst="rect">
            <a:avLst/>
          </a:prstGeom>
          <a:noFill/>
          <a:ln/>
        </p:spPr>
        <p:txBody>
          <a:bodyPr wrap="square" lIns="0" tIns="0" rIns="0" bIns="0" rtlCol="0" anchor="t"/>
          <a:lstStyle/>
          <a:p>
            <a:pPr marL="0" indent="0">
              <a:lnSpc>
                <a:spcPts val="2300"/>
              </a:lnSpc>
              <a:buNone/>
            </a:pPr>
            <a:r>
              <a:rPr lang="en-US" sz="2000" dirty="0">
                <a:solidFill>
                  <a:srgbClr val="22332D"/>
                </a:solidFill>
                <a:latin typeface="Georgia" pitchFamily="34" charset="0"/>
                <a:ea typeface="Georgia" pitchFamily="34" charset="-122"/>
                <a:cs typeface="Georgia" pitchFamily="34" charset="-120"/>
              </a:rPr>
              <a:t>Measure current use. Meters, invoices, weighing.</a:t>
            </a:r>
            <a:endParaRPr lang="en-US" sz="2000" dirty="0"/>
          </a:p>
        </p:txBody>
      </p:sp>
      <p:sp>
        <p:nvSpPr>
          <p:cNvPr id="13" name="Shape 11"/>
          <p:cNvSpPr/>
          <p:nvPr/>
        </p:nvSpPr>
        <p:spPr>
          <a:xfrm>
            <a:off x="8101584" y="1691640"/>
            <a:ext cx="3419856" cy="1965960"/>
          </a:xfrm>
          <a:prstGeom prst="roundRect">
            <a:avLst>
              <a:gd name="adj" fmla="val 3256"/>
            </a:avLst>
          </a:prstGeom>
          <a:solidFill>
            <a:srgbClr val="E9F0EC"/>
          </a:solidFill>
          <a:ln w="12700">
            <a:solidFill>
              <a:srgbClr val="E9F0EC"/>
            </a:solidFill>
            <a:prstDash val="solid"/>
          </a:ln>
        </p:spPr>
        <p:txBody>
          <a:bodyPr/>
          <a:lstStyle/>
          <a:p>
            <a:endParaRPr lang="en-US"/>
          </a:p>
        </p:txBody>
      </p:sp>
      <p:sp>
        <p:nvSpPr>
          <p:cNvPr id="14" name="Text 12"/>
          <p:cNvSpPr txBox="1"/>
          <p:nvPr/>
        </p:nvSpPr>
        <p:spPr>
          <a:xfrm>
            <a:off x="8375904" y="1920240"/>
            <a:ext cx="502920" cy="502920"/>
          </a:xfrm>
          <a:prstGeom prst="roundRect">
            <a:avLst>
              <a:gd name="adj" fmla="val 16364"/>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3</a:t>
            </a:r>
            <a:endParaRPr lang="en-US" sz="1800" dirty="0"/>
          </a:p>
        </p:txBody>
      </p:sp>
      <p:sp>
        <p:nvSpPr>
          <p:cNvPr id="15" name="Text 13"/>
          <p:cNvSpPr txBox="1"/>
          <p:nvPr/>
        </p:nvSpPr>
        <p:spPr>
          <a:xfrm>
            <a:off x="9015984" y="192024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Benchmark</a:t>
            </a:r>
            <a:endParaRPr lang="en-US" sz="2000" dirty="0"/>
          </a:p>
        </p:txBody>
      </p:sp>
      <p:sp>
        <p:nvSpPr>
          <p:cNvPr id="16" name="Text 14"/>
          <p:cNvSpPr txBox="1"/>
          <p:nvPr/>
        </p:nvSpPr>
        <p:spPr>
          <a:xfrm>
            <a:off x="8375904" y="2560320"/>
            <a:ext cx="2871216" cy="914400"/>
          </a:xfrm>
          <a:prstGeom prst="rect">
            <a:avLst/>
          </a:prstGeom>
          <a:noFill/>
          <a:ln/>
        </p:spPr>
        <p:txBody>
          <a:bodyPr wrap="square" lIns="0" tIns="0" rIns="0" bIns="0" rtlCol="0" anchor="t"/>
          <a:lstStyle/>
          <a:p>
            <a:pPr marL="0" indent="0">
              <a:lnSpc>
                <a:spcPts val="2300"/>
              </a:lnSpc>
              <a:buNone/>
            </a:pPr>
            <a:r>
              <a:rPr lang="en-US" sz="2000" dirty="0">
                <a:solidFill>
                  <a:srgbClr val="22332D"/>
                </a:solidFill>
                <a:latin typeface="Georgia" pitchFamily="34" charset="0"/>
                <a:ea typeface="Georgia" pitchFamily="34" charset="-122"/>
                <a:cs typeface="Georgia" pitchFamily="34" charset="-120"/>
              </a:rPr>
              <a:t>Compare against a standard or a peer set.</a:t>
            </a:r>
            <a:endParaRPr lang="en-US" sz="2000" dirty="0"/>
          </a:p>
        </p:txBody>
      </p:sp>
      <p:sp>
        <p:nvSpPr>
          <p:cNvPr id="17" name="Shape 15"/>
          <p:cNvSpPr/>
          <p:nvPr/>
        </p:nvSpPr>
        <p:spPr>
          <a:xfrm>
            <a:off x="640080" y="3840480"/>
            <a:ext cx="3419856" cy="1965960"/>
          </a:xfrm>
          <a:prstGeom prst="roundRect">
            <a:avLst>
              <a:gd name="adj" fmla="val 3256"/>
            </a:avLst>
          </a:prstGeom>
          <a:solidFill>
            <a:srgbClr val="F7EBE0"/>
          </a:solidFill>
          <a:ln w="12700">
            <a:solidFill>
              <a:srgbClr val="F7EBE0"/>
            </a:solidFill>
            <a:prstDash val="solid"/>
          </a:ln>
        </p:spPr>
        <p:txBody>
          <a:bodyPr/>
          <a:lstStyle/>
          <a:p>
            <a:endParaRPr lang="en-US"/>
          </a:p>
        </p:txBody>
      </p:sp>
      <p:sp>
        <p:nvSpPr>
          <p:cNvPr id="18" name="Text 16"/>
          <p:cNvSpPr txBox="1"/>
          <p:nvPr/>
        </p:nvSpPr>
        <p:spPr>
          <a:xfrm>
            <a:off x="914400" y="4069080"/>
            <a:ext cx="502920" cy="502920"/>
          </a:xfrm>
          <a:prstGeom prst="roundRect">
            <a:avLst>
              <a:gd name="adj" fmla="val 16364"/>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4</a:t>
            </a:r>
            <a:endParaRPr lang="en-US" sz="1800" dirty="0"/>
          </a:p>
        </p:txBody>
      </p:sp>
      <p:sp>
        <p:nvSpPr>
          <p:cNvPr id="19" name="Text 17"/>
          <p:cNvSpPr txBox="1"/>
          <p:nvPr/>
        </p:nvSpPr>
        <p:spPr>
          <a:xfrm>
            <a:off x="1554480" y="406908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Gap</a:t>
            </a:r>
            <a:endParaRPr lang="en-US" sz="2000" dirty="0"/>
          </a:p>
        </p:txBody>
      </p:sp>
      <p:sp>
        <p:nvSpPr>
          <p:cNvPr id="20" name="Text 18"/>
          <p:cNvSpPr txBox="1"/>
          <p:nvPr/>
        </p:nvSpPr>
        <p:spPr>
          <a:xfrm>
            <a:off x="914400" y="4709160"/>
            <a:ext cx="2871216" cy="914400"/>
          </a:xfrm>
          <a:prstGeom prst="rect">
            <a:avLst/>
          </a:prstGeom>
          <a:noFill/>
          <a:ln/>
        </p:spPr>
        <p:txBody>
          <a:bodyPr wrap="square" lIns="0" tIns="0" rIns="0" bIns="0" rtlCol="0" anchor="t"/>
          <a:lstStyle/>
          <a:p>
            <a:pPr marL="0" indent="0">
              <a:lnSpc>
                <a:spcPts val="2300"/>
              </a:lnSpc>
              <a:buNone/>
            </a:pPr>
            <a:r>
              <a:rPr lang="en-US" sz="2000" dirty="0">
                <a:solidFill>
                  <a:srgbClr val="22332D"/>
                </a:solidFill>
                <a:latin typeface="Georgia" pitchFamily="34" charset="0"/>
                <a:ea typeface="Georgia" pitchFamily="34" charset="-122"/>
                <a:cs typeface="Georgia" pitchFamily="34" charset="-120"/>
              </a:rPr>
              <a:t>Where the property fails criteria or peers.</a:t>
            </a:r>
            <a:endParaRPr lang="en-US" sz="2000" dirty="0"/>
          </a:p>
        </p:txBody>
      </p:sp>
      <p:sp>
        <p:nvSpPr>
          <p:cNvPr id="21" name="Shape 19"/>
          <p:cNvSpPr/>
          <p:nvPr/>
        </p:nvSpPr>
        <p:spPr>
          <a:xfrm>
            <a:off x="4370832" y="3840480"/>
            <a:ext cx="3419856" cy="1965960"/>
          </a:xfrm>
          <a:prstGeom prst="roundRect">
            <a:avLst>
              <a:gd name="adj" fmla="val 3256"/>
            </a:avLst>
          </a:prstGeom>
          <a:solidFill>
            <a:srgbClr val="E9F0EC"/>
          </a:solidFill>
          <a:ln w="12700">
            <a:solidFill>
              <a:srgbClr val="E9F0EC"/>
            </a:solidFill>
            <a:prstDash val="solid"/>
          </a:ln>
        </p:spPr>
        <p:txBody>
          <a:bodyPr/>
          <a:lstStyle/>
          <a:p>
            <a:endParaRPr lang="en-US"/>
          </a:p>
        </p:txBody>
      </p:sp>
      <p:sp>
        <p:nvSpPr>
          <p:cNvPr id="22" name="Text 20"/>
          <p:cNvSpPr txBox="1"/>
          <p:nvPr/>
        </p:nvSpPr>
        <p:spPr>
          <a:xfrm>
            <a:off x="4645152" y="4069080"/>
            <a:ext cx="502920" cy="502920"/>
          </a:xfrm>
          <a:prstGeom prst="roundRect">
            <a:avLst>
              <a:gd name="adj" fmla="val 16364"/>
            </a:avLst>
          </a:prstGeom>
          <a:solidFill>
            <a:srgbClr val="3F7D6A"/>
          </a:solidFill>
          <a:ln>
            <a:solidFill>
              <a:srgbClr val="3F7D6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5</a:t>
            </a:r>
            <a:endParaRPr lang="en-US" sz="1800" dirty="0"/>
          </a:p>
        </p:txBody>
      </p:sp>
      <p:sp>
        <p:nvSpPr>
          <p:cNvPr id="23" name="Text 21"/>
          <p:cNvSpPr txBox="1"/>
          <p:nvPr/>
        </p:nvSpPr>
        <p:spPr>
          <a:xfrm>
            <a:off x="5285232" y="406908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Prioritise</a:t>
            </a:r>
            <a:endParaRPr lang="en-US" sz="2000" dirty="0"/>
          </a:p>
        </p:txBody>
      </p:sp>
      <p:sp>
        <p:nvSpPr>
          <p:cNvPr id="24" name="Text 22"/>
          <p:cNvSpPr txBox="1"/>
          <p:nvPr/>
        </p:nvSpPr>
        <p:spPr>
          <a:xfrm>
            <a:off x="4645152" y="4709160"/>
            <a:ext cx="2871216" cy="914400"/>
          </a:xfrm>
          <a:prstGeom prst="rect">
            <a:avLst/>
          </a:prstGeom>
          <a:noFill/>
          <a:ln/>
        </p:spPr>
        <p:txBody>
          <a:bodyPr wrap="square" lIns="0" tIns="0" rIns="0" bIns="0" rtlCol="0" anchor="t"/>
          <a:lstStyle/>
          <a:p>
            <a:pPr marL="0" indent="0">
              <a:lnSpc>
                <a:spcPts val="2300"/>
              </a:lnSpc>
              <a:buNone/>
            </a:pPr>
            <a:r>
              <a:rPr lang="en-US" sz="1800" dirty="0">
                <a:solidFill>
                  <a:srgbClr val="22332D"/>
                </a:solidFill>
                <a:latin typeface="Georgia" pitchFamily="34" charset="0"/>
                <a:ea typeface="Georgia" pitchFamily="34" charset="-122"/>
                <a:cs typeface="Georgia" pitchFamily="34" charset="-120"/>
              </a:rPr>
              <a:t>Rank by impact, cost and feasibility.</a:t>
            </a:r>
            <a:endParaRPr lang="en-US" sz="1800" dirty="0"/>
          </a:p>
        </p:txBody>
      </p:sp>
      <p:sp>
        <p:nvSpPr>
          <p:cNvPr id="25" name="Shape 23"/>
          <p:cNvSpPr/>
          <p:nvPr/>
        </p:nvSpPr>
        <p:spPr>
          <a:xfrm>
            <a:off x="8101584" y="3840480"/>
            <a:ext cx="3419856" cy="1965960"/>
          </a:xfrm>
          <a:prstGeom prst="roundRect">
            <a:avLst>
              <a:gd name="adj" fmla="val 3256"/>
            </a:avLst>
          </a:prstGeom>
          <a:solidFill>
            <a:srgbClr val="F7EBE0"/>
          </a:solidFill>
          <a:ln w="12700">
            <a:solidFill>
              <a:srgbClr val="F7EBE0"/>
            </a:solidFill>
            <a:prstDash val="solid"/>
          </a:ln>
        </p:spPr>
        <p:txBody>
          <a:bodyPr/>
          <a:lstStyle/>
          <a:p>
            <a:endParaRPr lang="en-US"/>
          </a:p>
        </p:txBody>
      </p:sp>
      <p:sp>
        <p:nvSpPr>
          <p:cNvPr id="26" name="Text 24"/>
          <p:cNvSpPr txBox="1"/>
          <p:nvPr/>
        </p:nvSpPr>
        <p:spPr>
          <a:xfrm>
            <a:off x="8375904" y="4069080"/>
            <a:ext cx="502920" cy="502920"/>
          </a:xfrm>
          <a:prstGeom prst="roundRect">
            <a:avLst>
              <a:gd name="adj" fmla="val 16364"/>
            </a:avLst>
          </a:prstGeom>
          <a:solidFill>
            <a:srgbClr val="BE5F2A"/>
          </a:solidFill>
          <a:ln>
            <a:solidFill>
              <a:srgbClr val="BE5F2A"/>
            </a:solidFill>
          </a:ln>
        </p:spPr>
        <p:txBody>
          <a:bodyPr wrap="square" lIns="0" tIns="0" rIns="0" bIns="0" rtlCol="0" anchor="ctr"/>
          <a:lstStyle/>
          <a:p>
            <a:pPr marL="0" indent="0" algn="ctr">
              <a:buNone/>
            </a:pPr>
            <a:r>
              <a:rPr lang="en-US" sz="1800" b="1" dirty="0">
                <a:solidFill>
                  <a:srgbClr val="FFFFFF"/>
                </a:solidFill>
                <a:latin typeface="Georgia" pitchFamily="34" charset="0"/>
                <a:ea typeface="Georgia" pitchFamily="34" charset="-122"/>
                <a:cs typeface="Georgia" pitchFamily="34" charset="-120"/>
              </a:rPr>
              <a:t>6</a:t>
            </a:r>
            <a:endParaRPr lang="en-US" sz="1800" dirty="0"/>
          </a:p>
        </p:txBody>
      </p:sp>
      <p:sp>
        <p:nvSpPr>
          <p:cNvPr id="27" name="Text 25"/>
          <p:cNvSpPr txBox="1"/>
          <p:nvPr/>
        </p:nvSpPr>
        <p:spPr>
          <a:xfrm>
            <a:off x="9015984" y="4069080"/>
            <a:ext cx="2286000" cy="502920"/>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Monitor</a:t>
            </a:r>
            <a:endParaRPr lang="en-US" sz="2000" dirty="0"/>
          </a:p>
        </p:txBody>
      </p:sp>
      <p:sp>
        <p:nvSpPr>
          <p:cNvPr id="28" name="Text 26"/>
          <p:cNvSpPr txBox="1"/>
          <p:nvPr/>
        </p:nvSpPr>
        <p:spPr>
          <a:xfrm>
            <a:off x="8375904" y="4709160"/>
            <a:ext cx="2871216" cy="914400"/>
          </a:xfrm>
          <a:prstGeom prst="rect">
            <a:avLst/>
          </a:prstGeom>
          <a:noFill/>
          <a:ln/>
        </p:spPr>
        <p:txBody>
          <a:bodyPr wrap="square" lIns="0" tIns="0" rIns="0" bIns="0" rtlCol="0" anchor="t"/>
          <a:lstStyle/>
          <a:p>
            <a:pPr marL="0" indent="0">
              <a:lnSpc>
                <a:spcPts val="2300"/>
              </a:lnSpc>
              <a:buNone/>
            </a:pPr>
            <a:r>
              <a:rPr lang="en-US" sz="2000" dirty="0">
                <a:solidFill>
                  <a:srgbClr val="22332D"/>
                </a:solidFill>
                <a:latin typeface="Georgia" pitchFamily="34" charset="0"/>
                <a:ea typeface="Georgia" pitchFamily="34" charset="-122"/>
                <a:cs typeface="Georgia" pitchFamily="34" charset="-120"/>
              </a:rPr>
              <a:t>Indicator, owner, frequency, target.</a:t>
            </a:r>
            <a:endParaRPr lang="en-US" sz="2000" dirty="0"/>
          </a:p>
        </p:txBody>
      </p:sp>
      <p:pic>
        <p:nvPicPr>
          <p:cNvPr id="30" name="Picture 29">
            <a:extLst>
              <a:ext uri="{FF2B5EF4-FFF2-40B4-BE49-F238E27FC236}">
                <a16:creationId xmlns:a16="http://schemas.microsoft.com/office/drawing/2014/main" id="{75A4F623-CA87-7D67-7BDB-FA4EB373354A}"/>
              </a:ext>
            </a:extLst>
          </p:cNvPr>
          <p:cNvPicPr>
            <a:picLocks noChangeAspect="1"/>
          </p:cNvPicPr>
          <p:nvPr/>
        </p:nvPicPr>
        <p:blipFill>
          <a:blip r:embed="rId3"/>
          <a:stretch>
            <a:fillRect/>
          </a:stretch>
        </p:blipFill>
        <p:spPr>
          <a:xfrm>
            <a:off x="0" y="6492240"/>
            <a:ext cx="12192000" cy="408227"/>
          </a:xfrm>
          <a:prstGeom prst="rect">
            <a:avLst/>
          </a:prstGeom>
        </p:spPr>
      </p:pic>
      <p:sp>
        <p:nvSpPr>
          <p:cNvPr id="34" name="TextBox 33">
            <a:extLst>
              <a:ext uri="{FF2B5EF4-FFF2-40B4-BE49-F238E27FC236}">
                <a16:creationId xmlns:a16="http://schemas.microsoft.com/office/drawing/2014/main" id="{1BAAF329-5B51-FC48-5540-9803864B77FE}"/>
              </a:ext>
            </a:extLst>
          </p:cNvPr>
          <p:cNvSpPr txBox="1"/>
          <p:nvPr/>
        </p:nvSpPr>
        <p:spPr>
          <a:xfrm>
            <a:off x="914400" y="6473952"/>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Writing the Improvement Proposal</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41</a:t>
            </a:r>
            <a:endParaRPr lang="en-US" sz="1000" dirty="0"/>
          </a:p>
        </p:txBody>
      </p:sp>
      <p:graphicFrame>
        <p:nvGraphicFramePr>
          <p:cNvPr id="42" name="Table 0"/>
          <p:cNvGraphicFramePr>
            <a:graphicFrameLocks noGrp="1"/>
          </p:cNvGraphicFramePr>
          <p:nvPr>
            <p:extLst>
              <p:ext uri="{D42A27DB-BD31-4B8C-83A1-F6EECF244321}">
                <p14:modId xmlns:p14="http://schemas.microsoft.com/office/powerpoint/2010/main" val="1579011935"/>
              </p:ext>
            </p:extLst>
          </p:nvPr>
        </p:nvGraphicFramePr>
        <p:xfrm>
          <a:off x="640080" y="1691640"/>
          <a:ext cx="10881360" cy="3182112"/>
        </p:xfrm>
        <a:graphic>
          <a:graphicData uri="http://schemas.openxmlformats.org/drawingml/2006/table">
            <a:tbl>
              <a:tblPr/>
              <a:tblGrid>
                <a:gridCol w="2377440">
                  <a:extLst>
                    <a:ext uri="{9D8B030D-6E8A-4147-A177-3AD203B41FA5}">
                      <a16:colId xmlns:a16="http://schemas.microsoft.com/office/drawing/2014/main" val="20000"/>
                    </a:ext>
                  </a:extLst>
                </a:gridCol>
                <a:gridCol w="4297680">
                  <a:extLst>
                    <a:ext uri="{9D8B030D-6E8A-4147-A177-3AD203B41FA5}">
                      <a16:colId xmlns:a16="http://schemas.microsoft.com/office/drawing/2014/main" val="20001"/>
                    </a:ext>
                  </a:extLst>
                </a:gridCol>
                <a:gridCol w="4206240">
                  <a:extLst>
                    <a:ext uri="{9D8B030D-6E8A-4147-A177-3AD203B41FA5}">
                      <a16:colId xmlns:a16="http://schemas.microsoft.com/office/drawing/2014/main" val="20002"/>
                    </a:ext>
                  </a:extLst>
                </a:gridCol>
              </a:tblGrid>
              <a:tr h="530352">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Section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What it contains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tc>
                  <a:txBody>
                    <a:bodyPr/>
                    <a:lstStyle/>
                    <a:p>
                      <a:pPr marL="0" indent="0">
                        <a:buNone/>
                      </a:pPr>
                      <a:r>
                        <a:rPr lang="en-US" sz="1600" b="1" dirty="0">
                          <a:solidFill>
                            <a:srgbClr val="FFFFFF"/>
                          </a:solidFill>
                          <a:latin typeface="Georgia" pitchFamily="34" charset="0"/>
                          <a:ea typeface="Georgia" pitchFamily="34" charset="-122"/>
                          <a:cs typeface="Georgia" pitchFamily="34" charset="-120"/>
                        </a:rPr>
                        <a:t>Common failure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17352C"/>
                    </a:solidFill>
                  </a:tcPr>
                </a:tc>
                <a:extLst>
                  <a:ext uri="{0D108BD9-81ED-4DB2-BD59-A6C34878D82A}">
                    <a16:rowId xmlns:a16="http://schemas.microsoft.com/office/drawing/2014/main" val="10000"/>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Problem</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The gap, evidenced with your baseline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Asserting a problem with no data</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Options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Two or three real alternatives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One option, presented as inevitable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Recommendation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One choice, with the reasoning</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Refusing to choose</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Costs and returns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Capex, opex, payback, assumptions</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Benefits with no costs attached</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30352">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Implementation</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Owner, sequence, dates, indicator</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tc>
                  <a:txBody>
                    <a:bodyPr/>
                    <a:lstStyle/>
                    <a:p>
                      <a:pPr marL="0" indent="0">
                        <a:buNone/>
                      </a:pPr>
                      <a:r>
                        <a:rPr lang="en-US" sz="1600" dirty="0">
                          <a:solidFill>
                            <a:srgbClr val="22332D"/>
                          </a:solidFill>
                          <a:latin typeface="Georgia" pitchFamily="34" charset="0"/>
                          <a:ea typeface="Georgia" pitchFamily="34" charset="-122"/>
                          <a:cs typeface="Georgia" pitchFamily="34" charset="-120"/>
                        </a:rPr>
                        <a:t>A plan with no named owner</a:t>
                      </a:r>
                      <a:endParaRPr lang="en-US" sz="1600" dirty="0">
                        <a:latin typeface="Georgia" charset="0"/>
                        <a:ea typeface="Georgia" charset="0"/>
                        <a:cs typeface="Georgia" charset="0"/>
                      </a:endParaRPr>
                    </a:p>
                  </a:txBody>
                  <a:tcPr marL="109728" marR="109728" marT="109728" marB="109728" anchor="ctr">
                    <a:lnL w="12700" cap="flat" cmpd="sng" algn="ctr">
                      <a:solidFill>
                        <a:srgbClr val="DCE5E1"/>
                      </a:solidFill>
                      <a:prstDash val="solid"/>
                      <a:round/>
                      <a:headEnd type="none" w="med" len="med"/>
                      <a:tailEnd type="none" w="med" len="med"/>
                    </a:lnL>
                    <a:lnR w="12700" cap="flat" cmpd="sng" algn="ctr">
                      <a:solidFill>
                        <a:srgbClr val="DCE5E1"/>
                      </a:solidFill>
                      <a:prstDash val="solid"/>
                      <a:round/>
                      <a:headEnd type="none" w="med" len="med"/>
                      <a:tailEnd type="none" w="med" len="med"/>
                    </a:lnR>
                    <a:lnT w="12700" cap="flat" cmpd="sng" algn="ctr">
                      <a:solidFill>
                        <a:srgbClr val="DCE5E1"/>
                      </a:solidFill>
                      <a:prstDash val="solid"/>
                      <a:round/>
                      <a:headEnd type="none" w="med" len="med"/>
                      <a:tailEnd type="none" w="med" len="med"/>
                    </a:lnT>
                    <a:lnB w="12700" cap="flat" cmpd="sng" algn="ctr">
                      <a:solidFill>
                        <a:srgbClr val="DCE5E1"/>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
        <p:nvSpPr>
          <p:cNvPr id="6" name="Text 3"/>
          <p:cNvSpPr txBox="1"/>
          <p:nvPr/>
        </p:nvSpPr>
        <p:spPr>
          <a:xfrm>
            <a:off x="640080" y="5029200"/>
            <a:ext cx="10881360" cy="1143000"/>
          </a:xfrm>
          <a:prstGeom prst="rect">
            <a:avLst/>
          </a:prstGeom>
          <a:noFill/>
          <a:ln/>
        </p:spPr>
        <p:txBody>
          <a:bodyPr wrap="square" lIns="0" tIns="0" rIns="0" bIns="0" rtlCol="0" anchor="t"/>
          <a:lstStyle/>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Write for a general manager with ten minutes, not an examiner with an afternoon.</a:t>
            </a:r>
            <a:endParaRPr lang="en-US" sz="2000" dirty="0"/>
          </a:p>
          <a:p>
            <a:pPr marL="342900" indent="-342900">
              <a:lnSpc>
                <a:spcPts val="2700"/>
              </a:lnSpc>
              <a:spcAft>
                <a:spcPts val="1000"/>
              </a:spcAft>
              <a:buSzPct val="100000"/>
              <a:buChar char="•"/>
            </a:pPr>
            <a:r>
              <a:rPr lang="en-US" sz="2000" dirty="0">
                <a:solidFill>
                  <a:srgbClr val="22332D"/>
                </a:solidFill>
                <a:latin typeface="Georgia" pitchFamily="34" charset="0"/>
                <a:ea typeface="Georgia" pitchFamily="34" charset="-122"/>
                <a:cs typeface="Georgia" pitchFamily="34" charset="-120"/>
              </a:rPr>
              <a:t>State your assumptions. A transparent estimate beats a confident invention.</a:t>
            </a:r>
            <a:endParaRPr lang="en-US" sz="2000" dirty="0"/>
          </a:p>
        </p:txBody>
      </p:sp>
      <p:pic>
        <p:nvPicPr>
          <p:cNvPr id="7" name="Picture 6">
            <a:extLst>
              <a:ext uri="{FF2B5EF4-FFF2-40B4-BE49-F238E27FC236}">
                <a16:creationId xmlns:a16="http://schemas.microsoft.com/office/drawing/2014/main" id="{E78A3445-E465-8D60-9660-CB41538E48EE}"/>
              </a:ext>
            </a:extLst>
          </p:cNvPr>
          <p:cNvPicPr>
            <a:picLocks noChangeAspect="1"/>
          </p:cNvPicPr>
          <p:nvPr/>
        </p:nvPicPr>
        <p:blipFill>
          <a:blip r:embed="rId3"/>
          <a:stretch>
            <a:fillRect/>
          </a:stretch>
        </p:blipFill>
        <p:spPr>
          <a:xfrm>
            <a:off x="-15240" y="6519672"/>
            <a:ext cx="12192000" cy="408227"/>
          </a:xfrm>
          <a:prstGeom prst="rect">
            <a:avLst/>
          </a:prstGeom>
        </p:spPr>
      </p:pic>
      <p:sp>
        <p:nvSpPr>
          <p:cNvPr id="9" name="TextBox 8">
            <a:extLst>
              <a:ext uri="{FF2B5EF4-FFF2-40B4-BE49-F238E27FC236}">
                <a16:creationId xmlns:a16="http://schemas.microsoft.com/office/drawing/2014/main" id="{EE229973-4060-1CA4-6529-B6C0BE154539}"/>
              </a:ext>
            </a:extLst>
          </p:cNvPr>
          <p:cNvSpPr txBox="1"/>
          <p:nvPr/>
        </p:nvSpPr>
        <p:spPr>
          <a:xfrm>
            <a:off x="981636" y="6507579"/>
            <a:ext cx="610496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Common Pitfalls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42</a:t>
            </a:r>
            <a:endParaRPr lang="en-US" sz="1000" dirty="0"/>
          </a:p>
        </p:txBody>
      </p:sp>
      <p:sp>
        <p:nvSpPr>
          <p:cNvPr id="5" name="Shape 3"/>
          <p:cNvSpPr/>
          <p:nvPr/>
        </p:nvSpPr>
        <p:spPr>
          <a:xfrm>
            <a:off x="640080" y="162763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89611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No baseline</a:t>
            </a:r>
            <a:endParaRPr lang="en-US" sz="2000" dirty="0"/>
          </a:p>
        </p:txBody>
      </p:sp>
      <p:sp>
        <p:nvSpPr>
          <p:cNvPr id="7" name="Text 5"/>
          <p:cNvSpPr txBox="1"/>
          <p:nvPr/>
        </p:nvSpPr>
        <p:spPr>
          <a:xfrm>
            <a:off x="89611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Recommending equipment before anyone measured consumption.</a:t>
            </a:r>
            <a:endParaRPr lang="en-US" sz="2000" dirty="0"/>
          </a:p>
        </p:txBody>
      </p:sp>
      <p:sp>
        <p:nvSpPr>
          <p:cNvPr id="8" name="Shape 6"/>
          <p:cNvSpPr/>
          <p:nvPr/>
        </p:nvSpPr>
        <p:spPr>
          <a:xfrm>
            <a:off x="6263640" y="162763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9" name="Text 7"/>
          <p:cNvSpPr txBox="1"/>
          <p:nvPr/>
        </p:nvSpPr>
        <p:spPr>
          <a:xfrm>
            <a:off x="6519672" y="181051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Benchmark against nobody</a:t>
            </a:r>
            <a:endParaRPr lang="en-US" sz="2000" dirty="0"/>
          </a:p>
        </p:txBody>
      </p:sp>
      <p:sp>
        <p:nvSpPr>
          <p:cNvPr id="10" name="Text 8"/>
          <p:cNvSpPr txBox="1"/>
          <p:nvPr/>
        </p:nvSpPr>
        <p:spPr>
          <a:xfrm>
            <a:off x="6519672" y="224942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gap analysis needs a comparator, standard or peer set.</a:t>
            </a:r>
            <a:endParaRPr lang="en-US" sz="2000" dirty="0"/>
          </a:p>
        </p:txBody>
      </p:sp>
      <p:sp>
        <p:nvSpPr>
          <p:cNvPr id="11" name="Shape 9"/>
          <p:cNvSpPr/>
          <p:nvPr/>
        </p:nvSpPr>
        <p:spPr>
          <a:xfrm>
            <a:off x="640080" y="3319272"/>
            <a:ext cx="5257800" cy="1536192"/>
          </a:xfrm>
          <a:prstGeom prst="roundRect">
            <a:avLst>
              <a:gd name="adj" fmla="val 3571"/>
            </a:avLst>
          </a:prstGeom>
          <a:solidFill>
            <a:srgbClr val="F7EBE0"/>
          </a:solidFill>
          <a:ln w="12700">
            <a:solidFill>
              <a:srgbClr val="F7EBE0"/>
            </a:solidFill>
            <a:prstDash val="solid"/>
          </a:ln>
        </p:spPr>
        <p:txBody>
          <a:bodyPr/>
          <a:lstStyle/>
          <a:p>
            <a:endParaRPr lang="en-US"/>
          </a:p>
        </p:txBody>
      </p:sp>
      <p:sp>
        <p:nvSpPr>
          <p:cNvPr id="12" name="Text 10"/>
          <p:cNvSpPr txBox="1"/>
          <p:nvPr/>
        </p:nvSpPr>
        <p:spPr>
          <a:xfrm>
            <a:off x="89611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Actions with no owner</a:t>
            </a:r>
            <a:endParaRPr lang="en-US" sz="2000" dirty="0"/>
          </a:p>
        </p:txBody>
      </p:sp>
      <p:sp>
        <p:nvSpPr>
          <p:cNvPr id="13" name="Text 11"/>
          <p:cNvSpPr txBox="1"/>
          <p:nvPr/>
        </p:nvSpPr>
        <p:spPr>
          <a:xfrm>
            <a:off x="89611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Everything assigned to management happens to nobody.</a:t>
            </a:r>
            <a:endParaRPr lang="en-US" sz="2000" dirty="0"/>
          </a:p>
        </p:txBody>
      </p:sp>
      <p:sp>
        <p:nvSpPr>
          <p:cNvPr id="14" name="Shape 12"/>
          <p:cNvSpPr/>
          <p:nvPr/>
        </p:nvSpPr>
        <p:spPr>
          <a:xfrm>
            <a:off x="6263640" y="3319272"/>
            <a:ext cx="5257800" cy="1536192"/>
          </a:xfrm>
          <a:prstGeom prst="roundRect">
            <a:avLst>
              <a:gd name="adj" fmla="val 3571"/>
            </a:avLst>
          </a:prstGeom>
          <a:solidFill>
            <a:srgbClr val="E9F0EC"/>
          </a:solidFill>
          <a:ln w="12700">
            <a:solidFill>
              <a:srgbClr val="E9F0EC"/>
            </a:solidFill>
            <a:prstDash val="solid"/>
          </a:ln>
        </p:spPr>
        <p:txBody>
          <a:bodyPr/>
          <a:lstStyle/>
          <a:p>
            <a:endParaRPr lang="en-US"/>
          </a:p>
        </p:txBody>
      </p:sp>
      <p:sp>
        <p:nvSpPr>
          <p:cNvPr id="15" name="Text 13"/>
          <p:cNvSpPr txBox="1"/>
          <p:nvPr/>
        </p:nvSpPr>
        <p:spPr>
          <a:xfrm>
            <a:off x="6519672" y="3502152"/>
            <a:ext cx="4745736" cy="384048"/>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Copying best practice</a:t>
            </a:r>
            <a:endParaRPr lang="en-US" sz="2000" dirty="0"/>
          </a:p>
        </p:txBody>
      </p:sp>
      <p:sp>
        <p:nvSpPr>
          <p:cNvPr id="16" name="Text 14"/>
          <p:cNvSpPr txBox="1"/>
          <p:nvPr/>
        </p:nvSpPr>
        <p:spPr>
          <a:xfrm>
            <a:off x="6519672" y="3941064"/>
            <a:ext cx="4745736" cy="749808"/>
          </a:xfrm>
          <a:prstGeom prst="rect">
            <a:avLst/>
          </a:prstGeom>
          <a:noFill/>
          <a:ln/>
        </p:spPr>
        <p:txBody>
          <a:bodyPr wrap="square" lIns="0" tIns="0" rIns="0" bIns="0" rtlCol="0" anchor="t"/>
          <a:lstStyle/>
          <a:p>
            <a:pPr marL="0" indent="0">
              <a:lnSpc>
                <a:spcPts val="2600"/>
              </a:lnSpc>
              <a:buNone/>
            </a:pPr>
            <a:r>
              <a:rPr lang="en-US" sz="2000" dirty="0">
                <a:solidFill>
                  <a:srgbClr val="22332D"/>
                </a:solidFill>
                <a:latin typeface="Georgia" pitchFamily="34" charset="0"/>
                <a:ea typeface="Georgia" pitchFamily="34" charset="-122"/>
                <a:cs typeface="Georgia" pitchFamily="34" charset="-120"/>
              </a:rPr>
              <a:t>A practice that worked elsewhere in another context and climate.</a:t>
            </a:r>
            <a:endParaRPr lang="en-US" sz="2000" dirty="0"/>
          </a:p>
        </p:txBody>
      </p:sp>
      <p:sp>
        <p:nvSpPr>
          <p:cNvPr id="17" name="Text 15"/>
          <p:cNvSpPr txBox="1"/>
          <p:nvPr/>
        </p:nvSpPr>
        <p:spPr>
          <a:xfrm>
            <a:off x="640080" y="4983480"/>
            <a:ext cx="10881360" cy="914400"/>
          </a:xfrm>
          <a:prstGeom prst="rect">
            <a:avLst/>
          </a:prstGeom>
          <a:noFill/>
          <a:ln/>
        </p:spPr>
        <p:txBody>
          <a:bodyPr wrap="square" lIns="0" tIns="0" rIns="0" bIns="0" rtlCol="0" anchor="t"/>
          <a:lstStyle/>
          <a:p>
            <a:pPr marL="342900" indent="-342900">
              <a:lnSpc>
                <a:spcPts val="2700"/>
              </a:lnSpc>
              <a:spcAft>
                <a:spcPts val="800"/>
              </a:spcAft>
              <a:buSzPct val="100000"/>
              <a:buChar char="•"/>
            </a:pPr>
            <a:r>
              <a:rPr lang="en-US" sz="2000" dirty="0">
                <a:solidFill>
                  <a:srgbClr val="22332D"/>
                </a:solidFill>
                <a:latin typeface="Georgia" pitchFamily="34" charset="0"/>
                <a:ea typeface="Georgia" pitchFamily="34" charset="-122"/>
                <a:cs typeface="Georgia" pitchFamily="34" charset="-120"/>
              </a:rPr>
              <a:t>Claiming more than the evidence supports is the fastest way to lose marks and credibility.</a:t>
            </a:r>
            <a:endParaRPr lang="en-US" sz="2000" dirty="0"/>
          </a:p>
        </p:txBody>
      </p:sp>
      <p:pic>
        <p:nvPicPr>
          <p:cNvPr id="19" name="Picture 18">
            <a:extLst>
              <a:ext uri="{FF2B5EF4-FFF2-40B4-BE49-F238E27FC236}">
                <a16:creationId xmlns:a16="http://schemas.microsoft.com/office/drawing/2014/main" id="{6D0E9FFE-C8E0-2437-92D4-B7BC9D3053E6}"/>
              </a:ext>
            </a:extLst>
          </p:cNvPr>
          <p:cNvPicPr>
            <a:picLocks noChangeAspect="1"/>
          </p:cNvPicPr>
          <p:nvPr/>
        </p:nvPicPr>
        <p:blipFill>
          <a:blip r:embed="rId3"/>
          <a:stretch>
            <a:fillRect/>
          </a:stretch>
        </p:blipFill>
        <p:spPr>
          <a:xfrm>
            <a:off x="0" y="6456023"/>
            <a:ext cx="12192000" cy="408227"/>
          </a:xfrm>
          <a:prstGeom prst="rect">
            <a:avLst/>
          </a:prstGeom>
        </p:spPr>
      </p:pic>
      <p:sp>
        <p:nvSpPr>
          <p:cNvPr id="21" name="TextBox 20">
            <a:extLst>
              <a:ext uri="{FF2B5EF4-FFF2-40B4-BE49-F238E27FC236}">
                <a16:creationId xmlns:a16="http://schemas.microsoft.com/office/drawing/2014/main" id="{16539225-80E1-8EE3-D586-07C5F9DAB932}"/>
              </a:ext>
            </a:extLst>
          </p:cNvPr>
          <p:cNvSpPr txBox="1"/>
          <p:nvPr/>
        </p:nvSpPr>
        <p:spPr>
          <a:xfrm>
            <a:off x="640080" y="6425999"/>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5">
    <p:bg>
      <p:bgPr>
        <a:solidFill>
          <a:srgbClr val="17352C"/>
        </a:solidFill>
        <a:effectLst/>
      </p:bgPr>
    </p:bg>
    <p:spTree>
      <p:nvGrpSpPr>
        <p:cNvPr id="1" name=""/>
        <p:cNvGrpSpPr/>
        <p:nvPr/>
      </p:nvGrpSpPr>
      <p:grpSpPr>
        <a:xfrm>
          <a:off x="0" y="0"/>
          <a:ext cx="0" cy="0"/>
          <a:chOff x="0" y="0"/>
          <a:chExt cx="0" cy="0"/>
        </a:xfrm>
      </p:grpSpPr>
      <p:sp>
        <p:nvSpPr>
          <p:cNvPr id="2" name="Text 0"/>
          <p:cNvSpPr txBox="1"/>
          <p:nvPr/>
        </p:nvSpPr>
        <p:spPr>
          <a:xfrm>
            <a:off x="822960" y="777240"/>
            <a:ext cx="10515600" cy="914400"/>
          </a:xfrm>
          <a:prstGeom prst="rect">
            <a:avLst/>
          </a:prstGeom>
          <a:noFill/>
          <a:ln/>
        </p:spPr>
        <p:txBody>
          <a:bodyPr wrap="square" lIns="0" tIns="0" rIns="0" bIns="0" rtlCol="0" anchor="ctr"/>
          <a:lstStyle/>
          <a:p>
            <a:pPr marL="0" indent="0">
              <a:buNone/>
            </a:pPr>
            <a:r>
              <a:rPr lang="en-US" sz="4000" b="1" dirty="0">
                <a:solidFill>
                  <a:srgbClr val="FFFFFF"/>
                </a:solidFill>
                <a:latin typeface="Georgia" pitchFamily="34" charset="0"/>
                <a:ea typeface="Georgia" pitchFamily="34" charset="-122"/>
                <a:cs typeface="Georgia" pitchFamily="34" charset="-120"/>
              </a:rPr>
              <a:t>Key Takeaways</a:t>
            </a:r>
            <a:endParaRPr lang="en-US" sz="4000" dirty="0"/>
          </a:p>
        </p:txBody>
      </p:sp>
      <p:sp>
        <p:nvSpPr>
          <p:cNvPr id="3" name="Text 1"/>
          <p:cNvSpPr txBox="1"/>
          <p:nvPr/>
        </p:nvSpPr>
        <p:spPr>
          <a:xfrm>
            <a:off x="859536" y="1874520"/>
            <a:ext cx="10424160" cy="3108960"/>
          </a:xfrm>
          <a:prstGeom prst="rect">
            <a:avLst/>
          </a:prstGeom>
          <a:noFill/>
          <a:ln/>
        </p:spPr>
        <p:txBody>
          <a:bodyPr wrap="square" lIns="0" tIns="0" rIns="0" bIns="0" rtlCol="0" anchor="t"/>
          <a:lstStyle/>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Quality is the gap between expectation and experience. Manage the gap, not the blame.</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A certificate proves discipline. It never proves excellence or a low footprint.</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Measure a baseline before you propose anything. No baseline, no proposal.</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Say only what you can evidence. In the EU that is now a legal standard, not a virtue.</a:t>
            </a:r>
            <a:endParaRPr lang="en-US" sz="2000" dirty="0"/>
          </a:p>
          <a:p>
            <a:pPr marL="342900" indent="-342900">
              <a:lnSpc>
                <a:spcPts val="2700"/>
              </a:lnSpc>
              <a:spcAft>
                <a:spcPts val="1200"/>
              </a:spcAft>
              <a:buSzPct val="100000"/>
              <a:buChar char="•"/>
            </a:pPr>
            <a:r>
              <a:rPr lang="en-US" sz="2000" dirty="0">
                <a:solidFill>
                  <a:srgbClr val="DCE9E3"/>
                </a:solidFill>
                <a:latin typeface="Georgia" pitchFamily="34" charset="0"/>
                <a:ea typeface="Georgia" pitchFamily="34" charset="-122"/>
                <a:cs typeface="Georgia" pitchFamily="34" charset="-120"/>
              </a:rPr>
              <a:t>Quality and sustainability belong in one management system.</a:t>
            </a:r>
            <a:endParaRPr lang="en-US" sz="2000" dirty="0"/>
          </a:p>
        </p:txBody>
      </p:sp>
      <p:sp>
        <p:nvSpPr>
          <p:cNvPr id="4" name="Shape 2"/>
          <p:cNvSpPr/>
          <p:nvPr/>
        </p:nvSpPr>
        <p:spPr>
          <a:xfrm>
            <a:off x="822960" y="5166360"/>
            <a:ext cx="10515600" cy="960120"/>
          </a:xfrm>
          <a:prstGeom prst="roundRect">
            <a:avLst>
              <a:gd name="adj" fmla="val 5714"/>
            </a:avLst>
          </a:prstGeom>
          <a:solidFill>
            <a:srgbClr val="27554A"/>
          </a:solidFill>
          <a:ln w="12700">
            <a:solidFill>
              <a:srgbClr val="27554A"/>
            </a:solidFill>
            <a:prstDash val="solid"/>
          </a:ln>
        </p:spPr>
        <p:txBody>
          <a:bodyPr/>
          <a:lstStyle/>
          <a:p>
            <a:endParaRPr lang="en-US"/>
          </a:p>
        </p:txBody>
      </p:sp>
      <p:sp>
        <p:nvSpPr>
          <p:cNvPr id="5" name="Text 3"/>
          <p:cNvSpPr txBox="1"/>
          <p:nvPr/>
        </p:nvSpPr>
        <p:spPr>
          <a:xfrm>
            <a:off x="1097280" y="5166360"/>
            <a:ext cx="9966960" cy="960120"/>
          </a:xfrm>
          <a:prstGeom prst="rect">
            <a:avLst/>
          </a:prstGeom>
          <a:noFill/>
          <a:ln/>
        </p:spPr>
        <p:txBody>
          <a:bodyPr wrap="square" lIns="0" tIns="0" rIns="0" bIns="0" rtlCol="0" anchor="ctr"/>
          <a:lstStyle/>
          <a:p>
            <a:pPr marL="0" indent="0">
              <a:buNone/>
            </a:pPr>
            <a:r>
              <a:rPr lang="en-US" sz="2000" dirty="0">
                <a:solidFill>
                  <a:srgbClr val="FFFFFF"/>
                </a:solidFill>
                <a:latin typeface="Georgia" pitchFamily="34" charset="0"/>
                <a:ea typeface="Georgia" pitchFamily="34" charset="-122"/>
                <a:cs typeface="Georgia" pitchFamily="34" charset="-120"/>
              </a:rPr>
              <a:t>Next: bring the property you will audit, and one page on what data you can obtain.</a:t>
            </a:r>
            <a:endParaRPr lang="en-US" sz="2000" dirty="0"/>
          </a:p>
        </p:txBody>
      </p:sp>
      <p:sp>
        <p:nvSpPr>
          <p:cNvPr id="6" name="Text 4"/>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7FA396"/>
                </a:solidFill>
                <a:latin typeface="Georgia" pitchFamily="34" charset="0"/>
                <a:ea typeface="Georgia" pitchFamily="34" charset="-122"/>
                <a:cs typeface="Georgia" pitchFamily="34" charset="-120"/>
              </a:rPr>
              <a:t>45</a:t>
            </a:r>
            <a:endParaRPr lang="en-US" sz="1000" dirty="0"/>
          </a:p>
        </p:txBody>
      </p:sp>
      <p:pic>
        <p:nvPicPr>
          <p:cNvPr id="8" name="Picture 7">
            <a:extLst>
              <a:ext uri="{FF2B5EF4-FFF2-40B4-BE49-F238E27FC236}">
                <a16:creationId xmlns:a16="http://schemas.microsoft.com/office/drawing/2014/main" id="{6A44B38E-2D95-19DF-F2FD-D34B92703B69}"/>
              </a:ext>
            </a:extLst>
          </p:cNvPr>
          <p:cNvPicPr>
            <a:picLocks noChangeAspect="1"/>
          </p:cNvPicPr>
          <p:nvPr/>
        </p:nvPicPr>
        <p:blipFill>
          <a:blip r:embed="rId3"/>
          <a:stretch>
            <a:fillRect/>
          </a:stretch>
        </p:blipFill>
        <p:spPr>
          <a:xfrm>
            <a:off x="53788" y="6504637"/>
            <a:ext cx="12192000" cy="408227"/>
          </a:xfrm>
          <a:prstGeom prst="rect">
            <a:avLst/>
          </a:prstGeom>
        </p:spPr>
      </p:pic>
      <p:sp>
        <p:nvSpPr>
          <p:cNvPr id="10" name="TextBox 9">
            <a:extLst>
              <a:ext uri="{FF2B5EF4-FFF2-40B4-BE49-F238E27FC236}">
                <a16:creationId xmlns:a16="http://schemas.microsoft.com/office/drawing/2014/main" id="{5C76F0D2-2E1B-ED67-24D4-BDAA9023F4C3}"/>
              </a:ext>
            </a:extLst>
          </p:cNvPr>
          <p:cNvSpPr txBox="1"/>
          <p:nvPr/>
        </p:nvSpPr>
        <p:spPr>
          <a:xfrm>
            <a:off x="859536" y="6477917"/>
            <a:ext cx="6122894"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Core References</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43</a:t>
            </a:r>
            <a:endParaRPr lang="en-US" sz="1000" dirty="0"/>
          </a:p>
        </p:txBody>
      </p:sp>
      <p:sp>
        <p:nvSpPr>
          <p:cNvPr id="5" name="Shape 3"/>
          <p:cNvSpPr/>
          <p:nvPr/>
        </p:nvSpPr>
        <p:spPr>
          <a:xfrm>
            <a:off x="640080" y="1645920"/>
            <a:ext cx="10881360" cy="786384"/>
          </a:xfrm>
          <a:prstGeom prst="roundRect">
            <a:avLst>
              <a:gd name="adj" fmla="val 5814"/>
            </a:avLst>
          </a:prstGeom>
          <a:solidFill>
            <a:srgbClr val="E9F0EC"/>
          </a:solidFill>
          <a:ln w="12700">
            <a:solidFill>
              <a:srgbClr val="E9F0EC"/>
            </a:solidFill>
            <a:prstDash val="solid"/>
          </a:ln>
        </p:spPr>
        <p:txBody>
          <a:bodyPr/>
          <a:lstStyle/>
          <a:p>
            <a:endParaRPr lang="en-US"/>
          </a:p>
        </p:txBody>
      </p:sp>
      <p:sp>
        <p:nvSpPr>
          <p:cNvPr id="6" name="Text 4"/>
          <p:cNvSpPr txBox="1"/>
          <p:nvPr/>
        </p:nvSpPr>
        <p:spPr>
          <a:xfrm>
            <a:off x="914400" y="1719072"/>
            <a:ext cx="10332720" cy="347472"/>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Parasuraman, Zeithaml and Berry (1988)</a:t>
            </a:r>
            <a:endParaRPr lang="en-US" sz="2000" dirty="0"/>
          </a:p>
        </p:txBody>
      </p:sp>
      <p:sp>
        <p:nvSpPr>
          <p:cNvPr id="7" name="Text 5"/>
          <p:cNvSpPr txBox="1"/>
          <p:nvPr/>
        </p:nvSpPr>
        <p:spPr>
          <a:xfrm>
            <a:off x="914400" y="2066544"/>
            <a:ext cx="10332720" cy="329184"/>
          </a:xfrm>
          <a:prstGeom prst="rect">
            <a:avLst/>
          </a:prstGeom>
          <a:noFill/>
          <a:ln/>
        </p:spPr>
        <p:txBody>
          <a:bodyPr wrap="square" lIns="0" tIns="0" rIns="0" bIns="0" rtlCol="0" anchor="ctr"/>
          <a:lstStyle/>
          <a:p>
            <a:pPr marL="0" indent="0">
              <a:buNone/>
            </a:pPr>
            <a:r>
              <a:rPr lang="en-US" sz="1600" dirty="0">
                <a:solidFill>
                  <a:srgbClr val="22332D"/>
                </a:solidFill>
                <a:latin typeface="Georgia" pitchFamily="34" charset="0"/>
                <a:ea typeface="Georgia" pitchFamily="34" charset="-122"/>
                <a:cs typeface="Georgia" pitchFamily="34" charset="-120"/>
              </a:rPr>
              <a:t>SERVQUAL, Journal of Retailing. The origin of the gaps model.</a:t>
            </a:r>
            <a:endParaRPr lang="en-US" sz="1600" dirty="0"/>
          </a:p>
        </p:txBody>
      </p:sp>
      <p:sp>
        <p:nvSpPr>
          <p:cNvPr id="8" name="Shape 6"/>
          <p:cNvSpPr/>
          <p:nvPr/>
        </p:nvSpPr>
        <p:spPr>
          <a:xfrm>
            <a:off x="640080" y="2523744"/>
            <a:ext cx="10881360" cy="786384"/>
          </a:xfrm>
          <a:prstGeom prst="roundRect">
            <a:avLst>
              <a:gd name="adj" fmla="val 5814"/>
            </a:avLst>
          </a:prstGeom>
          <a:solidFill>
            <a:srgbClr val="FFFFFF"/>
          </a:solidFill>
          <a:ln w="12700">
            <a:solidFill>
              <a:srgbClr val="E2EAE6"/>
            </a:solidFill>
            <a:prstDash val="solid"/>
          </a:ln>
        </p:spPr>
        <p:txBody>
          <a:bodyPr/>
          <a:lstStyle/>
          <a:p>
            <a:endParaRPr lang="en-US"/>
          </a:p>
        </p:txBody>
      </p:sp>
      <p:sp>
        <p:nvSpPr>
          <p:cNvPr id="9" name="Text 7"/>
          <p:cNvSpPr txBox="1"/>
          <p:nvPr/>
        </p:nvSpPr>
        <p:spPr>
          <a:xfrm>
            <a:off x="914400" y="2596896"/>
            <a:ext cx="10332720" cy="347472"/>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Zeithaml, Bitner and Gremler</a:t>
            </a:r>
            <a:endParaRPr lang="en-US" sz="2000" dirty="0"/>
          </a:p>
        </p:txBody>
      </p:sp>
      <p:sp>
        <p:nvSpPr>
          <p:cNvPr id="10" name="Text 8"/>
          <p:cNvSpPr txBox="1"/>
          <p:nvPr/>
        </p:nvSpPr>
        <p:spPr>
          <a:xfrm>
            <a:off x="914400" y="2944368"/>
            <a:ext cx="10332720" cy="329184"/>
          </a:xfrm>
          <a:prstGeom prst="rect">
            <a:avLst/>
          </a:prstGeom>
          <a:noFill/>
          <a:ln/>
        </p:spPr>
        <p:txBody>
          <a:bodyPr wrap="square" lIns="0" tIns="0" rIns="0" bIns="0" rtlCol="0" anchor="ctr"/>
          <a:lstStyle/>
          <a:p>
            <a:pPr marL="0" indent="0">
              <a:buNone/>
            </a:pPr>
            <a:r>
              <a:rPr lang="en-US" sz="1600" dirty="0">
                <a:solidFill>
                  <a:srgbClr val="22332D"/>
                </a:solidFill>
                <a:latin typeface="Georgia" pitchFamily="34" charset="0"/>
                <a:ea typeface="Georgia" pitchFamily="34" charset="-122"/>
                <a:cs typeface="Georgia" pitchFamily="34" charset="-120"/>
              </a:rPr>
              <a:t>Services Marketing, McGraw-Hill. Main text for blocks one and two.</a:t>
            </a:r>
            <a:endParaRPr lang="en-US" sz="1600" dirty="0"/>
          </a:p>
        </p:txBody>
      </p:sp>
      <p:sp>
        <p:nvSpPr>
          <p:cNvPr id="11" name="Shape 9"/>
          <p:cNvSpPr/>
          <p:nvPr/>
        </p:nvSpPr>
        <p:spPr>
          <a:xfrm>
            <a:off x="640080" y="3401568"/>
            <a:ext cx="10881360" cy="786384"/>
          </a:xfrm>
          <a:prstGeom prst="roundRect">
            <a:avLst>
              <a:gd name="adj" fmla="val 5814"/>
            </a:avLst>
          </a:prstGeom>
          <a:solidFill>
            <a:srgbClr val="E9F0EC"/>
          </a:solidFill>
          <a:ln w="12700">
            <a:solidFill>
              <a:srgbClr val="E9F0EC"/>
            </a:solidFill>
            <a:prstDash val="solid"/>
          </a:ln>
        </p:spPr>
        <p:txBody>
          <a:bodyPr/>
          <a:lstStyle/>
          <a:p>
            <a:endParaRPr lang="en-US"/>
          </a:p>
        </p:txBody>
      </p:sp>
      <p:sp>
        <p:nvSpPr>
          <p:cNvPr id="12" name="Text 10"/>
          <p:cNvSpPr txBox="1"/>
          <p:nvPr/>
        </p:nvSpPr>
        <p:spPr>
          <a:xfrm>
            <a:off x="914400" y="3474720"/>
            <a:ext cx="10332720" cy="347472"/>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Legrand, Sloan and Chen</a:t>
            </a:r>
            <a:endParaRPr lang="en-US" sz="2000" dirty="0"/>
          </a:p>
        </p:txBody>
      </p:sp>
      <p:sp>
        <p:nvSpPr>
          <p:cNvPr id="13" name="Text 11"/>
          <p:cNvSpPr txBox="1"/>
          <p:nvPr/>
        </p:nvSpPr>
        <p:spPr>
          <a:xfrm>
            <a:off x="914400" y="3822192"/>
            <a:ext cx="10332720" cy="329184"/>
          </a:xfrm>
          <a:prstGeom prst="rect">
            <a:avLst/>
          </a:prstGeom>
          <a:noFill/>
          <a:ln/>
        </p:spPr>
        <p:txBody>
          <a:bodyPr wrap="square" lIns="0" tIns="0" rIns="0" bIns="0" rtlCol="0" anchor="ctr"/>
          <a:lstStyle/>
          <a:p>
            <a:pPr marL="0" indent="0">
              <a:buNone/>
            </a:pPr>
            <a:r>
              <a:rPr lang="en-US" sz="1600" dirty="0">
                <a:solidFill>
                  <a:srgbClr val="22332D"/>
                </a:solidFill>
                <a:latin typeface="Georgia" pitchFamily="34" charset="0"/>
                <a:ea typeface="Georgia" pitchFamily="34" charset="-122"/>
                <a:cs typeface="Georgia" pitchFamily="34" charset="-120"/>
              </a:rPr>
              <a:t>Sustainability in the Hospitality Industry, Routledge. Operational focus.</a:t>
            </a:r>
            <a:endParaRPr lang="en-US" sz="1600" dirty="0"/>
          </a:p>
        </p:txBody>
      </p:sp>
      <p:sp>
        <p:nvSpPr>
          <p:cNvPr id="14" name="Shape 12"/>
          <p:cNvSpPr/>
          <p:nvPr/>
        </p:nvSpPr>
        <p:spPr>
          <a:xfrm>
            <a:off x="640080" y="4279392"/>
            <a:ext cx="10881360" cy="786384"/>
          </a:xfrm>
          <a:prstGeom prst="roundRect">
            <a:avLst>
              <a:gd name="adj" fmla="val 5814"/>
            </a:avLst>
          </a:prstGeom>
          <a:solidFill>
            <a:srgbClr val="FFFFFF"/>
          </a:solidFill>
          <a:ln w="12700">
            <a:solidFill>
              <a:srgbClr val="E2EAE6"/>
            </a:solidFill>
            <a:prstDash val="solid"/>
          </a:ln>
        </p:spPr>
        <p:txBody>
          <a:bodyPr/>
          <a:lstStyle/>
          <a:p>
            <a:endParaRPr lang="en-US"/>
          </a:p>
        </p:txBody>
      </p:sp>
      <p:sp>
        <p:nvSpPr>
          <p:cNvPr id="15" name="Text 13"/>
          <p:cNvSpPr txBox="1"/>
          <p:nvPr/>
        </p:nvSpPr>
        <p:spPr>
          <a:xfrm>
            <a:off x="914400" y="4352544"/>
            <a:ext cx="10332720" cy="347472"/>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Hall, Gossling and Scott (eds)</a:t>
            </a:r>
            <a:endParaRPr lang="en-US" sz="2000" dirty="0"/>
          </a:p>
        </p:txBody>
      </p:sp>
      <p:sp>
        <p:nvSpPr>
          <p:cNvPr id="16" name="Text 14"/>
          <p:cNvSpPr txBox="1"/>
          <p:nvPr/>
        </p:nvSpPr>
        <p:spPr>
          <a:xfrm>
            <a:off x="914400" y="4700016"/>
            <a:ext cx="10332720" cy="329184"/>
          </a:xfrm>
          <a:prstGeom prst="rect">
            <a:avLst/>
          </a:prstGeom>
          <a:noFill/>
          <a:ln/>
        </p:spPr>
        <p:txBody>
          <a:bodyPr wrap="square" lIns="0" tIns="0" rIns="0" bIns="0" rtlCol="0" anchor="ctr"/>
          <a:lstStyle/>
          <a:p>
            <a:pPr marL="0" indent="0">
              <a:buNone/>
            </a:pPr>
            <a:r>
              <a:rPr lang="en-US" sz="1600" dirty="0">
                <a:solidFill>
                  <a:srgbClr val="22332D"/>
                </a:solidFill>
                <a:latin typeface="Georgia" pitchFamily="34" charset="0"/>
                <a:ea typeface="Georgia" pitchFamily="34" charset="-122"/>
                <a:cs typeface="Georgia" pitchFamily="34" charset="-120"/>
              </a:rPr>
              <a:t>The Routledge Handbook of Tourism and Sustainability.</a:t>
            </a:r>
            <a:endParaRPr lang="en-US" sz="1600" dirty="0"/>
          </a:p>
        </p:txBody>
      </p:sp>
      <p:sp>
        <p:nvSpPr>
          <p:cNvPr id="17" name="Shape 15"/>
          <p:cNvSpPr/>
          <p:nvPr/>
        </p:nvSpPr>
        <p:spPr>
          <a:xfrm>
            <a:off x="640080" y="5157216"/>
            <a:ext cx="10881360" cy="786384"/>
          </a:xfrm>
          <a:prstGeom prst="roundRect">
            <a:avLst>
              <a:gd name="adj" fmla="val 5814"/>
            </a:avLst>
          </a:prstGeom>
          <a:solidFill>
            <a:srgbClr val="E9F0EC"/>
          </a:solidFill>
          <a:ln w="12700">
            <a:solidFill>
              <a:srgbClr val="E9F0EC"/>
            </a:solidFill>
            <a:prstDash val="solid"/>
          </a:ln>
        </p:spPr>
        <p:txBody>
          <a:bodyPr/>
          <a:lstStyle/>
          <a:p>
            <a:endParaRPr lang="en-US"/>
          </a:p>
        </p:txBody>
      </p:sp>
      <p:sp>
        <p:nvSpPr>
          <p:cNvPr id="18" name="Text 16"/>
          <p:cNvSpPr txBox="1"/>
          <p:nvPr/>
        </p:nvSpPr>
        <p:spPr>
          <a:xfrm>
            <a:off x="914400" y="5230368"/>
            <a:ext cx="10332720" cy="347472"/>
          </a:xfrm>
          <a:prstGeom prst="rect">
            <a:avLst/>
          </a:prstGeom>
          <a:noFill/>
          <a:ln/>
        </p:spPr>
        <p:txBody>
          <a:bodyPr wrap="square" lIns="0" tIns="0" rIns="0" bIns="0" rtlCol="0" anchor="ctr"/>
          <a:lstStyle/>
          <a:p>
            <a:pPr marL="0" indent="0">
              <a:buNone/>
            </a:pPr>
            <a:r>
              <a:rPr lang="en-US" sz="2000" b="1" dirty="0">
                <a:solidFill>
                  <a:srgbClr val="17352C"/>
                </a:solidFill>
                <a:latin typeface="Georgia" pitchFamily="34" charset="0"/>
                <a:ea typeface="Georgia" pitchFamily="34" charset="-122"/>
                <a:cs typeface="Georgia" pitchFamily="34" charset="-120"/>
              </a:rPr>
              <a:t>Font and McCabe (2017)</a:t>
            </a:r>
            <a:endParaRPr lang="en-US" sz="2000" dirty="0"/>
          </a:p>
        </p:txBody>
      </p:sp>
      <p:sp>
        <p:nvSpPr>
          <p:cNvPr id="19" name="Text 17"/>
          <p:cNvSpPr txBox="1"/>
          <p:nvPr/>
        </p:nvSpPr>
        <p:spPr>
          <a:xfrm>
            <a:off x="914400" y="5577840"/>
            <a:ext cx="10332720" cy="329184"/>
          </a:xfrm>
          <a:prstGeom prst="rect">
            <a:avLst/>
          </a:prstGeom>
          <a:noFill/>
          <a:ln/>
        </p:spPr>
        <p:txBody>
          <a:bodyPr wrap="square" lIns="0" tIns="0" rIns="0" bIns="0" rtlCol="0" anchor="ctr"/>
          <a:lstStyle/>
          <a:p>
            <a:pPr marL="0" indent="0">
              <a:buNone/>
            </a:pPr>
            <a:r>
              <a:rPr lang="en-US" sz="1600" dirty="0">
                <a:solidFill>
                  <a:srgbClr val="22332D"/>
                </a:solidFill>
                <a:latin typeface="Georgia" pitchFamily="34" charset="0"/>
                <a:ea typeface="Georgia" pitchFamily="34" charset="-122"/>
                <a:cs typeface="Georgia" pitchFamily="34" charset="-120"/>
              </a:rPr>
              <a:t>Sustainability and marketing in tourism, Journal of Sustainable Tourism.</a:t>
            </a:r>
            <a:endParaRPr lang="en-US" sz="1600" dirty="0"/>
          </a:p>
        </p:txBody>
      </p:sp>
      <p:sp>
        <p:nvSpPr>
          <p:cNvPr id="20" name="Text 18"/>
          <p:cNvSpPr txBox="1"/>
          <p:nvPr/>
        </p:nvSpPr>
        <p:spPr>
          <a:xfrm>
            <a:off x="640080" y="6035040"/>
            <a:ext cx="10881360" cy="320040"/>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Also useful: Oakland on TQM, and Butler (1980) on the tourism area life cycle.</a:t>
            </a:r>
            <a:endParaRPr lang="en-US" sz="1400" dirty="0"/>
          </a:p>
        </p:txBody>
      </p:sp>
      <p:pic>
        <p:nvPicPr>
          <p:cNvPr id="22" name="Picture 21">
            <a:extLst>
              <a:ext uri="{FF2B5EF4-FFF2-40B4-BE49-F238E27FC236}">
                <a16:creationId xmlns:a16="http://schemas.microsoft.com/office/drawing/2014/main" id="{4698FED7-B8BF-FA21-B5DF-2DAF52068480}"/>
              </a:ext>
            </a:extLst>
          </p:cNvPr>
          <p:cNvPicPr>
            <a:picLocks noChangeAspect="1"/>
          </p:cNvPicPr>
          <p:nvPr/>
        </p:nvPicPr>
        <p:blipFill>
          <a:blip r:embed="rId3"/>
          <a:stretch>
            <a:fillRect/>
          </a:stretch>
        </p:blipFill>
        <p:spPr>
          <a:xfrm>
            <a:off x="0" y="6480150"/>
            <a:ext cx="12192000" cy="408227"/>
          </a:xfrm>
          <a:prstGeom prst="rect">
            <a:avLst/>
          </a:prstGeom>
        </p:spPr>
      </p:pic>
      <p:sp>
        <p:nvSpPr>
          <p:cNvPr id="24" name="TextBox 23">
            <a:extLst>
              <a:ext uri="{FF2B5EF4-FFF2-40B4-BE49-F238E27FC236}">
                <a16:creationId xmlns:a16="http://schemas.microsoft.com/office/drawing/2014/main" id="{63F4B809-FD3C-0229-8F8C-AF357B1AF1F3}"/>
              </a:ext>
            </a:extLst>
          </p:cNvPr>
          <p:cNvSpPr txBox="1"/>
          <p:nvPr/>
        </p:nvSpPr>
        <p:spPr>
          <a:xfrm>
            <a:off x="640080" y="6477530"/>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881360" cy="914400"/>
          </a:xfrm>
          <a:prstGeom prst="rect">
            <a:avLst/>
          </a:prstGeom>
          <a:noFill/>
          <a:ln/>
        </p:spPr>
        <p:txBody>
          <a:bodyPr wrap="square" lIns="0" tIns="0" rIns="0" bIns="0" rtlCol="0" anchor="ctr"/>
          <a:lstStyle/>
          <a:p>
            <a:pPr marL="0" indent="0">
              <a:buNone/>
            </a:pPr>
            <a:r>
              <a:rPr lang="en-US" sz="4000" b="1" dirty="0">
                <a:solidFill>
                  <a:srgbClr val="17352C"/>
                </a:solidFill>
                <a:latin typeface="Georgia" pitchFamily="34" charset="0"/>
                <a:ea typeface="Georgia" pitchFamily="34" charset="-122"/>
                <a:cs typeface="Georgia" pitchFamily="34" charset="-120"/>
              </a:rPr>
              <a:t>Standards, Bodies and Data</a:t>
            </a:r>
            <a:endParaRPr lang="en-US" sz="4000" dirty="0"/>
          </a:p>
        </p:txBody>
      </p:sp>
      <p:sp>
        <p:nvSpPr>
          <p:cNvPr id="3" name="Text 1"/>
          <p:cNvSpPr txBox="1"/>
          <p:nvPr/>
        </p:nvSpPr>
        <p:spPr>
          <a:xfrm>
            <a:off x="640080" y="6382512"/>
            <a:ext cx="7772400" cy="274320"/>
          </a:xfrm>
          <a:prstGeom prst="rect">
            <a:avLst/>
          </a:prstGeom>
          <a:noFill/>
          <a:ln/>
        </p:spPr>
        <p:txBody>
          <a:bodyPr wrap="square" lIns="0" tIns="0" rIns="0" bIns="0" rtlCol="0" anchor="ctr"/>
          <a:lstStyle/>
          <a:p>
            <a:pPr marL="0" indent="0">
              <a:buNone/>
            </a:pPr>
            <a:r>
              <a:rPr lang="en-US" sz="1000" dirty="0">
                <a:solidFill>
                  <a:srgbClr val="5C6B65"/>
                </a:solidFill>
                <a:latin typeface="Georgia" pitchFamily="34" charset="0"/>
                <a:ea typeface="Georgia" pitchFamily="34" charset="-122"/>
                <a:cs typeface="Georgia" pitchFamily="34" charset="-120"/>
              </a:rPr>
              <a:t>Quality and Sustainability in Tourism and Hospitality  |  MHM</a:t>
            </a:r>
            <a:endParaRPr lang="en-US" sz="1000" dirty="0"/>
          </a:p>
        </p:txBody>
      </p:sp>
      <p:sp>
        <p:nvSpPr>
          <p:cNvPr id="4" name="Text 2"/>
          <p:cNvSpPr txBox="1"/>
          <p:nvPr/>
        </p:nvSpPr>
        <p:spPr>
          <a:xfrm>
            <a:off x="10424160" y="6382512"/>
            <a:ext cx="1097280" cy="274320"/>
          </a:xfrm>
          <a:prstGeom prst="rect">
            <a:avLst/>
          </a:prstGeom>
          <a:noFill/>
          <a:ln/>
        </p:spPr>
        <p:txBody>
          <a:bodyPr wrap="square" lIns="0" tIns="0" rIns="0" bIns="0" rtlCol="0" anchor="ctr"/>
          <a:lstStyle/>
          <a:p>
            <a:pPr marL="0" indent="0" algn="r">
              <a:buNone/>
            </a:pPr>
            <a:r>
              <a:rPr lang="en-US" sz="1000" dirty="0">
                <a:solidFill>
                  <a:srgbClr val="5C6B65"/>
                </a:solidFill>
                <a:latin typeface="Georgia" pitchFamily="34" charset="0"/>
                <a:ea typeface="Georgia" pitchFamily="34" charset="-122"/>
                <a:cs typeface="Georgia" pitchFamily="34" charset="-120"/>
              </a:rPr>
              <a:t>44</a:t>
            </a:r>
            <a:endParaRPr lang="en-US" sz="1000" dirty="0"/>
          </a:p>
        </p:txBody>
      </p:sp>
      <p:sp>
        <p:nvSpPr>
          <p:cNvPr id="5" name="Text 3"/>
          <p:cNvSpPr txBox="1"/>
          <p:nvPr/>
        </p:nvSpPr>
        <p:spPr>
          <a:xfrm>
            <a:off x="640080" y="1600200"/>
            <a:ext cx="5257800" cy="384048"/>
          </a:xfrm>
          <a:prstGeom prst="rect">
            <a:avLst/>
          </a:prstGeom>
          <a:noFill/>
          <a:ln/>
        </p:spPr>
        <p:txBody>
          <a:bodyPr wrap="square" lIns="0" tIns="0" rIns="0" bIns="0" rtlCol="0" anchor="ctr"/>
          <a:lstStyle/>
          <a:p>
            <a:pPr marL="0" indent="0">
              <a:buNone/>
            </a:pPr>
            <a:r>
              <a:rPr lang="en-US" sz="2000" b="1" dirty="0">
                <a:solidFill>
                  <a:srgbClr val="3F7D6A"/>
                </a:solidFill>
                <a:latin typeface="Georgia" pitchFamily="34" charset="0"/>
                <a:ea typeface="Georgia" pitchFamily="34" charset="-122"/>
                <a:cs typeface="Georgia" pitchFamily="34" charset="-120"/>
              </a:rPr>
              <a:t>Standards and certification</a:t>
            </a:r>
            <a:endParaRPr lang="en-US" sz="2000" dirty="0"/>
          </a:p>
        </p:txBody>
      </p:sp>
      <p:sp>
        <p:nvSpPr>
          <p:cNvPr id="6" name="Text 4"/>
          <p:cNvSpPr txBox="1"/>
          <p:nvPr/>
        </p:nvSpPr>
        <p:spPr>
          <a:xfrm>
            <a:off x="640080" y="20574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GSTC criteria</a:t>
            </a:r>
            <a:endParaRPr lang="en-US" sz="2000" dirty="0"/>
          </a:p>
        </p:txBody>
      </p:sp>
      <p:sp>
        <p:nvSpPr>
          <p:cNvPr id="7" name="Text 5"/>
          <p:cNvSpPr txBox="1"/>
          <p:nvPr/>
        </p:nvSpPr>
        <p:spPr>
          <a:xfrm>
            <a:off x="658368" y="23682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gstc.org</a:t>
            </a:r>
            <a:endParaRPr lang="en-US" sz="1400" dirty="0"/>
          </a:p>
        </p:txBody>
      </p:sp>
      <p:sp>
        <p:nvSpPr>
          <p:cNvPr id="8" name="Text 6"/>
          <p:cNvSpPr txBox="1"/>
          <p:nvPr/>
        </p:nvSpPr>
        <p:spPr>
          <a:xfrm>
            <a:off x="640080" y="27432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ISO standards catalogue</a:t>
            </a:r>
            <a:endParaRPr lang="en-US" sz="2000" dirty="0"/>
          </a:p>
        </p:txBody>
      </p:sp>
      <p:sp>
        <p:nvSpPr>
          <p:cNvPr id="9" name="Text 7"/>
          <p:cNvSpPr txBox="1"/>
          <p:nvPr/>
        </p:nvSpPr>
        <p:spPr>
          <a:xfrm>
            <a:off x="658368" y="30540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iso.org</a:t>
            </a:r>
            <a:endParaRPr lang="en-US" sz="1400" dirty="0"/>
          </a:p>
        </p:txBody>
      </p:sp>
      <p:sp>
        <p:nvSpPr>
          <p:cNvPr id="10" name="Text 8"/>
          <p:cNvSpPr txBox="1"/>
          <p:nvPr/>
        </p:nvSpPr>
        <p:spPr>
          <a:xfrm>
            <a:off x="640080" y="34290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EFQM Model</a:t>
            </a:r>
            <a:endParaRPr lang="en-US" sz="2000" dirty="0"/>
          </a:p>
        </p:txBody>
      </p:sp>
      <p:sp>
        <p:nvSpPr>
          <p:cNvPr id="11" name="Text 9"/>
          <p:cNvSpPr txBox="1"/>
          <p:nvPr/>
        </p:nvSpPr>
        <p:spPr>
          <a:xfrm>
            <a:off x="658368" y="37398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efqm.com</a:t>
            </a:r>
            <a:endParaRPr lang="en-US" sz="1400" dirty="0"/>
          </a:p>
        </p:txBody>
      </p:sp>
      <p:sp>
        <p:nvSpPr>
          <p:cNvPr id="12" name="Text 10"/>
          <p:cNvSpPr txBox="1"/>
          <p:nvPr/>
        </p:nvSpPr>
        <p:spPr>
          <a:xfrm>
            <a:off x="640080" y="41148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Green Key</a:t>
            </a:r>
            <a:endParaRPr lang="en-US" sz="2000" dirty="0"/>
          </a:p>
        </p:txBody>
      </p:sp>
      <p:sp>
        <p:nvSpPr>
          <p:cNvPr id="13" name="Text 11"/>
          <p:cNvSpPr txBox="1"/>
          <p:nvPr/>
        </p:nvSpPr>
        <p:spPr>
          <a:xfrm>
            <a:off x="658368" y="44256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greenkey.global</a:t>
            </a:r>
            <a:endParaRPr lang="en-US" sz="1400" dirty="0"/>
          </a:p>
        </p:txBody>
      </p:sp>
      <p:sp>
        <p:nvSpPr>
          <p:cNvPr id="14" name="Text 12"/>
          <p:cNvSpPr txBox="1"/>
          <p:nvPr/>
        </p:nvSpPr>
        <p:spPr>
          <a:xfrm>
            <a:off x="640080" y="48006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Travelife</a:t>
            </a:r>
            <a:endParaRPr lang="en-US" sz="2000" dirty="0"/>
          </a:p>
        </p:txBody>
      </p:sp>
      <p:sp>
        <p:nvSpPr>
          <p:cNvPr id="15" name="Text 13"/>
          <p:cNvSpPr txBox="1"/>
          <p:nvPr/>
        </p:nvSpPr>
        <p:spPr>
          <a:xfrm>
            <a:off x="658368" y="51114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travelife.org</a:t>
            </a:r>
            <a:endParaRPr lang="en-US" sz="1400" dirty="0"/>
          </a:p>
        </p:txBody>
      </p:sp>
      <p:sp>
        <p:nvSpPr>
          <p:cNvPr id="16" name="Text 14"/>
          <p:cNvSpPr txBox="1"/>
          <p:nvPr/>
        </p:nvSpPr>
        <p:spPr>
          <a:xfrm>
            <a:off x="640080" y="5486400"/>
            <a:ext cx="5257800" cy="329184"/>
          </a:xfrm>
          <a:prstGeom prst="rect">
            <a:avLst/>
          </a:prstGeom>
          <a:noFill/>
          <a:ln/>
        </p:spPr>
        <p:txBody>
          <a:bodyPr wrap="square" lIns="0" tIns="0" rIns="0" bIns="0" rtlCol="0" anchor="ctr"/>
          <a:lstStyle/>
          <a:p>
            <a:pPr marL="0" indent="0">
              <a:buNone/>
            </a:pPr>
            <a:r>
              <a:rPr lang="en-US" sz="2000" dirty="0">
                <a:solidFill>
                  <a:srgbClr val="22332D"/>
                </a:solidFill>
                <a:latin typeface="Georgia" pitchFamily="34" charset="0"/>
                <a:ea typeface="Georgia" pitchFamily="34" charset="-122"/>
                <a:cs typeface="Georgia" pitchFamily="34" charset="-120"/>
              </a:rPr>
              <a:t>EarthCheck</a:t>
            </a:r>
            <a:endParaRPr lang="en-US" sz="2000" dirty="0"/>
          </a:p>
        </p:txBody>
      </p:sp>
      <p:sp>
        <p:nvSpPr>
          <p:cNvPr id="17" name="Text 15"/>
          <p:cNvSpPr txBox="1"/>
          <p:nvPr/>
        </p:nvSpPr>
        <p:spPr>
          <a:xfrm>
            <a:off x="658368" y="5797296"/>
            <a:ext cx="525780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earthcheck.org</a:t>
            </a:r>
            <a:endParaRPr lang="en-US" sz="1400" dirty="0"/>
          </a:p>
        </p:txBody>
      </p:sp>
      <p:sp>
        <p:nvSpPr>
          <p:cNvPr id="18" name="Text 16"/>
          <p:cNvSpPr txBox="1"/>
          <p:nvPr/>
        </p:nvSpPr>
        <p:spPr>
          <a:xfrm>
            <a:off x="6263640" y="1600200"/>
            <a:ext cx="5257800" cy="384048"/>
          </a:xfrm>
          <a:prstGeom prst="rect">
            <a:avLst/>
          </a:prstGeom>
          <a:noFill/>
          <a:ln/>
        </p:spPr>
        <p:txBody>
          <a:bodyPr wrap="square" lIns="0" tIns="0" rIns="0" bIns="0" rtlCol="0" anchor="ctr"/>
          <a:lstStyle/>
          <a:p>
            <a:pPr marL="0" indent="0">
              <a:buNone/>
            </a:pPr>
            <a:r>
              <a:rPr lang="en-US" sz="2000" b="1" dirty="0">
                <a:solidFill>
                  <a:srgbClr val="BE5F2A"/>
                </a:solidFill>
                <a:latin typeface="Georgia" pitchFamily="34" charset="0"/>
                <a:ea typeface="Georgia" pitchFamily="34" charset="-122"/>
                <a:cs typeface="Georgia" pitchFamily="34" charset="-120"/>
              </a:rPr>
              <a:t>Bodies and data sources</a:t>
            </a:r>
            <a:endParaRPr lang="en-US" sz="2000" dirty="0"/>
          </a:p>
        </p:txBody>
      </p:sp>
      <p:sp>
        <p:nvSpPr>
          <p:cNvPr id="19" name="Text 17"/>
          <p:cNvSpPr txBox="1"/>
          <p:nvPr/>
        </p:nvSpPr>
        <p:spPr>
          <a:xfrm>
            <a:off x="6263640" y="20574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UN Tourism</a:t>
            </a:r>
            <a:endParaRPr lang="en-US" sz="1800" dirty="0"/>
          </a:p>
        </p:txBody>
      </p:sp>
      <p:sp>
        <p:nvSpPr>
          <p:cNvPr id="20" name="Text 18"/>
          <p:cNvSpPr txBox="1"/>
          <p:nvPr/>
        </p:nvSpPr>
        <p:spPr>
          <a:xfrm>
            <a:off x="6281928" y="23682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untourism.int</a:t>
            </a:r>
            <a:endParaRPr lang="en-US" sz="1400" dirty="0"/>
          </a:p>
        </p:txBody>
      </p:sp>
      <p:sp>
        <p:nvSpPr>
          <p:cNvPr id="21" name="Text 19"/>
          <p:cNvSpPr txBox="1"/>
          <p:nvPr/>
        </p:nvSpPr>
        <p:spPr>
          <a:xfrm>
            <a:off x="6263640" y="27432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Sustainable Hospitality Alliance</a:t>
            </a:r>
            <a:endParaRPr lang="en-US" sz="1800" dirty="0"/>
          </a:p>
        </p:txBody>
      </p:sp>
      <p:sp>
        <p:nvSpPr>
          <p:cNvPr id="22" name="Text 20"/>
          <p:cNvSpPr txBox="1"/>
          <p:nvPr/>
        </p:nvSpPr>
        <p:spPr>
          <a:xfrm>
            <a:off x="6281928" y="30540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sustainablehospitalityalliance.org</a:t>
            </a:r>
            <a:endParaRPr lang="en-US" sz="1400" dirty="0"/>
          </a:p>
        </p:txBody>
      </p:sp>
      <p:sp>
        <p:nvSpPr>
          <p:cNvPr id="23" name="Text 21"/>
          <p:cNvSpPr txBox="1"/>
          <p:nvPr/>
        </p:nvSpPr>
        <p:spPr>
          <a:xfrm>
            <a:off x="6263640" y="34290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World Travel and Tourism Council</a:t>
            </a:r>
            <a:endParaRPr lang="en-US" sz="1800" dirty="0"/>
          </a:p>
        </p:txBody>
      </p:sp>
      <p:sp>
        <p:nvSpPr>
          <p:cNvPr id="24" name="Text 22"/>
          <p:cNvSpPr txBox="1"/>
          <p:nvPr/>
        </p:nvSpPr>
        <p:spPr>
          <a:xfrm>
            <a:off x="6281928" y="37398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wttc.org</a:t>
            </a:r>
            <a:endParaRPr lang="en-US" sz="1400" dirty="0"/>
          </a:p>
        </p:txBody>
      </p:sp>
      <p:sp>
        <p:nvSpPr>
          <p:cNvPr id="25" name="Text 23"/>
          <p:cNvSpPr txBox="1"/>
          <p:nvPr/>
        </p:nvSpPr>
        <p:spPr>
          <a:xfrm>
            <a:off x="6263640" y="41148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Science Based Targets initiative</a:t>
            </a:r>
            <a:endParaRPr lang="en-US" sz="1800" dirty="0"/>
          </a:p>
        </p:txBody>
      </p:sp>
      <p:sp>
        <p:nvSpPr>
          <p:cNvPr id="26" name="Text 24"/>
          <p:cNvSpPr txBox="1"/>
          <p:nvPr/>
        </p:nvSpPr>
        <p:spPr>
          <a:xfrm>
            <a:off x="6281928" y="44256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sciencebasedtargets.org</a:t>
            </a:r>
            <a:endParaRPr lang="en-US" sz="1400" dirty="0"/>
          </a:p>
        </p:txBody>
      </p:sp>
      <p:sp>
        <p:nvSpPr>
          <p:cNvPr id="27" name="Text 25"/>
          <p:cNvSpPr txBox="1"/>
          <p:nvPr/>
        </p:nvSpPr>
        <p:spPr>
          <a:xfrm>
            <a:off x="6263640" y="48006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EU environment (Ecolabel, EMAS)</a:t>
            </a:r>
            <a:endParaRPr lang="en-US" sz="1800" dirty="0"/>
          </a:p>
        </p:txBody>
      </p:sp>
      <p:sp>
        <p:nvSpPr>
          <p:cNvPr id="28" name="Text 26"/>
          <p:cNvSpPr txBox="1"/>
          <p:nvPr/>
        </p:nvSpPr>
        <p:spPr>
          <a:xfrm>
            <a:off x="6281928" y="51114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environment.ec.europa.eu</a:t>
            </a:r>
            <a:endParaRPr lang="en-US" sz="1400" dirty="0"/>
          </a:p>
        </p:txBody>
      </p:sp>
      <p:sp>
        <p:nvSpPr>
          <p:cNvPr id="29" name="Text 27"/>
          <p:cNvSpPr txBox="1"/>
          <p:nvPr/>
        </p:nvSpPr>
        <p:spPr>
          <a:xfrm>
            <a:off x="6263640" y="5486400"/>
            <a:ext cx="5394960" cy="329184"/>
          </a:xfrm>
          <a:prstGeom prst="rect">
            <a:avLst/>
          </a:prstGeom>
          <a:noFill/>
          <a:ln/>
        </p:spPr>
        <p:txBody>
          <a:bodyPr wrap="square" lIns="0" tIns="0" rIns="0" bIns="0" rtlCol="0" anchor="ctr"/>
          <a:lstStyle/>
          <a:p>
            <a:pPr marL="0" indent="0">
              <a:buNone/>
            </a:pPr>
            <a:r>
              <a:rPr lang="en-US" sz="1800" dirty="0">
                <a:solidFill>
                  <a:srgbClr val="22332D"/>
                </a:solidFill>
                <a:latin typeface="Georgia" pitchFamily="34" charset="0"/>
                <a:ea typeface="Georgia" pitchFamily="34" charset="-122"/>
                <a:cs typeface="Georgia" pitchFamily="34" charset="-120"/>
              </a:rPr>
              <a:t>Eurostat tourism statistics</a:t>
            </a:r>
            <a:endParaRPr lang="en-US" sz="1800" dirty="0"/>
          </a:p>
        </p:txBody>
      </p:sp>
      <p:sp>
        <p:nvSpPr>
          <p:cNvPr id="30" name="Text 28"/>
          <p:cNvSpPr txBox="1"/>
          <p:nvPr/>
        </p:nvSpPr>
        <p:spPr>
          <a:xfrm>
            <a:off x="6281928" y="5797296"/>
            <a:ext cx="5394960" cy="292608"/>
          </a:xfrm>
          <a:prstGeom prst="rect">
            <a:avLst/>
          </a:prstGeom>
          <a:noFill/>
          <a:ln/>
        </p:spPr>
        <p:txBody>
          <a:bodyPr wrap="square" lIns="0" tIns="0" rIns="0" bIns="0" rtlCol="0" anchor="ctr"/>
          <a:lstStyle/>
          <a:p>
            <a:pPr marL="0" indent="0">
              <a:buNone/>
            </a:pPr>
            <a:r>
              <a:rPr lang="en-US" sz="1400" i="1" dirty="0">
                <a:solidFill>
                  <a:srgbClr val="5C6B65"/>
                </a:solidFill>
                <a:latin typeface="Georgia" pitchFamily="34" charset="0"/>
                <a:ea typeface="Georgia" pitchFamily="34" charset="-122"/>
                <a:cs typeface="Georgia" pitchFamily="34" charset="-120"/>
              </a:rPr>
              <a:t>ec.europa.eu/eurostat</a:t>
            </a:r>
            <a:endParaRPr lang="en-US" sz="1400" dirty="0"/>
          </a:p>
        </p:txBody>
      </p:sp>
      <p:pic>
        <p:nvPicPr>
          <p:cNvPr id="32" name="Picture 31">
            <a:extLst>
              <a:ext uri="{FF2B5EF4-FFF2-40B4-BE49-F238E27FC236}">
                <a16:creationId xmlns:a16="http://schemas.microsoft.com/office/drawing/2014/main" id="{9877E9B1-8893-EB66-B483-C1FC47627D4E}"/>
              </a:ext>
            </a:extLst>
          </p:cNvPr>
          <p:cNvPicPr>
            <a:picLocks noChangeAspect="1"/>
          </p:cNvPicPr>
          <p:nvPr/>
        </p:nvPicPr>
        <p:blipFill>
          <a:blip r:embed="rId3"/>
          <a:stretch>
            <a:fillRect/>
          </a:stretch>
        </p:blipFill>
        <p:spPr>
          <a:xfrm>
            <a:off x="0" y="6473952"/>
            <a:ext cx="12192000" cy="408227"/>
          </a:xfrm>
          <a:prstGeom prst="rect">
            <a:avLst/>
          </a:prstGeom>
        </p:spPr>
      </p:pic>
      <p:sp>
        <p:nvSpPr>
          <p:cNvPr id="34" name="TextBox 33">
            <a:extLst>
              <a:ext uri="{FF2B5EF4-FFF2-40B4-BE49-F238E27FC236}">
                <a16:creationId xmlns:a16="http://schemas.microsoft.com/office/drawing/2014/main" id="{C9B2542A-C3D6-C8D4-788D-CDB743A8BFC0}"/>
              </a:ext>
            </a:extLst>
          </p:cNvPr>
          <p:cNvSpPr txBox="1"/>
          <p:nvPr/>
        </p:nvSpPr>
        <p:spPr>
          <a:xfrm>
            <a:off x="851647" y="6483096"/>
            <a:ext cx="6096000"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ED5B85C-18CE-AFDA-D2F6-64D785C6E4DB}"/>
              </a:ext>
            </a:extLst>
          </p:cNvPr>
          <p:cNvPicPr>
            <a:picLocks noChangeAspect="1"/>
          </p:cNvPicPr>
          <p:nvPr/>
        </p:nvPicPr>
        <p:blipFill>
          <a:blip r:embed="rId2"/>
          <a:stretch>
            <a:fillRect/>
          </a:stretch>
        </p:blipFill>
        <p:spPr>
          <a:xfrm>
            <a:off x="0" y="0"/>
            <a:ext cx="12192000" cy="3814916"/>
          </a:xfrm>
          <a:prstGeom prst="rect">
            <a:avLst/>
          </a:prstGeom>
        </p:spPr>
      </p:pic>
      <p:pic>
        <p:nvPicPr>
          <p:cNvPr id="5" name="Picture 4">
            <a:extLst>
              <a:ext uri="{FF2B5EF4-FFF2-40B4-BE49-F238E27FC236}">
                <a16:creationId xmlns:a16="http://schemas.microsoft.com/office/drawing/2014/main" id="{4ADE7BE7-27FB-4B02-CF0C-63E8EDD09F80}"/>
              </a:ext>
            </a:extLst>
          </p:cNvPr>
          <p:cNvPicPr>
            <a:picLocks noChangeAspect="1"/>
          </p:cNvPicPr>
          <p:nvPr/>
        </p:nvPicPr>
        <p:blipFill>
          <a:blip r:embed="rId3"/>
          <a:stretch>
            <a:fillRect/>
          </a:stretch>
        </p:blipFill>
        <p:spPr>
          <a:xfrm>
            <a:off x="979918" y="1094509"/>
            <a:ext cx="10644539" cy="1652159"/>
          </a:xfrm>
          <a:prstGeom prst="rect">
            <a:avLst/>
          </a:prstGeom>
        </p:spPr>
      </p:pic>
      <p:pic>
        <p:nvPicPr>
          <p:cNvPr id="7" name="Picture 6">
            <a:extLst>
              <a:ext uri="{FF2B5EF4-FFF2-40B4-BE49-F238E27FC236}">
                <a16:creationId xmlns:a16="http://schemas.microsoft.com/office/drawing/2014/main" id="{EDCDDA00-19FA-DDDE-EC83-424470F66C1A}"/>
              </a:ext>
            </a:extLst>
          </p:cNvPr>
          <p:cNvPicPr>
            <a:picLocks noChangeAspect="1"/>
          </p:cNvPicPr>
          <p:nvPr/>
        </p:nvPicPr>
        <p:blipFill>
          <a:blip r:embed="rId4"/>
          <a:stretch>
            <a:fillRect/>
          </a:stretch>
        </p:blipFill>
        <p:spPr>
          <a:xfrm>
            <a:off x="6744330" y="3849327"/>
            <a:ext cx="4779678" cy="2328874"/>
          </a:xfrm>
          <a:prstGeom prst="rect">
            <a:avLst/>
          </a:prstGeom>
        </p:spPr>
      </p:pic>
      <p:pic>
        <p:nvPicPr>
          <p:cNvPr id="9" name="Picture 8">
            <a:extLst>
              <a:ext uri="{FF2B5EF4-FFF2-40B4-BE49-F238E27FC236}">
                <a16:creationId xmlns:a16="http://schemas.microsoft.com/office/drawing/2014/main" id="{68897259-675E-7436-3AFC-21A352530290}"/>
              </a:ext>
            </a:extLst>
          </p:cNvPr>
          <p:cNvPicPr>
            <a:picLocks noChangeAspect="1"/>
          </p:cNvPicPr>
          <p:nvPr/>
        </p:nvPicPr>
        <p:blipFill>
          <a:blip r:embed="rId5"/>
          <a:stretch>
            <a:fillRect/>
          </a:stretch>
        </p:blipFill>
        <p:spPr>
          <a:xfrm>
            <a:off x="1376916" y="4039240"/>
            <a:ext cx="2103302" cy="1682642"/>
          </a:xfrm>
          <a:prstGeom prst="rect">
            <a:avLst/>
          </a:prstGeom>
        </p:spPr>
      </p:pic>
      <p:pic>
        <p:nvPicPr>
          <p:cNvPr id="11" name="Picture 10">
            <a:extLst>
              <a:ext uri="{FF2B5EF4-FFF2-40B4-BE49-F238E27FC236}">
                <a16:creationId xmlns:a16="http://schemas.microsoft.com/office/drawing/2014/main" id="{7339EAD6-1F3B-B0D1-7ABB-5EEC20588AD3}"/>
              </a:ext>
            </a:extLst>
          </p:cNvPr>
          <p:cNvPicPr>
            <a:picLocks noChangeAspect="1"/>
          </p:cNvPicPr>
          <p:nvPr/>
        </p:nvPicPr>
        <p:blipFill>
          <a:blip r:embed="rId6"/>
          <a:stretch>
            <a:fillRect/>
          </a:stretch>
        </p:blipFill>
        <p:spPr>
          <a:xfrm>
            <a:off x="-1" y="6557920"/>
            <a:ext cx="12192000" cy="408432"/>
          </a:xfrm>
          <a:prstGeom prst="rect">
            <a:avLst/>
          </a:prstGeom>
        </p:spPr>
      </p:pic>
      <p:sp>
        <p:nvSpPr>
          <p:cNvPr id="13" name="TextBox 12">
            <a:extLst>
              <a:ext uri="{FF2B5EF4-FFF2-40B4-BE49-F238E27FC236}">
                <a16:creationId xmlns:a16="http://schemas.microsoft.com/office/drawing/2014/main" id="{34A7FDD1-6548-F78E-D96A-88F4E8497C74}"/>
              </a:ext>
            </a:extLst>
          </p:cNvPr>
          <p:cNvSpPr txBox="1"/>
          <p:nvPr/>
        </p:nvSpPr>
        <p:spPr>
          <a:xfrm>
            <a:off x="773730" y="6548024"/>
            <a:ext cx="6164826" cy="461665"/>
          </a:xfrm>
          <a:prstGeom prst="rect">
            <a:avLst/>
          </a:prstGeom>
          <a:noFill/>
        </p:spPr>
        <p:txBody>
          <a:bodyPr wrap="square">
            <a:spAutoFit/>
          </a:bodyPr>
          <a:lstStyle/>
          <a:p>
            <a:r>
              <a:rPr lang="en-US" sz="2400" dirty="0">
                <a:solidFill>
                  <a:schemeClr val="bg1"/>
                </a:solidFill>
                <a:latin typeface="Georgia" panose="02040502050405020303" pitchFamily="18" charset="0"/>
              </a:rPr>
              <a:t>Discover the world of EIIET</a:t>
            </a:r>
          </a:p>
        </p:txBody>
      </p:sp>
    </p:spTree>
    <p:extLst>
      <p:ext uri="{BB962C8B-B14F-4D97-AF65-F5344CB8AC3E}">
        <p14:creationId xmlns:p14="http://schemas.microsoft.com/office/powerpoint/2010/main" val="9355623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153</TotalTime>
  <Words>8649</Words>
  <Application>Microsoft Office PowerPoint</Application>
  <PresentationFormat>Widescreen</PresentationFormat>
  <Paragraphs>772</Paragraphs>
  <Slides>46</Slides>
  <Notes>44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Georgia</vt:lpstr>
      <vt:lpstr>Minion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MHM Programme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Quality and Sustainability in Tourism and Hospitality</dc:title>
  <dc:subject>PptxGenJS Presentation</dc:subject>
  <dc:creator>Professor of Quality and Sustainability in Tourism and Hospitality</dc:creator>
  <cp:lastModifiedBy>Dell</cp:lastModifiedBy>
  <cp:revision>63</cp:revision>
  <dcterms:created xsi:type="dcterms:W3CDTF">2026-09-13T11:45:33Z</dcterms:created>
  <dcterms:modified xsi:type="dcterms:W3CDTF">2026-09-15T12:27:38Z</dcterms:modified>
</cp:coreProperties>
</file>