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63"/>
  </p:notesMasterIdLst>
  <p:handoutMasterIdLst>
    <p:handoutMasterId r:id="rId64"/>
  </p:handoutMasterIdLst>
  <p:sldIdLst>
    <p:sldId id="256" r:id="rId5"/>
    <p:sldId id="257" r:id="rId6"/>
    <p:sldId id="325" r:id="rId7"/>
    <p:sldId id="326" r:id="rId8"/>
    <p:sldId id="346" r:id="rId9"/>
    <p:sldId id="347" r:id="rId10"/>
    <p:sldId id="348" r:id="rId11"/>
    <p:sldId id="349" r:id="rId12"/>
    <p:sldId id="327" r:id="rId13"/>
    <p:sldId id="328" r:id="rId14"/>
    <p:sldId id="329" r:id="rId15"/>
    <p:sldId id="352" r:id="rId16"/>
    <p:sldId id="353" r:id="rId17"/>
    <p:sldId id="351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1" r:id="rId29"/>
    <p:sldId id="342" r:id="rId30"/>
    <p:sldId id="345" r:id="rId31"/>
    <p:sldId id="343" r:id="rId32"/>
    <p:sldId id="344" r:id="rId33"/>
    <p:sldId id="350" r:id="rId34"/>
    <p:sldId id="354" r:id="rId35"/>
    <p:sldId id="355" r:id="rId36"/>
    <p:sldId id="356" r:id="rId37"/>
    <p:sldId id="357" r:id="rId38"/>
    <p:sldId id="361" r:id="rId39"/>
    <p:sldId id="362" r:id="rId40"/>
    <p:sldId id="363" r:id="rId41"/>
    <p:sldId id="364" r:id="rId42"/>
    <p:sldId id="365" r:id="rId43"/>
    <p:sldId id="366" r:id="rId44"/>
    <p:sldId id="367" r:id="rId45"/>
    <p:sldId id="368" r:id="rId46"/>
    <p:sldId id="369" r:id="rId47"/>
    <p:sldId id="370" r:id="rId48"/>
    <p:sldId id="371" r:id="rId49"/>
    <p:sldId id="372" r:id="rId50"/>
    <p:sldId id="373" r:id="rId51"/>
    <p:sldId id="374" r:id="rId52"/>
    <p:sldId id="375" r:id="rId53"/>
    <p:sldId id="376" r:id="rId54"/>
    <p:sldId id="377" r:id="rId55"/>
    <p:sldId id="378" r:id="rId56"/>
    <p:sldId id="379" r:id="rId57"/>
    <p:sldId id="380" r:id="rId58"/>
    <p:sldId id="381" r:id="rId59"/>
    <p:sldId id="382" r:id="rId60"/>
    <p:sldId id="383" r:id="rId61"/>
    <p:sldId id="269" r:id="rId62"/>
  </p:sldIdLst>
  <p:sldSz cx="12198350" cy="6858000"/>
  <p:notesSz cx="6858000" cy="9144000"/>
  <p:embeddedFontLst>
    <p:embeddedFont>
      <p:font typeface="Calibri" panose="020F0502020204030204" pitchFamily="34" charset="0"/>
      <p:regular r:id="rId65"/>
      <p:bold r:id="rId66"/>
      <p:italic r:id="rId67"/>
      <p:boldItalic r:id="rId68"/>
    </p:embeddedFont>
    <p:embeddedFont>
      <p:font typeface="Georgia" panose="02040502050405020303" pitchFamily="18" charset="0"/>
      <p:regular r:id="rId69"/>
      <p:bold r:id="rId70"/>
      <p:italic r:id="rId71"/>
      <p:boldItalic r:id="rId72"/>
    </p:embeddedFont>
    <p:embeddedFont>
      <p:font typeface="Minion" panose="02000503070000020003" pitchFamily="2" charset="0"/>
      <p:regular r:id="rId73"/>
      <p:bold r:id="rId74"/>
      <p:italic r:id="rId75"/>
      <p:boldItalic r:id="rId76"/>
    </p:embeddedFont>
  </p:embeddedFontLst>
  <p:custDataLst>
    <p:tags r:id="rId7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notesMaster" Target="notesMasters/notesMaster1.xml"/><Relationship Id="rId68" Type="http://schemas.openxmlformats.org/officeDocument/2006/relationships/font" Target="fonts/font4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font" Target="fonts/font10.fntdata"/><Relationship Id="rId79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handoutMaster" Target="handoutMasters/handoutMaster1.xml"/><Relationship Id="rId69" Type="http://schemas.openxmlformats.org/officeDocument/2006/relationships/font" Target="fonts/font5.fntdata"/><Relationship Id="rId77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8.fntdata"/><Relationship Id="rId80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3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font" Target="fonts/font6.fntdata"/><Relationship Id="rId75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font" Target="fonts/font1.fntdata"/><Relationship Id="rId73" Type="http://schemas.openxmlformats.org/officeDocument/2006/relationships/font" Target="fonts/font9.fntdata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font" Target="fonts/font12.fntdata"/><Relationship Id="rId7" Type="http://schemas.openxmlformats.org/officeDocument/2006/relationships/slide" Target="slides/slide3.xml"/><Relationship Id="rId71" Type="http://schemas.openxmlformats.org/officeDocument/2006/relationships/font" Target="fonts/font7.fntdata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font" Target="fonts/font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25-06-2025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25-06-2025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25-06-2025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Attractions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Europe</a:t>
            </a:r>
          </a:p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Germany</a:t>
            </a:r>
          </a:p>
          <a:p>
            <a:r>
              <a:rPr lang="nl-NL" dirty="0"/>
              <a:t>- 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</a:t>
            </a:r>
            <a:r>
              <a:rPr lang="nl-NL" dirty="0" err="1"/>
              <a:t>Iberian</a:t>
            </a:r>
            <a:r>
              <a:rPr lang="nl-NL" dirty="0"/>
              <a:t> Peninsula</a:t>
            </a:r>
          </a:p>
          <a:p>
            <a:r>
              <a:rPr lang="nl-NL" dirty="0"/>
              <a:t>-The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Geography</a:t>
            </a:r>
            <a:r>
              <a:rPr lang="nl-NL" dirty="0"/>
              <a:t> of Spain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3EDB69-A17B-4300-3DFB-69907453F325}"/>
              </a:ext>
            </a:extLst>
          </p:cNvPr>
          <p:cNvSpPr txBox="1"/>
          <p:nvPr/>
        </p:nvSpPr>
        <p:spPr>
          <a:xfrm>
            <a:off x="1365956" y="143368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Alhambra Palace a magical place ...">
            <a:extLst>
              <a:ext uri="{FF2B5EF4-FFF2-40B4-BE49-F238E27FC236}">
                <a16:creationId xmlns:a16="http://schemas.microsoft.com/office/drawing/2014/main" id="{B0CD868F-EF05-FEBC-CBCA-1E015B42C3D9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Geographic Importance: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Located in Central Europe</a:t>
            </a:r>
          </a:p>
          <a:p>
            <a:pPr lvl="2"/>
            <a:r>
              <a:rPr lang="en-GB" dirty="0"/>
              <a:t>- Austria and Germany: Former empires</a:t>
            </a:r>
          </a:p>
          <a:p>
            <a:pPr lvl="2"/>
            <a:r>
              <a:rPr lang="en-GB" dirty="0"/>
              <a:t>- Switzerland: Strategic Alpine location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BEB75-1ABC-7F0F-B27B-3B7B82FF8FDC}"/>
              </a:ext>
            </a:extLst>
          </p:cNvPr>
          <p:cNvSpPr txBox="1"/>
          <p:nvPr/>
        </p:nvSpPr>
        <p:spPr>
          <a:xfrm>
            <a:off x="6775373" y="41753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Central Europe stock illustration. Illustration of budapest - 38359640">
            <a:extLst>
              <a:ext uri="{FF2B5EF4-FFF2-40B4-BE49-F238E27FC236}">
                <a16:creationId xmlns:a16="http://schemas.microsoft.com/office/drawing/2014/main" id="{AC01494D-99DB-15F5-5130-3076BF56E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063" y="1067507"/>
            <a:ext cx="7026592" cy="538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353077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Three Major Physical Regions:</a:t>
            </a:r>
          </a:p>
          <a:p>
            <a:pPr lvl="2"/>
            <a:r>
              <a:rPr lang="en-GB" b="1" dirty="0"/>
              <a:t>North German Plain and Coast</a:t>
            </a:r>
          </a:p>
          <a:p>
            <a:pPr lvl="2"/>
            <a:r>
              <a:rPr lang="en-GB" dirty="0"/>
              <a:t>- Low tourism significance</a:t>
            </a:r>
          </a:p>
          <a:p>
            <a:pPr lvl="2"/>
            <a:r>
              <a:rPr lang="en-GB" b="1" dirty="0"/>
              <a:t>Central Uplands</a:t>
            </a:r>
          </a:p>
          <a:p>
            <a:pPr lvl="2"/>
            <a:r>
              <a:rPr lang="en-GB" dirty="0"/>
              <a:t>- Includes Rhineland, Harz Mountains (Germany),</a:t>
            </a:r>
          </a:p>
          <a:p>
            <a:pPr lvl="2"/>
            <a:r>
              <a:rPr lang="en-GB" dirty="0"/>
              <a:t> </a:t>
            </a:r>
            <a:r>
              <a:rPr lang="en-GB" dirty="0" err="1"/>
              <a:t>Mittelland</a:t>
            </a:r>
            <a:r>
              <a:rPr lang="en-GB" dirty="0"/>
              <a:t> Plateau (Switzerland), Danube Valley</a:t>
            </a:r>
          </a:p>
          <a:p>
            <a:pPr lvl="2"/>
            <a:r>
              <a:rPr lang="en-GB" dirty="0"/>
              <a:t> (Austria).</a:t>
            </a:r>
          </a:p>
          <a:p>
            <a:pPr lvl="2"/>
            <a:r>
              <a:rPr lang="en-GB" dirty="0"/>
              <a:t>- Moderate tourism importance.</a:t>
            </a:r>
          </a:p>
          <a:p>
            <a:pPr lvl="2"/>
            <a:r>
              <a:rPr lang="en-GB" b="1" dirty="0"/>
              <a:t>Alpine Region</a:t>
            </a:r>
          </a:p>
          <a:p>
            <a:pPr lvl="2"/>
            <a:r>
              <a:rPr lang="en-GB" dirty="0"/>
              <a:t>- Includes most of Austria, half of Switzerland, and southern Bavaria.</a:t>
            </a:r>
          </a:p>
          <a:p>
            <a:pPr lvl="2"/>
            <a:r>
              <a:rPr lang="en-GB" dirty="0"/>
              <a:t>- Major international tourism hub.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Itinerary for 10 day trip to Sweden, Germany, Austria, Switzerland, And  Spain">
            <a:extLst>
              <a:ext uri="{FF2B5EF4-FFF2-40B4-BE49-F238E27FC236}">
                <a16:creationId xmlns:a16="http://schemas.microsoft.com/office/drawing/2014/main" id="{A52902CA-5F1B-4C2C-A616-85EE5DAB0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768" y="1412776"/>
            <a:ext cx="635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781996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Three Major Physical Regions:</a:t>
            </a:r>
          </a:p>
          <a:p>
            <a:pPr lvl="2"/>
            <a:r>
              <a:rPr lang="en-GB" b="1" dirty="0"/>
              <a:t>Alpine Region</a:t>
            </a:r>
          </a:p>
          <a:p>
            <a:pPr lvl="2"/>
            <a:r>
              <a:rPr lang="en-GB" dirty="0"/>
              <a:t>- Includes most of Austria, half of Switzerland, </a:t>
            </a:r>
          </a:p>
          <a:p>
            <a:pPr lvl="2"/>
            <a:r>
              <a:rPr lang="en-GB" dirty="0"/>
              <a:t>and southern Bavaria.</a:t>
            </a:r>
          </a:p>
          <a:p>
            <a:pPr lvl="2"/>
            <a:r>
              <a:rPr lang="en-GB" dirty="0"/>
              <a:t>- Major international tourism hub.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36885EC7-0773-5A6F-F0B4-04C0DCD60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03" y="1124744"/>
            <a:ext cx="6675239" cy="521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96672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All are federal republics with decentralized powers:</a:t>
            </a:r>
          </a:p>
          <a:p>
            <a:pPr lvl="2"/>
            <a:r>
              <a:rPr lang="en-GB" dirty="0"/>
              <a:t>- Germany: States</a:t>
            </a:r>
          </a:p>
          <a:p>
            <a:pPr lvl="2"/>
            <a:r>
              <a:rPr lang="en-GB" dirty="0"/>
              <a:t>- Austria: Provinces</a:t>
            </a:r>
          </a:p>
          <a:p>
            <a:pPr lvl="2"/>
            <a:r>
              <a:rPr lang="en-GB" dirty="0"/>
              <a:t>- Switzerland: Cantons (including tourism responsibilities)</a:t>
            </a:r>
          </a:p>
          <a:p>
            <a:pPr lvl="2"/>
            <a:r>
              <a:rPr lang="en-GB" b="1" dirty="0"/>
              <a:t>Major population </a:t>
            </a:r>
            <a:r>
              <a:rPr lang="en-GB" b="1" dirty="0" err="1"/>
              <a:t>centers</a:t>
            </a:r>
            <a:r>
              <a:rPr lang="en-GB" b="1" dirty="0"/>
              <a:t>:</a:t>
            </a:r>
          </a:p>
          <a:p>
            <a:pPr lvl="2"/>
            <a:r>
              <a:rPr lang="en-GB" dirty="0"/>
              <a:t>- Germany: Ruhr conurbation</a:t>
            </a:r>
          </a:p>
          <a:p>
            <a:pPr lvl="2"/>
            <a:r>
              <a:rPr lang="en-GB" dirty="0"/>
              <a:t>- Austria: Vienna</a:t>
            </a:r>
          </a:p>
          <a:p>
            <a:pPr lvl="2"/>
            <a:r>
              <a:rPr lang="en-GB" dirty="0"/>
              <a:t>- Switzerland: Zurich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51444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Economic and Tourism Overview: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</a:t>
            </a:r>
            <a:r>
              <a:rPr lang="en-GB" dirty="0"/>
              <a:t>Highly developed, industrialized economies</a:t>
            </a:r>
          </a:p>
          <a:p>
            <a:pPr lvl="2"/>
            <a:r>
              <a:rPr lang="en-GB" dirty="0"/>
              <a:t>- High standard of living and quality of life</a:t>
            </a:r>
          </a:p>
          <a:p>
            <a:pPr lvl="2"/>
            <a:r>
              <a:rPr lang="en-GB" dirty="0"/>
              <a:t>- Strong demand for environmentally sound </a:t>
            </a:r>
          </a:p>
          <a:p>
            <a:pPr lvl="2"/>
            <a:r>
              <a:rPr lang="en-GB" dirty="0"/>
              <a:t>tourism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E8746C9-88E4-5D52-F8A1-B927706EB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5078" y="2479630"/>
            <a:ext cx="6963271" cy="397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991121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Economic and Tourism Overview: </a:t>
            </a:r>
          </a:p>
          <a:p>
            <a:pPr lvl="2"/>
            <a:r>
              <a:rPr lang="en-GB" dirty="0"/>
              <a:t>- EU membership: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Germany and Austria: Members of the EU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Switzerland: Politically neutral, no EU affiliation</a:t>
            </a:r>
          </a:p>
          <a:p>
            <a:pPr marL="285750" lvl="2" indent="-285750">
              <a:buFont typeface="Wingdings" pitchFamily="2" charset="2"/>
              <a:buChar char="Ø"/>
            </a:pPr>
            <a:endParaRPr lang="en-GB" dirty="0"/>
          </a:p>
          <a:p>
            <a:pPr lvl="2"/>
            <a:r>
              <a:rPr lang="en-GB" dirty="0"/>
              <a:t>- Central geographic location with good communications</a:t>
            </a:r>
          </a:p>
          <a:p>
            <a:pPr lvl="2"/>
            <a:r>
              <a:rPr lang="en-GB" dirty="0"/>
              <a:t>- High levels of outbound tourism in all three countries</a:t>
            </a:r>
          </a:p>
          <a:p>
            <a:pPr lvl="2"/>
            <a:r>
              <a:rPr lang="en-GB" dirty="0"/>
              <a:t>- High prices limit inbound tourist numbers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87455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Europe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1.1- Germany, Austria and Switzerland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Climate Characteristics of Germany, Austria and Switzerland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General Climate</a:t>
            </a:r>
          </a:p>
          <a:p>
            <a:pPr lvl="2"/>
            <a:r>
              <a:rPr lang="en-GB" dirty="0"/>
              <a:t>- Mostly continental climate (except North Sea coast)</a:t>
            </a:r>
          </a:p>
          <a:p>
            <a:pPr lvl="2"/>
            <a:r>
              <a:rPr lang="en-GB" dirty="0"/>
              <a:t>- Colder winters as you move eastward and upward in altitude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Winter Conditions</a:t>
            </a:r>
          </a:p>
          <a:p>
            <a:pPr lvl="2"/>
            <a:r>
              <a:rPr lang="en-GB" dirty="0"/>
              <a:t>- Cold winters: ideal for winter sports tourism</a:t>
            </a:r>
          </a:p>
          <a:p>
            <a:pPr lvl="2"/>
            <a:r>
              <a:rPr lang="en-GB" dirty="0"/>
              <a:t>- Southern lakes enjoy mild, Mediterranean-like winters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22681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Tourism Development in Divided Germany (1945–1990)</a:t>
            </a:r>
            <a:endParaRPr lang="en-GB" dirty="0"/>
          </a:p>
          <a:p>
            <a:pPr lvl="2"/>
            <a:r>
              <a:rPr lang="en-GB" dirty="0"/>
              <a:t> A Nation Split</a:t>
            </a:r>
          </a:p>
          <a:p>
            <a:pPr lvl="2"/>
            <a:r>
              <a:rPr lang="en-GB" dirty="0"/>
              <a:t>- Post-WWII division into West Germany (BRD) and</a:t>
            </a:r>
          </a:p>
          <a:p>
            <a:pPr lvl="2"/>
            <a:r>
              <a:rPr lang="en-GB" dirty="0"/>
              <a:t> East Germany (DDR). </a:t>
            </a:r>
            <a:endParaRPr lang="en-GB" b="1" dirty="0"/>
          </a:p>
          <a:p>
            <a:pPr lvl="2"/>
            <a:r>
              <a:rPr lang="en-GB" dirty="0"/>
              <a:t>- Berlin itself was also divided</a:t>
            </a:r>
          </a:p>
          <a:p>
            <a:pPr lvl="2"/>
            <a:r>
              <a:rPr lang="en-GB" b="1" dirty="0"/>
              <a:t>West Germany (BRD)</a:t>
            </a:r>
          </a:p>
          <a:p>
            <a:pPr lvl="2"/>
            <a:r>
              <a:rPr lang="en-GB" dirty="0"/>
              <a:t>- Democratic governance</a:t>
            </a:r>
          </a:p>
          <a:p>
            <a:pPr lvl="2"/>
            <a:r>
              <a:rPr lang="en-GB" dirty="0"/>
              <a:t>- Free market economy</a:t>
            </a:r>
          </a:p>
          <a:p>
            <a:pPr lvl="2"/>
            <a:r>
              <a:rPr lang="en-GB" dirty="0"/>
              <a:t>- Tourism developed in line with Western Europe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6FC078F5-F69F-3A55-FF51-700AF24454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7" t="11800" r="10707" b="15351"/>
          <a:stretch/>
        </p:blipFill>
        <p:spPr bwMode="auto">
          <a:xfrm>
            <a:off x="7035279" y="836712"/>
            <a:ext cx="5026142" cy="558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115987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East Germany (DDR)</a:t>
            </a:r>
          </a:p>
          <a:p>
            <a:pPr lvl="2"/>
            <a:r>
              <a:rPr lang="en-GB" dirty="0"/>
              <a:t>- Communist regime under Soviet influence</a:t>
            </a:r>
          </a:p>
          <a:p>
            <a:pPr lvl="2"/>
            <a:r>
              <a:rPr lang="en-GB" dirty="0"/>
              <a:t>- State-controlled tourism: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Hotels and tourist services were nationalised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Travel outside the Eastern Bloc was discouraged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Restricted entry for Western tourists, </a:t>
            </a:r>
          </a:p>
          <a:p>
            <a:pPr lvl="2"/>
            <a:r>
              <a:rPr lang="en-GB" dirty="0"/>
              <a:t>especially West Germans.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East Berlin photos 1971-1990: Explore the city beyond the wall - The  Berliner">
            <a:extLst>
              <a:ext uri="{FF2B5EF4-FFF2-40B4-BE49-F238E27FC236}">
                <a16:creationId xmlns:a16="http://schemas.microsoft.com/office/drawing/2014/main" id="{44A62C3B-00E1-FAD7-D172-356552502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104" y="2204864"/>
            <a:ext cx="6464705" cy="422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287883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Post-1989 Changes in German Tourism</a:t>
            </a:r>
          </a:p>
          <a:p>
            <a:pPr lvl="2"/>
            <a:r>
              <a:rPr lang="en-GB" dirty="0"/>
              <a:t>- 1989–1990: Fall of the Berlin Wall and German reunification</a:t>
            </a:r>
          </a:p>
          <a:p>
            <a:pPr lvl="2"/>
            <a:r>
              <a:rPr lang="en-GB" dirty="0"/>
              <a:t>- Tourism structure changed rapidly: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New tourism products in former East Germany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New domestic tourism markets emerged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Fall of the Berlin Wall - Wikipedia">
            <a:extLst>
              <a:ext uri="{FF2B5EF4-FFF2-40B4-BE49-F238E27FC236}">
                <a16:creationId xmlns:a16="http://schemas.microsoft.com/office/drawing/2014/main" id="{2F4103D8-82D1-CE29-DB94-5FE971482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343" y="858551"/>
            <a:ext cx="4678259" cy="352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erlin Wall | visitBerlin.de">
            <a:extLst>
              <a:ext uri="{FF2B5EF4-FFF2-40B4-BE49-F238E27FC236}">
                <a16:creationId xmlns:a16="http://schemas.microsoft.com/office/drawing/2014/main" id="{70E2CB72-B8FB-3A35-EBBD-A16F3D83D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111" y="3044105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85986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Post-1989 Changes in German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West Germans:</a:t>
            </a:r>
          </a:p>
          <a:p>
            <a:pPr lvl="2"/>
            <a:r>
              <a:rPr lang="en-GB" dirty="0"/>
              <a:t>- Travel to East Germany increased</a:t>
            </a:r>
          </a:p>
          <a:p>
            <a:pPr lvl="2"/>
            <a:r>
              <a:rPr lang="en-GB" dirty="0"/>
              <a:t>- Attracted by lower accommodation costs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East Germans:</a:t>
            </a:r>
          </a:p>
          <a:p>
            <a:pPr lvl="2"/>
            <a:r>
              <a:rPr lang="en-GB" dirty="0"/>
              <a:t>- Gained freedom to travel abroad</a:t>
            </a:r>
          </a:p>
          <a:p>
            <a:pPr lvl="2"/>
            <a:r>
              <a:rPr lang="en-GB" dirty="0"/>
              <a:t>- Still limited by financial constraints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2" name="Picture 4" descr="Germany as a holiday destination">
            <a:extLst>
              <a:ext uri="{FF2B5EF4-FFF2-40B4-BE49-F238E27FC236}">
                <a16:creationId xmlns:a16="http://schemas.microsoft.com/office/drawing/2014/main" id="{15127E19-E4C0-BF68-9236-EF37A6A74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383" y="855690"/>
            <a:ext cx="4069532" cy="305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Explore the East of Germany on an Epic Road Trip">
            <a:extLst>
              <a:ext uri="{FF2B5EF4-FFF2-40B4-BE49-F238E27FC236}">
                <a16:creationId xmlns:a16="http://schemas.microsoft.com/office/drawing/2014/main" id="{6BCC95D2-3A51-0004-6E39-215763403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162" y="3493256"/>
            <a:ext cx="5801605" cy="290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02447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Demand for Tourism – Domestic Tourism (Germany)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Germans are among the world’s greatest spenders on travel and tourism</a:t>
            </a:r>
          </a:p>
          <a:p>
            <a:pPr lvl="2"/>
            <a:r>
              <a:rPr lang="en-GB" dirty="0"/>
              <a:t>- Annual holiday is highly valued, even during recessions</a:t>
            </a:r>
          </a:p>
          <a:p>
            <a:pPr lvl="2"/>
            <a:r>
              <a:rPr lang="en-GB" dirty="0"/>
              <a:t>- Generous holiday entitlements: high travel frequencies</a:t>
            </a:r>
          </a:p>
          <a:p>
            <a:pPr lvl="2"/>
            <a:r>
              <a:rPr lang="en-GB" dirty="0"/>
              <a:t>- Holiday propensity reaches almost 75%</a:t>
            </a:r>
          </a:p>
          <a:p>
            <a:pPr lvl="2"/>
            <a:r>
              <a:rPr lang="en-GB" dirty="0"/>
              <a:t>- Varies by age, socio-economic status, and residence</a:t>
            </a:r>
          </a:p>
          <a:p>
            <a:pPr lvl="2"/>
            <a:r>
              <a:rPr lang="en-GB" dirty="0"/>
              <a:t>- Former East Germany residents show high holiday propensity</a:t>
            </a:r>
          </a:p>
          <a:p>
            <a:pPr lvl="2"/>
            <a:r>
              <a:rPr lang="en-GB" dirty="0"/>
              <a:t>- Mainly domestic trips due to financial reasons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27010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Demand for Tourism – Outbound Tourism (Germany)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Germany and International Tourism</a:t>
            </a:r>
          </a:p>
          <a:p>
            <a:pPr lvl="2"/>
            <a:r>
              <a:rPr lang="en-GB" dirty="0"/>
              <a:t>- Germany was the world's leading generator of international tourists</a:t>
            </a:r>
          </a:p>
          <a:p>
            <a:pPr lvl="2"/>
            <a:r>
              <a:rPr lang="en-GB" dirty="0"/>
              <a:t>- Held this position until the 1990s</a:t>
            </a:r>
          </a:p>
          <a:p>
            <a:pPr lvl="2"/>
            <a:r>
              <a:rPr lang="en-GB" dirty="0"/>
              <a:t>- In the 1990s, Germany was overtaken by the USA in international tourism generation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18293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DB582F-5801-2E29-90B2-2EE340C8D7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9095" y="1038182"/>
            <a:ext cx="6696968" cy="5321045"/>
          </a:xfrm>
          <a:prstGeom prst="rect">
            <a:avLst/>
          </a:prstGeom>
        </p:spPr>
      </p:pic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Demand for Tourism – </a:t>
            </a:r>
          </a:p>
          <a:p>
            <a:pPr lvl="2"/>
            <a:r>
              <a:rPr lang="en-GB" b="1" dirty="0"/>
              <a:t>Outbound Tourism (Germany)</a:t>
            </a:r>
            <a:endParaRPr lang="en-US" noProof="0" dirty="0">
              <a:solidFill>
                <a:schemeClr val="bg2"/>
              </a:solidFill>
            </a:endParaRPr>
          </a:p>
          <a:p>
            <a:pPr lvl="2"/>
            <a:endParaRPr lang="en-US" dirty="0"/>
          </a:p>
          <a:p>
            <a:pPr lvl="2"/>
            <a:r>
              <a:rPr lang="en-US" noProof="0" dirty="0">
                <a:solidFill>
                  <a:schemeClr val="bg2"/>
                </a:solidFill>
              </a:rPr>
              <a:t>- Travel budget has been </a:t>
            </a:r>
            <a:r>
              <a:rPr lang="en-US" noProof="0" dirty="0" err="1">
                <a:solidFill>
                  <a:schemeClr val="bg2"/>
                </a:solidFill>
              </a:rPr>
              <a:t>continously</a:t>
            </a:r>
            <a:r>
              <a:rPr lang="en-US" noProof="0" dirty="0">
                <a:solidFill>
                  <a:schemeClr val="bg2"/>
                </a:solidFill>
              </a:rPr>
              <a:t> </a:t>
            </a:r>
          </a:p>
          <a:p>
            <a:pPr lvl="2"/>
            <a:r>
              <a:rPr lang="en-US" noProof="0" dirty="0">
                <a:solidFill>
                  <a:schemeClr val="bg2"/>
                </a:solidFill>
              </a:rPr>
              <a:t>growing since 2009, partly due to the increase</a:t>
            </a:r>
          </a:p>
          <a:p>
            <a:pPr lvl="2"/>
            <a:r>
              <a:rPr lang="en-US" noProof="0" dirty="0">
                <a:solidFill>
                  <a:schemeClr val="bg2"/>
                </a:solidFill>
              </a:rPr>
              <a:t> of travel prices.</a:t>
            </a:r>
            <a:endParaRPr lang="en-DE" noProof="0" dirty="0">
              <a:solidFill>
                <a:schemeClr val="bg2"/>
              </a:solidFill>
            </a:endParaRP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977330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The Demand for Tourism – Outbound Tourism (Germany)</a:t>
            </a:r>
          </a:p>
          <a:p>
            <a:pPr lvl="2"/>
            <a:r>
              <a:rPr lang="en-GB" dirty="0"/>
              <a:t>- Within the past 12 months, Germans have travelled an average of 2,9 trips/year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511627-9F83-44F5-4A78-DA2CAE17A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166" y="2620903"/>
            <a:ext cx="9233730" cy="3639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1240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Demand for Tourism – Outbound Tourism (Germany)</a:t>
            </a:r>
          </a:p>
          <a:p>
            <a:pPr lvl="2"/>
            <a:r>
              <a:rPr lang="en-GB" dirty="0"/>
              <a:t>- Germans preferred destinations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50BAD0-0EA1-CF9F-093B-9C8DAFD79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48" y="1916832"/>
            <a:ext cx="12131702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83102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Demand for Tourism –</a:t>
            </a:r>
          </a:p>
          <a:p>
            <a:pPr lvl="2"/>
            <a:r>
              <a:rPr lang="en-GB" b="1" dirty="0"/>
              <a:t> Inbound Tourism (Germany)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FFB6A7-BF96-0BF5-6274-FE0447C4AE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1063" y="923340"/>
            <a:ext cx="6552728" cy="552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152817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Demand for Tourism –</a:t>
            </a:r>
          </a:p>
          <a:p>
            <a:pPr lvl="2"/>
            <a:r>
              <a:rPr lang="en-GB" b="1" dirty="0"/>
              <a:t> Inbound Tourism (Germany)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The most important Source markets </a:t>
            </a:r>
          </a:p>
          <a:p>
            <a:pPr lvl="2"/>
            <a:r>
              <a:rPr lang="en-GB" dirty="0"/>
              <a:t>for travel to Germany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87524E6-EB67-7265-E2EC-171CA0759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7211" y="1244059"/>
            <a:ext cx="7772400" cy="514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3650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Northern Germany – Key Regions</a:t>
            </a:r>
          </a:p>
          <a:p>
            <a:pPr lvl="2"/>
            <a:r>
              <a:rPr lang="en-GB" b="1" dirty="0"/>
              <a:t>Includes:</a:t>
            </a:r>
          </a:p>
          <a:p>
            <a:pPr lvl="2"/>
            <a:r>
              <a:rPr lang="en-GB" dirty="0"/>
              <a:t>- Schleswig-Holstein</a:t>
            </a:r>
          </a:p>
          <a:p>
            <a:pPr lvl="2"/>
            <a:r>
              <a:rPr lang="en-GB" dirty="0"/>
              <a:t>- Lower Saxony</a:t>
            </a:r>
          </a:p>
          <a:p>
            <a:pPr lvl="2"/>
            <a:r>
              <a:rPr lang="en-GB" dirty="0"/>
              <a:t>- Hamburg</a:t>
            </a:r>
          </a:p>
          <a:p>
            <a:pPr lvl="2"/>
            <a:r>
              <a:rPr lang="en-GB" dirty="0"/>
              <a:t>- Bremen</a:t>
            </a:r>
          </a:p>
          <a:p>
            <a:pPr lvl="2"/>
            <a:r>
              <a:rPr lang="en-GB" dirty="0"/>
              <a:t>- Mecklenburg-West Pomerania (former DDR)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696E690-9BB4-0CCF-CCE6-DC8165254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992" y="960959"/>
            <a:ext cx="4519769" cy="549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34815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Northern Germany – Key Regions</a:t>
            </a:r>
          </a:p>
          <a:p>
            <a:pPr lvl="2"/>
            <a:r>
              <a:rPr lang="en-GB" b="1" dirty="0"/>
              <a:t>Main Tourist Attractions</a:t>
            </a:r>
          </a:p>
          <a:p>
            <a:pPr lvl="2"/>
            <a:r>
              <a:rPr lang="en-GB" dirty="0"/>
              <a:t>- Historic cities</a:t>
            </a:r>
          </a:p>
          <a:p>
            <a:pPr lvl="2"/>
            <a:r>
              <a:rPr lang="en-GB" dirty="0"/>
              <a:t>- Coastal areas</a:t>
            </a:r>
          </a:p>
          <a:p>
            <a:pPr lvl="2"/>
            <a:r>
              <a:rPr lang="en-GB" dirty="0"/>
              <a:t>- Inland features: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Forests, heathland, lakes (Holstein, Mecklenburg)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River valleys of glacial origin (</a:t>
            </a:r>
            <a:r>
              <a:rPr lang="en-GB" dirty="0" err="1"/>
              <a:t>Urstromtäler</a:t>
            </a:r>
            <a:r>
              <a:rPr lang="en-GB" dirty="0"/>
              <a:t>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Connected canal networks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8C2A56B0-CF3D-1972-E83D-7D9AC04F2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829738"/>
            <a:ext cx="6071828" cy="562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95887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Northern Germany – Key Regions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Activities</a:t>
            </a:r>
          </a:p>
          <a:p>
            <a:pPr lvl="2"/>
            <a:r>
              <a:rPr lang="en-GB" dirty="0"/>
              <a:t>- Sightseeing in historic towns</a:t>
            </a:r>
          </a:p>
          <a:p>
            <a:pPr lvl="2"/>
            <a:r>
              <a:rPr lang="en-GB" dirty="0"/>
              <a:t>- Water-based recreation (e.g., canoeing)</a:t>
            </a:r>
          </a:p>
          <a:p>
            <a:pPr lvl="2"/>
            <a:r>
              <a:rPr lang="en-GB" dirty="0"/>
              <a:t>- Nature tourism in lowland landscapes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130268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Central Germany – Geographic Features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Located south of the North German Plain</a:t>
            </a:r>
          </a:p>
          <a:p>
            <a:pPr lvl="2"/>
            <a:r>
              <a:rPr lang="en-GB" dirty="0"/>
              <a:t>- Characterized by forested uplands of the </a:t>
            </a:r>
            <a:r>
              <a:rPr lang="en-GB" dirty="0" err="1"/>
              <a:t>Mittelgebirge</a:t>
            </a:r>
            <a:endParaRPr lang="en-GB" dirty="0"/>
          </a:p>
          <a:p>
            <a:pPr lvl="2"/>
            <a:r>
              <a:rPr lang="en-GB" dirty="0"/>
              <a:t>- Terrain is ideal for hiking, though not classified as</a:t>
            </a:r>
          </a:p>
          <a:p>
            <a:pPr lvl="2"/>
            <a:r>
              <a:rPr lang="en-GB" dirty="0"/>
              <a:t> mountainous.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Physical Map of the Germany showing terrain, mountain ranges, extreme points, major rivers, important cities, international boundaries, etc.">
            <a:extLst>
              <a:ext uri="{FF2B5EF4-FFF2-40B4-BE49-F238E27FC236}">
                <a16:creationId xmlns:a16="http://schemas.microsoft.com/office/drawing/2014/main" id="{90B9E04A-8DE4-407D-F2E7-00AE07000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447" y="809328"/>
            <a:ext cx="5153124" cy="563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364266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Central Germany – Geographic Features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Cultural and Historical Attractions</a:t>
            </a:r>
          </a:p>
          <a:p>
            <a:pPr lvl="2"/>
            <a:r>
              <a:rPr lang="en-GB" dirty="0"/>
              <a:t>- Hesse and Weser Valley towns rich </a:t>
            </a:r>
          </a:p>
          <a:p>
            <a:pPr lvl="2"/>
            <a:r>
              <a:rPr lang="en-GB" dirty="0"/>
              <a:t>in folklore. 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Notable sites:</a:t>
            </a:r>
          </a:p>
          <a:p>
            <a:pPr lvl="2"/>
            <a:r>
              <a:rPr lang="en-GB" dirty="0"/>
              <a:t>- Hamelin</a:t>
            </a:r>
          </a:p>
          <a:p>
            <a:pPr lvl="2"/>
            <a:r>
              <a:rPr lang="en-GB" dirty="0"/>
              <a:t>- </a:t>
            </a:r>
            <a:r>
              <a:rPr lang="en-GB" dirty="0" err="1"/>
              <a:t>Sababurg</a:t>
            </a:r>
            <a:r>
              <a:rPr lang="en-GB" dirty="0"/>
              <a:t> Castle (Sleeping Beauty)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3395B07-ECB4-5B03-B431-39996CD93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8975" y="2052901"/>
            <a:ext cx="7772400" cy="420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59140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dirty="0"/>
              <a:t>- Located in Western and Southern Germany</a:t>
            </a:r>
          </a:p>
          <a:p>
            <a:pPr lvl="2"/>
            <a:r>
              <a:rPr lang="en-GB" dirty="0"/>
              <a:t>- Most popular area with foreign visitors</a:t>
            </a:r>
          </a:p>
          <a:p>
            <a:pPr lvl="2"/>
            <a:r>
              <a:rPr lang="en-GB" dirty="0"/>
              <a:t>- Region known for its pleasure-loving culture</a:t>
            </a:r>
          </a:p>
          <a:p>
            <a:pPr lvl="2"/>
            <a:r>
              <a:rPr lang="en-GB" dirty="0"/>
              <a:t>- Famous for Fasching (Carnival) celebrations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undefined">
            <a:extLst>
              <a:ext uri="{FF2B5EF4-FFF2-40B4-BE49-F238E27FC236}">
                <a16:creationId xmlns:a16="http://schemas.microsoft.com/office/drawing/2014/main" id="{6F54D39F-DF79-536E-4455-EA192E6E5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35" y="1052736"/>
            <a:ext cx="633670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327845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dirty="0"/>
              <a:t>- Major Tourist Centres in the Rhine Valley</a:t>
            </a:r>
          </a:p>
          <a:p>
            <a:pPr lvl="2"/>
            <a:r>
              <a:rPr lang="en-GB" b="1" dirty="0" err="1"/>
              <a:t>Rüdesheim</a:t>
            </a:r>
            <a:endParaRPr lang="en-GB" b="1" dirty="0"/>
          </a:p>
          <a:p>
            <a:pPr lvl="2"/>
            <a:r>
              <a:rPr lang="en-GB" dirty="0"/>
              <a:t>- Hosts the region’s most popular wine festival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Düsseldorf</a:t>
            </a:r>
          </a:p>
          <a:p>
            <a:pPr lvl="2"/>
            <a:r>
              <a:rPr lang="en-GB" dirty="0"/>
              <a:t>- Commercial hub</a:t>
            </a:r>
          </a:p>
          <a:p>
            <a:pPr lvl="2"/>
            <a:r>
              <a:rPr lang="en-GB" dirty="0"/>
              <a:t>- Ideal for shopping and business travel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500346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b="1" dirty="0"/>
              <a:t>Cologne (Köln)</a:t>
            </a:r>
          </a:p>
          <a:p>
            <a:pPr lvl="2"/>
            <a:r>
              <a:rPr lang="en-GB" dirty="0"/>
              <a:t>- Germany’s most famous cathedral</a:t>
            </a:r>
          </a:p>
          <a:p>
            <a:pPr lvl="2"/>
            <a:r>
              <a:rPr lang="en-GB" dirty="0"/>
              <a:t>- Key trade exhibition venue</a:t>
            </a:r>
          </a:p>
          <a:p>
            <a:pPr lvl="2"/>
            <a:r>
              <a:rPr lang="en-GB" dirty="0"/>
              <a:t>- Nearby: </a:t>
            </a:r>
            <a:r>
              <a:rPr lang="en-GB" dirty="0" err="1"/>
              <a:t>Phantasialand</a:t>
            </a:r>
            <a:r>
              <a:rPr lang="en-GB" dirty="0"/>
              <a:t> (major theme park)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Bonn</a:t>
            </a:r>
          </a:p>
          <a:p>
            <a:pPr lvl="2"/>
            <a:r>
              <a:rPr lang="en-GB" dirty="0"/>
              <a:t>- Former capital of West Germany (1949–1991)</a:t>
            </a:r>
          </a:p>
          <a:p>
            <a:pPr lvl="2"/>
            <a:r>
              <a:rPr lang="en-GB" dirty="0"/>
              <a:t>- University town, Beethoven's birthplace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52759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Germany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Rhineland: Key Characteristics</a:t>
            </a:r>
          </a:p>
          <a:p>
            <a:pPr lvl="2"/>
            <a:r>
              <a:rPr lang="en-GB" b="1" dirty="0"/>
              <a:t>Aachen</a:t>
            </a:r>
          </a:p>
          <a:p>
            <a:pPr lvl="2"/>
            <a:r>
              <a:rPr lang="en-GB" dirty="0"/>
              <a:t>- Border city near Belgium and Netherlands</a:t>
            </a:r>
          </a:p>
          <a:p>
            <a:pPr lvl="2"/>
            <a:r>
              <a:rPr lang="en-GB" dirty="0"/>
              <a:t>- Historic capital of Charlemagne</a:t>
            </a:r>
          </a:p>
          <a:p>
            <a:pPr lvl="2"/>
            <a:r>
              <a:rPr lang="en-GB" dirty="0"/>
              <a:t>- Partner in cross-border city promotion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Frankfurt (on the Main)</a:t>
            </a:r>
          </a:p>
          <a:p>
            <a:pPr lvl="2"/>
            <a:r>
              <a:rPr lang="en-GB" dirty="0"/>
              <a:t>- Germany’s financial capital</a:t>
            </a:r>
          </a:p>
          <a:p>
            <a:pPr lvl="2"/>
            <a:r>
              <a:rPr lang="en-GB" dirty="0"/>
              <a:t>- Major transport hub (airport + autobahns)</a:t>
            </a:r>
          </a:p>
          <a:p>
            <a:pPr lvl="2"/>
            <a:r>
              <a:rPr lang="en-GB" dirty="0"/>
              <a:t>- Modern city with less focus on heritage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31569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</a:t>
            </a:r>
            <a:r>
              <a:rPr lang="nl-NL" sz="3200" dirty="0" err="1"/>
              <a:t>Iberian</a:t>
            </a:r>
            <a:r>
              <a:rPr lang="nl-NL" sz="3200" dirty="0"/>
              <a:t> Peninsula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 Tourism in the Iberian Peninsula</a:t>
            </a:r>
          </a:p>
          <a:p>
            <a:pPr lvl="2"/>
            <a:r>
              <a:rPr lang="en-GB" b="1" dirty="0"/>
              <a:t>Key Destinations:</a:t>
            </a:r>
          </a:p>
          <a:p>
            <a:pPr lvl="2"/>
            <a:r>
              <a:rPr lang="en-GB" dirty="0"/>
              <a:t>- Iberian Peninsula (Spain and Portugal)</a:t>
            </a:r>
          </a:p>
          <a:p>
            <a:pPr lvl="2"/>
            <a:r>
              <a:rPr lang="en-GB" dirty="0"/>
              <a:t>- Balearic Islands, Canary Islands, Madeira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Mass Tourism Growth:</a:t>
            </a:r>
          </a:p>
          <a:p>
            <a:pPr lvl="2"/>
            <a:r>
              <a:rPr lang="en-GB" dirty="0"/>
              <a:t>- Popular with North Europeans since the 1960s </a:t>
            </a:r>
          </a:p>
          <a:p>
            <a:pPr lvl="2"/>
            <a:r>
              <a:rPr lang="en-GB" dirty="0"/>
              <a:t>(inclusive tours). </a:t>
            </a:r>
          </a:p>
          <a:p>
            <a:pPr lvl="2"/>
            <a:r>
              <a:rPr lang="en-GB" dirty="0"/>
              <a:t>- By early 2000s: Over 70 million tourist arrivals.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Iberian Peninsula Map">
            <a:extLst>
              <a:ext uri="{FF2B5EF4-FFF2-40B4-BE49-F238E27FC236}">
                <a16:creationId xmlns:a16="http://schemas.microsoft.com/office/drawing/2014/main" id="{873B35F1-CC9D-452C-25A3-EB9E11611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638082"/>
            <a:ext cx="6499478" cy="481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382787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</a:t>
            </a:r>
            <a:r>
              <a:rPr lang="nl-NL" sz="3200" dirty="0" err="1"/>
              <a:t>Iberian</a:t>
            </a:r>
            <a:r>
              <a:rPr lang="nl-NL" sz="3200" dirty="0"/>
              <a:t> Peninsula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3.1- Tourism in the Iberian Peninsula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Spain’s Competitive Advantage:</a:t>
            </a:r>
          </a:p>
          <a:p>
            <a:pPr lvl="2"/>
            <a:r>
              <a:rPr lang="en-GB" dirty="0"/>
              <a:t>- Among first to develop mass inclusive tourism</a:t>
            </a:r>
          </a:p>
          <a:p>
            <a:pPr lvl="2"/>
            <a:r>
              <a:rPr lang="en-GB" dirty="0"/>
              <a:t>- Benefited from sunny climate &amp; long Mediterranean coast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New Challenges:</a:t>
            </a:r>
          </a:p>
          <a:p>
            <a:pPr lvl="2"/>
            <a:r>
              <a:rPr lang="en-GB" dirty="0"/>
              <a:t>- Rising competition from cheaper destinations</a:t>
            </a:r>
          </a:p>
          <a:p>
            <a:pPr lvl="2"/>
            <a:r>
              <a:rPr lang="en-GB" dirty="0"/>
              <a:t>- Competing on price, despite similar attractions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420657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</a:t>
            </a:r>
            <a:r>
              <a:rPr lang="nl-NL" sz="3200" dirty="0" err="1"/>
              <a:t>Iberian</a:t>
            </a:r>
            <a:r>
              <a:rPr lang="nl-NL" sz="3200" dirty="0"/>
              <a:t> Peninsula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Tourism in the Iberian Peninsula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Spain’s Efforts:</a:t>
            </a:r>
          </a:p>
          <a:p>
            <a:pPr lvl="2"/>
            <a:r>
              <a:rPr lang="en-GB" dirty="0"/>
              <a:t>- Long-term attempts to promote alternative tourism products beyond beach tourism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Key challenges:</a:t>
            </a:r>
          </a:p>
          <a:p>
            <a:pPr lvl="2"/>
            <a:r>
              <a:rPr lang="en-GB" b="1" dirty="0"/>
              <a:t>Established Infrastructure:</a:t>
            </a:r>
          </a:p>
          <a:p>
            <a:pPr lvl="2"/>
            <a:r>
              <a:rPr lang="en-GB" dirty="0"/>
              <a:t>- Tourism development is concentrated in the Costas, Balearic Islands, and Canary Islands</a:t>
            </a:r>
          </a:p>
          <a:p>
            <a:pPr lvl="2"/>
            <a:r>
              <a:rPr lang="en-GB" b="1" dirty="0"/>
              <a:t>Fixed Perception:</a:t>
            </a:r>
          </a:p>
          <a:p>
            <a:pPr lvl="2"/>
            <a:r>
              <a:rPr lang="en-GB" dirty="0"/>
              <a:t>- Strong cultural image in Northern Europe of “sun, sand, and sangria”</a:t>
            </a:r>
          </a:p>
          <a:p>
            <a:pPr lvl="2"/>
            <a:r>
              <a:rPr lang="en-GB" dirty="0"/>
              <a:t>- Difficult to reposition Spain as more than a beach destination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640054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</a:t>
            </a:r>
            <a:r>
              <a:rPr lang="nl-NL" sz="3200" dirty="0" err="1"/>
              <a:t>Iberian</a:t>
            </a:r>
            <a:r>
              <a:rPr lang="nl-NL" sz="3200" dirty="0"/>
              <a:t> Peninsula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3.1- Tourism in the Iberian Peninsula</a:t>
            </a:r>
          </a:p>
          <a:p>
            <a:pPr lvl="2"/>
            <a:r>
              <a:rPr lang="en-GB" b="1" dirty="0"/>
              <a:t>Portugal’s Tourism Development Strategy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Later Entry:</a:t>
            </a:r>
          </a:p>
          <a:p>
            <a:pPr lvl="2"/>
            <a:r>
              <a:rPr lang="en-GB" dirty="0"/>
              <a:t>- Portugal joined the international tourism market after Spain</a:t>
            </a:r>
          </a:p>
          <a:p>
            <a:pPr lvl="2"/>
            <a:r>
              <a:rPr lang="en-GB" b="1" dirty="0"/>
              <a:t>Strategic Approach:</a:t>
            </a:r>
          </a:p>
          <a:p>
            <a:pPr lvl="2"/>
            <a:r>
              <a:rPr lang="en-GB" dirty="0"/>
              <a:t>- Avoided overdevelopment seen in Spain’s resort areas</a:t>
            </a:r>
          </a:p>
          <a:p>
            <a:pPr lvl="2"/>
            <a:r>
              <a:rPr lang="en-GB" dirty="0"/>
              <a:t>- Emphasized sustainable and controlled tourism growth</a:t>
            </a:r>
          </a:p>
          <a:p>
            <a:pPr lvl="2"/>
            <a:r>
              <a:rPr lang="en-GB" b="1" dirty="0"/>
              <a:t>Target Market:</a:t>
            </a:r>
          </a:p>
          <a:p>
            <a:pPr lvl="2"/>
            <a:r>
              <a:rPr lang="en-GB" dirty="0"/>
              <a:t>- From the beginning, aimed to attract more affluent tourists</a:t>
            </a:r>
          </a:p>
          <a:p>
            <a:pPr lvl="2"/>
            <a:r>
              <a:rPr lang="en-GB" dirty="0"/>
              <a:t>- Focused on quality over quantity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76856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3.2- Geographic Overview of Spain</a:t>
            </a:r>
          </a:p>
          <a:p>
            <a:pPr lvl="2"/>
            <a:r>
              <a:rPr lang="en-GB" dirty="0"/>
              <a:t>- Spain is the second-largest country in Western Europe, following France.</a:t>
            </a:r>
          </a:p>
          <a:p>
            <a:pPr lvl="2"/>
            <a:r>
              <a:rPr lang="en-GB" dirty="0"/>
              <a:t>- It occupies the majority of the Iberian Peninsula, sharing it with Portugal.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Spain maintains cultural traits that distinguish it from much of Western Europe: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Traditional Crafts</a:t>
            </a:r>
          </a:p>
          <a:p>
            <a:pPr lvl="2"/>
            <a:r>
              <a:rPr lang="en-GB" dirty="0"/>
              <a:t>- Spain continues to support vibrant craft industries</a:t>
            </a:r>
          </a:p>
          <a:p>
            <a:pPr lvl="2"/>
            <a:r>
              <a:rPr lang="en-GB" dirty="0"/>
              <a:t>- Ceramics and Toledo metalwork reflect deep historical roots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Artisan in Spain continues ancient ...">
            <a:extLst>
              <a:ext uri="{FF2B5EF4-FFF2-40B4-BE49-F238E27FC236}">
                <a16:creationId xmlns:a16="http://schemas.microsoft.com/office/drawing/2014/main" id="{B87A0E34-1480-9B4A-8E8D-457EAFFCF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431" y="333727"/>
            <a:ext cx="3672408" cy="275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⚜ Spanish pottery: Complete Guide.">
            <a:extLst>
              <a:ext uri="{FF2B5EF4-FFF2-40B4-BE49-F238E27FC236}">
                <a16:creationId xmlns:a16="http://schemas.microsoft.com/office/drawing/2014/main" id="{C5C610CF-5DB6-1D8A-66E2-7CE934D2D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271" y="3645024"/>
            <a:ext cx="4934863" cy="2733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50616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Community Celebrations</a:t>
            </a:r>
          </a:p>
          <a:p>
            <a:pPr lvl="2"/>
            <a:r>
              <a:rPr lang="en-GB" dirty="0"/>
              <a:t>- Fiestas, ferias (fairs), and </a:t>
            </a:r>
            <a:r>
              <a:rPr lang="en-GB" dirty="0" err="1"/>
              <a:t>romerías</a:t>
            </a:r>
            <a:r>
              <a:rPr lang="en-GB" dirty="0"/>
              <a:t> (pilgrimages) are </a:t>
            </a:r>
          </a:p>
          <a:p>
            <a:pPr lvl="2"/>
            <a:r>
              <a:rPr lang="en-GB" dirty="0"/>
              <a:t>central to community life</a:t>
            </a:r>
          </a:p>
          <a:p>
            <a:pPr lvl="2"/>
            <a:r>
              <a:rPr lang="en-GB" dirty="0"/>
              <a:t>- Showcase regional dances, traditional costumes, </a:t>
            </a:r>
          </a:p>
          <a:p>
            <a:pPr lvl="2"/>
            <a:r>
              <a:rPr lang="en-GB" dirty="0"/>
              <a:t>and strong local identities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The Social life</a:t>
            </a:r>
          </a:p>
          <a:p>
            <a:pPr lvl="2"/>
            <a:r>
              <a:rPr lang="en-GB" dirty="0"/>
              <a:t>- Traditional afternoon siesta (rest period)</a:t>
            </a:r>
          </a:p>
          <a:p>
            <a:pPr lvl="2"/>
            <a:r>
              <a:rPr lang="en-GB" dirty="0"/>
              <a:t>- Social activities extend into late hours</a:t>
            </a:r>
          </a:p>
          <a:p>
            <a:pPr lvl="2"/>
            <a:r>
              <a:rPr lang="en-GB" dirty="0"/>
              <a:t>- Family-oriented and multi-generational gatherings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Las Fallas (Fire Festival, Valencia, Spain) - Global Juliana">
            <a:extLst>
              <a:ext uri="{FF2B5EF4-FFF2-40B4-BE49-F238E27FC236}">
                <a16:creationId xmlns:a16="http://schemas.microsoft.com/office/drawing/2014/main" id="{7D1DFB54-CF0E-6641-CEDF-63A803928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279" y="1700808"/>
            <a:ext cx="4758407" cy="282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177361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endParaRPr lang="en-GB" b="1" dirty="0"/>
          </a:p>
          <a:p>
            <a:pPr lvl="2"/>
            <a:r>
              <a:rPr lang="en-GB" b="1" dirty="0"/>
              <a:t>The Corrida (Bullfighting)</a:t>
            </a:r>
          </a:p>
          <a:p>
            <a:pPr lvl="2"/>
            <a:r>
              <a:rPr lang="en-GB" dirty="0"/>
              <a:t>- The bullfight remains an iconic and controversial part of </a:t>
            </a:r>
          </a:p>
          <a:p>
            <a:pPr lvl="2"/>
            <a:r>
              <a:rPr lang="en-GB" dirty="0"/>
              <a:t>Spanish culture</a:t>
            </a:r>
          </a:p>
          <a:p>
            <a:pPr lvl="2"/>
            <a:r>
              <a:rPr lang="en-GB" dirty="0"/>
              <a:t>- Viewed by many as a form of art, tied to tradition, ritual, </a:t>
            </a:r>
          </a:p>
          <a:p>
            <a:pPr lvl="2"/>
            <a:r>
              <a:rPr lang="en-GB" dirty="0"/>
              <a:t>and national identity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Bullfight in Madrid: Two Bulls Are Plenty by Rick Steves">
            <a:extLst>
              <a:ext uri="{FF2B5EF4-FFF2-40B4-BE49-F238E27FC236}">
                <a16:creationId xmlns:a16="http://schemas.microsoft.com/office/drawing/2014/main" id="{24BE53BB-AE1D-BCCE-EEB8-C038EE10B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2420888"/>
            <a:ext cx="5376597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968301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3.3- The Demand for Tourism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3.3.1- Domestic Tourism</a:t>
            </a:r>
          </a:p>
          <a:p>
            <a:pPr lvl="2"/>
            <a:r>
              <a:rPr lang="en-GB" dirty="0"/>
              <a:t>- Before the 1960s, only a small minority of Spaniards could afford holidays away from home</a:t>
            </a:r>
          </a:p>
          <a:p>
            <a:pPr lvl="2"/>
            <a:r>
              <a:rPr lang="en-GB" dirty="0"/>
              <a:t>- Middle and upper classes escaped summer heat by visiting: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Mountain spas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East coast beaches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Northern coastal resorts </a:t>
            </a:r>
          </a:p>
          <a:p>
            <a:pPr lvl="2"/>
            <a:r>
              <a:rPr lang="en-GB" b="1" dirty="0"/>
              <a:t>- Post-1960 economic progress: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Increased personal incomes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Boosted car ownership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Result: Tourism propensity rose to around 60%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89125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Demand for Tourism</a:t>
            </a:r>
          </a:p>
          <a:p>
            <a:pPr lvl="2"/>
            <a:r>
              <a:rPr lang="en-GB" b="1" dirty="0"/>
              <a:t>Domestic Tourism, in 2019</a:t>
            </a:r>
          </a:p>
          <a:p>
            <a:pPr lvl="2"/>
            <a:r>
              <a:rPr lang="en-GB" dirty="0"/>
              <a:t>- 83.5 million international tourists</a:t>
            </a:r>
          </a:p>
          <a:p>
            <a:pPr lvl="2"/>
            <a:r>
              <a:rPr lang="en-GB" dirty="0"/>
              <a:t>- 166 million domestic tourists</a:t>
            </a:r>
          </a:p>
          <a:p>
            <a:pPr lvl="2"/>
            <a:endParaRPr lang="en-GB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FFDC16-58B2-6FC4-4007-2898716AD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2985" y="1652377"/>
            <a:ext cx="7514586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640102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The Demand for Tourism</a:t>
            </a:r>
          </a:p>
          <a:p>
            <a:pPr lvl="2"/>
            <a:r>
              <a:rPr lang="en-GB" b="1" dirty="0"/>
              <a:t>3.3.2- Out-bound tourism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Spain is also a significant source of </a:t>
            </a:r>
          </a:p>
          <a:p>
            <a:pPr lvl="2"/>
            <a:r>
              <a:rPr lang="en-GB" dirty="0"/>
              <a:t>outbound tourism.</a:t>
            </a:r>
          </a:p>
          <a:p>
            <a:pPr lvl="2"/>
            <a:r>
              <a:rPr lang="en-GB" dirty="0"/>
              <a:t>- In 2023, around 19.8 million Spanish</a:t>
            </a:r>
          </a:p>
          <a:p>
            <a:pPr lvl="2"/>
            <a:r>
              <a:rPr lang="en-GB" dirty="0"/>
              <a:t> residents </a:t>
            </a:r>
            <a:r>
              <a:rPr lang="en-GB" dirty="0" err="1"/>
              <a:t>traveled</a:t>
            </a:r>
            <a:r>
              <a:rPr lang="en-GB" dirty="0"/>
              <a:t> abroad.</a:t>
            </a:r>
          </a:p>
          <a:p>
            <a:pPr lvl="2"/>
            <a:r>
              <a:rPr lang="en-GB" dirty="0"/>
              <a:t>- In 2022, 15.8 million Spanish residents </a:t>
            </a:r>
          </a:p>
          <a:p>
            <a:pPr lvl="2"/>
            <a:r>
              <a:rPr lang="en-GB" dirty="0"/>
              <a:t>went on international trips.</a:t>
            </a:r>
          </a:p>
          <a:p>
            <a:pPr lvl="2"/>
            <a:r>
              <a:rPr lang="en-GB" dirty="0"/>
              <a:t>- This marked a 125% increase compared </a:t>
            </a:r>
          </a:p>
          <a:p>
            <a:pPr lvl="2"/>
            <a:r>
              <a:rPr lang="en-GB" dirty="0"/>
              <a:t>to 2021, showing a strong rebound after t</a:t>
            </a:r>
          </a:p>
          <a:p>
            <a:pPr lvl="2"/>
            <a:r>
              <a:rPr lang="en-GB" dirty="0"/>
              <a:t>he pandemic.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A666BE0-1999-D157-A6C3-67555BC80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6263" y="1844823"/>
            <a:ext cx="7439022" cy="441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213923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Spanish Tourists’ expenditures</a:t>
            </a:r>
          </a:p>
          <a:p>
            <a:pPr lvl="2"/>
            <a:r>
              <a:rPr lang="en-GB" dirty="0"/>
              <a:t>- In 2023, Spanish travellers spent a total</a:t>
            </a:r>
          </a:p>
          <a:p>
            <a:pPr lvl="2"/>
            <a:r>
              <a:rPr lang="en-GB" dirty="0"/>
              <a:t> of $26.3 billion on international trips.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This highlights Spain’s role not just as </a:t>
            </a:r>
          </a:p>
          <a:p>
            <a:pPr lvl="2"/>
            <a:r>
              <a:rPr lang="en-GB" dirty="0"/>
              <a:t>a major tourism destination, but also </a:t>
            </a:r>
          </a:p>
          <a:p>
            <a:pPr lvl="2"/>
            <a:r>
              <a:rPr lang="en-GB" dirty="0"/>
              <a:t>as a significant contributor to global</a:t>
            </a:r>
          </a:p>
          <a:p>
            <a:pPr lvl="2"/>
            <a:r>
              <a:rPr lang="en-GB" dirty="0"/>
              <a:t> tourism spending.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6F19A4B-1EA1-2E5C-8D59-1B4EC85CA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014" y="1977722"/>
            <a:ext cx="7539335" cy="447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58852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The top outbound travel destinations for Spanish </a:t>
            </a:r>
            <a:r>
              <a:rPr lang="en-GB" b="1" dirty="0" err="1"/>
              <a:t>travelers</a:t>
            </a:r>
            <a:r>
              <a:rPr lang="en-GB" b="1" dirty="0"/>
              <a:t> in 2022 were: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France – 2.6 million visits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Portugal – 2.4 million visits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Italy – 1.9 million visits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United Kingdom – 1.5 million visits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Germany – 1 million visits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Output image">
            <a:extLst>
              <a:ext uri="{FF2B5EF4-FFF2-40B4-BE49-F238E27FC236}">
                <a16:creationId xmlns:a16="http://schemas.microsoft.com/office/drawing/2014/main" id="{2CAD6A1E-46D1-05E0-10F4-E2545B4F9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039" y="2357946"/>
            <a:ext cx="6837589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274665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3.3.3- In-bound Tourism in the Spanish Market</a:t>
            </a:r>
          </a:p>
          <a:p>
            <a:pPr lvl="2"/>
            <a:r>
              <a:rPr lang="en-GB" dirty="0"/>
              <a:t>- 2019: 83.5 million international tourists</a:t>
            </a:r>
          </a:p>
          <a:p>
            <a:pPr lvl="2"/>
            <a:r>
              <a:rPr lang="en-GB" dirty="0"/>
              <a:t>- 2020: Dropped to 18.9 million</a:t>
            </a:r>
          </a:p>
          <a:p>
            <a:pPr lvl="2"/>
            <a:r>
              <a:rPr lang="en-GB" dirty="0"/>
              <a:t>- 2021: Rebounded to 31.2 million</a:t>
            </a:r>
          </a:p>
          <a:p>
            <a:pPr lvl="2"/>
            <a:r>
              <a:rPr lang="en-GB" dirty="0"/>
              <a:t>- 2022: Increased to 71.7 million</a:t>
            </a:r>
          </a:p>
          <a:p>
            <a:pPr lvl="2"/>
            <a:r>
              <a:rPr lang="en-GB" dirty="0"/>
              <a:t>- 2023: Rose by 18.7% to 85.1 million </a:t>
            </a:r>
          </a:p>
          <a:p>
            <a:pPr lvl="2"/>
            <a:r>
              <a:rPr lang="en-GB" dirty="0"/>
              <a:t>Tourists.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A4EAD4-8DD8-54C0-5329-B98FCCC1C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1023" y="2069267"/>
            <a:ext cx="7385124" cy="438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552659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Overseas Visitors’ Spending in Spain</a:t>
            </a:r>
          </a:p>
          <a:p>
            <a:pPr lvl="2"/>
            <a:r>
              <a:rPr lang="en-GB" dirty="0"/>
              <a:t>- 2019: $79.57 billion</a:t>
            </a:r>
          </a:p>
          <a:p>
            <a:pPr lvl="2"/>
            <a:r>
              <a:rPr lang="en-GB" dirty="0"/>
              <a:t>- 2020: Dropped to $18.38 billion</a:t>
            </a:r>
          </a:p>
          <a:p>
            <a:pPr lvl="2"/>
            <a:r>
              <a:rPr lang="en-GB" dirty="0"/>
              <a:t>- 2021: Recovery begins, spending at</a:t>
            </a:r>
          </a:p>
          <a:p>
            <a:pPr lvl="2"/>
            <a:r>
              <a:rPr lang="en-GB" dirty="0"/>
              <a:t> $34.18 billion</a:t>
            </a:r>
          </a:p>
          <a:p>
            <a:pPr lvl="2"/>
            <a:r>
              <a:rPr lang="en-GB" dirty="0"/>
              <a:t>- 2022: Increased to $72.1 billion</a:t>
            </a:r>
          </a:p>
          <a:p>
            <a:pPr lvl="2"/>
            <a:r>
              <a:rPr lang="en-GB" dirty="0"/>
              <a:t>- 2023: Reached $92 billion</a:t>
            </a:r>
          </a:p>
          <a:p>
            <a:pPr lvl="2"/>
            <a:r>
              <a:rPr lang="en-GB" dirty="0"/>
              <a:t>- 16% higher than pre-pandemic levels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260C2E2-4B8B-9AA8-BDD7-F30FA114A2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998" y="2437680"/>
            <a:ext cx="7683351" cy="401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73275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Top Countries Visiting Spain (2023)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United Kingdom: 17.3 million visitors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14.6% increase from 2022</a:t>
            </a:r>
          </a:p>
          <a:p>
            <a:pPr lvl="2"/>
            <a:r>
              <a:rPr lang="en-GB" b="1" dirty="0"/>
              <a:t>- France: 11.8 million visitors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17% annual growth</a:t>
            </a:r>
          </a:p>
          <a:p>
            <a:pPr lvl="2"/>
            <a:r>
              <a:rPr lang="en-GB" b="1" dirty="0"/>
              <a:t>- Germany: Over 10.8 million visitors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10.6% increase from 2022</a:t>
            </a:r>
          </a:p>
          <a:p>
            <a:pPr lvl="2"/>
            <a:r>
              <a:rPr lang="en-GB" b="1" dirty="0"/>
              <a:t>Netherlands: 4.9 million visitors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Italy: 4.9 million visitors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28EB9EF-ED4B-C7EE-60A4-8E788597F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7047" y="2757352"/>
            <a:ext cx="7183617" cy="369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638652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Spain Inbound Travel Statistics (2019)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International Tourism: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83.5 million international tourists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Approx. 300 million overnight stays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Total expenditure: $79.57 billion</a:t>
            </a:r>
          </a:p>
          <a:p>
            <a:pPr marL="285750" lvl="2" indent="-285750">
              <a:buFont typeface="Wingdings" pitchFamily="2" charset="2"/>
              <a:buChar char="Ø"/>
            </a:pPr>
            <a:endParaRPr lang="en-GB" dirty="0"/>
          </a:p>
          <a:p>
            <a:pPr lvl="2"/>
            <a:r>
              <a:rPr lang="en-GB" b="1" dirty="0"/>
              <a:t>- Domestic Tourism: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166 million domestic tourists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Over 395 million domestic trips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Over 137 million overnight stays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78D10D4-2887-E70D-A341-8C9BF5C7B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3031" y="1941206"/>
            <a:ext cx="7251303" cy="451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059440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</a:t>
            </a:r>
          </a:p>
          <a:p>
            <a:pPr lvl="2"/>
            <a:r>
              <a:rPr lang="en-GB" b="1" dirty="0"/>
              <a:t>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Northern Spain: </a:t>
            </a:r>
            <a:r>
              <a:rPr lang="en-GB" b="1" dirty="0" err="1"/>
              <a:t>España</a:t>
            </a:r>
            <a:r>
              <a:rPr lang="en-GB" b="1" dirty="0"/>
              <a:t> Verde (Green Spain)</a:t>
            </a:r>
          </a:p>
          <a:p>
            <a:pPr lvl="2"/>
            <a:r>
              <a:rPr lang="en-GB" dirty="0"/>
              <a:t>- Dominated by the Cantabrian Mountains</a:t>
            </a:r>
          </a:p>
          <a:p>
            <a:pPr lvl="2"/>
            <a:r>
              <a:rPr lang="en-GB" dirty="0"/>
              <a:t>- Bordered by the Atlantic Ocean (west) and Bay of Biscay (north)</a:t>
            </a:r>
          </a:p>
          <a:p>
            <a:pPr lvl="2"/>
            <a:r>
              <a:rPr lang="en-GB" b="1" dirty="0"/>
              <a:t>Landscape:</a:t>
            </a:r>
          </a:p>
          <a:p>
            <a:pPr lvl="2"/>
            <a:r>
              <a:rPr lang="en-GB" dirty="0"/>
              <a:t>- Green countryside with meadows, woodlands, and orchards</a:t>
            </a:r>
          </a:p>
          <a:p>
            <a:pPr lvl="2"/>
            <a:r>
              <a:rPr lang="en-GB" b="1" dirty="0"/>
              <a:t>Promoted as “</a:t>
            </a:r>
            <a:r>
              <a:rPr lang="en-GB" b="1" dirty="0" err="1"/>
              <a:t>España</a:t>
            </a:r>
            <a:r>
              <a:rPr lang="en-GB" b="1" dirty="0"/>
              <a:t> Verde” by:</a:t>
            </a:r>
          </a:p>
          <a:p>
            <a:pPr lvl="2"/>
            <a:r>
              <a:rPr lang="en-GB" dirty="0"/>
              <a:t>- Galicia, Asturias, Cantabria, Basque Country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C38CF-580D-C0EF-6EA8-6E6AD22A9A9D}"/>
              </a:ext>
            </a:extLst>
          </p:cNvPr>
          <p:cNvSpPr txBox="1"/>
          <p:nvPr/>
        </p:nvSpPr>
        <p:spPr>
          <a:xfrm>
            <a:off x="8263054" y="188455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Spain political map">
            <a:extLst>
              <a:ext uri="{FF2B5EF4-FFF2-40B4-BE49-F238E27FC236}">
                <a16:creationId xmlns:a16="http://schemas.microsoft.com/office/drawing/2014/main" id="{1F2442EC-4328-E9D9-BA24-E95F99F19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797" y="1008492"/>
            <a:ext cx="5183461" cy="542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240970"/>
      </p:ext>
    </p:extLst>
  </p:cSld>
  <p:clrMapOvr>
    <a:masterClrMapping/>
  </p:clrMapOvr>
  <p:transition spd="slow"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Attractions:</a:t>
            </a:r>
          </a:p>
          <a:p>
            <a:pPr lvl="2"/>
            <a:r>
              <a:rPr lang="en-GB" dirty="0"/>
              <a:t>- Coast, countryside, and mountains</a:t>
            </a:r>
          </a:p>
          <a:p>
            <a:pPr lvl="2"/>
            <a:r>
              <a:rPr lang="en-GB" dirty="0"/>
              <a:t>- Unspoiled scenery</a:t>
            </a:r>
          </a:p>
          <a:p>
            <a:pPr lvl="2"/>
            <a:r>
              <a:rPr lang="en-GB" dirty="0"/>
              <a:t>- Rich folk traditions</a:t>
            </a:r>
          </a:p>
          <a:p>
            <a:pPr lvl="2"/>
            <a:r>
              <a:rPr lang="en-GB" dirty="0"/>
              <a:t>- Distinctive regional cuisines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A cable car at the Picos de Europa: places to visit in Northern Spain - POD Travels">
            <a:extLst>
              <a:ext uri="{FF2B5EF4-FFF2-40B4-BE49-F238E27FC236}">
                <a16:creationId xmlns:a16="http://schemas.microsoft.com/office/drawing/2014/main" id="{71A1F328-491F-8BC2-CC67-01F7FB5D5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609" y="836712"/>
            <a:ext cx="4482252" cy="2988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1A9513A7-D2C8-64B3-C634-72AA69309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875" y="3770952"/>
            <a:ext cx="4765818" cy="261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99B67E7E-FFFD-DD7C-66C7-9A6C3922E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879" y="3883909"/>
            <a:ext cx="4605882" cy="255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481C598-60C3-6E42-C0F9-79965AFB96B4}"/>
              </a:ext>
            </a:extLst>
          </p:cNvPr>
          <p:cNvSpPr txBox="1"/>
          <p:nvPr/>
        </p:nvSpPr>
        <p:spPr>
          <a:xfrm>
            <a:off x="-19852" y="5807005"/>
            <a:ext cx="23874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Ponga Mountains. </a:t>
            </a:r>
            <a:r>
              <a:rPr lang="en-US" dirty="0"/>
              <a:t>Asturias</a:t>
            </a:r>
            <a:endParaRPr lang="en-DE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021B9B1-CCF3-0DFC-731C-2D80B2573770}"/>
              </a:ext>
            </a:extLst>
          </p:cNvPr>
          <p:cNvSpPr txBox="1"/>
          <p:nvPr/>
        </p:nvSpPr>
        <p:spPr>
          <a:xfrm>
            <a:off x="6459215" y="3381556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/>
              <a:t>Cantabria</a:t>
            </a:r>
          </a:p>
        </p:txBody>
      </p:sp>
    </p:spTree>
    <p:extLst>
      <p:ext uri="{BB962C8B-B14F-4D97-AF65-F5344CB8AC3E}">
        <p14:creationId xmlns:p14="http://schemas.microsoft.com/office/powerpoint/2010/main" val="2909603239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Asturias and Cantabria</a:t>
            </a:r>
          </a:p>
          <a:p>
            <a:pPr lvl="2"/>
            <a:r>
              <a:rPr lang="en-GB" dirty="0"/>
              <a:t>Popular seaside resorts:</a:t>
            </a:r>
          </a:p>
          <a:p>
            <a:pPr lvl="2"/>
            <a:r>
              <a:rPr lang="en-GB" dirty="0"/>
              <a:t>- Laredo              - Castro </a:t>
            </a:r>
            <a:r>
              <a:rPr lang="en-GB" dirty="0" err="1"/>
              <a:t>Urdiales</a:t>
            </a:r>
            <a:endParaRPr lang="en-GB" dirty="0"/>
          </a:p>
          <a:p>
            <a:pPr lvl="2"/>
            <a:r>
              <a:rPr lang="en-GB" b="1" dirty="0"/>
              <a:t>Major resorts:</a:t>
            </a:r>
          </a:p>
          <a:p>
            <a:pPr lvl="2"/>
            <a:r>
              <a:rPr lang="en-GB" dirty="0"/>
              <a:t>- </a:t>
            </a:r>
            <a:r>
              <a:rPr lang="en-GB" dirty="0" err="1"/>
              <a:t>Gijón</a:t>
            </a:r>
            <a:endParaRPr lang="en-GB" dirty="0"/>
          </a:p>
          <a:p>
            <a:pPr lvl="2"/>
            <a:r>
              <a:rPr lang="en-GB" dirty="0"/>
              <a:t>Santander – hosts international festivals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Castro Urdiales (Kantabrische Küste)">
            <a:extLst>
              <a:ext uri="{FF2B5EF4-FFF2-40B4-BE49-F238E27FC236}">
                <a16:creationId xmlns:a16="http://schemas.microsoft.com/office/drawing/2014/main" id="{1542E27A-772C-AE78-A1A5-072EBD71E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829588"/>
            <a:ext cx="4927476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3F170FF-7D18-1ED1-F4EB-61A9F298B486}"/>
              </a:ext>
            </a:extLst>
          </p:cNvPr>
          <p:cNvSpPr txBox="1"/>
          <p:nvPr/>
        </p:nvSpPr>
        <p:spPr>
          <a:xfrm>
            <a:off x="5163071" y="2834419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Castro </a:t>
            </a:r>
            <a:r>
              <a:rPr lang="en-GB" dirty="0" err="1"/>
              <a:t>Urdiales</a:t>
            </a:r>
            <a:endParaRPr lang="en-DE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2941F16-76D0-BB90-FC8C-B869EC05FB84}"/>
              </a:ext>
            </a:extLst>
          </p:cNvPr>
          <p:cNvSpPr txBox="1"/>
          <p:nvPr/>
        </p:nvSpPr>
        <p:spPr>
          <a:xfrm>
            <a:off x="7950820" y="486193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FC9FF9F-BE5D-0A32-8FF7-6F5D3000C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982" y="3435209"/>
            <a:ext cx="6693551" cy="302958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D768972-31F4-E3FB-ACE0-ADC0025098C4}"/>
              </a:ext>
            </a:extLst>
          </p:cNvPr>
          <p:cNvSpPr txBox="1"/>
          <p:nvPr/>
        </p:nvSpPr>
        <p:spPr>
          <a:xfrm>
            <a:off x="3866927" y="6028412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Laredo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719512862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Cultural and Heritage Sites:</a:t>
            </a:r>
          </a:p>
          <a:p>
            <a:pPr lvl="2"/>
            <a:r>
              <a:rPr lang="en-GB" dirty="0" err="1"/>
              <a:t>Santillana</a:t>
            </a:r>
            <a:r>
              <a:rPr lang="en-GB" dirty="0"/>
              <a:t> del Mar – medieval town</a:t>
            </a:r>
          </a:p>
          <a:p>
            <a:pPr lvl="2"/>
            <a:r>
              <a:rPr lang="en-GB" dirty="0"/>
              <a:t>Altamira Caves – "Sistine Chapel of Stone Age Art"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48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F170FF-7D18-1ED1-F4EB-61A9F298B486}"/>
              </a:ext>
            </a:extLst>
          </p:cNvPr>
          <p:cNvSpPr txBox="1"/>
          <p:nvPr/>
        </p:nvSpPr>
        <p:spPr>
          <a:xfrm>
            <a:off x="-146860" y="6118102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Santillana</a:t>
            </a:r>
            <a:r>
              <a:rPr lang="en-GB" dirty="0"/>
              <a:t> del Mar</a:t>
            </a:r>
            <a:endParaRPr lang="en-DE" dirty="0"/>
          </a:p>
        </p:txBody>
      </p:sp>
      <p:pic>
        <p:nvPicPr>
          <p:cNvPr id="4098" name="Picture 2" descr="Photo of Santillana del Mar">
            <a:extLst>
              <a:ext uri="{FF2B5EF4-FFF2-40B4-BE49-F238E27FC236}">
                <a16:creationId xmlns:a16="http://schemas.microsoft.com/office/drawing/2014/main" id="{947B6B87-840A-04AC-F6AD-B53DF6FFD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421" y="3112409"/>
            <a:ext cx="5517248" cy="315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146E4389-000B-DB08-5A0F-40C6E60FC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69" y="911605"/>
            <a:ext cx="5241091" cy="524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A2074A9-9257-B48D-210A-96EB4ED30042}"/>
              </a:ext>
            </a:extLst>
          </p:cNvPr>
          <p:cNvSpPr txBox="1"/>
          <p:nvPr/>
        </p:nvSpPr>
        <p:spPr>
          <a:xfrm>
            <a:off x="7323311" y="6152696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Altamira Caves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52837890"/>
      </p:ext>
    </p:extLst>
  </p:cSld>
  <p:clrMapOvr>
    <a:masterClrMapping/>
  </p:clrMapOvr>
  <p:transition spd="slow">
    <p:wipe dir="r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Eastern and Southern Spain: Sun, Sea and Culture</a:t>
            </a:r>
          </a:p>
          <a:p>
            <a:pPr lvl="2"/>
            <a:r>
              <a:rPr lang="en-GB" dirty="0"/>
              <a:t>- Main Tourist Draw: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Mediterranean coastal resorts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Popular for guaranteed summer sunshine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Regions:</a:t>
            </a:r>
          </a:p>
          <a:p>
            <a:pPr lvl="2"/>
            <a:r>
              <a:rPr lang="en-GB" dirty="0"/>
              <a:t>- Catalonia                -Valencia</a:t>
            </a:r>
          </a:p>
          <a:p>
            <a:pPr lvl="2"/>
            <a:r>
              <a:rPr lang="en-GB" dirty="0"/>
              <a:t>- Murcia                     - </a:t>
            </a:r>
            <a:r>
              <a:rPr lang="en-GB" dirty="0" err="1"/>
              <a:t>Andalucia</a:t>
            </a:r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49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2074A9-9257-B48D-210A-96EB4ED30042}"/>
              </a:ext>
            </a:extLst>
          </p:cNvPr>
          <p:cNvSpPr txBox="1"/>
          <p:nvPr/>
        </p:nvSpPr>
        <p:spPr>
          <a:xfrm>
            <a:off x="7323311" y="6152696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Altamira Caves</a:t>
            </a:r>
            <a:endParaRPr lang="en-DE" dirty="0"/>
          </a:p>
        </p:txBody>
      </p:sp>
      <p:pic>
        <p:nvPicPr>
          <p:cNvPr id="17" name="Picture 2" descr="Spain political map">
            <a:extLst>
              <a:ext uri="{FF2B5EF4-FFF2-40B4-BE49-F238E27FC236}">
                <a16:creationId xmlns:a16="http://schemas.microsoft.com/office/drawing/2014/main" id="{6FACE90B-1D7A-2446-E8C9-170399166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1008492"/>
            <a:ext cx="5716043" cy="542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554660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Tourism Trend:</a:t>
            </a:r>
          </a:p>
          <a:p>
            <a:pPr lvl="2"/>
            <a:r>
              <a:rPr lang="en-GB" dirty="0"/>
              <a:t>- Beaches overshadow many cultural attractions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Cultural Highlights: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Barcelona (Catalonia)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Seville (</a:t>
            </a:r>
            <a:r>
              <a:rPr lang="en-GB" dirty="0" err="1"/>
              <a:t>Andalucia</a:t>
            </a:r>
            <a:r>
              <a:rPr lang="en-GB" dirty="0"/>
              <a:t>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Granada (</a:t>
            </a:r>
            <a:r>
              <a:rPr lang="en-GB" dirty="0" err="1"/>
              <a:t>Andalucia</a:t>
            </a:r>
            <a:r>
              <a:rPr lang="en-GB" dirty="0"/>
              <a:t>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50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2074A9-9257-B48D-210A-96EB4ED30042}"/>
              </a:ext>
            </a:extLst>
          </p:cNvPr>
          <p:cNvSpPr txBox="1"/>
          <p:nvPr/>
        </p:nvSpPr>
        <p:spPr>
          <a:xfrm>
            <a:off x="7323311" y="6152696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Altamira Caves</a:t>
            </a:r>
            <a:endParaRPr lang="en-DE" dirty="0"/>
          </a:p>
        </p:txBody>
      </p:sp>
      <p:pic>
        <p:nvPicPr>
          <p:cNvPr id="1026" name="Picture 2" descr="Detailed Map of Southern Spain">
            <a:extLst>
              <a:ext uri="{FF2B5EF4-FFF2-40B4-BE49-F238E27FC236}">
                <a16:creationId xmlns:a16="http://schemas.microsoft.com/office/drawing/2014/main" id="{5AF7E8C8-C21D-69E2-61BE-8D2ED79A2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935" y="2827577"/>
            <a:ext cx="8115399" cy="360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4808741"/>
      </p:ext>
    </p:extLst>
  </p:cSld>
  <p:clrMapOvr>
    <a:masterClrMapping/>
  </p:clrMapOvr>
  <p:transition spd="slow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Catalonia and Barcelona: </a:t>
            </a:r>
          </a:p>
          <a:p>
            <a:pPr lvl="2"/>
            <a:r>
              <a:rPr lang="en-GB" dirty="0"/>
              <a:t>Distinctive Region:</a:t>
            </a:r>
          </a:p>
          <a:p>
            <a:pPr lvl="2"/>
            <a:r>
              <a:rPr lang="en-GB" dirty="0"/>
              <a:t>- Own language, culture, and strong national identity</a:t>
            </a:r>
          </a:p>
          <a:p>
            <a:pPr lvl="2"/>
            <a:r>
              <a:rPr lang="en-GB" dirty="0"/>
              <a:t>- Historically progressive and outward-looking</a:t>
            </a:r>
          </a:p>
          <a:p>
            <a:pPr lvl="2"/>
            <a:r>
              <a:rPr lang="en-GB" dirty="0"/>
              <a:t>- Barcelona: major seaport, industrial and commercial hub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Creative and Cultural Hub:</a:t>
            </a:r>
          </a:p>
          <a:p>
            <a:pPr lvl="2"/>
            <a:r>
              <a:rPr lang="en-GB" dirty="0"/>
              <a:t>Centre for avant-garde art, architecture, and fashion design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51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Catalonia political map with capital Barcelona, borders and important  cities. Autonomous community of Spain on the Iberian Peninsula.  Illustration Stock Photo - Alamy">
            <a:extLst>
              <a:ext uri="{FF2B5EF4-FFF2-40B4-BE49-F238E27FC236}">
                <a16:creationId xmlns:a16="http://schemas.microsoft.com/office/drawing/2014/main" id="{D8C9E760-9393-FD08-5D8D-0AC539CB5A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48"/>
          <a:stretch/>
        </p:blipFill>
        <p:spPr bwMode="auto">
          <a:xfrm>
            <a:off x="6603231" y="1574759"/>
            <a:ext cx="5346173" cy="4763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013932"/>
      </p:ext>
    </p:extLst>
  </p:cSld>
  <p:clrMapOvr>
    <a:masterClrMapping/>
  </p:clrMapOvr>
  <p:transition spd="slow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Key Attractions in Barcelona</a:t>
            </a:r>
          </a:p>
          <a:p>
            <a:pPr lvl="2"/>
            <a:r>
              <a:rPr lang="en-GB" dirty="0"/>
              <a:t>Las Ramblas – vibrant street life and floral displays</a:t>
            </a:r>
          </a:p>
          <a:p>
            <a:pPr lvl="2"/>
            <a:r>
              <a:rPr lang="en-GB" dirty="0"/>
              <a:t>The Cathedral and Barrio </a:t>
            </a:r>
            <a:r>
              <a:rPr lang="en-GB" dirty="0" err="1"/>
              <a:t>Gótico</a:t>
            </a:r>
            <a:endParaRPr lang="en-GB" dirty="0"/>
          </a:p>
          <a:p>
            <a:pPr lvl="2"/>
            <a:r>
              <a:rPr lang="en-GB" dirty="0"/>
              <a:t>Sagrada Familia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52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2074A9-9257-B48D-210A-96EB4ED30042}"/>
              </a:ext>
            </a:extLst>
          </p:cNvPr>
          <p:cNvSpPr txBox="1"/>
          <p:nvPr/>
        </p:nvSpPr>
        <p:spPr>
          <a:xfrm>
            <a:off x="7323311" y="6152696"/>
            <a:ext cx="61387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Altamira Caves</a:t>
            </a:r>
            <a:endParaRPr lang="en-DE" dirty="0"/>
          </a:p>
        </p:txBody>
      </p:sp>
      <p:pic>
        <p:nvPicPr>
          <p:cNvPr id="3074" name="Picture 2" descr="10 interesting facts about Las Ramblas in Barcelona">
            <a:extLst>
              <a:ext uri="{FF2B5EF4-FFF2-40B4-BE49-F238E27FC236}">
                <a16:creationId xmlns:a16="http://schemas.microsoft.com/office/drawing/2014/main" id="{A598AB39-FDE0-D703-9737-7DBB3D622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426" y="3481128"/>
            <a:ext cx="4364053" cy="290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D Classics: La Sagrada Familia / Antoni Gaudí | ArchDaily">
            <a:extLst>
              <a:ext uri="{FF2B5EF4-FFF2-40B4-BE49-F238E27FC236}">
                <a16:creationId xmlns:a16="http://schemas.microsoft.com/office/drawing/2014/main" id="{4D0A1828-5D64-71E7-2C06-B0E83D807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617" y="792334"/>
            <a:ext cx="5114092" cy="562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398321"/>
      </p:ext>
    </p:extLst>
  </p:cSld>
  <p:clrMapOvr>
    <a:masterClrMapping/>
  </p:clrMapOvr>
  <p:transition spd="slow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 err="1"/>
              <a:t>Andalucia</a:t>
            </a:r>
            <a:r>
              <a:rPr lang="en-GB" b="1" dirty="0"/>
              <a:t>:</a:t>
            </a:r>
          </a:p>
          <a:p>
            <a:pPr lvl="2"/>
            <a:r>
              <a:rPr lang="en-GB" b="1" dirty="0"/>
              <a:t>- Iconic Spanish Image: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Warm, sunny climate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Easy-going lifestyle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Picturesque villages and white towns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53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0" name="Picture 4" descr="Andalusia, Spain Cities Map and Guide">
            <a:extLst>
              <a:ext uri="{FF2B5EF4-FFF2-40B4-BE49-F238E27FC236}">
                <a16:creationId xmlns:a16="http://schemas.microsoft.com/office/drawing/2014/main" id="{F726E10B-168C-27AE-5BC2-A5FD8E06D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055" y="1639996"/>
            <a:ext cx="7049011" cy="4699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429929"/>
      </p:ext>
    </p:extLst>
  </p:cSld>
  <p:clrMapOvr>
    <a:masterClrMapping/>
  </p:clrMapOvr>
  <p:transition spd="slow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Tourism in </a:t>
            </a:r>
            <a:r>
              <a:rPr lang="en-GB" b="1" dirty="0" err="1"/>
              <a:t>Andalucia’s</a:t>
            </a:r>
            <a:r>
              <a:rPr lang="en-GB" b="1" dirty="0"/>
              <a:t> Major Cities: Seville</a:t>
            </a:r>
          </a:p>
          <a:p>
            <a:pPr lvl="2"/>
            <a:r>
              <a:rPr lang="en-GB" b="1" dirty="0"/>
              <a:t>- </a:t>
            </a:r>
            <a:r>
              <a:rPr lang="en-GB" dirty="0"/>
              <a:t>Seville – Regional Capital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Historically Spain’s gateway to the Americas during the colonial era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Rich cultural heritage and vibrant street life</a:t>
            </a:r>
          </a:p>
          <a:p>
            <a:pPr lvl="2"/>
            <a:r>
              <a:rPr lang="en-GB" b="1" dirty="0"/>
              <a:t>- Key Tourist Events:</a:t>
            </a:r>
          </a:p>
          <a:p>
            <a:pPr lvl="2"/>
            <a:r>
              <a:rPr lang="en-GB" dirty="0"/>
              <a:t>- Holy Week (</a:t>
            </a:r>
            <a:r>
              <a:rPr lang="en-GB" dirty="0" err="1"/>
              <a:t>Semana</a:t>
            </a:r>
            <a:r>
              <a:rPr lang="en-GB" dirty="0"/>
              <a:t> Santa):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Grand religious processions attracting thousands of visitors</a:t>
            </a:r>
          </a:p>
          <a:p>
            <a:pPr lvl="2"/>
            <a:r>
              <a:rPr lang="en-GB" dirty="0"/>
              <a:t>- April Feria (Feria de Abril):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Colourful celebration with traditional dress, flamenco, music, and dancing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54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19246"/>
      </p:ext>
    </p:extLst>
  </p:cSld>
  <p:clrMapOvr>
    <a:masterClrMapping/>
  </p:clrMapOvr>
  <p:transition spd="slow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Tourism in </a:t>
            </a:r>
            <a:r>
              <a:rPr lang="en-GB" b="1" dirty="0" err="1"/>
              <a:t>Andalucia’s</a:t>
            </a:r>
            <a:r>
              <a:rPr lang="en-GB" b="1" dirty="0"/>
              <a:t> Major Cities: Córdoba</a:t>
            </a:r>
          </a:p>
          <a:p>
            <a:pPr lvl="2"/>
            <a:r>
              <a:rPr lang="en-GB" b="1" dirty="0"/>
              <a:t>- Historic Significance: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 the 10th century, Europe’s largest city under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Muslim rule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Rich Islamic legacy preserved in architecture and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 urban design</a:t>
            </a:r>
          </a:p>
          <a:p>
            <a:pPr lvl="2"/>
            <a:r>
              <a:rPr lang="en-GB" b="1" dirty="0"/>
              <a:t>Key Attraction:</a:t>
            </a:r>
          </a:p>
          <a:p>
            <a:pPr lvl="2"/>
            <a:r>
              <a:rPr lang="en-GB" b="1" dirty="0"/>
              <a:t>- The </a:t>
            </a:r>
            <a:r>
              <a:rPr lang="en-GB" b="1" dirty="0" err="1"/>
              <a:t>Mezquita</a:t>
            </a:r>
            <a:r>
              <a:rPr lang="en-GB" b="1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Former mosque, now a cathedral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One of the greatest monuments of Islamic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architecture in Europe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55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Moschee-Kathedrale von Córdoba – Wikipedia">
            <a:extLst>
              <a:ext uri="{FF2B5EF4-FFF2-40B4-BE49-F238E27FC236}">
                <a16:creationId xmlns:a16="http://schemas.microsoft.com/office/drawing/2014/main" id="{000A8E7D-D4B6-E5A4-19FD-E84B0B35F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664" y="2211257"/>
            <a:ext cx="6386686" cy="424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774893"/>
      </p:ext>
    </p:extLst>
  </p:cSld>
  <p:clrMapOvr>
    <a:masterClrMapping/>
  </p:clrMapOvr>
  <p:transition spd="slow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The </a:t>
            </a:r>
            <a:r>
              <a:rPr lang="nl-NL" sz="3200" dirty="0" err="1"/>
              <a:t>Tourism</a:t>
            </a:r>
            <a:r>
              <a:rPr lang="nl-NL" sz="3200" dirty="0"/>
              <a:t> </a:t>
            </a:r>
            <a:r>
              <a:rPr lang="nl-NL" sz="3200" dirty="0" err="1"/>
              <a:t>Geography</a:t>
            </a:r>
            <a:r>
              <a:rPr lang="nl-NL" sz="3200" dirty="0"/>
              <a:t> of Spain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2"/>
            <a:r>
              <a:rPr lang="en-GB" b="1" dirty="0"/>
              <a:t> 3.4- Tourism Resources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- Tourism in </a:t>
            </a:r>
            <a:r>
              <a:rPr lang="en-GB" b="1" dirty="0" err="1"/>
              <a:t>Andalucia’s</a:t>
            </a:r>
            <a:r>
              <a:rPr lang="en-GB" b="1" dirty="0"/>
              <a:t> Major Cities: Granada</a:t>
            </a:r>
          </a:p>
          <a:p>
            <a:pPr lvl="2"/>
            <a:r>
              <a:rPr lang="en-GB" dirty="0"/>
              <a:t>- World-Famous Landmark: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Alhambra Palace – a masterpiece of Moorish</a:t>
            </a:r>
          </a:p>
          <a:p>
            <a:pPr lvl="2"/>
            <a:r>
              <a:rPr lang="en-GB" dirty="0"/>
              <a:t> architecture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UNESCO World Heritage Site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Scenic Beauty: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 err="1"/>
              <a:t>Generalife</a:t>
            </a:r>
            <a:r>
              <a:rPr lang="en-GB" dirty="0"/>
              <a:t> Gardens – tranquil Islamic-style</a:t>
            </a:r>
          </a:p>
          <a:p>
            <a:pPr lvl="2"/>
            <a:r>
              <a:rPr lang="en-GB" dirty="0"/>
              <a:t> gardens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Set against the backdrop of the snow-capped</a:t>
            </a:r>
          </a:p>
          <a:p>
            <a:pPr lvl="2"/>
            <a:r>
              <a:rPr lang="en-GB" dirty="0"/>
              <a:t> Sierra Nevada mountains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56</a:t>
            </a:fld>
            <a:endParaRPr lang="nl-NL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2BDE8-25FC-D098-B8D9-04F8A4222D32}"/>
              </a:ext>
            </a:extLst>
          </p:cNvPr>
          <p:cNvSpPr txBox="1"/>
          <p:nvPr/>
        </p:nvSpPr>
        <p:spPr>
          <a:xfrm>
            <a:off x="4616605" y="22190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6B37BB-FC6A-1449-981A-F8254C93FBC5}"/>
              </a:ext>
            </a:extLst>
          </p:cNvPr>
          <p:cNvSpPr txBox="1"/>
          <p:nvPr/>
        </p:nvSpPr>
        <p:spPr>
          <a:xfrm>
            <a:off x="2007220" y="30777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64A392-A55F-76BA-4F9D-D4023ECDA092}"/>
              </a:ext>
            </a:extLst>
          </p:cNvPr>
          <p:cNvSpPr txBox="1"/>
          <p:nvPr/>
        </p:nvSpPr>
        <p:spPr>
          <a:xfrm>
            <a:off x="9757317" y="35572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93FFE3-3211-0C71-2155-87F729F7E615}"/>
              </a:ext>
            </a:extLst>
          </p:cNvPr>
          <p:cNvSpPr txBox="1"/>
          <p:nvPr/>
        </p:nvSpPr>
        <p:spPr>
          <a:xfrm>
            <a:off x="9422780" y="283241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44EDEA-ACFD-7042-6C7F-7A0B4952DD6E}"/>
              </a:ext>
            </a:extLst>
          </p:cNvPr>
          <p:cNvSpPr txBox="1"/>
          <p:nvPr/>
        </p:nvSpPr>
        <p:spPr>
          <a:xfrm>
            <a:off x="1550020" y="407019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E25B7F-4F79-153E-5AD8-BF38CD8E2C50}"/>
              </a:ext>
            </a:extLst>
          </p:cNvPr>
          <p:cNvSpPr txBox="1"/>
          <p:nvPr/>
        </p:nvSpPr>
        <p:spPr>
          <a:xfrm>
            <a:off x="5675971" y="335651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2B372E-0FF9-3DF0-DD36-7261854FDD57}"/>
              </a:ext>
            </a:extLst>
          </p:cNvPr>
          <p:cNvSpPr txBox="1"/>
          <p:nvPr/>
        </p:nvSpPr>
        <p:spPr>
          <a:xfrm>
            <a:off x="9043639" y="295507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51544F-8B68-5EC7-C4FB-E3C25007569F}"/>
              </a:ext>
            </a:extLst>
          </p:cNvPr>
          <p:cNvSpPr txBox="1"/>
          <p:nvPr/>
        </p:nvSpPr>
        <p:spPr>
          <a:xfrm>
            <a:off x="4951141" y="323385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FF5215-A8BC-9191-F856-6E99871A8871}"/>
              </a:ext>
            </a:extLst>
          </p:cNvPr>
          <p:cNvSpPr txBox="1"/>
          <p:nvPr/>
        </p:nvSpPr>
        <p:spPr>
          <a:xfrm>
            <a:off x="1505415" y="254247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9EDA23-6740-21CC-ABBB-3A8A5C85E941}"/>
              </a:ext>
            </a:extLst>
          </p:cNvPr>
          <p:cNvSpPr txBox="1"/>
          <p:nvPr/>
        </p:nvSpPr>
        <p:spPr>
          <a:xfrm>
            <a:off x="8541834" y="2464420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 descr="Alhambra Palace: Water Management Mastery | Omrania">
            <a:extLst>
              <a:ext uri="{FF2B5EF4-FFF2-40B4-BE49-F238E27FC236}">
                <a16:creationId xmlns:a16="http://schemas.microsoft.com/office/drawing/2014/main" id="{AE640C17-9F67-68CB-3CC0-B4A135F22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87" y="2875486"/>
            <a:ext cx="6785683" cy="355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389247"/>
      </p:ext>
    </p:extLst>
  </p:cSld>
  <p:clrMapOvr>
    <a:masterClrMapping/>
  </p:clrMapOvr>
  <p:transition spd="slow">
    <p:wipe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311</TotalTime>
  <Words>2852</Words>
  <Application>Microsoft Macintosh PowerPoint</Application>
  <PresentationFormat>Custom</PresentationFormat>
  <Paragraphs>618</Paragraphs>
  <Slides>58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Tourist Regions and Attractions  European Institute of Innovation, Entrepreneurship and Technology Lessingstraße 79, 13158 Berlin, Germany </vt:lpstr>
      <vt:lpstr>Index</vt:lpstr>
      <vt:lpstr>1- The Tourism Geography of Europe</vt:lpstr>
      <vt:lpstr>1- The Tourism Geography of Europe</vt:lpstr>
      <vt:lpstr>1- The Tourism Geography of Europe</vt:lpstr>
      <vt:lpstr>1- The Tourism Geography of Europe</vt:lpstr>
      <vt:lpstr>1- The Tourism Geography of Europe</vt:lpstr>
      <vt:lpstr>1- The Tourism Geography of Europe</vt:lpstr>
      <vt:lpstr>1- The Tourism Geography of Europe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2- The Tourism Geography of Germany</vt:lpstr>
      <vt:lpstr>3- The Tourism Geography of Iberian Peninsula</vt:lpstr>
      <vt:lpstr>3- The Tourism Geography of Iberian Peninsula</vt:lpstr>
      <vt:lpstr>3- The Tourism Geography of Iberian Peninsula</vt:lpstr>
      <vt:lpstr>3- The Tourism Geography of Iberian Peninsula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4- The Tourism Geography of Spain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201</cp:revision>
  <dcterms:created xsi:type="dcterms:W3CDTF">2023-10-18T00:40:52Z</dcterms:created>
  <dcterms:modified xsi:type="dcterms:W3CDTF">2025-06-25T20:41:06Z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