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94D3225-627D-4492-8F1E-FC49155C4AB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12F7AF-E7DA-4C86-9239-AB65BEB2155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4D3225-627D-4492-8F1E-FC49155C4AB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12F7AF-E7DA-4C86-9239-AB65BEB2155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4D3225-627D-4492-8F1E-FC49155C4AB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12F7AF-E7DA-4C86-9239-AB65BEB2155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94D3225-627D-4492-8F1E-FC49155C4AB4}"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12F7AF-E7DA-4C86-9239-AB65BEB2155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94D3225-627D-4492-8F1E-FC49155C4AB4}"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12F7AF-E7DA-4C86-9239-AB65BEB2155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94D3225-627D-4492-8F1E-FC49155C4AB4}"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12F7AF-E7DA-4C86-9239-AB65BEB2155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4D3225-627D-4492-8F1E-FC49155C4AB4}"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12F7AF-E7DA-4C86-9239-AB65BEB2155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4D3225-627D-4492-8F1E-FC49155C4AB4}"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12F7AF-E7DA-4C86-9239-AB65BEB2155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4D3225-627D-4492-8F1E-FC49155C4AB4}"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12F7AF-E7DA-4C86-9239-AB65BEB2155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4D3225-627D-4492-8F1E-FC49155C4AB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12F7AF-E7DA-4C86-9239-AB65BEB2155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4D3225-627D-4492-8F1E-FC49155C4AB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12F7AF-E7DA-4C86-9239-AB65BEB2155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4D3225-627D-4492-8F1E-FC49155C4AB4}"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12F7AF-E7DA-4C86-9239-AB65BEB2155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a:t>Internal Training Memo for North American Staff on AI-Powered Tourism </a:t>
            </a:r>
            <a:r>
              <a:rPr lang="en-US" b="1" dirty="0" smtClean="0"/>
              <a:t>Services</a:t>
            </a:r>
            <a:endParaRPr lang="en-US" dirty="0"/>
          </a:p>
        </p:txBody>
      </p:sp>
      <p:sp>
        <p:nvSpPr>
          <p:cNvPr id="3" name="Subtitle 2"/>
          <p:cNvSpPr>
            <a:spLocks noGrp="1"/>
          </p:cNvSpPr>
          <p:nvPr>
            <p:ph type="subTitle" idx="1"/>
          </p:nvPr>
        </p:nvSpPr>
        <p:spPr/>
        <p:txBody>
          <a:bodyPr/>
          <a:lstStyle/>
          <a:p>
            <a:r>
              <a:rPr lang="en-US" b="1" dirty="0" smtClean="0"/>
              <a:t>Student Name: </a:t>
            </a:r>
            <a:r>
              <a:rPr lang="en-US" b="1" dirty="0" err="1" smtClean="0"/>
              <a:t>Abhilash</a:t>
            </a:r>
            <a:r>
              <a:rPr lang="en-US" b="1" smtClean="0"/>
              <a:t/>
            </a:r>
            <a:br>
              <a:rPr lang="en-US" b="1" smtClean="0"/>
            </a:br>
            <a:r>
              <a:rPr lang="en-US" b="1" smtClean="0"/>
              <a:t>Student ID: DE240063</a:t>
            </a:r>
            <a:endParaRPr lang="en-US" smtClean="0"/>
          </a:p>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Table of Contents</a:t>
            </a:r>
          </a:p>
        </p:txBody>
      </p:sp>
      <p:sp>
        <p:nvSpPr>
          <p:cNvPr id="3" name="Content Placeholder 2"/>
          <p:cNvSpPr>
            <a:spLocks noGrp="1"/>
          </p:cNvSpPr>
          <p:nvPr>
            <p:ph idx="1"/>
          </p:nvPr>
        </p:nvSpPr>
        <p:spPr/>
        <p:txBody>
          <a:bodyPr>
            <a:normAutofit fontScale="77500" lnSpcReduction="20000"/>
          </a:bodyPr>
          <a:lstStyle/>
          <a:p>
            <a:pPr lvl="0"/>
            <a:r>
              <a:rPr lang="en-US" dirty="0"/>
              <a:t>Introduction</a:t>
            </a:r>
          </a:p>
          <a:p>
            <a:pPr lvl="0"/>
            <a:r>
              <a:rPr lang="en-US" dirty="0"/>
              <a:t>Purpose of Training</a:t>
            </a:r>
          </a:p>
          <a:p>
            <a:pPr lvl="0"/>
            <a:r>
              <a:rPr lang="en-US" dirty="0"/>
              <a:t>Regional Differences and Cultural Sensitivity</a:t>
            </a:r>
          </a:p>
          <a:p>
            <a:pPr lvl="0"/>
            <a:r>
              <a:rPr lang="en-US" dirty="0"/>
              <a:t>Training Program Structure</a:t>
            </a:r>
          </a:p>
          <a:p>
            <a:pPr lvl="0"/>
            <a:r>
              <a:rPr lang="en-US" dirty="0"/>
              <a:t>Training Material and Methods</a:t>
            </a:r>
          </a:p>
          <a:p>
            <a:pPr lvl="0"/>
            <a:r>
              <a:rPr lang="en-US" dirty="0"/>
              <a:t>Evaluation and Feedback</a:t>
            </a:r>
          </a:p>
          <a:p>
            <a:pPr lvl="0"/>
            <a:r>
              <a:rPr lang="en-US" dirty="0"/>
              <a:t>Data Privacy Considerations</a:t>
            </a:r>
          </a:p>
          <a:p>
            <a:pPr lvl="0"/>
            <a:r>
              <a:rPr lang="en-US" dirty="0"/>
              <a:t>Challenges in Implementing AI-Powered Services Across Cultures</a:t>
            </a:r>
          </a:p>
          <a:p>
            <a:pPr lvl="0"/>
            <a:r>
              <a:rPr lang="en-US" dirty="0"/>
              <a:t>Future Considerations for Global AI Training Programs</a:t>
            </a:r>
          </a:p>
          <a:p>
            <a:pPr lvl="0"/>
            <a:r>
              <a:rPr lang="en-US" dirty="0"/>
              <a:t>Conclusion</a:t>
            </a:r>
          </a:p>
          <a:p>
            <a:pPr lvl="0"/>
            <a:r>
              <a:rPr lang="en-US" dirty="0"/>
              <a:t>References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Executive Summary</a:t>
            </a:r>
          </a:p>
        </p:txBody>
      </p:sp>
      <p:sp>
        <p:nvSpPr>
          <p:cNvPr id="3" name="Content Placeholder 2"/>
          <p:cNvSpPr>
            <a:spLocks noGrp="1"/>
          </p:cNvSpPr>
          <p:nvPr>
            <p:ph idx="1"/>
          </p:nvPr>
        </p:nvSpPr>
        <p:spPr/>
        <p:txBody>
          <a:bodyPr>
            <a:normAutofit fontScale="70000" lnSpcReduction="20000"/>
          </a:bodyPr>
          <a:lstStyle/>
          <a:p>
            <a:r>
              <a:rPr lang="en-US" dirty="0"/>
              <a:t>The tourism industry is undergoing a significant digital transformation, with artificial intelligence (AI) playing an increasingly central role in customer engagement, service delivery, and operational efficiency. This internal training memo is designed for North American tourism professionals to ensure effective adaptation to AI-powered tourism services. The aim is to bridge the knowledge gap between traditional service models and AI-enhanced systems while fostering a culturally inclusive, ethically aware, and technologically competent workforce.</a:t>
            </a:r>
          </a:p>
          <a:p>
            <a:r>
              <a:rPr lang="en-US" dirty="0"/>
              <a:t>The memo outlines the current trends in AI integration in tourism, details region-specific considerations, and presents strategies for training and performance management. Additionally, it includes case studies, practical tools, and references to real-world examples to contextualize learning. The objective is not only to enhance the technical proficiency of staff but also to prepare them for culturally nuanced interactions in a globalized tourism environment.</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to AI in Tourism</a:t>
            </a:r>
          </a:p>
        </p:txBody>
      </p:sp>
      <p:sp>
        <p:nvSpPr>
          <p:cNvPr id="3" name="Content Placeholder 2"/>
          <p:cNvSpPr>
            <a:spLocks noGrp="1"/>
          </p:cNvSpPr>
          <p:nvPr>
            <p:ph idx="1"/>
          </p:nvPr>
        </p:nvSpPr>
        <p:spPr/>
        <p:txBody>
          <a:bodyPr>
            <a:normAutofit fontScale="70000" lnSpcReduction="20000"/>
          </a:bodyPr>
          <a:lstStyle/>
          <a:p>
            <a:r>
              <a:rPr lang="en-US" dirty="0"/>
              <a:t>Artificial intelligence in tourism refers to the application of machine learning algorithms, natural language processing (NLP), computer vision, and robotics to optimize and personalize services throughout the travel lifecycle. Key AI tools used in tourism include </a:t>
            </a:r>
            <a:r>
              <a:rPr lang="en-US" dirty="0" err="1"/>
              <a:t>chatbots</a:t>
            </a:r>
            <a:r>
              <a:rPr lang="en-US" dirty="0"/>
              <a:t>, recommendation engines, facial recognition for security, and AI-driven analytics for customer insights.</a:t>
            </a:r>
          </a:p>
          <a:p>
            <a:r>
              <a:rPr lang="en-US" dirty="0"/>
              <a:t>The global AI in tourism market is projected to reach USD 1.2 billion by 2026 (</a:t>
            </a:r>
            <a:r>
              <a:rPr lang="en-US" dirty="0" err="1"/>
              <a:t>Statista</a:t>
            </a:r>
            <a:r>
              <a:rPr lang="en-US" dirty="0"/>
              <a:t>, 2023), indicating robust growth and adoption. In North America, major players like Expedia, Hilton, and Delta Airlines are increasingly incorporating AI to automate customer service, personalize offerings, and enhance operational efficiency.</a:t>
            </a:r>
          </a:p>
          <a:p>
            <a:r>
              <a:rPr lang="en-US" dirty="0"/>
              <a:t>While AI presents numerous benefits, including 24/7 availability, consistency in service, and improved data-driven decision-making, its integration also necessitates a comprehensive understanding of ethical, cultural, and operational implications.</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Regional Considerations: North America, Europe, and </a:t>
            </a:r>
            <a:r>
              <a:rPr lang="en-US" dirty="0" smtClean="0"/>
              <a:t>Asia</a:t>
            </a:r>
            <a:endParaRPr lang="en-US" dirty="0"/>
          </a:p>
        </p:txBody>
      </p:sp>
      <p:sp>
        <p:nvSpPr>
          <p:cNvPr id="3" name="Content Placeholder 2"/>
          <p:cNvSpPr>
            <a:spLocks noGrp="1"/>
          </p:cNvSpPr>
          <p:nvPr>
            <p:ph idx="1"/>
          </p:nvPr>
        </p:nvSpPr>
        <p:spPr>
          <a:xfrm>
            <a:off x="457200" y="1600200"/>
            <a:ext cx="8229600" cy="4900634"/>
          </a:xfrm>
        </p:spPr>
        <p:txBody>
          <a:bodyPr>
            <a:noAutofit/>
          </a:bodyPr>
          <a:lstStyle/>
          <a:p>
            <a:r>
              <a:rPr lang="en-US" sz="1500" b="1" i="1" dirty="0"/>
              <a:t>North America</a:t>
            </a:r>
          </a:p>
          <a:p>
            <a:pPr lvl="0"/>
            <a:r>
              <a:rPr lang="en-US" sz="1500" b="1" dirty="0"/>
              <a:t>Technological Adoption</a:t>
            </a:r>
            <a:r>
              <a:rPr lang="en-US" sz="1500" dirty="0"/>
              <a:t>: High acceptance of AI among tech-savvy customers.</a:t>
            </a:r>
          </a:p>
          <a:p>
            <a:pPr lvl="0"/>
            <a:r>
              <a:rPr lang="en-US" sz="1500" b="1" dirty="0"/>
              <a:t>Service Expectation</a:t>
            </a:r>
            <a:r>
              <a:rPr lang="en-US" sz="1500" dirty="0"/>
              <a:t>: Emphasis on speed, personalization, and data transparency.</a:t>
            </a:r>
          </a:p>
          <a:p>
            <a:pPr lvl="0"/>
            <a:r>
              <a:rPr lang="en-US" sz="1500" b="1" dirty="0"/>
              <a:t>Legal Frameworks</a:t>
            </a:r>
            <a:r>
              <a:rPr lang="en-US" sz="1500" dirty="0"/>
              <a:t>: Adherence to CCPA (California Consumer Privacy Act) and similar regulations.</a:t>
            </a:r>
          </a:p>
          <a:p>
            <a:endParaRPr lang="en-US" sz="1500" b="1" i="1" dirty="0" smtClean="0"/>
          </a:p>
          <a:p>
            <a:r>
              <a:rPr lang="en-US" sz="1500" b="1" i="1" dirty="0" smtClean="0"/>
              <a:t>Europe</a:t>
            </a:r>
            <a:endParaRPr lang="en-US" sz="1500" b="1" i="1" dirty="0"/>
          </a:p>
          <a:p>
            <a:pPr lvl="0"/>
            <a:r>
              <a:rPr lang="en-US" sz="1500" b="1" dirty="0"/>
              <a:t>Cultural Sensitivity</a:t>
            </a:r>
            <a:r>
              <a:rPr lang="en-US" sz="1500" dirty="0"/>
              <a:t>: Greater emphasis on privacy and ethical use of AI.</a:t>
            </a:r>
          </a:p>
          <a:p>
            <a:pPr lvl="0"/>
            <a:r>
              <a:rPr lang="en-US" sz="1500" b="1" dirty="0"/>
              <a:t>Legal Considerations</a:t>
            </a:r>
            <a:r>
              <a:rPr lang="en-US" sz="1500" dirty="0"/>
              <a:t>: GDPR (General Data Protection Regulation) plays a dominant role.</a:t>
            </a:r>
          </a:p>
          <a:p>
            <a:pPr lvl="0"/>
            <a:r>
              <a:rPr lang="en-US" sz="1500" b="1" dirty="0"/>
              <a:t>Customer Attitude</a:t>
            </a:r>
            <a:r>
              <a:rPr lang="en-US" sz="1500" dirty="0"/>
              <a:t>: More skeptical about AI, preferring human interaction in complex queries.</a:t>
            </a:r>
          </a:p>
          <a:p>
            <a:endParaRPr lang="en-US" sz="1500" b="1" i="1" dirty="0" smtClean="0"/>
          </a:p>
          <a:p>
            <a:r>
              <a:rPr lang="en-US" sz="1500" b="1" i="1" dirty="0" smtClean="0"/>
              <a:t>Asia</a:t>
            </a:r>
            <a:endParaRPr lang="en-US" sz="1500" b="1" i="1" dirty="0"/>
          </a:p>
          <a:p>
            <a:pPr lvl="0"/>
            <a:r>
              <a:rPr lang="en-US" sz="1500" b="1" dirty="0"/>
              <a:t>Market Diversity</a:t>
            </a:r>
            <a:r>
              <a:rPr lang="en-US" sz="1500" dirty="0"/>
              <a:t>: Wide range of languages, cultures, and service expectations.</a:t>
            </a:r>
          </a:p>
          <a:p>
            <a:pPr lvl="0"/>
            <a:r>
              <a:rPr lang="en-US" sz="1500" b="1" dirty="0"/>
              <a:t>AI Integration</a:t>
            </a:r>
            <a:r>
              <a:rPr lang="en-US" sz="1500" dirty="0"/>
              <a:t>: Rapidly growing, especially in China, South Korea, and Japan.</a:t>
            </a:r>
          </a:p>
          <a:p>
            <a:pPr lvl="0"/>
            <a:r>
              <a:rPr lang="en-US" sz="1500" b="1" dirty="0"/>
              <a:t>User Behavior</a:t>
            </a:r>
            <a:r>
              <a:rPr lang="en-US" sz="1500" dirty="0"/>
              <a:t>: Younger demographic is more comfortable with AI; however, service expectations are high.</a:t>
            </a:r>
          </a:p>
          <a:p>
            <a:endParaRPr lang="en-US" sz="1500" dirty="0" smtClean="0"/>
          </a:p>
          <a:p>
            <a:r>
              <a:rPr lang="en-US" sz="1500" dirty="0" smtClean="0"/>
              <a:t>Understanding </a:t>
            </a:r>
            <a:r>
              <a:rPr lang="en-US" sz="1500" dirty="0"/>
              <a:t>these differences is critical for North American staff interacting with international tourists and managing AI systems that cater to a global audience.</a:t>
            </a:r>
          </a:p>
          <a:p>
            <a:endParaRPr lang="en-US" sz="15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AI </a:t>
            </a:r>
            <a:r>
              <a:rPr lang="en-US" dirty="0" err="1"/>
              <a:t>Chatbots</a:t>
            </a:r>
            <a:r>
              <a:rPr lang="en-US" dirty="0"/>
              <a:t>: Functions, Capabilities, and </a:t>
            </a:r>
            <a:r>
              <a:rPr lang="en-US" dirty="0" smtClean="0"/>
              <a:t>Limitations</a:t>
            </a:r>
            <a:endParaRPr lang="en-US" dirty="0"/>
          </a:p>
        </p:txBody>
      </p:sp>
      <p:sp>
        <p:nvSpPr>
          <p:cNvPr id="3" name="Content Placeholder 2"/>
          <p:cNvSpPr>
            <a:spLocks noGrp="1"/>
          </p:cNvSpPr>
          <p:nvPr>
            <p:ph idx="1"/>
          </p:nvPr>
        </p:nvSpPr>
        <p:spPr>
          <a:xfrm>
            <a:off x="457200" y="1600200"/>
            <a:ext cx="8229600" cy="4757758"/>
          </a:xfrm>
        </p:spPr>
        <p:txBody>
          <a:bodyPr>
            <a:noAutofit/>
          </a:bodyPr>
          <a:lstStyle/>
          <a:p>
            <a:r>
              <a:rPr lang="en-US" sz="1800" dirty="0"/>
              <a:t>AI </a:t>
            </a:r>
            <a:r>
              <a:rPr lang="en-US" sz="1800" dirty="0" err="1"/>
              <a:t>chatbots</a:t>
            </a:r>
            <a:r>
              <a:rPr lang="en-US" sz="1800" dirty="0"/>
              <a:t> are among the most widely used AI tools in the tourism industry. They leverage NLP to understand and respond to customer queries in real-time, enhancing responsiveness and reducing human workload.</a:t>
            </a:r>
          </a:p>
          <a:p>
            <a:endParaRPr lang="en-US" sz="1800" b="1" i="1" dirty="0" smtClean="0"/>
          </a:p>
          <a:p>
            <a:r>
              <a:rPr lang="en-US" sz="1800" b="1" i="1" dirty="0" smtClean="0"/>
              <a:t>Capabilities</a:t>
            </a:r>
            <a:endParaRPr lang="en-US" sz="1800" b="1" i="1" dirty="0"/>
          </a:p>
          <a:p>
            <a:pPr lvl="0"/>
            <a:r>
              <a:rPr lang="en-US" sz="1800" b="1" dirty="0"/>
              <a:t>Booking Assistance</a:t>
            </a:r>
            <a:r>
              <a:rPr lang="en-US" sz="1800" dirty="0"/>
              <a:t>: Help with flights, hotels, and activity reservations.</a:t>
            </a:r>
          </a:p>
          <a:p>
            <a:pPr lvl="0"/>
            <a:r>
              <a:rPr lang="en-US" sz="1800" b="1" dirty="0"/>
              <a:t>Multilingual Support</a:t>
            </a:r>
            <a:r>
              <a:rPr lang="en-US" sz="1800" dirty="0"/>
              <a:t>: Breaks language barriers for international tourists.</a:t>
            </a:r>
          </a:p>
          <a:p>
            <a:pPr lvl="0"/>
            <a:r>
              <a:rPr lang="en-US" sz="1800" b="1" dirty="0"/>
              <a:t>Data-Driven Recommendations</a:t>
            </a:r>
            <a:r>
              <a:rPr lang="en-US" sz="1800" dirty="0"/>
              <a:t>: Suggest personalized travel packages based on previous behaviors.</a:t>
            </a:r>
          </a:p>
          <a:p>
            <a:pPr lvl="0"/>
            <a:r>
              <a:rPr lang="en-US" sz="1800" b="1" dirty="0"/>
              <a:t>24/7 Availability</a:t>
            </a:r>
            <a:r>
              <a:rPr lang="en-US" sz="1800" dirty="0"/>
              <a:t>: Ensures round-the-clock customer service.</a:t>
            </a:r>
          </a:p>
          <a:p>
            <a:endParaRPr lang="en-US" sz="1800" b="1" i="1" dirty="0" smtClean="0"/>
          </a:p>
          <a:p>
            <a:r>
              <a:rPr lang="en-US" sz="1800" b="1" i="1" dirty="0" smtClean="0"/>
              <a:t>Limitations</a:t>
            </a:r>
            <a:endParaRPr lang="en-US" sz="1800" b="1" i="1" dirty="0"/>
          </a:p>
          <a:p>
            <a:pPr lvl="0"/>
            <a:r>
              <a:rPr lang="en-US" sz="1800" b="1" dirty="0"/>
              <a:t>Contextual Understanding</a:t>
            </a:r>
            <a:r>
              <a:rPr lang="en-US" sz="1800" dirty="0"/>
              <a:t>: Struggles with complex or ambiguous queries.</a:t>
            </a:r>
          </a:p>
          <a:p>
            <a:pPr lvl="0"/>
            <a:r>
              <a:rPr lang="en-US" sz="1800" b="1" dirty="0"/>
              <a:t>Emotional Intelligence</a:t>
            </a:r>
            <a:r>
              <a:rPr lang="en-US" sz="1800" dirty="0"/>
              <a:t>: Lacks empathy, often necessary in customer service.</a:t>
            </a:r>
          </a:p>
          <a:p>
            <a:pPr lvl="0"/>
            <a:r>
              <a:rPr lang="en-US" sz="1800" b="1" dirty="0"/>
              <a:t>Cultural Sensitivity</a:t>
            </a:r>
            <a:r>
              <a:rPr lang="en-US" sz="1800" dirty="0"/>
              <a:t>: May not detect nuances in language or cultural preferences.</a:t>
            </a:r>
          </a:p>
          <a:p>
            <a:endParaRPr lang="en-US" sz="1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Culturally Sensitive Customer Service in AI Context</a:t>
            </a:r>
          </a:p>
        </p:txBody>
      </p:sp>
      <p:sp>
        <p:nvSpPr>
          <p:cNvPr id="3" name="Content Placeholder 2"/>
          <p:cNvSpPr>
            <a:spLocks noGrp="1"/>
          </p:cNvSpPr>
          <p:nvPr>
            <p:ph idx="1"/>
          </p:nvPr>
        </p:nvSpPr>
        <p:spPr/>
        <p:txBody>
          <a:bodyPr>
            <a:normAutofit fontScale="62500" lnSpcReduction="20000"/>
          </a:bodyPr>
          <a:lstStyle/>
          <a:p>
            <a:r>
              <a:rPr lang="en-US" b="1" i="1" dirty="0"/>
              <a:t>Importance of Cultural Sensitivity</a:t>
            </a:r>
          </a:p>
          <a:p>
            <a:r>
              <a:rPr lang="en-US" dirty="0"/>
              <a:t>With the global nature of tourism, AI systems must be trained to understand and respect cultural differences. North American staff need to be aware of how cultural biases in AI design and application can impact customer experiences.</a:t>
            </a:r>
          </a:p>
          <a:p>
            <a:endParaRPr lang="en-US" b="1" i="1" dirty="0" smtClean="0"/>
          </a:p>
          <a:p>
            <a:r>
              <a:rPr lang="en-US" b="1" i="1" dirty="0" smtClean="0"/>
              <a:t>Examples</a:t>
            </a:r>
            <a:endParaRPr lang="en-US" b="1" i="1" dirty="0"/>
          </a:p>
          <a:p>
            <a:pPr lvl="0"/>
            <a:r>
              <a:rPr lang="en-US" b="1" dirty="0"/>
              <a:t>Language Variations</a:t>
            </a:r>
            <a:r>
              <a:rPr lang="en-US" dirty="0"/>
              <a:t>: British vs. American English, regional idioms, and politeness norms.</a:t>
            </a:r>
          </a:p>
          <a:p>
            <a:pPr lvl="0"/>
            <a:r>
              <a:rPr lang="en-US" b="1" dirty="0"/>
              <a:t>Cultural Norms</a:t>
            </a:r>
            <a:r>
              <a:rPr lang="en-US" dirty="0"/>
              <a:t>: In Japan, politeness is key, while in Germany, precision and directness are valued.</a:t>
            </a:r>
          </a:p>
          <a:p>
            <a:pPr lvl="0"/>
            <a:r>
              <a:rPr lang="en-US" b="1" dirty="0"/>
              <a:t>Religious Sensitivities</a:t>
            </a:r>
            <a:r>
              <a:rPr lang="en-US" dirty="0"/>
              <a:t>: AI must not make assumptions that could offend cultural or religious beliefs.</a:t>
            </a:r>
          </a:p>
          <a:p>
            <a:r>
              <a:rPr lang="en-US" dirty="0"/>
              <a:t>Training staff to recognize these elements and intervene when AI fails to accommodate them is crucial. Culturally aware AI improves trust, enhances user experience, and strengthens brand reputation.</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Common Issues and Troubleshooting</a:t>
            </a:r>
          </a:p>
        </p:txBody>
      </p:sp>
      <p:sp>
        <p:nvSpPr>
          <p:cNvPr id="3" name="Content Placeholder 2"/>
          <p:cNvSpPr>
            <a:spLocks noGrp="1"/>
          </p:cNvSpPr>
          <p:nvPr>
            <p:ph idx="1"/>
          </p:nvPr>
        </p:nvSpPr>
        <p:spPr>
          <a:xfrm>
            <a:off x="457200" y="1600200"/>
            <a:ext cx="8229600" cy="4757758"/>
          </a:xfrm>
        </p:spPr>
        <p:txBody>
          <a:bodyPr>
            <a:normAutofit fontScale="55000" lnSpcReduction="20000"/>
          </a:bodyPr>
          <a:lstStyle/>
          <a:p>
            <a:r>
              <a:rPr lang="en-US" dirty="0"/>
              <a:t>Despite the advancements in AI technology, tourism professionals frequently encounter a range of challenges when working with AI systems. Below are common issues along with real-world examples and strategies for troubleshooting:</a:t>
            </a:r>
          </a:p>
          <a:p>
            <a:r>
              <a:rPr lang="en-US" b="1" i="1" dirty="0"/>
              <a:t>1. Misunderstood Queries</a:t>
            </a:r>
          </a:p>
          <a:p>
            <a:r>
              <a:rPr lang="en-US" dirty="0"/>
              <a:t>AI </a:t>
            </a:r>
            <a:r>
              <a:rPr lang="en-US" dirty="0" err="1"/>
              <a:t>chatbots</a:t>
            </a:r>
            <a:r>
              <a:rPr lang="en-US" dirty="0"/>
              <a:t> often struggle with understanding complex or colloquial language.</a:t>
            </a:r>
          </a:p>
          <a:p>
            <a:pPr lvl="0"/>
            <a:r>
              <a:rPr lang="en-US" b="1" dirty="0"/>
              <a:t>Example</a:t>
            </a:r>
            <a:r>
              <a:rPr lang="en-US" dirty="0"/>
              <a:t>: A customer asks, "Can I crash at your place with my pup for a few nights?" — The </a:t>
            </a:r>
            <a:r>
              <a:rPr lang="en-US" dirty="0" err="1"/>
              <a:t>chatbot</a:t>
            </a:r>
            <a:r>
              <a:rPr lang="en-US" dirty="0"/>
              <a:t> fails to recognize that the user is requesting pet-friendly accommodations.</a:t>
            </a:r>
          </a:p>
          <a:p>
            <a:pPr lvl="0"/>
            <a:r>
              <a:rPr lang="en-US" b="1" dirty="0"/>
              <a:t>Solution</a:t>
            </a:r>
            <a:r>
              <a:rPr lang="en-US" dirty="0"/>
              <a:t>: Staff should be trained to quickly identify queries that the AI cannot process and offer immediate human assistance</a:t>
            </a:r>
            <a:r>
              <a:rPr lang="en-US" dirty="0" smtClean="0"/>
              <a:t>.</a:t>
            </a:r>
          </a:p>
          <a:p>
            <a:pPr lvl="0"/>
            <a:endParaRPr lang="en-US" dirty="0"/>
          </a:p>
          <a:p>
            <a:r>
              <a:rPr lang="en-US" b="1" i="1" dirty="0"/>
              <a:t>2. Overreliance on Automation</a:t>
            </a:r>
          </a:p>
          <a:p>
            <a:r>
              <a:rPr lang="en-US" dirty="0"/>
              <a:t>Relying too heavily on AI can degrade the quality of customer experience when nuanced human interaction is required.</a:t>
            </a:r>
          </a:p>
          <a:p>
            <a:pPr lvl="0"/>
            <a:r>
              <a:rPr lang="en-US" b="1" dirty="0"/>
              <a:t>Example</a:t>
            </a:r>
            <a:r>
              <a:rPr lang="en-US" dirty="0"/>
              <a:t>: A customer facing a family emergency wants to cancel a trip and receives a generic response from the </a:t>
            </a:r>
            <a:r>
              <a:rPr lang="en-US" dirty="0" err="1"/>
              <a:t>chatbot</a:t>
            </a:r>
            <a:r>
              <a:rPr lang="en-US" dirty="0"/>
              <a:t>.</a:t>
            </a:r>
          </a:p>
          <a:p>
            <a:pPr lvl="0"/>
            <a:r>
              <a:rPr lang="en-US" b="1" dirty="0"/>
              <a:t>Solution</a:t>
            </a:r>
            <a:r>
              <a:rPr lang="en-US" dirty="0"/>
              <a:t>: Establish protocols for escalation. AI should be programmed to recognize emotional keywords like "emergency" and notify human staff.</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786478"/>
          </a:xfrm>
        </p:spPr>
        <p:txBody>
          <a:bodyPr>
            <a:normAutofit fontScale="62500" lnSpcReduction="20000"/>
          </a:bodyPr>
          <a:lstStyle/>
          <a:p>
            <a:r>
              <a:rPr lang="en-US" b="1" i="1" dirty="0"/>
              <a:t>3. Language and Translation Errors</a:t>
            </a:r>
          </a:p>
          <a:p>
            <a:r>
              <a:rPr lang="en-US" dirty="0"/>
              <a:t>Multilingual </a:t>
            </a:r>
            <a:r>
              <a:rPr lang="en-US" dirty="0" err="1"/>
              <a:t>chatbots</a:t>
            </a:r>
            <a:r>
              <a:rPr lang="en-US" dirty="0"/>
              <a:t> can mistranslate culturally significant terms.</a:t>
            </a:r>
          </a:p>
          <a:p>
            <a:pPr lvl="0"/>
            <a:r>
              <a:rPr lang="en-US" b="1" dirty="0"/>
              <a:t>Example</a:t>
            </a:r>
            <a:r>
              <a:rPr lang="en-US" dirty="0"/>
              <a:t>: In Asia, honorifics and familial terms have deep social implications. A </a:t>
            </a:r>
            <a:r>
              <a:rPr lang="en-US" dirty="0" err="1"/>
              <a:t>chatbot</a:t>
            </a:r>
            <a:r>
              <a:rPr lang="en-US" dirty="0"/>
              <a:t> that omits or mistranslates them may come across as disrespectful.</a:t>
            </a:r>
          </a:p>
          <a:p>
            <a:pPr lvl="0"/>
            <a:r>
              <a:rPr lang="en-US" b="1" dirty="0"/>
              <a:t>Solution</a:t>
            </a:r>
            <a:r>
              <a:rPr lang="en-US" dirty="0"/>
              <a:t>: Human review of AI translations and cultural training for </a:t>
            </a:r>
            <a:r>
              <a:rPr lang="en-US" dirty="0" err="1"/>
              <a:t>bot</a:t>
            </a:r>
            <a:r>
              <a:rPr lang="en-US" dirty="0"/>
              <a:t> designers.</a:t>
            </a:r>
          </a:p>
          <a:p>
            <a:endParaRPr lang="en-US" b="1" i="1" dirty="0" smtClean="0"/>
          </a:p>
          <a:p>
            <a:r>
              <a:rPr lang="en-US" b="1" i="1" dirty="0" smtClean="0"/>
              <a:t>4</a:t>
            </a:r>
            <a:r>
              <a:rPr lang="en-US" b="1" i="1" dirty="0"/>
              <a:t>. Regional Regulatory Conflicts</a:t>
            </a:r>
          </a:p>
          <a:p>
            <a:r>
              <a:rPr lang="en-US" dirty="0"/>
              <a:t>AI systems designed for North America may not comply with GDPR in Europe or PIPL in China.</a:t>
            </a:r>
          </a:p>
          <a:p>
            <a:pPr lvl="0"/>
            <a:r>
              <a:rPr lang="en-US" b="1" dirty="0"/>
              <a:t>Solution</a:t>
            </a:r>
            <a:r>
              <a:rPr lang="en-US" dirty="0"/>
              <a:t>: Maintain region-specific data protocols. Train staff on international privacy laws.</a:t>
            </a:r>
          </a:p>
          <a:p>
            <a:endParaRPr lang="en-US" b="1" i="1" dirty="0" smtClean="0"/>
          </a:p>
          <a:p>
            <a:r>
              <a:rPr lang="en-US" b="1" i="1" dirty="0" smtClean="0"/>
              <a:t>5</a:t>
            </a:r>
            <a:r>
              <a:rPr lang="en-US" b="1" i="1" dirty="0"/>
              <a:t>. Accessibility Limitations</a:t>
            </a:r>
          </a:p>
          <a:p>
            <a:r>
              <a:rPr lang="en-US" dirty="0"/>
              <a:t>AI interfaces may not cater well to elderly or differently-</a:t>
            </a:r>
            <a:r>
              <a:rPr lang="en-US" dirty="0" err="1"/>
              <a:t>abled</a:t>
            </a:r>
            <a:r>
              <a:rPr lang="en-US" dirty="0"/>
              <a:t> users.</a:t>
            </a:r>
          </a:p>
          <a:p>
            <a:pPr lvl="0"/>
            <a:r>
              <a:rPr lang="en-US" b="1" dirty="0"/>
              <a:t>Example</a:t>
            </a:r>
            <a:r>
              <a:rPr lang="en-US" dirty="0"/>
              <a:t>: Voice recognition may not work for those with speech impairments.</a:t>
            </a:r>
          </a:p>
          <a:p>
            <a:pPr lvl="0"/>
            <a:r>
              <a:rPr lang="en-US" b="1" dirty="0"/>
              <a:t>Solution</a:t>
            </a:r>
            <a:r>
              <a:rPr lang="en-US" dirty="0"/>
              <a:t>: Ensure accessibility features are integrated and staff can step in when needed.</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Training Methods and </a:t>
            </a:r>
            <a:r>
              <a:rPr lang="en-US" b="1" dirty="0" smtClean="0"/>
              <a:t>Tools</a:t>
            </a:r>
            <a:endParaRPr lang="en-US" dirty="0"/>
          </a:p>
        </p:txBody>
      </p:sp>
      <p:sp>
        <p:nvSpPr>
          <p:cNvPr id="3" name="Content Placeholder 2"/>
          <p:cNvSpPr>
            <a:spLocks noGrp="1"/>
          </p:cNvSpPr>
          <p:nvPr>
            <p:ph idx="1"/>
          </p:nvPr>
        </p:nvSpPr>
        <p:spPr>
          <a:xfrm>
            <a:off x="457200" y="1600200"/>
            <a:ext cx="8229600" cy="4757758"/>
          </a:xfrm>
        </p:spPr>
        <p:txBody>
          <a:bodyPr>
            <a:normAutofit fontScale="62500" lnSpcReduction="20000"/>
          </a:bodyPr>
          <a:lstStyle/>
          <a:p>
            <a:r>
              <a:rPr lang="en-US" dirty="0"/>
              <a:t>To effectively train North American staff, a combination of theoretical knowledge and practical experience is necessary. The following methods are recommended:</a:t>
            </a:r>
          </a:p>
          <a:p>
            <a:r>
              <a:rPr lang="en-US" b="1" i="1" dirty="0"/>
              <a:t>E-Learning Modules</a:t>
            </a:r>
          </a:p>
          <a:p>
            <a:pPr lvl="0"/>
            <a:r>
              <a:rPr lang="en-US" b="1" dirty="0"/>
              <a:t>Content</a:t>
            </a:r>
            <a:r>
              <a:rPr lang="en-US" dirty="0"/>
              <a:t>: AI fundamentals, </a:t>
            </a:r>
            <a:r>
              <a:rPr lang="en-US" dirty="0" err="1"/>
              <a:t>chatbot</a:t>
            </a:r>
            <a:r>
              <a:rPr lang="en-US" dirty="0"/>
              <a:t> functionality, cultural sensitivity.</a:t>
            </a:r>
          </a:p>
          <a:p>
            <a:pPr lvl="0"/>
            <a:r>
              <a:rPr lang="en-US" b="1" dirty="0"/>
              <a:t>Platform</a:t>
            </a:r>
            <a:r>
              <a:rPr lang="en-US" dirty="0"/>
              <a:t>: LMS (Learning Management Systems) like </a:t>
            </a:r>
            <a:r>
              <a:rPr lang="en-US" dirty="0" err="1"/>
              <a:t>Moodle</a:t>
            </a:r>
            <a:r>
              <a:rPr lang="en-US" dirty="0"/>
              <a:t> or </a:t>
            </a:r>
            <a:r>
              <a:rPr lang="en-US" dirty="0" err="1"/>
              <a:t>Coursera</a:t>
            </a:r>
            <a:r>
              <a:rPr lang="en-US" dirty="0"/>
              <a:t> for Business</a:t>
            </a:r>
            <a:r>
              <a:rPr lang="en-US" dirty="0" smtClean="0"/>
              <a:t>.</a:t>
            </a:r>
          </a:p>
          <a:p>
            <a:pPr lvl="0"/>
            <a:endParaRPr lang="en-US" dirty="0"/>
          </a:p>
          <a:p>
            <a:r>
              <a:rPr lang="en-US" b="1" i="1" dirty="0"/>
              <a:t>Simulation-Based Training</a:t>
            </a:r>
          </a:p>
          <a:p>
            <a:pPr lvl="0"/>
            <a:r>
              <a:rPr lang="en-US" b="1" dirty="0"/>
              <a:t>Use Case</a:t>
            </a:r>
            <a:r>
              <a:rPr lang="en-US" dirty="0"/>
              <a:t>: Simulating real-life interactions with AI systems.</a:t>
            </a:r>
          </a:p>
          <a:p>
            <a:pPr lvl="0"/>
            <a:r>
              <a:rPr lang="en-US" b="1" dirty="0"/>
              <a:t>Objective</a:t>
            </a:r>
            <a:r>
              <a:rPr lang="en-US" dirty="0"/>
              <a:t>: Improve decision-making in customer service scenarios.</a:t>
            </a:r>
          </a:p>
          <a:p>
            <a:endParaRPr lang="en-US" b="1" i="1" dirty="0" smtClean="0"/>
          </a:p>
          <a:p>
            <a:r>
              <a:rPr lang="en-US" b="1" i="1" dirty="0" smtClean="0"/>
              <a:t>Role-Playing </a:t>
            </a:r>
            <a:r>
              <a:rPr lang="en-US" b="1" i="1" dirty="0"/>
              <a:t>Workshops</a:t>
            </a:r>
          </a:p>
          <a:p>
            <a:pPr lvl="0"/>
            <a:r>
              <a:rPr lang="en-US" b="1" dirty="0"/>
              <a:t>Purpose</a:t>
            </a:r>
            <a:r>
              <a:rPr lang="en-US" dirty="0"/>
              <a:t>: Helps staff experience both customer and AI roles.</a:t>
            </a:r>
          </a:p>
          <a:p>
            <a:pPr lvl="0"/>
            <a:r>
              <a:rPr lang="en-US" b="1" dirty="0"/>
              <a:t>Cultural Focus</a:t>
            </a:r>
            <a:r>
              <a:rPr lang="en-US" dirty="0"/>
              <a:t>: Explore how different customers react to AI-driven interactions.</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b="1" i="1" dirty="0"/>
              <a:t>Cross-Regional Knowledge Exchange</a:t>
            </a:r>
          </a:p>
          <a:p>
            <a:pPr lvl="0"/>
            <a:r>
              <a:rPr lang="en-US" sz="2200" b="1" dirty="0"/>
              <a:t>Format</a:t>
            </a:r>
            <a:r>
              <a:rPr lang="en-US" sz="2200" dirty="0"/>
              <a:t>: Monthly webinars or team calls with Europe and Asia offices.</a:t>
            </a:r>
          </a:p>
          <a:p>
            <a:pPr lvl="0"/>
            <a:r>
              <a:rPr lang="en-US" sz="2200" b="1" dirty="0"/>
              <a:t>Goal</a:t>
            </a:r>
            <a:r>
              <a:rPr lang="en-US" sz="2200" dirty="0"/>
              <a:t>: Share experiences and best practices.</a:t>
            </a:r>
          </a:p>
          <a:p>
            <a:endParaRPr lang="en-US" sz="2200" b="1" i="1" dirty="0" smtClean="0"/>
          </a:p>
          <a:p>
            <a:r>
              <a:rPr lang="en-US" sz="2200" b="1" i="1" dirty="0" smtClean="0"/>
              <a:t>Certifications</a:t>
            </a:r>
            <a:endParaRPr lang="en-US" sz="2200" b="1" i="1" dirty="0"/>
          </a:p>
          <a:p>
            <a:pPr lvl="0"/>
            <a:r>
              <a:rPr lang="en-US" sz="2200" b="1" dirty="0"/>
              <a:t>Example</a:t>
            </a:r>
            <a:r>
              <a:rPr lang="en-US" sz="2200" dirty="0"/>
              <a:t>: AI and Ethics in Business (</a:t>
            </a:r>
            <a:r>
              <a:rPr lang="en-US" sz="2200" dirty="0" err="1"/>
              <a:t>edX</a:t>
            </a:r>
            <a:r>
              <a:rPr lang="en-US" sz="2200" dirty="0"/>
              <a:t>), AI in Hospitality (Cornell).</a:t>
            </a:r>
          </a:p>
          <a:p>
            <a:endParaRPr lang="en-US" sz="2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Performance Metrics and Continuous </a:t>
            </a:r>
            <a:r>
              <a:rPr lang="en-US" b="1" dirty="0" smtClean="0"/>
              <a:t>Improvement</a:t>
            </a:r>
            <a:endParaRPr lang="en-US" dirty="0"/>
          </a:p>
        </p:txBody>
      </p:sp>
      <p:sp>
        <p:nvSpPr>
          <p:cNvPr id="3" name="Content Placeholder 2"/>
          <p:cNvSpPr>
            <a:spLocks noGrp="1"/>
          </p:cNvSpPr>
          <p:nvPr>
            <p:ph idx="1"/>
          </p:nvPr>
        </p:nvSpPr>
        <p:spPr/>
        <p:txBody>
          <a:bodyPr>
            <a:normAutofit fontScale="62500" lnSpcReduction="20000"/>
          </a:bodyPr>
          <a:lstStyle/>
          <a:p>
            <a:r>
              <a:rPr lang="en-US" dirty="0"/>
              <a:t>Tracking the effectiveness of AI-powered customer service is essential for continuous improvement.</a:t>
            </a:r>
          </a:p>
          <a:p>
            <a:endParaRPr lang="en-US" b="1" i="1" dirty="0" smtClean="0"/>
          </a:p>
          <a:p>
            <a:r>
              <a:rPr lang="en-US" b="1" i="1" dirty="0" smtClean="0"/>
              <a:t>Key </a:t>
            </a:r>
            <a:r>
              <a:rPr lang="en-US" b="1" i="1" dirty="0"/>
              <a:t>Performance Indicators (KPIs)</a:t>
            </a:r>
          </a:p>
          <a:p>
            <a:pPr lvl="0"/>
            <a:r>
              <a:rPr lang="en-US" b="1" dirty="0"/>
              <a:t>Customer Satisfaction Score (CSAT)</a:t>
            </a:r>
            <a:endParaRPr lang="en-US" dirty="0"/>
          </a:p>
          <a:p>
            <a:pPr lvl="0"/>
            <a:r>
              <a:rPr lang="en-US" b="1" dirty="0"/>
              <a:t>First Response Time (FRT)</a:t>
            </a:r>
            <a:endParaRPr lang="en-US" dirty="0"/>
          </a:p>
          <a:p>
            <a:pPr lvl="0"/>
            <a:r>
              <a:rPr lang="en-US" b="1" dirty="0"/>
              <a:t>Resolution Rate</a:t>
            </a:r>
            <a:endParaRPr lang="en-US" dirty="0"/>
          </a:p>
          <a:p>
            <a:pPr lvl="0"/>
            <a:r>
              <a:rPr lang="en-US" b="1" dirty="0"/>
              <a:t>Escalation Rate</a:t>
            </a:r>
            <a:endParaRPr lang="en-US" dirty="0"/>
          </a:p>
          <a:p>
            <a:pPr lvl="0"/>
            <a:r>
              <a:rPr lang="en-US" b="1" dirty="0" err="1"/>
              <a:t>Chatbot</a:t>
            </a:r>
            <a:r>
              <a:rPr lang="en-US" b="1" dirty="0"/>
              <a:t> Utilization Rate</a:t>
            </a:r>
            <a:endParaRPr lang="en-US" dirty="0"/>
          </a:p>
          <a:p>
            <a:endParaRPr lang="en-US" b="1" i="1" dirty="0" smtClean="0"/>
          </a:p>
          <a:p>
            <a:r>
              <a:rPr lang="en-US" b="1" i="1" dirty="0" smtClean="0"/>
              <a:t>Feedback </a:t>
            </a:r>
            <a:r>
              <a:rPr lang="en-US" b="1" i="1" dirty="0"/>
              <a:t>Loops</a:t>
            </a:r>
          </a:p>
          <a:p>
            <a:pPr lvl="0"/>
            <a:r>
              <a:rPr lang="en-US" b="1" dirty="0"/>
              <a:t>Customer Feedback</a:t>
            </a:r>
            <a:r>
              <a:rPr lang="en-US" dirty="0"/>
              <a:t>: Collect post-interaction surveys.</a:t>
            </a:r>
          </a:p>
          <a:p>
            <a:pPr lvl="0"/>
            <a:r>
              <a:rPr lang="en-US" b="1" dirty="0"/>
              <a:t>Staff Feedback</a:t>
            </a:r>
            <a:r>
              <a:rPr lang="en-US" dirty="0"/>
              <a:t>: Monthly check-ins to gather frontline insights.</a:t>
            </a:r>
          </a:p>
          <a:p>
            <a:pPr lvl="0"/>
            <a:r>
              <a:rPr lang="en-US" b="1" dirty="0"/>
              <a:t>AI Analytics</a:t>
            </a:r>
            <a:r>
              <a:rPr lang="en-US" dirty="0"/>
              <a:t>: Monitor error rates, common failure points</a:t>
            </a:r>
            <a:r>
              <a:rPr lang="en-US" dirty="0" smtClean="0"/>
              <a:t>.</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Ethical and Privacy </a:t>
            </a:r>
            <a:r>
              <a:rPr lang="en-US" b="1" dirty="0" smtClean="0"/>
              <a:t>Considerations</a:t>
            </a:r>
            <a:endParaRPr lang="en-US" dirty="0"/>
          </a:p>
        </p:txBody>
      </p:sp>
      <p:sp>
        <p:nvSpPr>
          <p:cNvPr id="3" name="Content Placeholder 2"/>
          <p:cNvSpPr>
            <a:spLocks noGrp="1"/>
          </p:cNvSpPr>
          <p:nvPr>
            <p:ph idx="1"/>
          </p:nvPr>
        </p:nvSpPr>
        <p:spPr/>
        <p:txBody>
          <a:bodyPr>
            <a:normAutofit/>
          </a:bodyPr>
          <a:lstStyle/>
          <a:p>
            <a:r>
              <a:rPr lang="en-US" sz="2300" dirty="0"/>
              <a:t>AI systems collect and process vast amounts of personal data. Staff must be trained on ethical considerations and data protection protocols.</a:t>
            </a:r>
          </a:p>
          <a:p>
            <a:r>
              <a:rPr lang="en-US" sz="2300" b="1" i="1" dirty="0"/>
              <a:t>Principles</a:t>
            </a:r>
          </a:p>
          <a:p>
            <a:pPr lvl="0"/>
            <a:r>
              <a:rPr lang="en-US" sz="2300" b="1" dirty="0"/>
              <a:t>Transparency</a:t>
            </a:r>
            <a:r>
              <a:rPr lang="en-US" sz="2300" dirty="0"/>
              <a:t>: Customers should be aware when they are interacting with AI.</a:t>
            </a:r>
          </a:p>
          <a:p>
            <a:pPr lvl="0"/>
            <a:r>
              <a:rPr lang="en-US" sz="2300" b="1" dirty="0"/>
              <a:t>Consent</a:t>
            </a:r>
            <a:r>
              <a:rPr lang="en-US" sz="2300" dirty="0"/>
              <a:t>: Data collection must comply with regional laws.</a:t>
            </a:r>
          </a:p>
          <a:p>
            <a:pPr lvl="0"/>
            <a:r>
              <a:rPr lang="en-US" sz="2300" b="1" dirty="0"/>
              <a:t>Bias Mitigation</a:t>
            </a:r>
            <a:r>
              <a:rPr lang="en-US" sz="2300" dirty="0"/>
              <a:t>: AI systems should be audited for biased outputs.</a:t>
            </a:r>
          </a:p>
          <a:p>
            <a:endParaRPr lang="en-US" sz="23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Appendix A: Case Studies of AI Integration in Global Tourism</a:t>
            </a:r>
          </a:p>
        </p:txBody>
      </p:sp>
      <p:sp>
        <p:nvSpPr>
          <p:cNvPr id="3" name="Content Placeholder 2"/>
          <p:cNvSpPr>
            <a:spLocks noGrp="1"/>
          </p:cNvSpPr>
          <p:nvPr>
            <p:ph idx="1"/>
          </p:nvPr>
        </p:nvSpPr>
        <p:spPr/>
        <p:txBody>
          <a:bodyPr>
            <a:normAutofit fontScale="55000" lnSpcReduction="20000"/>
          </a:bodyPr>
          <a:lstStyle/>
          <a:p>
            <a:r>
              <a:rPr lang="en-US" b="1" i="1" dirty="0"/>
              <a:t>Case Study 1: Expedia Group – North America</a:t>
            </a:r>
          </a:p>
          <a:p>
            <a:r>
              <a:rPr lang="en-US" dirty="0"/>
              <a:t>Expedia has integrated AI </a:t>
            </a:r>
            <a:r>
              <a:rPr lang="en-US" dirty="0" err="1"/>
              <a:t>chatbots</a:t>
            </a:r>
            <a:r>
              <a:rPr lang="en-US" dirty="0"/>
              <a:t> across its customer service platforms to assist with booking modifications, cancellations, and itinerary planning.</a:t>
            </a:r>
            <a:br>
              <a:rPr lang="en-US" dirty="0"/>
            </a:br>
            <a:r>
              <a:rPr lang="en-US" b="1" dirty="0"/>
              <a:t>Training Insight</a:t>
            </a:r>
            <a:r>
              <a:rPr lang="en-US" dirty="0"/>
              <a:t>: Expedia staff were trained using scenario-based modules.</a:t>
            </a:r>
            <a:br>
              <a:rPr lang="en-US" dirty="0"/>
            </a:br>
            <a:r>
              <a:rPr lang="en-US" b="1" dirty="0"/>
              <a:t>Key Takeaway</a:t>
            </a:r>
            <a:r>
              <a:rPr lang="en-US" dirty="0"/>
              <a:t>: Prepare staff to step in when AI cannot resolve issues.</a:t>
            </a:r>
          </a:p>
          <a:p>
            <a:endParaRPr lang="en-US" b="1" i="1" dirty="0" smtClean="0"/>
          </a:p>
          <a:p>
            <a:r>
              <a:rPr lang="en-US" b="1" i="1" dirty="0" smtClean="0"/>
              <a:t>Case </a:t>
            </a:r>
            <a:r>
              <a:rPr lang="en-US" b="1" i="1" dirty="0"/>
              <a:t>Study 2: Accor Hotels – Europe</a:t>
            </a:r>
          </a:p>
          <a:p>
            <a:r>
              <a:rPr lang="en-US" dirty="0"/>
              <a:t>Accor Hotels uses AI to personalize guest experiences, including room preferences and feedback collection.</a:t>
            </a:r>
            <a:br>
              <a:rPr lang="en-US" dirty="0"/>
            </a:br>
            <a:r>
              <a:rPr lang="en-US" b="1" dirty="0"/>
              <a:t>Training Insight</a:t>
            </a:r>
            <a:r>
              <a:rPr lang="en-US" dirty="0"/>
              <a:t>: GDPR compliance training was emphasized.</a:t>
            </a:r>
            <a:br>
              <a:rPr lang="en-US" dirty="0"/>
            </a:br>
            <a:r>
              <a:rPr lang="en-US" b="1" dirty="0"/>
              <a:t>Key Takeaway</a:t>
            </a:r>
            <a:r>
              <a:rPr lang="en-US" dirty="0"/>
              <a:t>: Staff need dual training on AI functionality and legal frameworks.</a:t>
            </a:r>
          </a:p>
          <a:p>
            <a:endParaRPr lang="en-US" b="1" i="1" dirty="0" smtClean="0"/>
          </a:p>
          <a:p>
            <a:r>
              <a:rPr lang="en-US" b="1" i="1" dirty="0" smtClean="0"/>
              <a:t>Case </a:t>
            </a:r>
            <a:r>
              <a:rPr lang="en-US" b="1" i="1" dirty="0"/>
              <a:t>Study 3: OYO Rooms – Asia</a:t>
            </a:r>
          </a:p>
          <a:p>
            <a:r>
              <a:rPr lang="en-US" dirty="0"/>
              <a:t>OYO employs AI for real-time pricing, multilingual customer service, and fraud detection.</a:t>
            </a:r>
            <a:br>
              <a:rPr lang="en-US" dirty="0"/>
            </a:br>
            <a:r>
              <a:rPr lang="en-US" b="1" dirty="0"/>
              <a:t>Training Insight</a:t>
            </a:r>
            <a:r>
              <a:rPr lang="en-US" dirty="0"/>
              <a:t>: Emphasis on empathy and culturally sensitive communication.</a:t>
            </a:r>
            <a:br>
              <a:rPr lang="en-US" dirty="0"/>
            </a:br>
            <a:r>
              <a:rPr lang="en-US" b="1" dirty="0"/>
              <a:t>Key Takeaway</a:t>
            </a:r>
            <a:r>
              <a:rPr lang="en-US" dirty="0"/>
              <a:t>: Language adaptability and emotional intelligence are vital.</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Appendix B: Training Timeline and Milestones</a:t>
            </a:r>
          </a:p>
        </p:txBody>
      </p:sp>
      <p:sp>
        <p:nvSpPr>
          <p:cNvPr id="3" name="Content Placeholder 2"/>
          <p:cNvSpPr>
            <a:spLocks noGrp="1"/>
          </p:cNvSpPr>
          <p:nvPr>
            <p:ph idx="1"/>
          </p:nvPr>
        </p:nvSpPr>
        <p:spPr/>
        <p:txBody>
          <a:bodyPr>
            <a:normAutofit fontScale="55000" lnSpcReduction="20000"/>
          </a:bodyPr>
          <a:lstStyle/>
          <a:p>
            <a:r>
              <a:rPr lang="en-US" b="1" dirty="0" smtClean="0"/>
              <a:t>Timeline: Phased Implementation Plan</a:t>
            </a:r>
          </a:p>
          <a:p>
            <a:r>
              <a:rPr lang="en-US" b="1" dirty="0" smtClean="0"/>
              <a:t>Phase 1 (Week 1):</a:t>
            </a:r>
            <a:endParaRPr lang="en-US" dirty="0" smtClean="0"/>
          </a:p>
          <a:p>
            <a:pPr lvl="1"/>
            <a:r>
              <a:rPr lang="en-US" dirty="0" smtClean="0"/>
              <a:t>Kick-off webinar to introduce the training program</a:t>
            </a:r>
          </a:p>
          <a:p>
            <a:pPr lvl="1"/>
            <a:r>
              <a:rPr lang="en-US" dirty="0" smtClean="0"/>
              <a:t>Overview of AI-powered tools and their benefits</a:t>
            </a:r>
          </a:p>
          <a:p>
            <a:pPr lvl="1"/>
            <a:r>
              <a:rPr lang="en-US" dirty="0" smtClean="0"/>
              <a:t>Focus: </a:t>
            </a:r>
            <a:r>
              <a:rPr lang="en-US" b="1" dirty="0" smtClean="0"/>
              <a:t>All Regions</a:t>
            </a:r>
            <a:endParaRPr lang="en-US" dirty="0" smtClean="0"/>
          </a:p>
          <a:p>
            <a:r>
              <a:rPr lang="en-US" b="1" dirty="0" smtClean="0"/>
              <a:t>Phase 2 (Weeks 2–3):</a:t>
            </a:r>
            <a:endParaRPr lang="en-US" dirty="0" smtClean="0"/>
          </a:p>
          <a:p>
            <a:pPr lvl="1"/>
            <a:r>
              <a:rPr lang="en-US" dirty="0" smtClean="0"/>
              <a:t>Cultural Sensitivity Training</a:t>
            </a:r>
          </a:p>
          <a:p>
            <a:pPr lvl="1"/>
            <a:r>
              <a:rPr lang="en-US" dirty="0" smtClean="0"/>
              <a:t>Region-specific modules tailored to North America, Europe, and Asia</a:t>
            </a:r>
          </a:p>
          <a:p>
            <a:pPr lvl="1"/>
            <a:r>
              <a:rPr lang="en-US" dirty="0" smtClean="0"/>
              <a:t>Focus: </a:t>
            </a:r>
            <a:r>
              <a:rPr lang="en-US" b="1" dirty="0" smtClean="0"/>
              <a:t>Region-Specific</a:t>
            </a:r>
            <a:endParaRPr lang="en-US" dirty="0" smtClean="0"/>
          </a:p>
          <a:p>
            <a:r>
              <a:rPr lang="en-US" b="1" dirty="0" smtClean="0"/>
              <a:t>Phase 3 (Weeks 4–5):</a:t>
            </a:r>
            <a:endParaRPr lang="en-US" dirty="0" smtClean="0"/>
          </a:p>
          <a:p>
            <a:pPr lvl="1"/>
            <a:r>
              <a:rPr lang="en-US" dirty="0" smtClean="0"/>
              <a:t>Hands-on training with AI </a:t>
            </a:r>
            <a:r>
              <a:rPr lang="en-US" dirty="0" err="1" smtClean="0"/>
              <a:t>chatbots</a:t>
            </a:r>
            <a:r>
              <a:rPr lang="en-US" dirty="0" smtClean="0"/>
              <a:t> and email tools</a:t>
            </a:r>
          </a:p>
          <a:p>
            <a:pPr lvl="1"/>
            <a:r>
              <a:rPr lang="en-US" dirty="0" smtClean="0"/>
              <a:t>Interactive exercises and tool navigation</a:t>
            </a:r>
          </a:p>
          <a:p>
            <a:pPr lvl="1"/>
            <a:r>
              <a:rPr lang="en-US" dirty="0" smtClean="0"/>
              <a:t>Focus: </a:t>
            </a:r>
            <a:r>
              <a:rPr lang="en-US" b="1" dirty="0" smtClean="0"/>
              <a:t>All Regions</a:t>
            </a:r>
            <a:endParaRPr lang="en-US" dirty="0" smtClean="0"/>
          </a:p>
          <a:p>
            <a:r>
              <a:rPr lang="en-US" b="1" dirty="0" smtClean="0"/>
              <a:t>Phase 4 (Week 6):</a:t>
            </a:r>
            <a:endParaRPr lang="en-US" dirty="0" smtClean="0"/>
          </a:p>
          <a:p>
            <a:pPr lvl="1"/>
            <a:r>
              <a:rPr lang="en-US" dirty="0" smtClean="0"/>
              <a:t>Training on legal frameworks (GDPR, local privacy laws)</a:t>
            </a:r>
          </a:p>
          <a:p>
            <a:pPr lvl="1"/>
            <a:r>
              <a:rPr lang="en-US" dirty="0" smtClean="0"/>
              <a:t>Emphasis on ethical AI use and customer consent</a:t>
            </a:r>
          </a:p>
          <a:p>
            <a:pPr lvl="1"/>
            <a:r>
              <a:rPr lang="en-US" dirty="0" smtClean="0"/>
              <a:t>Focus: </a:t>
            </a:r>
            <a:r>
              <a:rPr lang="en-US" b="1" dirty="0" smtClean="0"/>
              <a:t>Europe and Asia</a:t>
            </a:r>
            <a:endParaRPr lang="en-US"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b="1" dirty="0" smtClean="0"/>
              <a:t>Phase 5 (Week 7):</a:t>
            </a:r>
            <a:endParaRPr lang="en-US" sz="2200" dirty="0" smtClean="0"/>
          </a:p>
          <a:p>
            <a:pPr lvl="1"/>
            <a:r>
              <a:rPr lang="en-US" sz="2200" dirty="0" smtClean="0"/>
              <a:t>Role-play and scenario-based practice sessions</a:t>
            </a:r>
          </a:p>
          <a:p>
            <a:pPr lvl="1"/>
            <a:r>
              <a:rPr lang="en-US" sz="2200" dirty="0" smtClean="0"/>
              <a:t>Real-life customer service simulations using AI tools</a:t>
            </a:r>
          </a:p>
          <a:p>
            <a:pPr lvl="1"/>
            <a:r>
              <a:rPr lang="en-US" sz="2200" dirty="0" smtClean="0"/>
              <a:t>Focus: </a:t>
            </a:r>
            <a:r>
              <a:rPr lang="en-US" sz="2200" b="1" dirty="0" smtClean="0"/>
              <a:t>All Regions</a:t>
            </a:r>
            <a:endParaRPr lang="en-US" sz="2200" dirty="0" smtClean="0"/>
          </a:p>
          <a:p>
            <a:r>
              <a:rPr lang="en-US" sz="2200" b="1" dirty="0" smtClean="0"/>
              <a:t>Phase 6 (Week 8):</a:t>
            </a:r>
            <a:endParaRPr lang="en-US" sz="2200" dirty="0" smtClean="0"/>
          </a:p>
          <a:p>
            <a:pPr lvl="1"/>
            <a:r>
              <a:rPr lang="en-US" sz="2200" dirty="0" smtClean="0"/>
              <a:t>Final assessment of technical and cultural competencies</a:t>
            </a:r>
          </a:p>
          <a:p>
            <a:pPr lvl="1"/>
            <a:r>
              <a:rPr lang="en-US" sz="2200" dirty="0" smtClean="0"/>
              <a:t>Evaluation quizzes and feedback collection</a:t>
            </a:r>
          </a:p>
          <a:p>
            <a:pPr lvl="1"/>
            <a:r>
              <a:rPr lang="en-US" sz="2200" dirty="0" smtClean="0"/>
              <a:t>Focus: </a:t>
            </a:r>
            <a:r>
              <a:rPr lang="en-US" sz="2200" b="1" dirty="0" smtClean="0"/>
              <a:t>All Regions</a:t>
            </a:r>
            <a:endParaRPr lang="en-US" sz="2200" dirty="0" smtClean="0"/>
          </a:p>
          <a:p>
            <a:r>
              <a:rPr lang="en-US" sz="2200" b="1" dirty="0" smtClean="0"/>
              <a:t>Phase 7 (Week 9+):</a:t>
            </a:r>
            <a:endParaRPr lang="en-US" sz="2200" dirty="0" smtClean="0"/>
          </a:p>
          <a:p>
            <a:pPr lvl="1"/>
            <a:r>
              <a:rPr lang="en-US" sz="2200" dirty="0" smtClean="0"/>
              <a:t>Ongoing mentorship and peer learning</a:t>
            </a:r>
          </a:p>
          <a:p>
            <a:pPr lvl="1"/>
            <a:r>
              <a:rPr lang="en-US" sz="2200" dirty="0" smtClean="0"/>
              <a:t>Continuous updates on new AI features and best practices</a:t>
            </a:r>
          </a:p>
          <a:p>
            <a:pPr lvl="1"/>
            <a:r>
              <a:rPr lang="en-US" sz="2200" dirty="0" smtClean="0"/>
              <a:t>Focus: </a:t>
            </a:r>
            <a:r>
              <a:rPr lang="en-US" sz="2200" b="1" dirty="0" smtClean="0"/>
              <a:t>All Regions</a:t>
            </a:r>
            <a:endParaRPr lang="en-US" sz="2200" dirty="0" smtClean="0"/>
          </a:p>
          <a:p>
            <a:endParaRPr lang="en-US" sz="22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Appendix C: Sample Customer Interaction Scenarios</a:t>
            </a:r>
          </a:p>
        </p:txBody>
      </p:sp>
      <p:sp>
        <p:nvSpPr>
          <p:cNvPr id="3" name="Content Placeholder 2"/>
          <p:cNvSpPr>
            <a:spLocks noGrp="1"/>
          </p:cNvSpPr>
          <p:nvPr>
            <p:ph idx="1"/>
          </p:nvPr>
        </p:nvSpPr>
        <p:spPr/>
        <p:txBody>
          <a:bodyPr>
            <a:normAutofit fontScale="70000" lnSpcReduction="20000"/>
          </a:bodyPr>
          <a:lstStyle/>
          <a:p>
            <a:r>
              <a:rPr lang="en-US" b="1" i="1" dirty="0"/>
              <a:t>North America</a:t>
            </a:r>
          </a:p>
          <a:p>
            <a:r>
              <a:rPr lang="en-US" b="1" dirty="0"/>
              <a:t>Scenario</a:t>
            </a:r>
            <a:r>
              <a:rPr lang="en-US" dirty="0"/>
              <a:t>: Weather-related flight change.</a:t>
            </a:r>
            <a:br>
              <a:rPr lang="en-US" dirty="0"/>
            </a:br>
            <a:r>
              <a:rPr lang="en-US" b="1" dirty="0"/>
              <a:t>AI Role</a:t>
            </a:r>
            <a:r>
              <a:rPr lang="en-US" dirty="0"/>
              <a:t>: Detect alerts and suggest options.</a:t>
            </a:r>
            <a:br>
              <a:rPr lang="en-US" dirty="0"/>
            </a:br>
            <a:r>
              <a:rPr lang="en-US" b="1" dirty="0"/>
              <a:t>Staff Role</a:t>
            </a:r>
            <a:r>
              <a:rPr lang="en-US" dirty="0"/>
              <a:t>: Handle complex rescheduling.</a:t>
            </a:r>
          </a:p>
          <a:p>
            <a:endParaRPr lang="en-US" b="1" i="1" dirty="0" smtClean="0"/>
          </a:p>
          <a:p>
            <a:r>
              <a:rPr lang="en-US" b="1" i="1" dirty="0" smtClean="0"/>
              <a:t>Europe</a:t>
            </a:r>
            <a:endParaRPr lang="en-US" b="1" i="1" dirty="0"/>
          </a:p>
          <a:p>
            <a:r>
              <a:rPr lang="en-US" b="1" dirty="0"/>
              <a:t>Scenario</a:t>
            </a:r>
            <a:r>
              <a:rPr lang="en-US" dirty="0"/>
              <a:t>: Customer questions data usage.</a:t>
            </a:r>
            <a:br>
              <a:rPr lang="en-US" dirty="0"/>
            </a:br>
            <a:r>
              <a:rPr lang="en-US" b="1" dirty="0"/>
              <a:t>AI Role</a:t>
            </a:r>
            <a:r>
              <a:rPr lang="en-US" dirty="0"/>
              <a:t>: Provide GDPR-compliant summary.</a:t>
            </a:r>
            <a:br>
              <a:rPr lang="en-US" dirty="0"/>
            </a:br>
            <a:r>
              <a:rPr lang="en-US" b="1" dirty="0"/>
              <a:t>Staff Role</a:t>
            </a:r>
            <a:r>
              <a:rPr lang="en-US" dirty="0"/>
              <a:t>: Offer personalized clarification.</a:t>
            </a:r>
          </a:p>
          <a:p>
            <a:endParaRPr lang="en-US" b="1" i="1" dirty="0" smtClean="0"/>
          </a:p>
          <a:p>
            <a:r>
              <a:rPr lang="en-US" b="1" i="1" dirty="0" smtClean="0"/>
              <a:t>Asia</a:t>
            </a:r>
            <a:endParaRPr lang="en-US" b="1" i="1" dirty="0"/>
          </a:p>
          <a:p>
            <a:r>
              <a:rPr lang="en-US" b="1" dirty="0"/>
              <a:t>Scenario</a:t>
            </a:r>
            <a:r>
              <a:rPr lang="en-US" dirty="0"/>
              <a:t>: Honeymoon package inquiry.</a:t>
            </a:r>
            <a:br>
              <a:rPr lang="en-US" dirty="0"/>
            </a:br>
            <a:r>
              <a:rPr lang="en-US" b="1" dirty="0"/>
              <a:t>AI Role</a:t>
            </a:r>
            <a:r>
              <a:rPr lang="en-US" dirty="0"/>
              <a:t>: Offer popular options.</a:t>
            </a:r>
            <a:br>
              <a:rPr lang="en-US" dirty="0"/>
            </a:br>
            <a:r>
              <a:rPr lang="en-US" b="1" dirty="0"/>
              <a:t>Staff Role</a:t>
            </a:r>
            <a:r>
              <a:rPr lang="en-US" dirty="0"/>
              <a:t>: Add local insights and emotion.</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Challenges in Implementing AI-Powered Services Across Cultures</a:t>
            </a:r>
          </a:p>
        </p:txBody>
      </p:sp>
      <p:sp>
        <p:nvSpPr>
          <p:cNvPr id="3" name="Content Placeholder 2"/>
          <p:cNvSpPr>
            <a:spLocks noGrp="1"/>
          </p:cNvSpPr>
          <p:nvPr>
            <p:ph idx="1"/>
          </p:nvPr>
        </p:nvSpPr>
        <p:spPr/>
        <p:txBody>
          <a:bodyPr>
            <a:normAutofit fontScale="55000" lnSpcReduction="20000"/>
          </a:bodyPr>
          <a:lstStyle/>
          <a:p>
            <a:r>
              <a:rPr lang="en-US" dirty="0"/>
              <a:t>Implementing AI across culturally diverse regions introduces several challenges that staff must be trained to navigate:</a:t>
            </a:r>
          </a:p>
          <a:p>
            <a:pPr lvl="0"/>
            <a:r>
              <a:rPr lang="en-US" b="1" dirty="0"/>
              <a:t>Language Barriers:</a:t>
            </a:r>
            <a:r>
              <a:rPr lang="en-US" dirty="0"/>
              <a:t> AI tools often rely on standard language models that may not fully capture regional dialects, slang, or tone. For instance, AI in India must interpret multiple local languages and cultural expressions.</a:t>
            </a:r>
          </a:p>
          <a:p>
            <a:pPr lvl="0"/>
            <a:r>
              <a:rPr lang="en-US" b="1" dirty="0"/>
              <a:t>Customer Trust:</a:t>
            </a:r>
            <a:r>
              <a:rPr lang="en-US" dirty="0"/>
              <a:t> In regions like Germany or Japan, customers may distrust automated systems, fearing lack of transparency or data misuse. Building trust through transparent communication and responsible AI usage is crucial.</a:t>
            </a:r>
          </a:p>
          <a:p>
            <a:pPr lvl="0"/>
            <a:r>
              <a:rPr lang="en-US" b="1" dirty="0"/>
              <a:t>Resistance to Change:</a:t>
            </a:r>
            <a:r>
              <a:rPr lang="en-US" dirty="0"/>
              <a:t> In Europe and Asia, some employees may prefer traditional service approaches. Training programs must therefore emphasize how AI complements human service rather than replacing it.</a:t>
            </a:r>
          </a:p>
          <a:p>
            <a:pPr lvl="0"/>
            <a:r>
              <a:rPr lang="en-US" b="1" dirty="0"/>
              <a:t>Algorithmic Bias:</a:t>
            </a:r>
            <a:r>
              <a:rPr lang="en-US" dirty="0"/>
              <a:t> AI tools can unintentionally reflect cultural or systemic biases if not properly trained. For example, </a:t>
            </a:r>
            <a:r>
              <a:rPr lang="en-US" dirty="0" err="1"/>
              <a:t>chatbots</a:t>
            </a:r>
            <a:r>
              <a:rPr lang="en-US" dirty="0"/>
              <a:t> trained primarily on Western data might not respond accurately to Asian user behavior or preferences.</a:t>
            </a:r>
          </a:p>
          <a:p>
            <a:pPr lvl="0"/>
            <a:r>
              <a:rPr lang="en-US" b="1" dirty="0" smtClean="0"/>
              <a:t>Case </a:t>
            </a:r>
            <a:r>
              <a:rPr lang="en-US" b="1" dirty="0"/>
              <a:t>Example:</a:t>
            </a:r>
            <a:r>
              <a:rPr lang="en-US" dirty="0"/>
              <a:t> A global travel agency launched an AI </a:t>
            </a:r>
            <a:r>
              <a:rPr lang="en-US" dirty="0" err="1"/>
              <a:t>chatbot</a:t>
            </a:r>
            <a:r>
              <a:rPr lang="en-US" dirty="0"/>
              <a:t> across markets. While North American customers quickly adopted it, French and Japanese customers gave feedback preferring live human support. The agency responded by offering a hybrid AI-human chat model in those regions.</a:t>
            </a:r>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Future Considerations for Global AI Training Programs</a:t>
            </a:r>
          </a:p>
        </p:txBody>
      </p:sp>
      <p:sp>
        <p:nvSpPr>
          <p:cNvPr id="3" name="Content Placeholder 2"/>
          <p:cNvSpPr>
            <a:spLocks noGrp="1"/>
          </p:cNvSpPr>
          <p:nvPr>
            <p:ph idx="1"/>
          </p:nvPr>
        </p:nvSpPr>
        <p:spPr/>
        <p:txBody>
          <a:bodyPr>
            <a:normAutofit fontScale="62500" lnSpcReduction="20000"/>
          </a:bodyPr>
          <a:lstStyle/>
          <a:p>
            <a:r>
              <a:rPr lang="en-US" dirty="0"/>
              <a:t>To remain future-ready, organizations should integrate these into training programs</a:t>
            </a:r>
            <a:r>
              <a:rPr lang="en-US" dirty="0" smtClean="0"/>
              <a:t>:</a:t>
            </a:r>
          </a:p>
          <a:p>
            <a:endParaRPr lang="en-US" dirty="0"/>
          </a:p>
          <a:p>
            <a:pPr lvl="0"/>
            <a:r>
              <a:rPr lang="en-US" b="1" dirty="0"/>
              <a:t>AI Ethics Certification:</a:t>
            </a:r>
            <a:r>
              <a:rPr lang="en-US" dirty="0"/>
              <a:t> Offer staff optional certifications in AI ethics and compliance, particularly valuable in regions with strict regulations.</a:t>
            </a:r>
          </a:p>
          <a:p>
            <a:pPr lvl="0"/>
            <a:r>
              <a:rPr lang="en-US" b="1" dirty="0"/>
              <a:t>Localization of AI Tools:</a:t>
            </a:r>
            <a:r>
              <a:rPr lang="en-US" dirty="0"/>
              <a:t> Invest in AI systems capable of regional customization — not only in language but also behavior, tone, and timing.</a:t>
            </a:r>
          </a:p>
          <a:p>
            <a:pPr lvl="0"/>
            <a:r>
              <a:rPr lang="en-US" b="1" dirty="0"/>
              <a:t>Continuous Learning Modules:</a:t>
            </a:r>
            <a:r>
              <a:rPr lang="en-US" dirty="0"/>
              <a:t> AI evolves quickly. Training should include regular updates, webinars, and peer-led learning to keep staff up to date.</a:t>
            </a:r>
          </a:p>
          <a:p>
            <a:pPr lvl="0"/>
            <a:r>
              <a:rPr lang="en-US" b="1" dirty="0"/>
              <a:t>Employee Involvement in AI Design:</a:t>
            </a:r>
            <a:r>
              <a:rPr lang="en-US" dirty="0"/>
              <a:t> Encourage staff to contribute real customer feedback to help improve AI design, making the technology more culturally aware.</a:t>
            </a:r>
          </a:p>
          <a:p>
            <a:pPr lvl="0"/>
            <a:r>
              <a:rPr lang="en-US" b="1" dirty="0"/>
              <a:t>Collaborations with Local Experts:</a:t>
            </a:r>
            <a:r>
              <a:rPr lang="en-US" dirty="0"/>
              <a:t> Partnering with local culture and tech experts ensures AI tools respect both user expectations and legal frameworks.</a:t>
            </a:r>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Summary</a:t>
            </a:r>
            <a:endParaRPr lang="en-US" dirty="0"/>
          </a:p>
        </p:txBody>
      </p:sp>
      <p:sp>
        <p:nvSpPr>
          <p:cNvPr id="3" name="Content Placeholder 2"/>
          <p:cNvSpPr>
            <a:spLocks noGrp="1"/>
          </p:cNvSpPr>
          <p:nvPr>
            <p:ph idx="1"/>
          </p:nvPr>
        </p:nvSpPr>
        <p:spPr/>
        <p:txBody>
          <a:bodyPr>
            <a:normAutofit/>
          </a:bodyPr>
          <a:lstStyle/>
          <a:p>
            <a:r>
              <a:rPr lang="en-US" sz="2200" dirty="0"/>
              <a:t>AI-driven tourism services are transforming the travel industry. For North American staff to adapt successfully, they must be trained in AI tools, regional cultural nuances, legal compliance, and ethical practices. This memo offers a comprehensive roadmap for equipping tourism professionals to deliver effective, culturally sensitive, and high-quality AI-enhanced service across global markets.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714620"/>
            <a:ext cx="8229600" cy="1143000"/>
          </a:xfrm>
        </p:spPr>
        <p:txBody>
          <a:bodyPr/>
          <a:lstStyle/>
          <a:p>
            <a:r>
              <a:rPr lang="en-US" dirty="0" smtClean="0"/>
              <a:t>Thank-You</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TotalTime>
  <Words>2046</Words>
  <Application>Microsoft Office PowerPoint</Application>
  <PresentationFormat>On-screen Show (4:3)</PresentationFormat>
  <Paragraphs>189</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Internal Training Memo for North American Staff on AI-Powered Tourism Services</vt:lpstr>
      <vt:lpstr>Table of Contents</vt:lpstr>
      <vt:lpstr>Executive Summary</vt:lpstr>
      <vt:lpstr>Introduction to AI in Tourism</vt:lpstr>
      <vt:lpstr>Regional Considerations: North America, Europe, and Asia</vt:lpstr>
      <vt:lpstr>AI Chatbots: Functions, Capabilities, and Limitations</vt:lpstr>
      <vt:lpstr>Culturally Sensitive Customer Service in AI Context</vt:lpstr>
      <vt:lpstr>Common Issues and Troubleshooting</vt:lpstr>
      <vt:lpstr>Slide 9</vt:lpstr>
      <vt:lpstr>Training Methods and Tools</vt:lpstr>
      <vt:lpstr>Slide 11</vt:lpstr>
      <vt:lpstr>Performance Metrics and Continuous Improvement</vt:lpstr>
      <vt:lpstr>Ethical and Privacy Considerations</vt:lpstr>
      <vt:lpstr>Appendix A: Case Studies of AI Integration in Global Tourism</vt:lpstr>
      <vt:lpstr>Appendix B: Training Timeline and Milestones</vt:lpstr>
      <vt:lpstr>Slide 16</vt:lpstr>
      <vt:lpstr>Appendix C: Sample Customer Interaction Scenarios</vt:lpstr>
      <vt:lpstr>Challenges in Implementing AI-Powered Services Across Cultures</vt:lpstr>
      <vt:lpstr>Future Considerations for Global AI Training Programs</vt:lpstr>
      <vt:lpstr>Summary</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Internal Training Memo for North American Staff on AI-Powered Tourism Services</dc:title>
  <dc:creator>ANCHALIKA</dc:creator>
  <cp:lastModifiedBy>ANCHALIKA</cp:lastModifiedBy>
  <cp:revision>4</cp:revision>
  <dcterms:created xsi:type="dcterms:W3CDTF">2025-05-03T12:58:50Z</dcterms:created>
  <dcterms:modified xsi:type="dcterms:W3CDTF">2025-05-03T15:08:45Z</dcterms:modified>
</cp:coreProperties>
</file>