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12198350" cy="6858000"/>
  <p:notesSz cx="6858000" cy="9144000"/>
  <p:embeddedFontLst>
    <p:embeddedFont>
      <p:font typeface="Georgia" pitchFamily="18" charset="0"/>
      <p:regular r:id="rId23"/>
      <p:bold r:id="rId24"/>
      <p:italic r:id="rId25"/>
      <p:boldItalic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Minion"/>
      <p:regular r:id="rId31"/>
      <p:bold r:id="rId32"/>
      <p:italic r:id="rId33"/>
      <p:boldItalic r:id="rId34"/>
    </p:embeddedFont>
  </p:embeddedFontLst>
  <p:custDataLst>
    <p:tags r:id="rId3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0" d="100"/>
          <a:sy n="40" d="100"/>
        </p:scale>
        <p:origin x="-126" y="-79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heme" Target="theme/theme1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viewProps" Target="viewProps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gs" Target="tags/tag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14-1-2026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14-1-2026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14-1-2026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xmlns="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xmlns="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xmlns="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xmlns="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smtClean="0"/>
              <a:t>Accounting Fundamentals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xmlns="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xmlns="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5542112" cy="47958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100"/>
              <a:t>Special Journals and Their Rationale</a:t>
            </a:r>
          </a:p>
          <a:p>
            <a:pPr>
              <a:buFont typeface="Arial" pitchFamily="34" charset="0"/>
              <a:buChar char="•"/>
            </a:pPr>
            <a:r>
              <a:rPr sz="2100"/>
              <a:t>Advantages of Subsidiary Books</a:t>
            </a:r>
          </a:p>
          <a:p>
            <a:pPr>
              <a:buFont typeface="Arial" pitchFamily="34" charset="0"/>
              <a:buChar char="•"/>
            </a:pPr>
            <a:r>
              <a:rPr sz="2100"/>
              <a:t>Control Accounts: Meaning and Purpose</a:t>
            </a:r>
          </a:p>
          <a:p>
            <a:pPr>
              <a:buFont typeface="Arial" pitchFamily="34" charset="0"/>
              <a:buChar char="•"/>
            </a:pPr>
            <a:r>
              <a:rPr sz="2100"/>
              <a:t>Sales Ledger and Purchase Ledger</a:t>
            </a:r>
          </a:p>
          <a:p>
            <a:pPr>
              <a:buFont typeface="Arial" pitchFamily="34" charset="0"/>
              <a:buChar char="•"/>
            </a:pPr>
            <a:r>
              <a:rPr sz="2100"/>
              <a:t>Balancing of Ledger Accounts</a:t>
            </a:r>
          </a:p>
          <a:p>
            <a:pPr>
              <a:buFont typeface="Arial" pitchFamily="34" charset="0"/>
              <a:buChar char="•"/>
            </a:pPr>
            <a:r>
              <a:rPr sz="2100"/>
              <a:t>Trial Balance: Concept and Preparation</a:t>
            </a:r>
          </a:p>
          <a:p>
            <a:pPr>
              <a:buFont typeface="Arial" pitchFamily="34" charset="0"/>
              <a:buChar char="•"/>
            </a:pPr>
            <a:r>
              <a:rPr sz="2100"/>
              <a:t>Objectives of Trial Balance</a:t>
            </a:r>
          </a:p>
          <a:p>
            <a:pPr>
              <a:buFont typeface="Arial" pitchFamily="34" charset="0"/>
              <a:buChar char="•"/>
            </a:pPr>
            <a:r>
              <a:rPr sz="2100"/>
              <a:t>Limitations of Trial Balance</a:t>
            </a:r>
          </a:p>
          <a:p>
            <a:pPr>
              <a:buFont typeface="Arial" pitchFamily="34" charset="0"/>
              <a:buChar char="•"/>
            </a:pPr>
            <a:r>
              <a:rPr sz="2100"/>
              <a:t>Rectification of Errors</a:t>
            </a:r>
          </a:p>
          <a:p>
            <a:pPr>
              <a:buFont typeface="Arial" pitchFamily="34" charset="0"/>
              <a:buChar char="•"/>
            </a:pPr>
            <a:r>
              <a:rPr sz="2100"/>
              <a:t>Suspense </a:t>
            </a:r>
            <a:r>
              <a:rPr sz="2100" smtClean="0"/>
              <a:t>Account</a:t>
            </a:r>
            <a:endParaRPr sz="2100"/>
          </a:p>
        </p:txBody>
      </p:sp>
      <p:sp>
        <p:nvSpPr>
          <p:cNvPr id="5" name="Vertical Text Placeholder 2"/>
          <p:cNvSpPr txBox="1">
            <a:spLocks/>
          </p:cNvSpPr>
          <p:nvPr/>
        </p:nvSpPr>
        <p:spPr>
          <a:xfrm>
            <a:off x="6099175" y="1143000"/>
            <a:ext cx="5542112" cy="4795836"/>
          </a:xfrm>
          <a:prstGeom prst="rect">
            <a:avLst/>
          </a:prstGeom>
          <a:noFill/>
        </p:spPr>
        <p:txBody>
          <a:bodyPr vert="horz" wrap="none" lIns="0" tIns="0" rIns="0" bIns="0" rtlCol="0">
            <a:normAutofit/>
          </a:bodyPr>
          <a:lstStyle/>
          <a:p>
            <a:pPr marL="361950" marR="0" lvl="0" indent="-36195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Bank Reconciliation Statement</a:t>
            </a:r>
          </a:p>
          <a:p>
            <a:pPr marL="361950" marR="0" lvl="0" indent="-36195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Causes of Bank–Cash Differences</a:t>
            </a:r>
          </a:p>
          <a:p>
            <a:pPr marL="361950" marR="0" lvl="0" indent="-36195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Importance of Bank Reconciliation Statement</a:t>
            </a:r>
          </a:p>
          <a:p>
            <a:pPr marL="361950" marR="0" lvl="0" indent="-36195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Accounting Cycle: Integrated Perspective</a:t>
            </a:r>
          </a:p>
          <a:p>
            <a:pPr marL="361950" marR="0" lvl="0" indent="-361950" algn="l" defTabSz="914400" rtl="0" eaLnBrk="1" fontAlgn="auto" latinLnBrk="0" hangingPunct="1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Summary and Key Takeaways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Special Journals and Their Rationale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952312" cy="479583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i="1" dirty="0" smtClean="0"/>
              <a:t>Special journals are used to record large volumes of similar transactions in a 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systematic </a:t>
            </a:r>
            <a:r>
              <a:rPr lang="en-US" i="1" dirty="0" smtClean="0"/>
              <a:t>manner.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Reduce overloading of the general journal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Improve speed and efficiency of recording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Enable better internal control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Facilitate division of accounting work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Common in medium and large organizations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Credit </a:t>
            </a:r>
            <a:r>
              <a:rPr lang="en-US" dirty="0" smtClean="0"/>
              <a:t>sales are recorded only in the Sales Book instead of the general journal.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Advantages of Subsidiary Books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Help in systematic and organized recording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Reduce clerical work in the main journal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Allow specialization among accounting staff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Improve accuracy and minimize errors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Provide detailed transaction-wise information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Simplify auditing and verification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Control Accounts – Meaning and Purpose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i="1" dirty="0" smtClean="0"/>
              <a:t>Control accounts act as summary accounts to check the accuracy of subsidiary 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ledgers</a:t>
            </a:r>
            <a:r>
              <a:rPr lang="en-US" i="1" dirty="0" smtClean="0"/>
              <a:t>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Maintained in the general ledger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Summarize balances of personal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Help detect errors and fraud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Save time during preparation of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Strengthen internal control systems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Debtors </a:t>
            </a:r>
            <a:r>
              <a:rPr lang="en-US" dirty="0" smtClean="0"/>
              <a:t>Control Account summarizes all customer balances.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Sales Ledger and Purchase Ledger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9656912" cy="47958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Sales Ledger contains accounts of debtors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Purchase Ledger contains accounts of creditors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Each ledger is supported by a control account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Helps manage receivables and payables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Essential for credit and liquidity management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Customer </a:t>
            </a:r>
            <a:r>
              <a:rPr lang="en-US" dirty="0" smtClean="0"/>
              <a:t>accounts like A Ltd and B Ltd appear in the Sales Ledger.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Balancing of Ledger Accounts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Involves totaling debit and credit sides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Difference </a:t>
            </a:r>
            <a:r>
              <a:rPr lang="en-US" dirty="0" smtClean="0"/>
              <a:t> is </a:t>
            </a:r>
            <a:r>
              <a:rPr lang="en-US" dirty="0" smtClean="0"/>
              <a:t>entered on the shorter side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Balance is carried forward to next period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Helps identify account position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Necessary for preparing trial balance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Trial Balance – Concept and Preparation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A trial balance is a statement prepared to verify the arithmetical accuracy of ledger 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accounts</a:t>
            </a:r>
            <a:r>
              <a:rPr lang="en-US" i="1" dirty="0" smtClean="0"/>
              <a:t>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Prepared </a:t>
            </a:r>
            <a:r>
              <a:rPr lang="en-US" dirty="0" smtClean="0"/>
              <a:t>at the end of an accounting period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Lists debit and credit balances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Agreement indicates mathematical accuracy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Forms the base for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Can be prepared using different methods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Objectives of Trial Balance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 smtClean="0"/>
              <a:t>Check correctness of ledger postings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Ensure equality of debits and credits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Summarize accounting information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Assist in preparation of financial statements</a:t>
            </a:r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Help locate certain types of errors</a:t>
            </a:r>
            <a:endParaRPr lang="en-US" sz="2800" dirty="0"/>
          </a:p>
        </p:txBody>
      </p:sp>
      <p:pic>
        <p:nvPicPr>
          <p:cNvPr id="8194" name="Picture 2" descr="https://tse2.mm.bing.net/th/id/OIP.aOjrn1HdsQ3Pyl8RZLr1JwHaD5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6375" y="3581400"/>
            <a:ext cx="4572000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Limitations of Trial Balance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Does not detect errors of principle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Errors of omission may remain hidden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Compensating errors are not revealed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Equal wrong postings remain unnoticed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Does not guarantee complete accuracy</a:t>
            </a:r>
          </a:p>
          <a:p>
            <a:pPr>
              <a:buFont typeface="Arial" pitchFamily="34" charset="0"/>
              <a:buChar char="•"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Example:</a:t>
            </a:r>
          </a:p>
          <a:p>
            <a:pPr>
              <a:buNone/>
            </a:pPr>
            <a:r>
              <a:rPr lang="en-US" dirty="0" smtClean="0"/>
              <a:t>Furniture </a:t>
            </a:r>
            <a:r>
              <a:rPr lang="en-US" dirty="0" smtClean="0"/>
              <a:t>purchase recorded as purchases will not affect trial balance totals.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Rectification of Errors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Rectification involves correcting errors to ensure reliability of accounting records.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Errors </a:t>
            </a:r>
            <a:r>
              <a:rPr lang="en-US" dirty="0" smtClean="0"/>
              <a:t>may be found before or after trial balance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Corrected through journal entries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Method depends on nature of error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Essential before preparing final accounts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Improves accuracy of financial statements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Suspense Account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000" dirty="0" smtClean="0"/>
              <a:t>Opened when trial balance does not tally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Difference is temporarily transferred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Allows preparation of final accounts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Indicates existence of errors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Closed after all corrections</a:t>
            </a:r>
            <a:endParaRPr lang="en-US" sz="3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Bank </a:t>
            </a:r>
            <a:r>
              <a:rPr/>
              <a:t>Reconciliation </a:t>
            </a:r>
            <a:r>
              <a:rPr smtClean="0"/>
              <a:t>Statement</a:t>
            </a:r>
            <a:r>
              <a:rPr lang="en-US" dirty="0" smtClean="0"/>
              <a:t> (BRS)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US" i="1" dirty="0" smtClean="0"/>
              <a:t>A BRS explains the difference between bank balance as per cash book and bank 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statement.</a:t>
            </a:r>
          </a:p>
          <a:p>
            <a:pPr>
              <a:buNone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Prepared </a:t>
            </a:r>
            <a:r>
              <a:rPr lang="en-US" dirty="0" smtClean="0"/>
              <a:t>periodically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Identifies timing </a:t>
            </a:r>
            <a:r>
              <a:rPr lang="en-US" dirty="0" smtClean="0"/>
              <a:t>differences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Detects omissions and </a:t>
            </a:r>
            <a:r>
              <a:rPr lang="en-US" dirty="0" smtClean="0"/>
              <a:t>errors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Acts as a control </a:t>
            </a:r>
            <a:r>
              <a:rPr lang="en-US" dirty="0" smtClean="0"/>
              <a:t>tool</a:t>
            </a: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Enhances reliability of bank records</a:t>
            </a:r>
            <a:endParaRPr lang="en-US" dirty="0"/>
          </a:p>
        </p:txBody>
      </p:sp>
      <p:pic>
        <p:nvPicPr>
          <p:cNvPr id="4098" name="Picture 2" descr="https://royalcdkeys.com/cdn/shop/articles/image7-1692887973257.jpg?v=16928880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99375" y="2665433"/>
            <a:ext cx="3657600" cy="26304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195536"/>
          </a:xfrm>
        </p:spPr>
        <p:txBody>
          <a:bodyPr/>
          <a:lstStyle/>
          <a:p>
            <a:r>
              <a:rPr lang="en-US" dirty="0" smtClean="0"/>
              <a:t>Causes of Differences in Bank and Cash Balances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2057400"/>
            <a:ext cx="6846640" cy="39912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2600" dirty="0" err="1" smtClean="0"/>
              <a:t>Cheques</a:t>
            </a:r>
            <a:r>
              <a:rPr lang="en-US" sz="2600" dirty="0" smtClean="0"/>
              <a:t> issued but not presented</a:t>
            </a:r>
          </a:p>
          <a:p>
            <a:pPr>
              <a:buFont typeface="Arial" pitchFamily="34" charset="0"/>
              <a:buChar char="•"/>
            </a:pPr>
            <a:r>
              <a:rPr lang="en-US" sz="2600" dirty="0" err="1" smtClean="0"/>
              <a:t>Cheques</a:t>
            </a:r>
            <a:r>
              <a:rPr lang="en-US" sz="2600" dirty="0" smtClean="0"/>
              <a:t> deposited but not cleared</a:t>
            </a:r>
          </a:p>
          <a:p>
            <a:pPr>
              <a:buFont typeface="Arial" pitchFamily="34" charset="0"/>
              <a:buChar char="•"/>
            </a:pPr>
            <a:r>
              <a:rPr lang="en-US" sz="2600" dirty="0" smtClean="0"/>
              <a:t>Bank charges not recorded</a:t>
            </a:r>
          </a:p>
          <a:p>
            <a:pPr>
              <a:buFont typeface="Arial" pitchFamily="34" charset="0"/>
              <a:buChar char="•"/>
            </a:pPr>
            <a:r>
              <a:rPr lang="en-US" sz="2600" dirty="0" smtClean="0"/>
              <a:t>Direct credits by bank</a:t>
            </a:r>
          </a:p>
          <a:p>
            <a:pPr>
              <a:buFont typeface="Arial" pitchFamily="34" charset="0"/>
              <a:buChar char="•"/>
            </a:pPr>
            <a:r>
              <a:rPr lang="en-US" sz="2600" dirty="0" smtClean="0"/>
              <a:t>Errors in bank or cash records</a:t>
            </a:r>
            <a:endParaRPr lang="en-US" sz="2600" dirty="0"/>
          </a:p>
        </p:txBody>
      </p:sp>
      <p:pic>
        <p:nvPicPr>
          <p:cNvPr id="3074" name="Picture 2" descr="https://tse4.mm.bing.net/th/id/OIP.zMJvinSXJ-dZM5mIGacvewHaEF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3175" y="2057400"/>
            <a:ext cx="3562350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424136"/>
          </a:xfrm>
        </p:spPr>
        <p:txBody>
          <a:bodyPr/>
          <a:lstStyle/>
          <a:p>
            <a:r>
              <a:t>Importance of Bank Reconciliation Statement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981200"/>
            <a:ext cx="6846640" cy="406747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Ensures correctness of bank balances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Detects unauthorized transactions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Prevents fraud and misuse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Improves cash management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Strengthens internal financial control</a:t>
            </a:r>
            <a:endParaRPr lang="en-US" dirty="0"/>
          </a:p>
        </p:txBody>
      </p:sp>
      <p:pic>
        <p:nvPicPr>
          <p:cNvPr id="2050" name="Picture 2" descr="https://tse3.mm.bing.net/th/id/OIP.4jLdoZKyVTItBhX4GV5yagHaFj?pid=Api&amp;P=0&amp;h=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75575" y="1981200"/>
            <a:ext cx="3352800" cy="2514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424136"/>
          </a:xfrm>
        </p:spPr>
        <p:txBody>
          <a:bodyPr/>
          <a:lstStyle/>
          <a:p>
            <a:r>
              <a:rPr/>
              <a:t>Accounting </a:t>
            </a:r>
            <a:r>
              <a:rPr smtClean="0"/>
              <a:t>Cycle</a:t>
            </a:r>
            <a:r>
              <a:rPr lang="en-US" dirty="0" smtClean="0"/>
              <a:t>:</a:t>
            </a:r>
            <a:r>
              <a:rPr smtClean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smtClean="0"/>
              <a:t>Summary </a:t>
            </a:r>
            <a:r>
              <a:t>&amp; Key Takeaways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2209800"/>
            <a:ext cx="6846640" cy="383887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Accounting is a continuous and systematic process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Each stage depends on accuracy of previous stage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Control mechanisms improve transparency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Proper records ensure reliable reporting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Strong fundamentals support advanced accounting</a:t>
            </a:r>
            <a:endParaRPr lang="en-US" dirty="0"/>
          </a:p>
        </p:txBody>
      </p:sp>
      <p:pic>
        <p:nvPicPr>
          <p:cNvPr id="1026" name="Picture 2" descr="Accounting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2278" y="2286000"/>
            <a:ext cx="3314697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559</TotalTime>
  <Words>661</Words>
  <Application>Microsoft Office PowerPoint</Application>
  <PresentationFormat>Custom</PresentationFormat>
  <Paragraphs>133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Georgia</vt:lpstr>
      <vt:lpstr>Calibri</vt:lpstr>
      <vt:lpstr>Minion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Special Journals and Their Rationale</vt:lpstr>
      <vt:lpstr>Advantages of Subsidiary Books</vt:lpstr>
      <vt:lpstr>Control Accounts – Meaning and Purpose</vt:lpstr>
      <vt:lpstr>Sales Ledger and Purchase Ledger</vt:lpstr>
      <vt:lpstr>Balancing of Ledger Accounts</vt:lpstr>
      <vt:lpstr>Trial Balance – Concept and Preparation</vt:lpstr>
      <vt:lpstr>Objectives of Trial Balance</vt:lpstr>
      <vt:lpstr>Limitations of Trial Balance</vt:lpstr>
      <vt:lpstr>Rectification of Errors</vt:lpstr>
      <vt:lpstr>Suspense Account</vt:lpstr>
      <vt:lpstr>Bank Reconciliation Statement (BRS)</vt:lpstr>
      <vt:lpstr>Causes of Differences in Bank and Cash Balances</vt:lpstr>
      <vt:lpstr>Importance of Bank Reconciliation Statement</vt:lpstr>
      <vt:lpstr>Accounting Cycle:  Summary &amp; Key Takeaways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267</cp:revision>
  <dcterms:created xsi:type="dcterms:W3CDTF">2023-10-18T00:40:52Z</dcterms:created>
  <dcterms:modified xsi:type="dcterms:W3CDTF">2026-01-14T07:51:51Z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