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6/23/2025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semrush.com/" TargetMode="External"/><Relationship Id="rId2" Type="http://schemas.openxmlformats.org/officeDocument/2006/relationships/hyperlink" Target="https://csa-research.com/" TargetMode="External"/><Relationship Id="rId1" Type="http://schemas.openxmlformats.org/officeDocument/2006/relationships/slideLayout" Target="../slideLayouts/slideLayout2.xml"/><Relationship Id="rId5" Type="http://schemas.openxmlformats.org/officeDocument/2006/relationships/hyperlink" Target="https://www.w3.org/WAI/" TargetMode="External"/><Relationship Id="rId4" Type="http://schemas.openxmlformats.org/officeDocument/2006/relationships/hyperlink" Target="https://wpml.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Multilingual Website Content Strategy for European Hubs</a:t>
            </a:r>
            <a:endParaRPr lang="en-US" dirty="0"/>
          </a:p>
        </p:txBody>
      </p:sp>
      <p:sp>
        <p:nvSpPr>
          <p:cNvPr id="3" name="Subtitle 2"/>
          <p:cNvSpPr>
            <a:spLocks noGrp="1"/>
          </p:cNvSpPr>
          <p:nvPr>
            <p:ph type="subTitle" idx="1"/>
          </p:nvPr>
        </p:nvSpPr>
        <p:spPr/>
        <p:txBody>
          <a:bodyPr/>
          <a:lstStyle/>
          <a:p>
            <a:r>
              <a:rPr lang="nl-NL" dirty="0" smtClean="0"/>
              <a:t>Name: Harsh Kumar</a:t>
            </a:r>
          </a:p>
          <a:p>
            <a:r>
              <a:rPr lang="nl-NL" smtClean="0"/>
              <a:t>Student Id: DE240086</a:t>
            </a:r>
            <a:endParaRPr lang="nl-NL"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Digital Nomads in Europe</a:t>
            </a:r>
          </a:p>
          <a:p>
            <a:pPr lvl="0"/>
            <a:r>
              <a:rPr lang="en-US" dirty="0" smtClean="0"/>
              <a:t>Importance of Website Localization</a:t>
            </a:r>
          </a:p>
          <a:p>
            <a:pPr lvl="0"/>
            <a:r>
              <a:rPr lang="en-US" dirty="0" smtClean="0"/>
              <a:t>Content Architecture</a:t>
            </a:r>
          </a:p>
          <a:p>
            <a:pPr lvl="0"/>
            <a:r>
              <a:rPr lang="en-US" dirty="0" smtClean="0"/>
              <a:t>Language Selection Strategy</a:t>
            </a:r>
          </a:p>
          <a:p>
            <a:pPr lvl="0"/>
            <a:r>
              <a:rPr lang="en-US" dirty="0" smtClean="0"/>
              <a:t>Translation vs. </a:t>
            </a:r>
            <a:r>
              <a:rPr lang="en-US" dirty="0" err="1" smtClean="0"/>
              <a:t>Transcreation</a:t>
            </a:r>
            <a:endParaRPr lang="en-US" dirty="0" smtClean="0"/>
          </a:p>
          <a:p>
            <a:pPr lvl="0"/>
            <a:r>
              <a:rPr lang="en-US" dirty="0" smtClean="0"/>
              <a:t>SEO for Multilingual Content</a:t>
            </a:r>
          </a:p>
          <a:p>
            <a:pPr lvl="0"/>
            <a:r>
              <a:rPr lang="en-US" dirty="0" smtClean="0"/>
              <a:t>User Experience and Navigation</a:t>
            </a:r>
          </a:p>
          <a:p>
            <a:pPr lvl="0"/>
            <a:r>
              <a:rPr lang="en-US" dirty="0" smtClean="0"/>
              <a:t>Visual Identity and Localization</a:t>
            </a:r>
          </a:p>
          <a:p>
            <a:pPr lvl="0"/>
            <a:r>
              <a:rPr lang="en-US" dirty="0" smtClean="0"/>
              <a:t>Legal and Policy Compliance</a:t>
            </a:r>
          </a:p>
          <a:p>
            <a:pPr lvl="0"/>
            <a:r>
              <a:rPr lang="en-US" dirty="0" smtClean="0"/>
              <a:t>Accessibility Standards</a:t>
            </a:r>
          </a:p>
          <a:p>
            <a:pPr lvl="0"/>
            <a:r>
              <a:rPr lang="en-US" dirty="0" smtClean="0"/>
              <a:t>Integration with Chat and Email</a:t>
            </a:r>
          </a:p>
          <a:p>
            <a:pPr lvl="0"/>
            <a:r>
              <a:rPr lang="en-US" dirty="0" smtClean="0"/>
              <a:t>Content Update Workflow</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a:bodyPr>
          <a:lstStyle/>
          <a:p>
            <a:r>
              <a:rPr lang="en-US" dirty="0" smtClean="0"/>
              <a:t>European tourism hubs like Lisbon, Barcelona, and Tallinn are thriving among digital nomads due to their infrastructure, cultural vibrancy, and tech ecosystems. A multilingual website is essential for attracting and informing this diverse audience. This assignment outlines a content strategy focused on multilingual web development tailored for digital nomads.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a:bodyPr>
          <a:lstStyle/>
          <a:p>
            <a:pPr lvl="0"/>
            <a:r>
              <a:rPr lang="en-US" dirty="0" smtClean="0"/>
              <a:t>Provide seamless content access in native languages</a:t>
            </a:r>
          </a:p>
          <a:p>
            <a:pPr lvl="0"/>
            <a:r>
              <a:rPr lang="en-US" dirty="0" smtClean="0"/>
              <a:t>Improve trust and user retention</a:t>
            </a:r>
          </a:p>
          <a:p>
            <a:pPr lvl="0"/>
            <a:r>
              <a:rPr lang="en-US" dirty="0" smtClean="0"/>
              <a:t>Increase visibility in regional search engines</a:t>
            </a:r>
          </a:p>
          <a:p>
            <a:pPr lvl="0"/>
            <a:r>
              <a:rPr lang="en-US" dirty="0" smtClean="0"/>
              <a:t>Boost conversions (bookings, sign-ups)</a:t>
            </a:r>
          </a:p>
          <a:p>
            <a:pPr lvl="0"/>
            <a:r>
              <a:rPr lang="en-US" dirty="0" smtClean="0"/>
              <a:t>Foster cultural inclusivity</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Digital Nomads in Europe</a:t>
            </a:r>
            <a:endParaRPr/>
          </a:p>
        </p:txBody>
      </p:sp>
      <p:sp>
        <p:nvSpPr>
          <p:cNvPr id="3" name="Content Placeholder 2"/>
          <p:cNvSpPr>
            <a:spLocks noGrp="1"/>
          </p:cNvSpPr>
          <p:nvPr>
            <p:ph idx="1"/>
          </p:nvPr>
        </p:nvSpPr>
        <p:spPr>
          <a:xfrm>
            <a:off x="457200" y="1600200"/>
            <a:ext cx="8229600" cy="4955875"/>
          </a:xfrm>
        </p:spPr>
        <p:txBody>
          <a:bodyPr>
            <a:normAutofit/>
          </a:bodyPr>
          <a:lstStyle/>
          <a:p>
            <a:pPr>
              <a:buNone/>
            </a:pPr>
            <a:r>
              <a:rPr lang="en-US" dirty="0" smtClean="0"/>
              <a:t/>
            </a:r>
            <a:br>
              <a:rPr lang="en-US" dirty="0" smtClean="0"/>
            </a:br>
            <a:r>
              <a:rPr lang="en-US" dirty="0" smtClean="0"/>
              <a:t>Europe sees millions of digital nomads annually. EU policies like the Estonia Digital Nomad Visa are reshaping mobility. These nomads prioritize clear information, digital booking tools, and local insights. Multilingual content serves both convenience and compliance purposes.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Importance of Website Localization</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Localization goes beyond translation—it's about adapting tone, images, UI/UX, and cultural references. It increases credibility and brand resonance. CSA Research (2022) notes that 72% of consumers prefer websites in their native language.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Content Architecture</a:t>
            </a:r>
            <a:endParaRPr/>
          </a:p>
        </p:txBody>
      </p:sp>
      <p:sp>
        <p:nvSpPr>
          <p:cNvPr id="3" name="Content Placeholder 2"/>
          <p:cNvSpPr>
            <a:spLocks noGrp="1"/>
          </p:cNvSpPr>
          <p:nvPr>
            <p:ph idx="1"/>
          </p:nvPr>
        </p:nvSpPr>
        <p:spPr>
          <a:xfrm>
            <a:off x="457200" y="1600200"/>
            <a:ext cx="8229600" cy="4835106"/>
          </a:xfrm>
        </p:spPr>
        <p:txBody>
          <a:bodyPr>
            <a:normAutofit fontScale="92500" lnSpcReduction="20000"/>
          </a:bodyPr>
          <a:lstStyle/>
          <a:p>
            <a:pPr>
              <a:buNone/>
            </a:pPr>
            <a:r>
              <a:rPr lang="en-US" dirty="0" smtClean="0"/>
              <a:t>Structure should include:</a:t>
            </a:r>
          </a:p>
          <a:p>
            <a:pPr lvl="0"/>
            <a:endParaRPr lang="en-US" dirty="0" smtClean="0"/>
          </a:p>
          <a:p>
            <a:pPr lvl="0"/>
            <a:r>
              <a:rPr lang="en-US" dirty="0" smtClean="0"/>
              <a:t>Home</a:t>
            </a:r>
          </a:p>
          <a:p>
            <a:pPr lvl="0"/>
            <a:r>
              <a:rPr lang="en-US" dirty="0" smtClean="0"/>
              <a:t>Co-living &amp; Co-working spaces</a:t>
            </a:r>
          </a:p>
          <a:p>
            <a:pPr lvl="0"/>
            <a:r>
              <a:rPr lang="en-US" dirty="0" smtClean="0"/>
              <a:t>Local guides</a:t>
            </a:r>
          </a:p>
          <a:p>
            <a:pPr lvl="0"/>
            <a:r>
              <a:rPr lang="en-US" dirty="0" smtClean="0"/>
              <a:t>FAQ (Visa, SIM, Transport)</a:t>
            </a:r>
          </a:p>
          <a:p>
            <a:pPr lvl="0"/>
            <a:r>
              <a:rPr lang="en-US" dirty="0" smtClean="0"/>
              <a:t>Events and Community</a:t>
            </a:r>
            <a:br>
              <a:rPr lang="en-US" dirty="0" smtClean="0"/>
            </a:br>
            <a:endParaRPr lang="en-US" dirty="0" smtClean="0"/>
          </a:p>
          <a:p>
            <a:pPr lvl="0"/>
            <a:r>
              <a:rPr lang="en-US" dirty="0" smtClean="0"/>
              <a:t>Use a modular CMS (e.g., </a:t>
            </a:r>
            <a:r>
              <a:rPr lang="en-US" dirty="0" err="1" smtClean="0"/>
              <a:t>WordPress</a:t>
            </a:r>
            <a:r>
              <a:rPr lang="en-US" dirty="0" smtClean="0"/>
              <a:t> WPML, </a:t>
            </a:r>
            <a:r>
              <a:rPr lang="en-US" dirty="0" err="1" smtClean="0"/>
              <a:t>Drupal</a:t>
            </a:r>
            <a:r>
              <a:rPr lang="en-US" dirty="0" smtClean="0"/>
              <a:t>) for scalable localization.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Language Selection Strategy</a:t>
            </a:r>
            <a:endParaRPr/>
          </a:p>
        </p:txBody>
      </p:sp>
      <p:sp>
        <p:nvSpPr>
          <p:cNvPr id="3" name="Content Placeholder 2"/>
          <p:cNvSpPr>
            <a:spLocks noGrp="1"/>
          </p:cNvSpPr>
          <p:nvPr>
            <p:ph idx="1"/>
          </p:nvPr>
        </p:nvSpPr>
        <p:spPr>
          <a:xfrm>
            <a:off x="457200" y="1600200"/>
            <a:ext cx="8229600" cy="4835106"/>
          </a:xfrm>
        </p:spPr>
        <p:txBody>
          <a:bodyPr>
            <a:normAutofit lnSpcReduction="10000"/>
          </a:bodyPr>
          <a:lstStyle/>
          <a:p>
            <a:r>
              <a:rPr lang="en-US" dirty="0" smtClean="0"/>
              <a:t>Languages to support:</a:t>
            </a:r>
          </a:p>
          <a:p>
            <a:endParaRPr lang="en-US" dirty="0" smtClean="0"/>
          </a:p>
          <a:p>
            <a:pPr lvl="0"/>
            <a:r>
              <a:rPr lang="en-US" dirty="0" smtClean="0"/>
              <a:t>English (global standard)</a:t>
            </a:r>
          </a:p>
          <a:p>
            <a:pPr lvl="0"/>
            <a:r>
              <a:rPr lang="en-US" dirty="0" smtClean="0"/>
              <a:t>French (Western Europe, Africa)</a:t>
            </a:r>
          </a:p>
          <a:p>
            <a:pPr lvl="0"/>
            <a:r>
              <a:rPr lang="en-US" dirty="0" smtClean="0"/>
              <a:t>Spanish (Europe and LATAM travelers)</a:t>
            </a:r>
          </a:p>
          <a:p>
            <a:pPr lvl="0"/>
            <a:r>
              <a:rPr lang="en-US" dirty="0" smtClean="0"/>
              <a:t>German, Italian, Portuguese</a:t>
            </a:r>
            <a:br>
              <a:rPr lang="en-US" dirty="0" smtClean="0"/>
            </a:br>
            <a:endParaRPr lang="en-US" dirty="0" smtClean="0"/>
          </a:p>
          <a:p>
            <a:pPr lvl="0"/>
            <a:r>
              <a:rPr lang="en-US" dirty="0" smtClean="0"/>
              <a:t>Use geo-IP and browser-language detection to auto-suggest default versions.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Translation vs. </a:t>
            </a:r>
            <a:r>
              <a:rPr lang="en-US" b="1" dirty="0" err="1" smtClean="0"/>
              <a:t>Transcreation</a:t>
            </a:r>
            <a:endParaRPr/>
          </a:p>
        </p:txBody>
      </p:sp>
      <p:sp>
        <p:nvSpPr>
          <p:cNvPr id="3" name="Content Placeholder 2"/>
          <p:cNvSpPr>
            <a:spLocks noGrp="1"/>
          </p:cNvSpPr>
          <p:nvPr>
            <p:ph idx="1"/>
          </p:nvPr>
        </p:nvSpPr>
        <p:spPr/>
        <p:txBody>
          <a:bodyPr>
            <a:normAutofit/>
          </a:bodyPr>
          <a:lstStyle/>
          <a:p>
            <a:r>
              <a:rPr lang="en-US" dirty="0" smtClean="0"/>
              <a:t>Translation = direct conversion of text</a:t>
            </a:r>
            <a:br>
              <a:rPr lang="en-US" dirty="0" smtClean="0"/>
            </a:br>
            <a:r>
              <a:rPr lang="en-US" dirty="0" err="1" smtClean="0"/>
              <a:t>Transcreation</a:t>
            </a:r>
            <a:r>
              <a:rPr lang="en-US" dirty="0" smtClean="0"/>
              <a:t> = rewriting content to fit cultural context</a:t>
            </a:r>
            <a:br>
              <a:rPr lang="en-US" dirty="0" smtClean="0"/>
            </a:br>
            <a:r>
              <a:rPr lang="en-US" dirty="0" smtClean="0"/>
              <a:t>Example: A Dutch traveler may prefer straightforward phrasing, while a Spanish user may expect emotive language. Professional linguists ensure quality.</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SEO for Multilingual Content</a:t>
            </a:r>
            <a:endParaRPr lang="en-US" dirty="0"/>
          </a:p>
        </p:txBody>
      </p:sp>
      <p:sp>
        <p:nvSpPr>
          <p:cNvPr id="3" name="Content Placeholder 2"/>
          <p:cNvSpPr>
            <a:spLocks noGrp="1"/>
          </p:cNvSpPr>
          <p:nvPr>
            <p:ph idx="1"/>
          </p:nvPr>
        </p:nvSpPr>
        <p:spPr/>
        <p:txBody>
          <a:bodyPr>
            <a:normAutofit lnSpcReduction="10000"/>
          </a:bodyPr>
          <a:lstStyle/>
          <a:p>
            <a:r>
              <a:rPr lang="en-US" dirty="0" smtClean="0"/>
              <a:t>Use </a:t>
            </a:r>
            <a:r>
              <a:rPr lang="en-US" dirty="0" err="1" smtClean="0"/>
              <a:t>hreflang</a:t>
            </a:r>
            <a:r>
              <a:rPr lang="en-US" dirty="0" smtClean="0"/>
              <a:t> tags for language/country targeting.</a:t>
            </a:r>
            <a:br>
              <a:rPr lang="en-US" dirty="0" smtClean="0"/>
            </a:br>
            <a:r>
              <a:rPr lang="en-US" dirty="0" smtClean="0"/>
              <a:t>Optimize in native language:</a:t>
            </a:r>
          </a:p>
          <a:p>
            <a:endParaRPr lang="en-US" dirty="0" smtClean="0"/>
          </a:p>
          <a:p>
            <a:pPr lvl="0"/>
            <a:r>
              <a:rPr lang="en-US" dirty="0" smtClean="0"/>
              <a:t>Meta titles/descriptions</a:t>
            </a:r>
          </a:p>
          <a:p>
            <a:pPr lvl="0"/>
            <a:r>
              <a:rPr lang="en-US" dirty="0" smtClean="0"/>
              <a:t>Localized keywords (e.g., “</a:t>
            </a:r>
            <a:r>
              <a:rPr lang="en-US" dirty="0" err="1" smtClean="0"/>
              <a:t>coworking</a:t>
            </a:r>
            <a:r>
              <a:rPr lang="en-US" dirty="0" smtClean="0"/>
              <a:t> </a:t>
            </a:r>
            <a:r>
              <a:rPr lang="en-US" dirty="0" err="1" smtClean="0"/>
              <a:t>Lisboa</a:t>
            </a:r>
            <a:r>
              <a:rPr lang="en-US" dirty="0" smtClean="0"/>
              <a:t>” vs. “</a:t>
            </a:r>
            <a:r>
              <a:rPr lang="en-US" dirty="0" err="1" smtClean="0"/>
              <a:t>coworking</a:t>
            </a:r>
            <a:r>
              <a:rPr lang="en-US" dirty="0" smtClean="0"/>
              <a:t> Lisbon”)</a:t>
            </a:r>
            <a:br>
              <a:rPr lang="en-US" dirty="0" smtClean="0"/>
            </a:br>
            <a:r>
              <a:rPr lang="en-US" dirty="0" smtClean="0"/>
              <a:t>Tools: </a:t>
            </a:r>
            <a:r>
              <a:rPr lang="en-US" dirty="0" err="1" smtClean="0"/>
              <a:t>SEMrush</a:t>
            </a:r>
            <a:r>
              <a:rPr lang="en-US" dirty="0" smtClean="0"/>
              <a:t>, </a:t>
            </a:r>
            <a:r>
              <a:rPr lang="en-US" dirty="0" err="1" smtClean="0"/>
              <a:t>Ahrefs</a:t>
            </a:r>
            <a:r>
              <a:rPr lang="en-US" dirty="0" smtClean="0"/>
              <a:t> for multilingual keyword planning.</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User Experience and Navigation</a:t>
            </a:r>
            <a:endParaRPr lang="en-US" dirty="0"/>
          </a:p>
        </p:txBody>
      </p:sp>
      <p:sp>
        <p:nvSpPr>
          <p:cNvPr id="3" name="Content Placeholder 2"/>
          <p:cNvSpPr>
            <a:spLocks noGrp="1"/>
          </p:cNvSpPr>
          <p:nvPr>
            <p:ph idx="1"/>
          </p:nvPr>
        </p:nvSpPr>
        <p:spPr>
          <a:xfrm>
            <a:off x="457200" y="1600200"/>
            <a:ext cx="8229600" cy="4766094"/>
          </a:xfrm>
        </p:spPr>
        <p:txBody>
          <a:bodyPr>
            <a:normAutofit/>
          </a:bodyPr>
          <a:lstStyle/>
          <a:p>
            <a:r>
              <a:rPr lang="en-US" dirty="0" smtClean="0"/>
              <a:t>Ensure:</a:t>
            </a:r>
          </a:p>
          <a:p>
            <a:pPr lvl="0"/>
            <a:r>
              <a:rPr lang="en-US" dirty="0" smtClean="0"/>
              <a:t>Clear language switcher on every page</a:t>
            </a:r>
          </a:p>
          <a:p>
            <a:pPr lvl="0"/>
            <a:r>
              <a:rPr lang="en-US" dirty="0" smtClean="0"/>
              <a:t>Language persistence through sessions</a:t>
            </a:r>
          </a:p>
          <a:p>
            <a:pPr lvl="0"/>
            <a:r>
              <a:rPr lang="en-US" dirty="0" smtClean="0"/>
              <a:t>Mobile responsiveness</a:t>
            </a:r>
            <a:br>
              <a:rPr lang="en-US" dirty="0" smtClean="0"/>
            </a:br>
            <a:r>
              <a:rPr lang="en-US" dirty="0" smtClean="0"/>
              <a:t>Simplify menus and eliminate slang/jargon in translations.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Visual Identity and Localization</a:t>
            </a:r>
            <a:endParaRPr/>
          </a:p>
        </p:txBody>
      </p:sp>
      <p:sp>
        <p:nvSpPr>
          <p:cNvPr id="3" name="Content Placeholder 2"/>
          <p:cNvSpPr>
            <a:spLocks noGrp="1"/>
          </p:cNvSpPr>
          <p:nvPr>
            <p:ph idx="1"/>
          </p:nvPr>
        </p:nvSpPr>
        <p:spPr/>
        <p:txBody>
          <a:bodyPr>
            <a:normAutofit/>
          </a:bodyPr>
          <a:lstStyle/>
          <a:p>
            <a:r>
              <a:rPr lang="en-US" dirty="0" smtClean="0"/>
              <a:t>Visuals must resonate:</a:t>
            </a:r>
          </a:p>
          <a:p>
            <a:pPr lvl="0"/>
            <a:r>
              <a:rPr lang="en-US" dirty="0" smtClean="0"/>
              <a:t>People of diverse ethnicities</a:t>
            </a:r>
          </a:p>
          <a:p>
            <a:pPr lvl="0"/>
            <a:r>
              <a:rPr lang="en-US" dirty="0" smtClean="0"/>
              <a:t>Cultural festivals</a:t>
            </a:r>
          </a:p>
          <a:p>
            <a:pPr lvl="0"/>
            <a:r>
              <a:rPr lang="en-US" dirty="0" smtClean="0"/>
              <a:t>Local landscapes</a:t>
            </a:r>
            <a:br>
              <a:rPr lang="en-US" dirty="0" smtClean="0"/>
            </a:br>
            <a:endParaRPr lang="en-US" dirty="0" smtClean="0"/>
          </a:p>
          <a:p>
            <a:pPr lvl="0"/>
            <a:r>
              <a:rPr lang="en-US" dirty="0" smtClean="0"/>
              <a:t>Avoid using generic stock images. Icons should also match text language orientation (e.g., RTL for Arabic).</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Legal and Policy Compliance</a:t>
            </a:r>
            <a:endParaRPr lang="en-US" dirty="0"/>
          </a:p>
        </p:txBody>
      </p:sp>
      <p:sp>
        <p:nvSpPr>
          <p:cNvPr id="3" name="Content Placeholder 2"/>
          <p:cNvSpPr>
            <a:spLocks noGrp="1"/>
          </p:cNvSpPr>
          <p:nvPr>
            <p:ph idx="1"/>
          </p:nvPr>
        </p:nvSpPr>
        <p:spPr/>
        <p:txBody>
          <a:bodyPr>
            <a:normAutofit/>
          </a:bodyPr>
          <a:lstStyle/>
          <a:p>
            <a:r>
              <a:rPr lang="en-US" dirty="0" smtClean="0"/>
              <a:t>Adapt terms of service, privacy policies, cookie notices per EU GDPR standards in each language. Display legal content at the footer in the selected language. Include data processing transparency for each region.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Accessibility Standards</a:t>
            </a:r>
            <a:endParaRPr lang="en-US" dirty="0"/>
          </a:p>
        </p:txBody>
      </p:sp>
      <p:sp>
        <p:nvSpPr>
          <p:cNvPr id="3" name="Content Placeholder 2"/>
          <p:cNvSpPr>
            <a:spLocks noGrp="1"/>
          </p:cNvSpPr>
          <p:nvPr>
            <p:ph idx="1"/>
          </p:nvPr>
        </p:nvSpPr>
        <p:spPr/>
        <p:txBody>
          <a:bodyPr>
            <a:normAutofit/>
          </a:bodyPr>
          <a:lstStyle/>
          <a:p>
            <a:r>
              <a:rPr lang="en-US" dirty="0" smtClean="0"/>
              <a:t>Comply with WCAG 2.1:</a:t>
            </a:r>
          </a:p>
          <a:p>
            <a:endParaRPr lang="en-US" dirty="0" smtClean="0"/>
          </a:p>
          <a:p>
            <a:pPr lvl="0"/>
            <a:r>
              <a:rPr lang="en-US" dirty="0" smtClean="0"/>
              <a:t>Text alternatives for images</a:t>
            </a:r>
          </a:p>
          <a:p>
            <a:pPr lvl="0"/>
            <a:r>
              <a:rPr lang="en-US" dirty="0" smtClean="0"/>
              <a:t>Screen-reader compatibility</a:t>
            </a:r>
          </a:p>
          <a:p>
            <a:pPr lvl="0"/>
            <a:r>
              <a:rPr lang="en-US" dirty="0" smtClean="0"/>
              <a:t>Keyboard navigability</a:t>
            </a:r>
            <a:br>
              <a:rPr lang="en-US" dirty="0" smtClean="0"/>
            </a:br>
            <a:r>
              <a:rPr lang="en-US" dirty="0" smtClean="0"/>
              <a:t>Tools like Axe, WAVE help audit accessibility.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Integration with Chat and Email</a:t>
            </a:r>
            <a:endParaRPr lang="en-US" dirty="0"/>
          </a:p>
        </p:txBody>
      </p:sp>
      <p:sp>
        <p:nvSpPr>
          <p:cNvPr id="3" name="Content Placeholder 2"/>
          <p:cNvSpPr>
            <a:spLocks noGrp="1"/>
          </p:cNvSpPr>
          <p:nvPr>
            <p:ph idx="1"/>
          </p:nvPr>
        </p:nvSpPr>
        <p:spPr/>
        <p:txBody>
          <a:bodyPr>
            <a:normAutofit/>
          </a:bodyPr>
          <a:lstStyle/>
          <a:p>
            <a:r>
              <a:rPr lang="en-US" dirty="0" smtClean="0"/>
              <a:t>Link web content with:</a:t>
            </a:r>
          </a:p>
          <a:p>
            <a:endParaRPr lang="en-US" dirty="0" smtClean="0"/>
          </a:p>
          <a:p>
            <a:pPr lvl="0"/>
            <a:r>
              <a:rPr lang="en-US" dirty="0" err="1" smtClean="0"/>
              <a:t>Chatbot</a:t>
            </a:r>
            <a:r>
              <a:rPr lang="en-US" dirty="0" smtClean="0"/>
              <a:t> (localized by language)</a:t>
            </a:r>
          </a:p>
          <a:p>
            <a:pPr lvl="0"/>
            <a:r>
              <a:rPr lang="en-US" dirty="0" smtClean="0"/>
              <a:t>Email capture forms (with locale tagging)</a:t>
            </a:r>
          </a:p>
          <a:p>
            <a:pPr lvl="0"/>
            <a:r>
              <a:rPr lang="en-US" dirty="0" smtClean="0"/>
              <a:t>Content triggers for </a:t>
            </a:r>
            <a:r>
              <a:rPr lang="en-US" dirty="0" err="1" smtClean="0"/>
              <a:t>onboarding</a:t>
            </a:r>
            <a:r>
              <a:rPr lang="en-US" dirty="0" smtClean="0"/>
              <a:t> emails (by language)</a:t>
            </a:r>
            <a:br>
              <a:rPr lang="en-US" dirty="0" smtClean="0"/>
            </a:br>
            <a:endParaRPr lang="en-US" dirty="0" smtClean="0"/>
          </a:p>
          <a:p>
            <a:pPr lvl="0">
              <a:buNone/>
            </a:pPr>
            <a:r>
              <a:rPr lang="en-US" dirty="0" smtClean="0"/>
              <a:t>This closes the communication loop.</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lnSpcReduction="10000"/>
          </a:bodyPr>
          <a:lstStyle/>
          <a:p>
            <a:pPr lvl="0"/>
            <a:r>
              <a:rPr lang="en-US" dirty="0" smtClean="0"/>
              <a:t>CSA Research. (2022). </a:t>
            </a:r>
            <a:r>
              <a:rPr lang="en-US" i="1" dirty="0" smtClean="0"/>
              <a:t>Localization Preferences Study</a:t>
            </a:r>
            <a:r>
              <a:rPr lang="en-US" dirty="0" smtClean="0"/>
              <a:t>. </a:t>
            </a:r>
            <a:r>
              <a:rPr lang="en-US" dirty="0" smtClean="0">
                <a:hlinkClick r:id="rId2"/>
              </a:rPr>
              <a:t>https://csa-research.com</a:t>
            </a:r>
            <a:endParaRPr lang="en-US" dirty="0" smtClean="0"/>
          </a:p>
          <a:p>
            <a:pPr lvl="0"/>
            <a:r>
              <a:rPr lang="en-US" dirty="0" err="1" smtClean="0"/>
              <a:t>SEMrush</a:t>
            </a:r>
            <a:r>
              <a:rPr lang="en-US" dirty="0" smtClean="0"/>
              <a:t>. (2024). </a:t>
            </a:r>
            <a:r>
              <a:rPr lang="en-US" i="1" dirty="0" smtClean="0"/>
              <a:t>SEO for Multilingual Sites</a:t>
            </a:r>
            <a:r>
              <a:rPr lang="en-US" dirty="0" smtClean="0"/>
              <a:t>. </a:t>
            </a:r>
            <a:r>
              <a:rPr lang="en-US" dirty="0" smtClean="0">
                <a:hlinkClick r:id="rId3"/>
              </a:rPr>
              <a:t>https://www.semrush.com</a:t>
            </a:r>
            <a:endParaRPr lang="en-US" dirty="0" smtClean="0"/>
          </a:p>
          <a:p>
            <a:pPr lvl="0"/>
            <a:r>
              <a:rPr lang="en-US" dirty="0" smtClean="0"/>
              <a:t>WPML. (2024). </a:t>
            </a:r>
            <a:r>
              <a:rPr lang="en-US" i="1" dirty="0" smtClean="0"/>
              <a:t>Multilingual </a:t>
            </a:r>
            <a:r>
              <a:rPr lang="en-US" i="1" dirty="0" err="1" smtClean="0"/>
              <a:t>WordPress</a:t>
            </a:r>
            <a:r>
              <a:rPr lang="en-US" i="1" dirty="0" smtClean="0"/>
              <a:t> </a:t>
            </a:r>
            <a:r>
              <a:rPr lang="en-US" i="1" dirty="0" err="1" smtClean="0"/>
              <a:t>Plugins</a:t>
            </a:r>
            <a:r>
              <a:rPr lang="en-US" dirty="0" smtClean="0"/>
              <a:t>. </a:t>
            </a:r>
            <a:r>
              <a:rPr lang="en-US" dirty="0" smtClean="0">
                <a:hlinkClick r:id="rId4"/>
              </a:rPr>
              <a:t>https://wpml.org</a:t>
            </a:r>
            <a:endParaRPr lang="en-US" dirty="0" smtClean="0"/>
          </a:p>
          <a:p>
            <a:pPr lvl="0"/>
            <a:r>
              <a:rPr lang="en-US" dirty="0" smtClean="0"/>
              <a:t>W3C. (2023). </a:t>
            </a:r>
            <a:r>
              <a:rPr lang="en-US" i="1" dirty="0" smtClean="0"/>
              <a:t>WCAG 2.1 Accessibility Guidelines</a:t>
            </a:r>
            <a:r>
              <a:rPr lang="en-US" dirty="0" smtClean="0"/>
              <a:t>. </a:t>
            </a:r>
            <a:r>
              <a:rPr lang="en-US" dirty="0" smtClean="0">
                <a:hlinkClick r:id="rId5"/>
              </a:rPr>
              <a:t>https://www.w3.org/WAI/</a:t>
            </a:r>
            <a:endParaRPr lang="en-US" dirty="0" smtClean="0"/>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TotalTime>
  <Words>403</Words>
  <Application>Microsoft Macintosh PowerPoint</Application>
  <PresentationFormat>On-screen Show (4:3)</PresentationFormat>
  <Paragraphs>87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Multilingual Website Content Strategy for European Hubs</vt:lpstr>
      <vt:lpstr>Index</vt:lpstr>
      <vt:lpstr>Introduction</vt:lpstr>
      <vt:lpstr>Objectives</vt:lpstr>
      <vt:lpstr>Digital Nomads in Europe</vt:lpstr>
      <vt:lpstr>Importance of Website Localization</vt:lpstr>
      <vt:lpstr>Content Architecture</vt:lpstr>
      <vt:lpstr>Language Selection Strategy</vt:lpstr>
      <vt:lpstr>Translation vs. Transcreation</vt:lpstr>
      <vt:lpstr>SEO for Multilingual Content</vt:lpstr>
      <vt:lpstr>User Experience and Navigation</vt:lpstr>
      <vt:lpstr>Visual Identity and Localization</vt:lpstr>
      <vt:lpstr>Legal and Policy Compliance</vt:lpstr>
      <vt:lpstr>Accessibility Standards</vt:lpstr>
      <vt:lpstr>Integration with Chat and Email</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17</cp:revision>
  <dcterms:created xsi:type="dcterms:W3CDTF">2013-01-27T09:14:16Z</dcterms:created>
  <dcterms:modified xsi:type="dcterms:W3CDTF">2025-06-23T19:11:22Z</dcterms:modified>
  <cp:category/>
</cp:coreProperties>
</file>