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73" r:id="rId6"/>
    <p:sldId id="274" r:id="rId7"/>
    <p:sldId id="275" r:id="rId8"/>
    <p:sldId id="276" r:id="rId9"/>
    <p:sldId id="277" r:id="rId10"/>
    <p:sldId id="278" r:id="rId11"/>
    <p:sldId id="279" r:id="rId12"/>
    <p:sldId id="280" r:id="rId13"/>
    <p:sldId id="281" r:id="rId14"/>
    <p:sldId id="282" r:id="rId15"/>
    <p:sldId id="283" r:id="rId16"/>
    <p:sldId id="269" r:id="rId17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 snapToGrid="0" snapToObjects="1">
      <p:cViewPr varScale="1">
        <p:scale>
          <a:sx n="55" d="100"/>
          <a:sy n="55" d="100"/>
        </p:scale>
        <p:origin x="-78" y="-34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pPr/>
              <a:t>6/6/2025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pPr/>
              <a:t>6/6/2025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pPr/>
              <a:t>6/6/2025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pPr/>
              <a:t>6/6/2025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pPr/>
              <a:t>6/6/2025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pPr/>
              <a:t>6/6/2025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pPr/>
              <a:t>6/6/2025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pPr/>
              <a:t>6/6/2025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pPr/>
              <a:t>6/6/2025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pPr/>
              <a:t>6/6/2025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pPr/>
              <a:t>6/6/2025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6122237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pPr/>
              <a:t>6/6/2025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doi.org/10.1080/09669582.2020.1758708" TargetMode="External"/><Relationship Id="rId2" Type="http://schemas.openxmlformats.org/officeDocument/2006/relationships/hyperlink" Target="https://doi.org/10.1108/IJCHM-04-2020-0314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doi.org/10.1108/ER-11-2020-0510" TargetMode="External"/><Relationship Id="rId5" Type="http://schemas.openxmlformats.org/officeDocument/2006/relationships/hyperlink" Target="https://www.unwto.org/tourism-data" TargetMode="External"/><Relationship Id="rId4" Type="http://schemas.openxmlformats.org/officeDocument/2006/relationships/hyperlink" Target="https://doi.org/10.1080/19368623.2020.1788231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79562" y="1794295"/>
            <a:ext cx="8298612" cy="1806156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Talent Development Strategy for Post-COVID Eco-Wellness Floating Resorts in the Amazon Basin</a:t>
            </a:r>
            <a:endParaRPr lang="en-US" b="1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tx1"/>
                </a:solidFill>
                <a:ea typeface="Calibri"/>
                <a:cs typeface="Times New Roman"/>
              </a:rPr>
              <a:t>Student Name: </a:t>
            </a:r>
            <a:r>
              <a:rPr lang="en-US" dirty="0" err="1" smtClean="0">
                <a:solidFill>
                  <a:schemeClr val="tx1"/>
                </a:solidFill>
                <a:ea typeface="Calibri"/>
                <a:cs typeface="Times New Roman"/>
              </a:rPr>
              <a:t>Pushpendra</a:t>
            </a:r>
            <a:r>
              <a:rPr lang="en-US" smtClean="0">
                <a:solidFill>
                  <a:schemeClr val="tx1"/>
                </a:solidFill>
                <a:ea typeface="Calibri"/>
                <a:cs typeface="Times New Roman"/>
              </a:rPr>
              <a:t/>
            </a:r>
            <a:br>
              <a:rPr lang="en-US" smtClean="0">
                <a:solidFill>
                  <a:schemeClr val="tx1"/>
                </a:solidFill>
                <a:ea typeface="Calibri"/>
                <a:cs typeface="Times New Roman"/>
              </a:rPr>
            </a:br>
            <a:r>
              <a:rPr lang="en-US" smtClean="0">
                <a:solidFill>
                  <a:schemeClr val="tx1"/>
                </a:solidFill>
                <a:ea typeface="Calibri"/>
                <a:cs typeface="Times New Roman"/>
              </a:rPr>
              <a:t/>
            </a:r>
            <a:br>
              <a:rPr lang="en-US" smtClean="0">
                <a:solidFill>
                  <a:schemeClr val="tx1"/>
                </a:solidFill>
                <a:ea typeface="Calibri"/>
                <a:cs typeface="Times New Roman"/>
              </a:rPr>
            </a:br>
            <a:endParaRPr lang="en-US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Index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pPr lvl="0"/>
            <a:r>
              <a:rPr lang="en-US" dirty="0" smtClean="0"/>
              <a:t>Introduction</a:t>
            </a:r>
          </a:p>
          <a:p>
            <a:pPr lvl="0"/>
            <a:r>
              <a:rPr lang="en-US" dirty="0" smtClean="0"/>
              <a:t>COVID-19 Impact on Amazonian Eco-Resorts</a:t>
            </a:r>
          </a:p>
          <a:p>
            <a:pPr lvl="0"/>
            <a:r>
              <a:rPr lang="en-US" dirty="0" smtClean="0"/>
              <a:t>Talent Loss and Workforce Displacement Issues</a:t>
            </a:r>
          </a:p>
          <a:p>
            <a:pPr lvl="0"/>
            <a:r>
              <a:rPr lang="en-US" dirty="0" smtClean="0"/>
              <a:t>Talent Rebuilding Strategy Goals</a:t>
            </a:r>
          </a:p>
          <a:p>
            <a:pPr lvl="0"/>
            <a:r>
              <a:rPr lang="en-US" dirty="0" smtClean="0"/>
              <a:t>Gig Workforce and Freelance Specialist Engagement</a:t>
            </a:r>
          </a:p>
          <a:p>
            <a:pPr lvl="0"/>
            <a:r>
              <a:rPr lang="en-US" dirty="0" smtClean="0"/>
              <a:t>Hybrid Role Structuring for Floating Resort Operations</a:t>
            </a:r>
          </a:p>
          <a:p>
            <a:pPr lvl="0"/>
            <a:r>
              <a:rPr lang="en-US" dirty="0" smtClean="0"/>
              <a:t>Digital </a:t>
            </a:r>
            <a:r>
              <a:rPr lang="en-US" dirty="0" err="1" smtClean="0"/>
              <a:t>Onboarding</a:t>
            </a:r>
            <a:r>
              <a:rPr lang="en-US" dirty="0" smtClean="0"/>
              <a:t> and Remote Training Systems</a:t>
            </a:r>
          </a:p>
          <a:p>
            <a:pPr lvl="0"/>
            <a:r>
              <a:rPr lang="en-US" dirty="0" smtClean="0"/>
              <a:t>Social Media Recruitment Content Samples</a:t>
            </a:r>
          </a:p>
          <a:p>
            <a:pPr lvl="0"/>
            <a:r>
              <a:rPr lang="en-US" dirty="0" smtClean="0"/>
              <a:t>EVP (Employee Value Proposition) Overhaul</a:t>
            </a:r>
          </a:p>
          <a:p>
            <a:pPr lvl="0"/>
            <a:r>
              <a:rPr lang="en-US" dirty="0" smtClean="0"/>
              <a:t>AI-Driven Workforce Analytics and Guest Feedback Monitoring</a:t>
            </a:r>
          </a:p>
          <a:p>
            <a:pPr lvl="0"/>
            <a:r>
              <a:rPr lang="en-US" dirty="0" smtClean="0"/>
              <a:t>Disaster Readiness and Pandemic Resilience Measures</a:t>
            </a:r>
          </a:p>
          <a:p>
            <a:pPr lvl="0"/>
            <a:r>
              <a:rPr lang="en-US" dirty="0" smtClean="0"/>
              <a:t>Floating Staff Wellness and Health Support Programs</a:t>
            </a:r>
          </a:p>
          <a:p>
            <a:pPr lvl="0"/>
            <a:r>
              <a:rPr lang="en-US" dirty="0" smtClean="0"/>
              <a:t>Cross-Functional Training and Digital </a:t>
            </a:r>
            <a:r>
              <a:rPr lang="en-US" dirty="0" err="1" smtClean="0"/>
              <a:t>Upskilling</a:t>
            </a:r>
            <a:r>
              <a:rPr lang="en-US" dirty="0" smtClean="0"/>
              <a:t> Plans</a:t>
            </a:r>
          </a:p>
          <a:p>
            <a:pPr lvl="0"/>
            <a:r>
              <a:rPr lang="en-US" dirty="0" smtClean="0"/>
              <a:t>Conclusion</a:t>
            </a:r>
          </a:p>
          <a:p>
            <a:pPr lvl="0"/>
            <a:r>
              <a:rPr lang="en-US" dirty="0" smtClean="0"/>
              <a:t>References</a:t>
            </a:r>
            <a:endParaRPr lang="en-US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Introduction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smtClean="0"/>
              <a:t>Floating eco-wellness resorts in the Amazon Basin, operating on luxury houseboats and sustainable floating lodges, faced a complete shutdown during the COVID-19 pandemic. Talent rebuilding strategies must be flexible, remote-capable, gig-friendly, and wellness-focused. This assignment proposes a new workforce management plan integrating gig roles, hybrid staffing, AI analytics, and employee wellness initiatives for resilient post-pandemic operations (Baum et al., 2020).</a:t>
            </a:r>
            <a:endParaRPr lang="en-US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COVID-19 Impact on Amazonian Eco-Resorts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>
              <a:buNone/>
            </a:pPr>
            <a:r>
              <a:rPr lang="en-US" dirty="0" smtClean="0"/>
              <a:t>	Amazonian tourism declined by over 80% in 2020 (UNWTO, 2021). Floating resorts faced:</a:t>
            </a:r>
          </a:p>
          <a:p>
            <a:pPr lvl="0"/>
            <a:endParaRPr lang="en-US" dirty="0" smtClean="0"/>
          </a:p>
          <a:p>
            <a:pPr lvl="0"/>
            <a:r>
              <a:rPr lang="en-US" dirty="0" smtClean="0"/>
              <a:t>Full operational halts and mass layoffs.</a:t>
            </a:r>
          </a:p>
          <a:p>
            <a:pPr lvl="0"/>
            <a:r>
              <a:rPr lang="en-US" dirty="0" smtClean="0"/>
              <a:t>Increased guest demand for isolated, wellness-oriented, digital experiences.</a:t>
            </a:r>
          </a:p>
          <a:p>
            <a:pPr lvl="0"/>
            <a:r>
              <a:rPr lang="en-US" dirty="0" smtClean="0"/>
              <a:t>Health safety and sanitation protocol upgrades (</a:t>
            </a:r>
            <a:r>
              <a:rPr lang="en-US" dirty="0" err="1" smtClean="0"/>
              <a:t>Gössling</a:t>
            </a:r>
            <a:r>
              <a:rPr lang="en-US" dirty="0" smtClean="0"/>
              <a:t> et al., 2020).</a:t>
            </a:r>
          </a:p>
          <a:p>
            <a:endParaRPr lang="en-US" dirty="0" smtClean="0"/>
          </a:p>
          <a:p>
            <a:pPr>
              <a:buNone/>
            </a:pPr>
            <a:r>
              <a:rPr lang="en-US" dirty="0" smtClean="0"/>
              <a:t>	Recovery hinges on workforce agility and digital transformation.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Talent Loss and Workforce Displacement Issues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b="1" dirty="0" smtClean="0"/>
              <a:t>Key Challenges:</a:t>
            </a:r>
            <a:endParaRPr lang="en-US" dirty="0" smtClean="0"/>
          </a:p>
          <a:p>
            <a:pPr lvl="0"/>
            <a:r>
              <a:rPr lang="en-US" dirty="0" smtClean="0"/>
              <a:t>Lack of certified, hybrid-capable eco-guides.</a:t>
            </a:r>
          </a:p>
          <a:p>
            <a:pPr lvl="0"/>
            <a:r>
              <a:rPr lang="en-US" dirty="0" smtClean="0"/>
              <a:t>Scarcity of digital wellness experts and floating event hosts.</a:t>
            </a:r>
          </a:p>
          <a:p>
            <a:pPr lvl="0"/>
            <a:r>
              <a:rPr lang="en-US" dirty="0" smtClean="0"/>
              <a:t>Difficulty retaining skilled hospitality and culinary staff in isolated settings.</a:t>
            </a:r>
          </a:p>
          <a:p>
            <a:endParaRPr lang="en-US" b="1" dirty="0" smtClean="0"/>
          </a:p>
          <a:p>
            <a:r>
              <a:rPr lang="en-US" b="1" dirty="0" smtClean="0"/>
              <a:t>Opportunities:</a:t>
            </a:r>
            <a:endParaRPr lang="en-US" dirty="0" smtClean="0"/>
          </a:p>
          <a:p>
            <a:pPr lvl="0"/>
            <a:r>
              <a:rPr lang="en-US" dirty="0" smtClean="0"/>
              <a:t>Employ gig-based specialists.</a:t>
            </a:r>
          </a:p>
          <a:p>
            <a:pPr lvl="0"/>
            <a:r>
              <a:rPr lang="en-US" dirty="0" smtClean="0"/>
              <a:t>Integrate AI-supported HR systems.</a:t>
            </a:r>
          </a:p>
          <a:p>
            <a:pPr lvl="0"/>
            <a:r>
              <a:rPr lang="en-US" dirty="0" err="1" smtClean="0"/>
              <a:t>Upskill</a:t>
            </a:r>
            <a:r>
              <a:rPr lang="en-US" dirty="0" smtClean="0"/>
              <a:t> local communities for eco-hospitality roles (Yong et al., 2021).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 smtClean="0"/>
              <a:t>Talent Rebuilding Strategy Goals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17853"/>
          </a:xfrm>
        </p:spPr>
        <p:txBody>
          <a:bodyPr>
            <a:normAutofit fontScale="85000" lnSpcReduction="20000"/>
          </a:bodyPr>
          <a:lstStyle/>
          <a:p>
            <a:r>
              <a:rPr lang="en-US" b="1" dirty="0" smtClean="0"/>
              <a:t>Strategic Targets:</a:t>
            </a:r>
            <a:endParaRPr lang="en-US" dirty="0" smtClean="0"/>
          </a:p>
          <a:p>
            <a:pPr lvl="0"/>
            <a:r>
              <a:rPr lang="en-US" dirty="0" smtClean="0"/>
              <a:t>Employ 65% of resort staff via gig and hybrid roles by 2025.</a:t>
            </a:r>
          </a:p>
          <a:p>
            <a:pPr lvl="0"/>
            <a:r>
              <a:rPr lang="en-US" dirty="0" smtClean="0"/>
              <a:t>Launch AI-based guest experience analytics.</a:t>
            </a:r>
          </a:p>
          <a:p>
            <a:pPr lvl="0"/>
            <a:r>
              <a:rPr lang="en-US" dirty="0" smtClean="0"/>
              <a:t>Develop digital </a:t>
            </a:r>
            <a:r>
              <a:rPr lang="en-US" dirty="0" err="1" smtClean="0"/>
              <a:t>onboarding</a:t>
            </a:r>
            <a:r>
              <a:rPr lang="en-US" dirty="0" smtClean="0"/>
              <a:t> and e-learning modules for new hires.</a:t>
            </a:r>
          </a:p>
          <a:p>
            <a:endParaRPr lang="en-US" b="1" dirty="0" smtClean="0"/>
          </a:p>
          <a:p>
            <a:r>
              <a:rPr lang="en-US" b="1" dirty="0" smtClean="0"/>
              <a:t>Outcomes:</a:t>
            </a:r>
            <a:endParaRPr lang="en-US" dirty="0" smtClean="0"/>
          </a:p>
          <a:p>
            <a:pPr lvl="0"/>
            <a:r>
              <a:rPr lang="en-US" dirty="0" smtClean="0"/>
              <a:t>Lower overhead and increased staffing flexibility.</a:t>
            </a:r>
          </a:p>
          <a:p>
            <a:pPr lvl="0"/>
            <a:r>
              <a:rPr lang="en-US" dirty="0" smtClean="0"/>
              <a:t>Improved service quality and guest satisfaction.</a:t>
            </a:r>
          </a:p>
          <a:p>
            <a:pPr lvl="0"/>
            <a:r>
              <a:rPr lang="en-US" dirty="0" smtClean="0"/>
              <a:t>Health and wellness-centric workforce culture.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Gig Workforce and Freelance Specialist Engagement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73128"/>
          </a:xfrm>
        </p:spPr>
        <p:txBody>
          <a:bodyPr>
            <a:normAutofit fontScale="85000" lnSpcReduction="20000"/>
          </a:bodyPr>
          <a:lstStyle/>
          <a:p>
            <a:r>
              <a:rPr lang="en-US" b="1" dirty="0" smtClean="0"/>
              <a:t>Roles Recruited:</a:t>
            </a:r>
            <a:endParaRPr lang="en-US" dirty="0" smtClean="0"/>
          </a:p>
          <a:p>
            <a:pPr lvl="0"/>
            <a:r>
              <a:rPr lang="en-US" dirty="0" smtClean="0"/>
              <a:t>Eco-tour guides and adventure photographers.</a:t>
            </a:r>
          </a:p>
          <a:p>
            <a:pPr lvl="0"/>
            <a:r>
              <a:rPr lang="en-US" dirty="0" smtClean="0"/>
              <a:t>Virtual yoga and wellness instructors.</a:t>
            </a:r>
          </a:p>
          <a:p>
            <a:pPr lvl="0"/>
            <a:r>
              <a:rPr lang="en-US" dirty="0" smtClean="0"/>
              <a:t>Remote guest service managers.</a:t>
            </a:r>
          </a:p>
          <a:p>
            <a:endParaRPr lang="en-US" b="1" dirty="0" smtClean="0"/>
          </a:p>
          <a:p>
            <a:r>
              <a:rPr lang="en-US" b="1" dirty="0" smtClean="0"/>
              <a:t>Recruitment Sources:</a:t>
            </a:r>
            <a:endParaRPr lang="en-US" dirty="0" smtClean="0"/>
          </a:p>
          <a:p>
            <a:pPr lvl="0"/>
            <a:r>
              <a:rPr lang="en-US" dirty="0" smtClean="0"/>
              <a:t>Freelancer, </a:t>
            </a:r>
            <a:r>
              <a:rPr lang="en-US" dirty="0" err="1" smtClean="0"/>
              <a:t>Workana</a:t>
            </a:r>
            <a:r>
              <a:rPr lang="en-US" dirty="0" smtClean="0"/>
              <a:t>, EcoTourismJobs.org, Nomad List.</a:t>
            </a:r>
          </a:p>
          <a:p>
            <a:endParaRPr lang="en-US" b="1" dirty="0" smtClean="0"/>
          </a:p>
          <a:p>
            <a:r>
              <a:rPr lang="en-US" b="1" dirty="0" smtClean="0"/>
              <a:t>Benefits:</a:t>
            </a:r>
            <a:endParaRPr lang="en-US" dirty="0" smtClean="0"/>
          </a:p>
          <a:p>
            <a:pPr lvl="0"/>
            <a:r>
              <a:rPr lang="en-US" dirty="0" smtClean="0"/>
              <a:t>Access to global eco-tourism specialists.</a:t>
            </a:r>
          </a:p>
          <a:p>
            <a:pPr lvl="0"/>
            <a:r>
              <a:rPr lang="en-US" dirty="0" smtClean="0"/>
              <a:t>Flexible, project-based contracts.</a:t>
            </a:r>
          </a:p>
          <a:p>
            <a:pPr lvl="0"/>
            <a:r>
              <a:rPr lang="en-US" dirty="0" smtClean="0"/>
              <a:t>Lower payroll burden (Baum et al., 2020).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Hybrid Role Structuring for Floating Resort Operations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b="1" dirty="0" smtClean="0"/>
              <a:t>Example Roles:</a:t>
            </a:r>
            <a:endParaRPr lang="en-US" dirty="0" smtClean="0"/>
          </a:p>
          <a:p>
            <a:pPr lvl="0"/>
            <a:r>
              <a:rPr lang="en-US" dirty="0" smtClean="0"/>
              <a:t>Onboard Wellness Manager &amp; Digital Event Host.</a:t>
            </a:r>
          </a:p>
          <a:p>
            <a:pPr lvl="0"/>
            <a:r>
              <a:rPr lang="en-US" dirty="0" smtClean="0"/>
              <a:t>Floating Chef &amp; Online Culinary Workshop Leader.</a:t>
            </a:r>
          </a:p>
          <a:p>
            <a:pPr lvl="0"/>
            <a:r>
              <a:rPr lang="en-US" dirty="0" smtClean="0"/>
              <a:t>Hybrid Reservation Officer (remote &amp; on-site rotations).</a:t>
            </a:r>
          </a:p>
          <a:p>
            <a:endParaRPr lang="en-US" b="1" dirty="0" smtClean="0"/>
          </a:p>
          <a:p>
            <a:r>
              <a:rPr lang="en-US" b="1" dirty="0" smtClean="0"/>
              <a:t>Advantages:</a:t>
            </a:r>
            <a:endParaRPr lang="en-US" dirty="0" smtClean="0"/>
          </a:p>
          <a:p>
            <a:pPr lvl="0"/>
            <a:r>
              <a:rPr lang="en-US" dirty="0" smtClean="0"/>
              <a:t>Cross-functional versatility.</a:t>
            </a:r>
          </a:p>
          <a:p>
            <a:pPr lvl="0"/>
            <a:r>
              <a:rPr lang="en-US" dirty="0" smtClean="0"/>
              <a:t>Pandemic-resilient guest service continuity.</a:t>
            </a:r>
          </a:p>
          <a:p>
            <a:pPr lvl="0"/>
            <a:r>
              <a:rPr lang="en-US" dirty="0" smtClean="0"/>
              <a:t>Improved staff morale and career variety (</a:t>
            </a:r>
            <a:r>
              <a:rPr lang="en-US" dirty="0" err="1" smtClean="0"/>
              <a:t>Gursoy</a:t>
            </a:r>
            <a:r>
              <a:rPr lang="en-US" dirty="0" smtClean="0"/>
              <a:t> &amp; Chi, 2020).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Digital </a:t>
            </a:r>
            <a:r>
              <a:rPr lang="en-US" b="1" dirty="0" err="1" smtClean="0"/>
              <a:t>Onboarding</a:t>
            </a:r>
            <a:r>
              <a:rPr lang="en-US" b="1" dirty="0" smtClean="0"/>
              <a:t> and Remote Training Systems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b="1" dirty="0" smtClean="0"/>
              <a:t>Features:</a:t>
            </a:r>
            <a:endParaRPr lang="en-US" dirty="0" smtClean="0"/>
          </a:p>
          <a:p>
            <a:pPr lvl="0"/>
            <a:r>
              <a:rPr lang="en-US" dirty="0" smtClean="0"/>
              <a:t>360° virtual lodge and houseboat tours.</a:t>
            </a:r>
          </a:p>
          <a:p>
            <a:pPr lvl="0"/>
            <a:r>
              <a:rPr lang="en-US" dirty="0" smtClean="0"/>
              <a:t>AI-driven safety and cultural etiquette e-learning modules.</a:t>
            </a:r>
          </a:p>
          <a:p>
            <a:pPr lvl="0"/>
            <a:r>
              <a:rPr lang="en-US" dirty="0" smtClean="0"/>
              <a:t>Interactive COVID-19 protocol tutorials.</a:t>
            </a:r>
          </a:p>
          <a:p>
            <a:endParaRPr lang="en-US" b="1" dirty="0" smtClean="0"/>
          </a:p>
          <a:p>
            <a:r>
              <a:rPr lang="en-US" b="1" dirty="0" smtClean="0"/>
              <a:t>Benefits:</a:t>
            </a:r>
            <a:endParaRPr lang="en-US" dirty="0" smtClean="0"/>
          </a:p>
          <a:p>
            <a:pPr lvl="0"/>
            <a:r>
              <a:rPr lang="en-US" dirty="0" smtClean="0"/>
              <a:t>Faster employee readiness.</a:t>
            </a:r>
          </a:p>
          <a:p>
            <a:pPr lvl="0"/>
            <a:r>
              <a:rPr lang="en-US" dirty="0" smtClean="0"/>
              <a:t>Consistent training standards.</a:t>
            </a:r>
          </a:p>
          <a:p>
            <a:pPr lvl="0"/>
            <a:r>
              <a:rPr lang="en-US" dirty="0" smtClean="0"/>
              <a:t>Improved staff performance tracking.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Social Media Recruitment Content Samples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US" b="1" dirty="0" err="1" smtClean="0"/>
              <a:t>Instagram</a:t>
            </a:r>
            <a:r>
              <a:rPr lang="en-US" b="1" dirty="0" smtClean="0"/>
              <a:t>: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“Work on water , Join our Amazon floating resort team as a gig guide, yoga coach, or virtual event host. Flexible contracts, Amazon river sunsets. Apply now! #</a:t>
            </a:r>
            <a:r>
              <a:rPr lang="en-US" dirty="0" err="1" smtClean="0"/>
              <a:t>AmazonJobs</a:t>
            </a:r>
            <a:r>
              <a:rPr lang="en-US" dirty="0" smtClean="0"/>
              <a:t> #</a:t>
            </a:r>
            <a:r>
              <a:rPr lang="en-US" dirty="0" err="1" smtClean="0"/>
              <a:t>EcoWork</a:t>
            </a:r>
            <a:r>
              <a:rPr lang="en-US" dirty="0" smtClean="0"/>
              <a:t>”</a:t>
            </a:r>
          </a:p>
          <a:p>
            <a:endParaRPr lang="en-US" b="1" dirty="0" smtClean="0"/>
          </a:p>
          <a:p>
            <a:r>
              <a:rPr lang="en-US" b="1" dirty="0" err="1" smtClean="0"/>
              <a:t>Facebook</a:t>
            </a:r>
            <a:r>
              <a:rPr lang="en-US" b="1" dirty="0" smtClean="0"/>
              <a:t>: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“Digital nomads + wellness pros wanted for floating resorts in the Amazon Basin. Yoga instructors, photographers, and digital concierges needed! DM us today  #</a:t>
            </a:r>
            <a:r>
              <a:rPr lang="en-US" dirty="0" err="1" smtClean="0"/>
              <a:t>RemoteWork</a:t>
            </a:r>
            <a:r>
              <a:rPr lang="en-US" dirty="0" smtClean="0"/>
              <a:t> #</a:t>
            </a:r>
            <a:r>
              <a:rPr lang="en-US" dirty="0" err="1" smtClean="0"/>
              <a:t>TourismJobs</a:t>
            </a:r>
            <a:r>
              <a:rPr lang="en-US" dirty="0" smtClean="0"/>
              <a:t>”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EVP (Employee Value Proposition) Overhaul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17853"/>
          </a:xfrm>
        </p:spPr>
        <p:txBody>
          <a:bodyPr>
            <a:normAutofit fontScale="77500" lnSpcReduction="20000"/>
          </a:bodyPr>
          <a:lstStyle/>
          <a:p>
            <a:r>
              <a:rPr lang="en-US" b="1" dirty="0" smtClean="0"/>
              <a:t>Old EVP:</a:t>
            </a:r>
            <a:r>
              <a:rPr lang="en-US" dirty="0" smtClean="0"/>
              <a:t> “Explore the jungle. Work in paradise.”</a:t>
            </a:r>
          </a:p>
          <a:p>
            <a:endParaRPr lang="en-US" b="1" dirty="0" smtClean="0"/>
          </a:p>
          <a:p>
            <a:r>
              <a:rPr lang="en-US" b="1" dirty="0" smtClean="0"/>
              <a:t>New EVP: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“Shape the future of eco-wellness hospitality. At our floating resorts, enjoy:</a:t>
            </a:r>
          </a:p>
          <a:p>
            <a:pPr lvl="0"/>
            <a:r>
              <a:rPr lang="en-US" dirty="0" smtClean="0"/>
              <a:t>Flexible gig and hybrid opportunities.</a:t>
            </a:r>
          </a:p>
          <a:p>
            <a:pPr lvl="0"/>
            <a:r>
              <a:rPr lang="en-US" dirty="0" smtClean="0"/>
              <a:t>AI-supported growth tools.</a:t>
            </a:r>
          </a:p>
          <a:p>
            <a:pPr lvl="0"/>
            <a:r>
              <a:rPr lang="en-US" dirty="0" smtClean="0"/>
              <a:t>Amazon wellness retreats and health stipends.</a:t>
            </a:r>
          </a:p>
          <a:p>
            <a:pPr lvl="0"/>
            <a:r>
              <a:rPr lang="en-US" dirty="0" smtClean="0"/>
              <a:t>A global, eco-conscious community.”</a:t>
            </a:r>
          </a:p>
          <a:p>
            <a:endParaRPr lang="en-US" b="1" dirty="0" smtClean="0"/>
          </a:p>
          <a:p>
            <a:r>
              <a:rPr lang="en-US" b="1" dirty="0" smtClean="0"/>
              <a:t>Result:</a:t>
            </a:r>
            <a:endParaRPr lang="en-US" dirty="0" smtClean="0"/>
          </a:p>
          <a:p>
            <a:pPr lvl="0"/>
            <a:r>
              <a:rPr lang="en-US" dirty="0" smtClean="0"/>
              <a:t>Appeals to nature-lovers, wellness enthusiasts, and gig freelancers (Baum et al., 2020).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AI-Driven Workforce Analytics and Guest Feedback Monitoring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73128"/>
          </a:xfrm>
        </p:spPr>
        <p:txBody>
          <a:bodyPr>
            <a:normAutofit fontScale="92500" lnSpcReduction="10000"/>
          </a:bodyPr>
          <a:lstStyle/>
          <a:p>
            <a:r>
              <a:rPr lang="en-US" b="1" dirty="0" smtClean="0"/>
              <a:t>Recommended Tools:</a:t>
            </a:r>
            <a:endParaRPr lang="en-US" dirty="0" smtClean="0"/>
          </a:p>
          <a:p>
            <a:pPr lvl="0"/>
            <a:r>
              <a:rPr lang="en-US" dirty="0" err="1" smtClean="0"/>
              <a:t>BambooHR</a:t>
            </a:r>
            <a:endParaRPr lang="en-US" dirty="0" smtClean="0"/>
          </a:p>
          <a:p>
            <a:pPr lvl="0"/>
            <a:r>
              <a:rPr lang="en-US" dirty="0" smtClean="0"/>
              <a:t>AI-powered </a:t>
            </a:r>
            <a:r>
              <a:rPr lang="en-US" dirty="0" err="1" smtClean="0"/>
              <a:t>SentimentTrack</a:t>
            </a:r>
            <a:endParaRPr lang="en-US" dirty="0" smtClean="0"/>
          </a:p>
          <a:p>
            <a:pPr lvl="0"/>
            <a:r>
              <a:rPr lang="en-US" dirty="0" smtClean="0"/>
              <a:t>Power BI </a:t>
            </a:r>
            <a:r>
              <a:rPr lang="en-US" dirty="0" err="1" smtClean="0"/>
              <a:t>EcoResort</a:t>
            </a:r>
            <a:r>
              <a:rPr lang="en-US" dirty="0" smtClean="0"/>
              <a:t> Edition</a:t>
            </a:r>
          </a:p>
          <a:p>
            <a:endParaRPr lang="en-US" b="1" dirty="0" smtClean="0"/>
          </a:p>
          <a:p>
            <a:r>
              <a:rPr lang="en-US" b="1" dirty="0" smtClean="0"/>
              <a:t>Functions:</a:t>
            </a:r>
            <a:endParaRPr lang="en-US" dirty="0" smtClean="0"/>
          </a:p>
          <a:p>
            <a:pPr lvl="0"/>
            <a:r>
              <a:rPr lang="en-US" dirty="0" smtClean="0"/>
              <a:t>Monitor staff well-being and productivity.</a:t>
            </a:r>
          </a:p>
          <a:p>
            <a:pPr lvl="0"/>
            <a:r>
              <a:rPr lang="en-US" dirty="0" smtClean="0"/>
              <a:t>Automate guest satisfaction analytics.</a:t>
            </a:r>
          </a:p>
          <a:p>
            <a:pPr lvl="0"/>
            <a:r>
              <a:rPr lang="en-US" dirty="0" smtClean="0"/>
              <a:t>Predict occupancy-based staffing demands (Yong et al., 2021).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Disaster Readiness and Pandemic Resilience Measures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b="1" dirty="0" smtClean="0"/>
              <a:t>Preparedness Plans:</a:t>
            </a:r>
            <a:endParaRPr lang="en-US" dirty="0" smtClean="0"/>
          </a:p>
          <a:p>
            <a:pPr lvl="0"/>
            <a:r>
              <a:rPr lang="en-US" dirty="0" smtClean="0"/>
              <a:t>AI forecasting for health risks.</a:t>
            </a:r>
          </a:p>
          <a:p>
            <a:pPr lvl="0"/>
            <a:r>
              <a:rPr lang="en-US" dirty="0" smtClean="0"/>
              <a:t>Multi-role cross-skilling for emergency response.</a:t>
            </a:r>
          </a:p>
          <a:p>
            <a:pPr lvl="0"/>
            <a:r>
              <a:rPr lang="en-US" dirty="0" smtClean="0"/>
              <a:t>Cloud-based HR and guest service platforms.</a:t>
            </a:r>
          </a:p>
          <a:p>
            <a:endParaRPr lang="en-US" b="1" dirty="0" smtClean="0"/>
          </a:p>
          <a:p>
            <a:r>
              <a:rPr lang="en-US" b="1" dirty="0" smtClean="0"/>
              <a:t>Benefits:</a:t>
            </a:r>
            <a:endParaRPr lang="en-US" dirty="0" smtClean="0"/>
          </a:p>
          <a:p>
            <a:pPr lvl="0"/>
            <a:r>
              <a:rPr lang="en-US" dirty="0" smtClean="0"/>
              <a:t>Crisis-resilient workforce.</a:t>
            </a:r>
          </a:p>
          <a:p>
            <a:pPr lvl="0"/>
            <a:r>
              <a:rPr lang="en-US" dirty="0" smtClean="0"/>
              <a:t>Operational continuity in uncertain conditions (</a:t>
            </a:r>
            <a:r>
              <a:rPr lang="en-US" dirty="0" err="1" smtClean="0"/>
              <a:t>Gössling</a:t>
            </a:r>
            <a:r>
              <a:rPr lang="en-US" dirty="0" smtClean="0"/>
              <a:t> et al., 2020).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Floating Staff Wellness and Health Support Programs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b="1" dirty="0" smtClean="0"/>
              <a:t>Programs:</a:t>
            </a:r>
            <a:endParaRPr lang="en-US" dirty="0" smtClean="0"/>
          </a:p>
          <a:p>
            <a:pPr lvl="0"/>
            <a:r>
              <a:rPr lang="en-US" dirty="0" smtClean="0"/>
              <a:t>Complimentary </a:t>
            </a:r>
            <a:r>
              <a:rPr lang="en-US" dirty="0" err="1" smtClean="0"/>
              <a:t>telehealth</a:t>
            </a:r>
            <a:r>
              <a:rPr lang="en-US" dirty="0" smtClean="0"/>
              <a:t> services.</a:t>
            </a:r>
          </a:p>
          <a:p>
            <a:pPr lvl="0"/>
            <a:r>
              <a:rPr lang="en-US" dirty="0" smtClean="0"/>
              <a:t>Onboard wellness classes and floating retreats.</a:t>
            </a:r>
          </a:p>
          <a:p>
            <a:pPr lvl="0"/>
            <a:r>
              <a:rPr lang="en-US" dirty="0" smtClean="0"/>
              <a:t>Flexible scheduling and remote wellness incentives.</a:t>
            </a:r>
          </a:p>
          <a:p>
            <a:pPr lvl="0"/>
            <a:r>
              <a:rPr lang="en-US" dirty="0" smtClean="0"/>
              <a:t>Monthly wellness check-ins and stress management workshops.</a:t>
            </a:r>
          </a:p>
          <a:p>
            <a:endParaRPr lang="en-US" b="1" dirty="0" smtClean="0"/>
          </a:p>
          <a:p>
            <a:r>
              <a:rPr lang="en-US" b="1" dirty="0" smtClean="0"/>
              <a:t>Outcomes:</a:t>
            </a:r>
            <a:endParaRPr lang="en-US" dirty="0" smtClean="0"/>
          </a:p>
          <a:p>
            <a:pPr lvl="0"/>
            <a:r>
              <a:rPr lang="en-US" dirty="0" smtClean="0"/>
              <a:t>Higher retention.</a:t>
            </a:r>
          </a:p>
          <a:p>
            <a:pPr lvl="0"/>
            <a:r>
              <a:rPr lang="en-US" dirty="0" smtClean="0"/>
              <a:t>Stronger staff loyalty.</a:t>
            </a:r>
          </a:p>
          <a:p>
            <a:pPr lvl="0"/>
            <a:r>
              <a:rPr lang="en-US" dirty="0" smtClean="0"/>
              <a:t>Improved operational culture.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 smtClean="0"/>
              <a:t>Conclusion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Amazonian eco-wellness floating resorts can rebuild sustainably by integrating gig roles, hybrid job models, AI-powered HR analytics, and wellness-focused EVP strategies. These talent solutions will enhance resilience, deliver superior guest experiences, and promote environmental hospitality innovation.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References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35106"/>
          </a:xfrm>
        </p:spPr>
        <p:txBody>
          <a:bodyPr>
            <a:normAutofit fontScale="55000" lnSpcReduction="20000"/>
          </a:bodyPr>
          <a:lstStyle/>
          <a:p>
            <a:r>
              <a:rPr lang="en-US" dirty="0" smtClean="0"/>
              <a:t>Baum, T., Mooney, S. K. K., Robinson, R. N. S., &amp; </a:t>
            </a:r>
            <a:r>
              <a:rPr lang="en-US" dirty="0" err="1" smtClean="0"/>
              <a:t>Solnet</a:t>
            </a:r>
            <a:r>
              <a:rPr lang="en-US" dirty="0" smtClean="0"/>
              <a:t>, D. (2020). COVID-19’s impact on the hospitality workforce – New crisis or amplification of the norm? </a:t>
            </a:r>
            <a:r>
              <a:rPr lang="en-US" i="1" dirty="0" smtClean="0"/>
              <a:t>International Journal of Contemporary Hospitality Management</a:t>
            </a:r>
            <a:r>
              <a:rPr lang="en-US" dirty="0" smtClean="0"/>
              <a:t>, 32(9), 2813–2829. </a:t>
            </a:r>
            <a:r>
              <a:rPr lang="en-US" u="sng" dirty="0" smtClean="0">
                <a:hlinkClick r:id="rId2"/>
              </a:rPr>
              <a:t>https://doi.org/10.1108/IJCHM-04-2020-0314</a:t>
            </a:r>
            <a:endParaRPr lang="en-US" dirty="0" smtClean="0"/>
          </a:p>
          <a:p>
            <a:r>
              <a:rPr lang="en-US" dirty="0" err="1" smtClean="0"/>
              <a:t>Gössling</a:t>
            </a:r>
            <a:r>
              <a:rPr lang="en-US" dirty="0" smtClean="0"/>
              <a:t>, S., Scott, D., &amp; Hall, C. M. (2020). Pandemics, tourism and global change: A rapid assessment of COVID-19. </a:t>
            </a:r>
            <a:r>
              <a:rPr lang="en-US" i="1" dirty="0" smtClean="0"/>
              <a:t>Journal of Sustainable Tourism</a:t>
            </a:r>
            <a:r>
              <a:rPr lang="en-US" dirty="0" smtClean="0"/>
              <a:t>, 29(1), 1–20. </a:t>
            </a:r>
            <a:r>
              <a:rPr lang="en-US" u="sng" dirty="0" smtClean="0">
                <a:hlinkClick r:id="rId3"/>
              </a:rPr>
              <a:t>https://doi.org/10.1080/09669582.2020.1758708</a:t>
            </a:r>
            <a:endParaRPr lang="en-US" dirty="0" smtClean="0"/>
          </a:p>
          <a:p>
            <a:r>
              <a:rPr lang="en-US" dirty="0" err="1" smtClean="0"/>
              <a:t>Gursoy</a:t>
            </a:r>
            <a:r>
              <a:rPr lang="en-US" dirty="0" smtClean="0"/>
              <a:t>, D., &amp; Chi, C. G. (2020). Effects of COVID-19 pandemic on hospitality industry: Review of current situations and a research agenda. </a:t>
            </a:r>
            <a:r>
              <a:rPr lang="en-US" i="1" dirty="0" smtClean="0"/>
              <a:t>Journal of Hospitality Marketing &amp; Management</a:t>
            </a:r>
            <a:r>
              <a:rPr lang="en-US" dirty="0" smtClean="0"/>
              <a:t>, 29(5), 527–529. </a:t>
            </a:r>
            <a:r>
              <a:rPr lang="en-US" u="sng" dirty="0" smtClean="0">
                <a:hlinkClick r:id="rId4"/>
              </a:rPr>
              <a:t>https://doi.org/10.1080/19368623.2020.1788231</a:t>
            </a:r>
            <a:endParaRPr lang="en-US" dirty="0" smtClean="0"/>
          </a:p>
          <a:p>
            <a:r>
              <a:rPr lang="en-US" dirty="0" smtClean="0"/>
              <a:t>UNWTO. (2021). </a:t>
            </a:r>
            <a:r>
              <a:rPr lang="en-US" i="1" dirty="0" smtClean="0"/>
              <a:t>Tourism and COVID-19: Amazon Basin tourism sector data 2021</a:t>
            </a:r>
            <a:r>
              <a:rPr lang="en-US" dirty="0" smtClean="0"/>
              <a:t>. United Nations World Tourism Organization. </a:t>
            </a:r>
            <a:r>
              <a:rPr lang="en-US" u="sng" dirty="0" smtClean="0">
                <a:hlinkClick r:id="rId5"/>
              </a:rPr>
              <a:t>https://www.unwto.org/tourism-data</a:t>
            </a:r>
            <a:endParaRPr lang="en-US" dirty="0" smtClean="0"/>
          </a:p>
          <a:p>
            <a:r>
              <a:rPr lang="en-US" dirty="0" smtClean="0"/>
              <a:t>Yong, J. Y., </a:t>
            </a:r>
            <a:r>
              <a:rPr lang="en-US" dirty="0" err="1" smtClean="0"/>
              <a:t>Yusliza</a:t>
            </a:r>
            <a:r>
              <a:rPr lang="en-US" dirty="0" smtClean="0"/>
              <a:t>, M. Y., </a:t>
            </a:r>
            <a:r>
              <a:rPr lang="en-US" dirty="0" err="1" smtClean="0"/>
              <a:t>Ramayah</a:t>
            </a:r>
            <a:r>
              <a:rPr lang="en-US" dirty="0" smtClean="0"/>
              <a:t>, T., &amp; </a:t>
            </a:r>
            <a:r>
              <a:rPr lang="en-US" dirty="0" err="1" smtClean="0"/>
              <a:t>Faezah</a:t>
            </a:r>
            <a:r>
              <a:rPr lang="en-US" dirty="0" smtClean="0"/>
              <a:t>, J. N. (2021). Digital HRM and gig workers in hospitality: Managing agility in post-pandemic recovery. </a:t>
            </a:r>
            <a:r>
              <a:rPr lang="en-US" i="1" dirty="0" smtClean="0"/>
              <a:t>Employee Relations</a:t>
            </a:r>
            <a:r>
              <a:rPr lang="en-US" dirty="0" smtClean="0"/>
              <a:t>, 43(6), 1265–1281. </a:t>
            </a:r>
            <a:r>
              <a:rPr lang="en-US" u="sng" dirty="0" smtClean="0">
                <a:hlinkClick r:id="rId6"/>
              </a:rPr>
              <a:t>https://doi.org/10.1108/ER-11-2020-0510</a:t>
            </a:r>
            <a:endParaRPr lang="en-US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85</TotalTime>
  <Words>882</Words>
  <Application>Microsoft Macintosh PowerPoint</Application>
  <PresentationFormat>On-screen Show (4:3)</PresentationFormat>
  <Paragraphs>134</Paragraphs>
  <Slides>16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17" baseType="lpstr">
      <vt:lpstr>Office Theme</vt:lpstr>
      <vt:lpstr>Talent Development Strategy for Post-COVID Eco-Wellness Floating Resorts in the Amazon Basin</vt:lpstr>
      <vt:lpstr>Index</vt:lpstr>
      <vt:lpstr>Introduction</vt:lpstr>
      <vt:lpstr>COVID-19 Impact on Amazonian Eco-Resorts</vt:lpstr>
      <vt:lpstr>Talent Loss and Workforce Displacement Issues</vt:lpstr>
      <vt:lpstr>Talent Rebuilding Strategy Goals</vt:lpstr>
      <vt:lpstr>Gig Workforce and Freelance Specialist Engagement</vt:lpstr>
      <vt:lpstr>Hybrid Role Structuring for Floating Resort Operations</vt:lpstr>
      <vt:lpstr>Digital Onboarding and Remote Training Systems</vt:lpstr>
      <vt:lpstr>Social Media Recruitment Content Samples</vt:lpstr>
      <vt:lpstr>EVP (Employee Value Proposition) Overhaul</vt:lpstr>
      <vt:lpstr>AI-Driven Workforce Analytics and Guest Feedback Monitoring</vt:lpstr>
      <vt:lpstr>Disaster Readiness and Pandemic Resilience Measures</vt:lpstr>
      <vt:lpstr>Floating Staff Wellness and Health Support Programs</vt:lpstr>
      <vt:lpstr>Conclusion</vt:lpstr>
      <vt:lpstr>References</vt:lpstr>
    </vt:vector>
  </TitlesOfParts>
  <Manager/>
  <Company/>
  <LinksUpToDate>false</LinksUpToDate>
  <SharedDoc>false</SharedDoc>
  <HyperlinkBase/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Hydration, Calorie Control &amp; Psychological Wellness in Short-Term Space Tourism</dc:title>
  <dc:subject/>
  <dc:creator/>
  <cp:keywords/>
  <dc:description>generated using python-pptx</dc:description>
  <cp:lastModifiedBy>ANCHALIKA</cp:lastModifiedBy>
  <cp:revision>18</cp:revision>
  <dcterms:created xsi:type="dcterms:W3CDTF">2013-01-27T09:14:16Z</dcterms:created>
  <dcterms:modified xsi:type="dcterms:W3CDTF">2025-06-06T21:24:43Z</dcterms:modified>
  <cp:category/>
</cp:coreProperties>
</file>