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1"/>
  </p:notesMasterIdLst>
  <p:handoutMasterIdLst>
    <p:handoutMasterId r:id="rId42"/>
  </p:handoutMasterIdLst>
  <p:sldIdLst>
    <p:sldId id="256" r:id="rId5"/>
    <p:sldId id="257" r:id="rId6"/>
    <p:sldId id="268" r:id="rId7"/>
    <p:sldId id="272" r:id="rId8"/>
    <p:sldId id="270" r:id="rId9"/>
    <p:sldId id="271" r:id="rId10"/>
    <p:sldId id="273" r:id="rId11"/>
    <p:sldId id="274" r:id="rId12"/>
    <p:sldId id="275" r:id="rId13"/>
    <p:sldId id="276" r:id="rId14"/>
    <p:sldId id="279" r:id="rId15"/>
    <p:sldId id="278" r:id="rId16"/>
    <p:sldId id="281" r:id="rId17"/>
    <p:sldId id="280" r:id="rId18"/>
    <p:sldId id="282" r:id="rId19"/>
    <p:sldId id="283" r:id="rId20"/>
    <p:sldId id="284" r:id="rId21"/>
    <p:sldId id="285" r:id="rId22"/>
    <p:sldId id="286" r:id="rId23"/>
    <p:sldId id="287" r:id="rId24"/>
    <p:sldId id="290" r:id="rId25"/>
    <p:sldId id="304" r:id="rId26"/>
    <p:sldId id="291" r:id="rId27"/>
    <p:sldId id="293" r:id="rId28"/>
    <p:sldId id="292" r:id="rId29"/>
    <p:sldId id="294" r:id="rId30"/>
    <p:sldId id="295" r:id="rId31"/>
    <p:sldId id="296" r:id="rId32"/>
    <p:sldId id="297" r:id="rId33"/>
    <p:sldId id="298" r:id="rId34"/>
    <p:sldId id="299" r:id="rId35"/>
    <p:sldId id="300" r:id="rId36"/>
    <p:sldId id="301" r:id="rId37"/>
    <p:sldId id="302" r:id="rId38"/>
    <p:sldId id="303" r:id="rId39"/>
    <p:sldId id="269" r:id="rId40"/>
  </p:sldIdLst>
  <p:sldSz cx="12198350" cy="6858000"/>
  <p:notesSz cx="6858000" cy="9144000"/>
  <p:embeddedFontLst>
    <p:embeddedFont>
      <p:font typeface="Calibri" panose="020F0502020204030204" pitchFamily="34" charset="0"/>
      <p:regular r:id="rId43"/>
      <p:bold r:id="rId44"/>
      <p:italic r:id="rId45"/>
      <p:boldItalic r:id="rId46"/>
    </p:embeddedFont>
    <p:embeddedFont>
      <p:font typeface="Georgia" panose="02040502050405020303" pitchFamily="18" charset="0"/>
      <p:regular r:id="rId47"/>
      <p:bold r:id="rId48"/>
      <p:italic r:id="rId49"/>
      <p:boldItalic r:id="rId50"/>
    </p:embeddedFont>
    <p:embeddedFont>
      <p:font typeface="Minion" panose="02000503070000020003" pitchFamily="2" charset="0"/>
      <p:regular r:id="rId51"/>
      <p:bold r:id="rId52"/>
      <p:italic r:id="rId53"/>
      <p:boldItalic r:id="rId54"/>
    </p:embeddedFont>
  </p:embeddedFontLst>
  <p:custDataLst>
    <p:tags r:id="rId55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9" autoAdjust="0"/>
    <p:restoredTop sz="95946"/>
  </p:normalViewPr>
  <p:slideViewPr>
    <p:cSldViewPr>
      <p:cViewPr varScale="1">
        <p:scale>
          <a:sx n="90" d="100"/>
          <a:sy n="90" d="100"/>
        </p:scale>
        <p:origin x="200" y="632"/>
      </p:cViewPr>
      <p:guideLst>
        <p:guide orient="horz" pos="2160"/>
        <p:guide pos="384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>
      <p:cViewPr varScale="1">
        <p:scale>
          <a:sx n="87" d="100"/>
          <a:sy n="87" d="100"/>
        </p:scale>
        <p:origin x="3904" y="20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handoutMaster" Target="handoutMasters/handoutMaster1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tags" Target="tags/tag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font" Target="fonts/font3.fntdata"/><Relationship Id="rId53" Type="http://schemas.openxmlformats.org/officeDocument/2006/relationships/font" Target="fonts/font11.fntdata"/><Relationship Id="rId58" Type="http://schemas.openxmlformats.org/officeDocument/2006/relationships/theme" Target="theme/theme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56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font" Target="fonts/font9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4.fntdata"/><Relationship Id="rId59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notesMaster" Target="notesMasters/notesMaster1.xml"/><Relationship Id="rId54" Type="http://schemas.openxmlformats.org/officeDocument/2006/relationships/font" Target="fonts/font1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7.fntdata"/><Relationship Id="rId57" Type="http://schemas.openxmlformats.org/officeDocument/2006/relationships/viewProps" Target="view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font" Target="fonts/font2.fntdata"/><Relationship Id="rId52" Type="http://schemas.openxmlformats.org/officeDocument/2006/relationships/font" Target="fonts/font10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Assess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DE" dirty="0"/>
            <a:t>Purpose &amp; team </a:t>
          </a:r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/>
            <a:t>Scope &amp; vision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DE"/>
            <a:t>Targets &amp; viability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Threats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DE" dirty="0"/>
            <a:t>Conservation situation</a:t>
          </a: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Assess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DE" dirty="0"/>
            <a:t>Purpose &amp; team </a:t>
          </a:r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/>
            <a:t>Scope &amp; vision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DE"/>
            <a:t>Targets &amp; viability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Threats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DE" dirty="0"/>
            <a:t>Conservation situation</a:t>
          </a: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Assess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DE" dirty="0"/>
            <a:t>Purpose &amp; team </a:t>
          </a:r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/>
            <a:t>Scope &amp; vision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DE"/>
            <a:t>Targets &amp; viability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Threats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DE" dirty="0"/>
            <a:t>Conservation situation</a:t>
          </a: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Assess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DE" dirty="0"/>
            <a:t>Purpose &amp; team </a:t>
          </a:r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/>
            <a:t>Scope &amp; vision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DE"/>
            <a:t>Targets &amp; viability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Threats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DE" dirty="0"/>
            <a:t>Conservation situation</a:t>
          </a: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Plan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>
        <a:ln>
          <a:noFill/>
        </a:ln>
      </dgm:spPr>
      <dgm:t>
        <a:bodyPr/>
        <a:lstStyle/>
        <a:p>
          <a:r>
            <a:rPr lang="en-US" noProof="0" dirty="0">
              <a:solidFill>
                <a:schemeClr val="bg1"/>
              </a:solidFill>
            </a:rPr>
            <a:t>Goals</a:t>
          </a:r>
          <a:endParaRPr lang="en-DE" dirty="0">
            <a:solidFill>
              <a:schemeClr val="bg1"/>
            </a:solidFill>
          </a:endParaRPr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Strategies</a:t>
          </a:r>
          <a:endParaRPr lang="en-DE" dirty="0">
            <a:solidFill>
              <a:schemeClr val="bg1"/>
            </a:solidFill>
          </a:endParaRP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Theories of change </a:t>
          </a:r>
          <a:endParaRPr lang="en-DE" dirty="0">
            <a:solidFill>
              <a:schemeClr val="bg1"/>
            </a:solidFill>
          </a:endParaRPr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Monitoring</a:t>
          </a:r>
          <a:endParaRPr lang="en-DE" dirty="0">
            <a:solidFill>
              <a:schemeClr val="bg1"/>
            </a:solidFill>
          </a:endParaRP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Operational</a:t>
          </a:r>
          <a:endParaRPr lang="en-DE" dirty="0">
            <a:solidFill>
              <a:schemeClr val="bg1"/>
            </a:solidFill>
          </a:endParaRP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Plan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>
        <a:ln>
          <a:noFill/>
        </a:ln>
      </dgm:spPr>
      <dgm:t>
        <a:bodyPr/>
        <a:lstStyle/>
        <a:p>
          <a:r>
            <a:rPr lang="en-US" noProof="0" dirty="0">
              <a:solidFill>
                <a:schemeClr val="bg1"/>
              </a:solidFill>
            </a:rPr>
            <a:t>Goals</a:t>
          </a:r>
          <a:endParaRPr lang="en-DE" dirty="0">
            <a:solidFill>
              <a:schemeClr val="bg1"/>
            </a:solidFill>
          </a:endParaRPr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Strategies</a:t>
          </a:r>
          <a:endParaRPr lang="en-DE" dirty="0">
            <a:solidFill>
              <a:schemeClr val="bg1"/>
            </a:solidFill>
          </a:endParaRP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Theories of change </a:t>
          </a:r>
          <a:endParaRPr lang="en-DE" dirty="0">
            <a:solidFill>
              <a:schemeClr val="bg1"/>
            </a:solidFill>
          </a:endParaRPr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Monitoring</a:t>
          </a:r>
          <a:endParaRPr lang="en-DE" dirty="0">
            <a:solidFill>
              <a:schemeClr val="bg1"/>
            </a:solidFill>
          </a:endParaRP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Operational</a:t>
          </a:r>
          <a:endParaRPr lang="en-DE" dirty="0">
            <a:solidFill>
              <a:schemeClr val="bg1"/>
            </a:solidFill>
          </a:endParaRP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Plan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>
        <a:ln>
          <a:noFill/>
        </a:ln>
      </dgm:spPr>
      <dgm:t>
        <a:bodyPr/>
        <a:lstStyle/>
        <a:p>
          <a:r>
            <a:rPr lang="en-US" noProof="0" dirty="0">
              <a:solidFill>
                <a:schemeClr val="bg1"/>
              </a:solidFill>
            </a:rPr>
            <a:t>Goals</a:t>
          </a:r>
          <a:endParaRPr lang="en-DE" dirty="0">
            <a:solidFill>
              <a:schemeClr val="bg1"/>
            </a:solidFill>
          </a:endParaRPr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Strategies</a:t>
          </a:r>
          <a:endParaRPr lang="en-DE" dirty="0">
            <a:solidFill>
              <a:schemeClr val="bg1"/>
            </a:solidFill>
          </a:endParaRP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Theories of change </a:t>
          </a:r>
          <a:endParaRPr lang="en-DE" dirty="0">
            <a:solidFill>
              <a:schemeClr val="bg1"/>
            </a:solidFill>
          </a:endParaRPr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Monitoring</a:t>
          </a:r>
          <a:endParaRPr lang="en-DE" dirty="0">
            <a:solidFill>
              <a:schemeClr val="bg1"/>
            </a:solidFill>
          </a:endParaRP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Operational</a:t>
          </a:r>
          <a:endParaRPr lang="en-DE" dirty="0">
            <a:solidFill>
              <a:schemeClr val="bg1"/>
            </a:solidFill>
          </a:endParaRP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Plan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>
        <a:ln>
          <a:noFill/>
        </a:ln>
      </dgm:spPr>
      <dgm:t>
        <a:bodyPr/>
        <a:lstStyle/>
        <a:p>
          <a:r>
            <a:rPr lang="en-US" noProof="0" dirty="0">
              <a:solidFill>
                <a:schemeClr val="bg1"/>
              </a:solidFill>
            </a:rPr>
            <a:t>Goals</a:t>
          </a:r>
          <a:endParaRPr lang="en-DE" dirty="0">
            <a:solidFill>
              <a:schemeClr val="bg1"/>
            </a:solidFill>
          </a:endParaRPr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Strategies</a:t>
          </a:r>
          <a:endParaRPr lang="en-DE" dirty="0">
            <a:solidFill>
              <a:schemeClr val="bg1"/>
            </a:solidFill>
          </a:endParaRP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Theories of change </a:t>
          </a:r>
          <a:endParaRPr lang="en-DE" dirty="0">
            <a:solidFill>
              <a:schemeClr val="bg1"/>
            </a:solidFill>
          </a:endParaRPr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Monitoring</a:t>
          </a:r>
          <a:endParaRPr lang="en-DE" dirty="0">
            <a:solidFill>
              <a:schemeClr val="bg1"/>
            </a:solidFill>
          </a:endParaRP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Operational</a:t>
          </a:r>
          <a:endParaRPr lang="en-DE" dirty="0">
            <a:solidFill>
              <a:schemeClr val="bg1"/>
            </a:solidFill>
          </a:endParaRP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Plan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>
        <a:ln>
          <a:noFill/>
        </a:ln>
      </dgm:spPr>
      <dgm:t>
        <a:bodyPr/>
        <a:lstStyle/>
        <a:p>
          <a:r>
            <a:rPr lang="en-US" noProof="0" dirty="0">
              <a:solidFill>
                <a:schemeClr val="bg1"/>
              </a:solidFill>
            </a:rPr>
            <a:t>Goals</a:t>
          </a:r>
          <a:endParaRPr lang="en-DE" dirty="0">
            <a:solidFill>
              <a:schemeClr val="bg1"/>
            </a:solidFill>
          </a:endParaRPr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Strategies</a:t>
          </a:r>
          <a:endParaRPr lang="en-DE" dirty="0">
            <a:solidFill>
              <a:schemeClr val="bg1"/>
            </a:solidFill>
          </a:endParaRP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Theories of change </a:t>
          </a:r>
          <a:endParaRPr lang="en-DE" dirty="0">
            <a:solidFill>
              <a:schemeClr val="bg1"/>
            </a:solidFill>
          </a:endParaRPr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Monitoring</a:t>
          </a:r>
          <a:endParaRPr lang="en-DE" dirty="0">
            <a:solidFill>
              <a:schemeClr val="bg1"/>
            </a:solidFill>
          </a:endParaRP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Operational</a:t>
          </a:r>
          <a:endParaRPr lang="en-DE" dirty="0">
            <a:solidFill>
              <a:schemeClr val="bg1"/>
            </a:solidFill>
          </a:endParaRP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81096" y="1930065"/>
          <a:ext cx="1168131" cy="1168131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100" kern="1200"/>
            <a:t>Assess</a:t>
          </a:r>
          <a:endParaRPr lang="en-DE" sz="2100" kern="1200" dirty="0"/>
        </a:p>
      </dsp:txBody>
      <dsp:txXfrm>
        <a:off x="2152165" y="2101134"/>
        <a:ext cx="825993" cy="825993"/>
      </dsp:txXfrm>
    </dsp:sp>
    <dsp:sp modelId="{8C189818-31B3-A14C-9F8E-86F8D3516A39}">
      <dsp:nvSpPr>
        <dsp:cNvPr id="0" name=""/>
        <dsp:cNvSpPr/>
      </dsp:nvSpPr>
      <dsp:spPr>
        <a:xfrm rot="16200000">
          <a:off x="2440308" y="1525041"/>
          <a:ext cx="249707" cy="3530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2477764" y="1633104"/>
        <a:ext cx="174795" cy="211821"/>
      </dsp:txXfrm>
    </dsp:sp>
    <dsp:sp modelId="{33AE45FE-2802-6A42-ACE8-A7040CED4011}">
      <dsp:nvSpPr>
        <dsp:cNvPr id="0" name=""/>
        <dsp:cNvSpPr/>
      </dsp:nvSpPr>
      <dsp:spPr>
        <a:xfrm>
          <a:off x="1839642" y="7879"/>
          <a:ext cx="1451038" cy="145103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300" kern="1200" dirty="0"/>
            <a:t>Purpose &amp; team </a:t>
          </a:r>
        </a:p>
      </dsp:txBody>
      <dsp:txXfrm>
        <a:off x="2052142" y="220379"/>
        <a:ext cx="1026038" cy="1026038"/>
      </dsp:txXfrm>
    </dsp:sp>
    <dsp:sp modelId="{724178F7-FE35-7B43-B051-717442DEBDBC}">
      <dsp:nvSpPr>
        <dsp:cNvPr id="0" name=""/>
        <dsp:cNvSpPr/>
      </dsp:nvSpPr>
      <dsp:spPr>
        <a:xfrm rot="20520000">
          <a:off x="3213110" y="2086514"/>
          <a:ext cx="249707" cy="3530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3214943" y="2168696"/>
        <a:ext cx="174795" cy="211821"/>
      </dsp:txXfrm>
    </dsp:sp>
    <dsp:sp modelId="{2F9AB5B6-8516-954C-929D-9DFBF2DDEBBE}">
      <dsp:nvSpPr>
        <dsp:cNvPr id="0" name=""/>
        <dsp:cNvSpPr/>
      </dsp:nvSpPr>
      <dsp:spPr>
        <a:xfrm>
          <a:off x="3533219" y="1238335"/>
          <a:ext cx="1451038" cy="1451038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300" kern="1200"/>
            <a:t>Scope &amp; vision </a:t>
          </a:r>
          <a:endParaRPr lang="en-DE" sz="1300" kern="1200" dirty="0"/>
        </a:p>
      </dsp:txBody>
      <dsp:txXfrm>
        <a:off x="3745719" y="1450835"/>
        <a:ext cx="1026038" cy="1026038"/>
      </dsp:txXfrm>
    </dsp:sp>
    <dsp:sp modelId="{46425910-43DE-C24E-828A-319CE20202EA}">
      <dsp:nvSpPr>
        <dsp:cNvPr id="0" name=""/>
        <dsp:cNvSpPr/>
      </dsp:nvSpPr>
      <dsp:spPr>
        <a:xfrm rot="3240000">
          <a:off x="2917926" y="2994998"/>
          <a:ext cx="249707" cy="3530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2933366" y="3035302"/>
        <a:ext cx="174795" cy="211821"/>
      </dsp:txXfrm>
    </dsp:sp>
    <dsp:sp modelId="{D22A1B1C-5B96-F148-B268-F21156DF5061}">
      <dsp:nvSpPr>
        <dsp:cNvPr id="0" name=""/>
        <dsp:cNvSpPr/>
      </dsp:nvSpPr>
      <dsp:spPr>
        <a:xfrm>
          <a:off x="2886330" y="3229254"/>
          <a:ext cx="1451038" cy="1451038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300" kern="1200"/>
            <a:t>Targets &amp; viability </a:t>
          </a:r>
          <a:endParaRPr lang="en-DE" sz="1300" kern="1200" dirty="0"/>
        </a:p>
      </dsp:txBody>
      <dsp:txXfrm>
        <a:off x="3098830" y="3441754"/>
        <a:ext cx="1026038" cy="1026038"/>
      </dsp:txXfrm>
    </dsp:sp>
    <dsp:sp modelId="{16E317A5-9052-604F-AC96-2C80084197DF}">
      <dsp:nvSpPr>
        <dsp:cNvPr id="0" name=""/>
        <dsp:cNvSpPr/>
      </dsp:nvSpPr>
      <dsp:spPr>
        <a:xfrm rot="7560000">
          <a:off x="1962690" y="2994998"/>
          <a:ext cx="249707" cy="3530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 rot="10800000">
        <a:off x="2022162" y="3035302"/>
        <a:ext cx="174795" cy="211821"/>
      </dsp:txXfrm>
    </dsp:sp>
    <dsp:sp modelId="{F9F092CB-0D6B-8E43-A8C0-17DA5DF0C5FF}">
      <dsp:nvSpPr>
        <dsp:cNvPr id="0" name=""/>
        <dsp:cNvSpPr/>
      </dsp:nvSpPr>
      <dsp:spPr>
        <a:xfrm>
          <a:off x="792954" y="3229254"/>
          <a:ext cx="1451038" cy="1451038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300" kern="1200" dirty="0"/>
            <a:t>Threats</a:t>
          </a:r>
        </a:p>
      </dsp:txBody>
      <dsp:txXfrm>
        <a:off x="1005454" y="3441754"/>
        <a:ext cx="1026038" cy="1026038"/>
      </dsp:txXfrm>
    </dsp:sp>
    <dsp:sp modelId="{B615B72D-61EF-1644-83A7-353646A01CB8}">
      <dsp:nvSpPr>
        <dsp:cNvPr id="0" name=""/>
        <dsp:cNvSpPr/>
      </dsp:nvSpPr>
      <dsp:spPr>
        <a:xfrm rot="11880000">
          <a:off x="1667506" y="2086514"/>
          <a:ext cx="249707" cy="3530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 rot="10800000">
        <a:off x="1740585" y="2168696"/>
        <a:ext cx="174795" cy="211821"/>
      </dsp:txXfrm>
    </dsp:sp>
    <dsp:sp modelId="{AE36BF02-F7E4-2744-8886-A38EEEE8A4A4}">
      <dsp:nvSpPr>
        <dsp:cNvPr id="0" name=""/>
        <dsp:cNvSpPr/>
      </dsp:nvSpPr>
      <dsp:spPr>
        <a:xfrm>
          <a:off x="146065" y="1238335"/>
          <a:ext cx="1451038" cy="1451038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300" kern="1200" dirty="0"/>
            <a:t>Conservation situation</a:t>
          </a:r>
        </a:p>
      </dsp:txBody>
      <dsp:txXfrm>
        <a:off x="358565" y="1450835"/>
        <a:ext cx="1026038" cy="10260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455778" y="1693178"/>
          <a:ext cx="922622" cy="92262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600" kern="1200"/>
            <a:t>Assess</a:t>
          </a:r>
          <a:endParaRPr lang="en-DE" sz="1600" kern="1200" dirty="0"/>
        </a:p>
      </dsp:txBody>
      <dsp:txXfrm>
        <a:off x="1590893" y="1828293"/>
        <a:ext cx="652392" cy="652392"/>
      </dsp:txXfrm>
    </dsp:sp>
    <dsp:sp modelId="{8C189818-31B3-A14C-9F8E-86F8D3516A39}">
      <dsp:nvSpPr>
        <dsp:cNvPr id="0" name=""/>
        <dsp:cNvSpPr/>
      </dsp:nvSpPr>
      <dsp:spPr>
        <a:xfrm rot="16200000">
          <a:off x="1819063" y="1408105"/>
          <a:ext cx="196053" cy="2113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1848471" y="1479779"/>
        <a:ext cx="137237" cy="126797"/>
      </dsp:txXfrm>
    </dsp:sp>
    <dsp:sp modelId="{33AE45FE-2802-6A42-ACE8-A7040CED4011}">
      <dsp:nvSpPr>
        <dsp:cNvPr id="0" name=""/>
        <dsp:cNvSpPr/>
      </dsp:nvSpPr>
      <dsp:spPr>
        <a:xfrm>
          <a:off x="1340450" y="169986"/>
          <a:ext cx="1153278" cy="115327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Purpose &amp; team </a:t>
          </a:r>
        </a:p>
      </dsp:txBody>
      <dsp:txXfrm>
        <a:off x="1509344" y="338880"/>
        <a:ext cx="815490" cy="815490"/>
      </dsp:txXfrm>
    </dsp:sp>
    <dsp:sp modelId="{724178F7-FE35-7B43-B051-717442DEBDBC}">
      <dsp:nvSpPr>
        <dsp:cNvPr id="0" name=""/>
        <dsp:cNvSpPr/>
      </dsp:nvSpPr>
      <dsp:spPr>
        <a:xfrm rot="20520000">
          <a:off x="2428423" y="1850831"/>
          <a:ext cx="196053" cy="2113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429862" y="1902185"/>
        <a:ext cx="137237" cy="126797"/>
      </dsp:txXfrm>
    </dsp:sp>
    <dsp:sp modelId="{2F9AB5B6-8516-954C-929D-9DFBF2DDEBBE}">
      <dsp:nvSpPr>
        <dsp:cNvPr id="0" name=""/>
        <dsp:cNvSpPr/>
      </dsp:nvSpPr>
      <dsp:spPr>
        <a:xfrm>
          <a:off x="2679408" y="1142796"/>
          <a:ext cx="1153278" cy="1153278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/>
            <a:t>Scope &amp; vision </a:t>
          </a:r>
          <a:endParaRPr lang="en-DE" sz="1000" kern="1200" dirty="0"/>
        </a:p>
      </dsp:txBody>
      <dsp:txXfrm>
        <a:off x="2848302" y="1311690"/>
        <a:ext cx="815490" cy="815490"/>
      </dsp:txXfrm>
    </dsp:sp>
    <dsp:sp modelId="{46425910-43DE-C24E-828A-319CE20202EA}">
      <dsp:nvSpPr>
        <dsp:cNvPr id="0" name=""/>
        <dsp:cNvSpPr/>
      </dsp:nvSpPr>
      <dsp:spPr>
        <a:xfrm rot="3240000">
          <a:off x="2195668" y="2567177"/>
          <a:ext cx="196053" cy="2113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207790" y="2585651"/>
        <a:ext cx="137237" cy="126797"/>
      </dsp:txXfrm>
    </dsp:sp>
    <dsp:sp modelId="{D22A1B1C-5B96-F148-B268-F21156DF5061}">
      <dsp:nvSpPr>
        <dsp:cNvPr id="0" name=""/>
        <dsp:cNvSpPr/>
      </dsp:nvSpPr>
      <dsp:spPr>
        <a:xfrm>
          <a:off x="2167971" y="2716835"/>
          <a:ext cx="1153278" cy="1153278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/>
            <a:t>Targets &amp; viability </a:t>
          </a:r>
          <a:endParaRPr lang="en-DE" sz="1000" kern="1200" dirty="0"/>
        </a:p>
      </dsp:txBody>
      <dsp:txXfrm>
        <a:off x="2336865" y="2885729"/>
        <a:ext cx="815490" cy="815490"/>
      </dsp:txXfrm>
    </dsp:sp>
    <dsp:sp modelId="{16E317A5-9052-604F-AC96-2C80084197DF}">
      <dsp:nvSpPr>
        <dsp:cNvPr id="0" name=""/>
        <dsp:cNvSpPr/>
      </dsp:nvSpPr>
      <dsp:spPr>
        <a:xfrm rot="7560000">
          <a:off x="1442457" y="2567177"/>
          <a:ext cx="196053" cy="2113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489151" y="2585651"/>
        <a:ext cx="137237" cy="126797"/>
      </dsp:txXfrm>
    </dsp:sp>
    <dsp:sp modelId="{F9F092CB-0D6B-8E43-A8C0-17DA5DF0C5FF}">
      <dsp:nvSpPr>
        <dsp:cNvPr id="0" name=""/>
        <dsp:cNvSpPr/>
      </dsp:nvSpPr>
      <dsp:spPr>
        <a:xfrm>
          <a:off x="512929" y="2716835"/>
          <a:ext cx="1153278" cy="1153278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Threats</a:t>
          </a:r>
        </a:p>
      </dsp:txBody>
      <dsp:txXfrm>
        <a:off x="681823" y="2885729"/>
        <a:ext cx="815490" cy="815490"/>
      </dsp:txXfrm>
    </dsp:sp>
    <dsp:sp modelId="{B615B72D-61EF-1644-83A7-353646A01CB8}">
      <dsp:nvSpPr>
        <dsp:cNvPr id="0" name=""/>
        <dsp:cNvSpPr/>
      </dsp:nvSpPr>
      <dsp:spPr>
        <a:xfrm rot="11880000">
          <a:off x="1209703" y="1850831"/>
          <a:ext cx="196053" cy="2113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267080" y="1902185"/>
        <a:ext cx="137237" cy="126797"/>
      </dsp:txXfrm>
    </dsp:sp>
    <dsp:sp modelId="{AE36BF02-F7E4-2744-8886-A38EEEE8A4A4}">
      <dsp:nvSpPr>
        <dsp:cNvPr id="0" name=""/>
        <dsp:cNvSpPr/>
      </dsp:nvSpPr>
      <dsp:spPr>
        <a:xfrm>
          <a:off x="1492" y="1142796"/>
          <a:ext cx="1153278" cy="1153278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Conservation situation</a:t>
          </a:r>
        </a:p>
      </dsp:txBody>
      <dsp:txXfrm>
        <a:off x="170386" y="1311690"/>
        <a:ext cx="815490" cy="81549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81096" y="1930065"/>
          <a:ext cx="1168131" cy="1168131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100" kern="1200"/>
            <a:t>Assess</a:t>
          </a:r>
          <a:endParaRPr lang="en-DE" sz="2100" kern="1200" dirty="0"/>
        </a:p>
      </dsp:txBody>
      <dsp:txXfrm>
        <a:off x="2152165" y="2101134"/>
        <a:ext cx="825993" cy="825993"/>
      </dsp:txXfrm>
    </dsp:sp>
    <dsp:sp modelId="{8C189818-31B3-A14C-9F8E-86F8D3516A39}">
      <dsp:nvSpPr>
        <dsp:cNvPr id="0" name=""/>
        <dsp:cNvSpPr/>
      </dsp:nvSpPr>
      <dsp:spPr>
        <a:xfrm rot="16200000">
          <a:off x="2440308" y="1525041"/>
          <a:ext cx="249707" cy="3530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2477764" y="1633104"/>
        <a:ext cx="174795" cy="211821"/>
      </dsp:txXfrm>
    </dsp:sp>
    <dsp:sp modelId="{33AE45FE-2802-6A42-ACE8-A7040CED4011}">
      <dsp:nvSpPr>
        <dsp:cNvPr id="0" name=""/>
        <dsp:cNvSpPr/>
      </dsp:nvSpPr>
      <dsp:spPr>
        <a:xfrm>
          <a:off x="1839642" y="7879"/>
          <a:ext cx="1451038" cy="145103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300" kern="1200" dirty="0"/>
            <a:t>Purpose &amp; team </a:t>
          </a:r>
        </a:p>
      </dsp:txBody>
      <dsp:txXfrm>
        <a:off x="2052142" y="220379"/>
        <a:ext cx="1026038" cy="1026038"/>
      </dsp:txXfrm>
    </dsp:sp>
    <dsp:sp modelId="{724178F7-FE35-7B43-B051-717442DEBDBC}">
      <dsp:nvSpPr>
        <dsp:cNvPr id="0" name=""/>
        <dsp:cNvSpPr/>
      </dsp:nvSpPr>
      <dsp:spPr>
        <a:xfrm rot="20520000">
          <a:off x="3213110" y="2086514"/>
          <a:ext cx="249707" cy="3530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3214943" y="2168696"/>
        <a:ext cx="174795" cy="211821"/>
      </dsp:txXfrm>
    </dsp:sp>
    <dsp:sp modelId="{2F9AB5B6-8516-954C-929D-9DFBF2DDEBBE}">
      <dsp:nvSpPr>
        <dsp:cNvPr id="0" name=""/>
        <dsp:cNvSpPr/>
      </dsp:nvSpPr>
      <dsp:spPr>
        <a:xfrm>
          <a:off x="3533219" y="1238335"/>
          <a:ext cx="1451038" cy="1451038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300" kern="1200"/>
            <a:t>Scope &amp; vision </a:t>
          </a:r>
          <a:endParaRPr lang="en-DE" sz="1300" kern="1200" dirty="0"/>
        </a:p>
      </dsp:txBody>
      <dsp:txXfrm>
        <a:off x="3745719" y="1450835"/>
        <a:ext cx="1026038" cy="1026038"/>
      </dsp:txXfrm>
    </dsp:sp>
    <dsp:sp modelId="{46425910-43DE-C24E-828A-319CE20202EA}">
      <dsp:nvSpPr>
        <dsp:cNvPr id="0" name=""/>
        <dsp:cNvSpPr/>
      </dsp:nvSpPr>
      <dsp:spPr>
        <a:xfrm rot="3240000">
          <a:off x="2917926" y="2994998"/>
          <a:ext cx="249707" cy="3530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2933366" y="3035302"/>
        <a:ext cx="174795" cy="211821"/>
      </dsp:txXfrm>
    </dsp:sp>
    <dsp:sp modelId="{D22A1B1C-5B96-F148-B268-F21156DF5061}">
      <dsp:nvSpPr>
        <dsp:cNvPr id="0" name=""/>
        <dsp:cNvSpPr/>
      </dsp:nvSpPr>
      <dsp:spPr>
        <a:xfrm>
          <a:off x="2886330" y="3229254"/>
          <a:ext cx="1451038" cy="1451038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300" kern="1200"/>
            <a:t>Targets &amp; viability </a:t>
          </a:r>
          <a:endParaRPr lang="en-DE" sz="1300" kern="1200" dirty="0"/>
        </a:p>
      </dsp:txBody>
      <dsp:txXfrm>
        <a:off x="3098830" y="3441754"/>
        <a:ext cx="1026038" cy="1026038"/>
      </dsp:txXfrm>
    </dsp:sp>
    <dsp:sp modelId="{16E317A5-9052-604F-AC96-2C80084197DF}">
      <dsp:nvSpPr>
        <dsp:cNvPr id="0" name=""/>
        <dsp:cNvSpPr/>
      </dsp:nvSpPr>
      <dsp:spPr>
        <a:xfrm rot="7560000">
          <a:off x="1962690" y="2994998"/>
          <a:ext cx="249707" cy="3530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 rot="10800000">
        <a:off x="2022162" y="3035302"/>
        <a:ext cx="174795" cy="211821"/>
      </dsp:txXfrm>
    </dsp:sp>
    <dsp:sp modelId="{F9F092CB-0D6B-8E43-A8C0-17DA5DF0C5FF}">
      <dsp:nvSpPr>
        <dsp:cNvPr id="0" name=""/>
        <dsp:cNvSpPr/>
      </dsp:nvSpPr>
      <dsp:spPr>
        <a:xfrm>
          <a:off x="792954" y="3229254"/>
          <a:ext cx="1451038" cy="1451038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300" kern="1200" dirty="0"/>
            <a:t>Threats</a:t>
          </a:r>
        </a:p>
      </dsp:txBody>
      <dsp:txXfrm>
        <a:off x="1005454" y="3441754"/>
        <a:ext cx="1026038" cy="1026038"/>
      </dsp:txXfrm>
    </dsp:sp>
    <dsp:sp modelId="{B615B72D-61EF-1644-83A7-353646A01CB8}">
      <dsp:nvSpPr>
        <dsp:cNvPr id="0" name=""/>
        <dsp:cNvSpPr/>
      </dsp:nvSpPr>
      <dsp:spPr>
        <a:xfrm rot="11880000">
          <a:off x="1667506" y="2086514"/>
          <a:ext cx="249707" cy="3530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 rot="10800000">
        <a:off x="1740585" y="2168696"/>
        <a:ext cx="174795" cy="211821"/>
      </dsp:txXfrm>
    </dsp:sp>
    <dsp:sp modelId="{AE36BF02-F7E4-2744-8886-A38EEEE8A4A4}">
      <dsp:nvSpPr>
        <dsp:cNvPr id="0" name=""/>
        <dsp:cNvSpPr/>
      </dsp:nvSpPr>
      <dsp:spPr>
        <a:xfrm>
          <a:off x="146065" y="1238335"/>
          <a:ext cx="1451038" cy="1451038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300" kern="1200" dirty="0"/>
            <a:t>Conservation situation</a:t>
          </a:r>
        </a:p>
      </dsp:txBody>
      <dsp:txXfrm>
        <a:off x="358565" y="1450835"/>
        <a:ext cx="1026038" cy="102603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00301" y="1841558"/>
          <a:ext cx="1113696" cy="111369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000" kern="1200"/>
            <a:t>Assess</a:t>
          </a:r>
          <a:endParaRPr lang="en-DE" sz="2000" kern="1200" dirty="0"/>
        </a:p>
      </dsp:txBody>
      <dsp:txXfrm>
        <a:off x="2063398" y="2004655"/>
        <a:ext cx="787502" cy="787502"/>
      </dsp:txXfrm>
    </dsp:sp>
    <dsp:sp modelId="{8C189818-31B3-A14C-9F8E-86F8D3516A39}">
      <dsp:nvSpPr>
        <dsp:cNvPr id="0" name=""/>
        <dsp:cNvSpPr/>
      </dsp:nvSpPr>
      <dsp:spPr>
        <a:xfrm rot="16200000">
          <a:off x="2338679" y="1463604"/>
          <a:ext cx="236940" cy="3222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2374220" y="1563597"/>
        <a:ext cx="165858" cy="193356"/>
      </dsp:txXfrm>
    </dsp:sp>
    <dsp:sp modelId="{33AE45FE-2802-6A42-ACE8-A7040CED4011}">
      <dsp:nvSpPr>
        <dsp:cNvPr id="0" name=""/>
        <dsp:cNvSpPr/>
      </dsp:nvSpPr>
      <dsp:spPr>
        <a:xfrm>
          <a:off x="1761089" y="2380"/>
          <a:ext cx="1392120" cy="139212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200" kern="1200" dirty="0"/>
            <a:t>Purpose &amp; team </a:t>
          </a:r>
        </a:p>
      </dsp:txBody>
      <dsp:txXfrm>
        <a:off x="1964960" y="206251"/>
        <a:ext cx="984378" cy="984378"/>
      </dsp:txXfrm>
    </dsp:sp>
    <dsp:sp modelId="{724178F7-FE35-7B43-B051-717442DEBDBC}">
      <dsp:nvSpPr>
        <dsp:cNvPr id="0" name=""/>
        <dsp:cNvSpPr/>
      </dsp:nvSpPr>
      <dsp:spPr>
        <a:xfrm rot="20520000">
          <a:off x="3074484" y="1998198"/>
          <a:ext cx="236940" cy="3222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3076224" y="2073633"/>
        <a:ext cx="165858" cy="193356"/>
      </dsp:txXfrm>
    </dsp:sp>
    <dsp:sp modelId="{2F9AB5B6-8516-954C-929D-9DFBF2DDEBBE}">
      <dsp:nvSpPr>
        <dsp:cNvPr id="0" name=""/>
        <dsp:cNvSpPr/>
      </dsp:nvSpPr>
      <dsp:spPr>
        <a:xfrm>
          <a:off x="3377854" y="1177028"/>
          <a:ext cx="1392120" cy="1392120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200" kern="1200"/>
            <a:t>Scope &amp; vision </a:t>
          </a:r>
          <a:endParaRPr lang="en-DE" sz="1200" kern="1200" dirty="0"/>
        </a:p>
      </dsp:txBody>
      <dsp:txXfrm>
        <a:off x="3581725" y="1380899"/>
        <a:ext cx="984378" cy="984378"/>
      </dsp:txXfrm>
    </dsp:sp>
    <dsp:sp modelId="{46425910-43DE-C24E-828A-319CE20202EA}">
      <dsp:nvSpPr>
        <dsp:cNvPr id="0" name=""/>
        <dsp:cNvSpPr/>
      </dsp:nvSpPr>
      <dsp:spPr>
        <a:xfrm rot="3240000">
          <a:off x="2793432" y="2863189"/>
          <a:ext cx="236940" cy="3222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2808083" y="2898888"/>
        <a:ext cx="165858" cy="193356"/>
      </dsp:txXfrm>
    </dsp:sp>
    <dsp:sp modelId="{D22A1B1C-5B96-F148-B268-F21156DF5061}">
      <dsp:nvSpPr>
        <dsp:cNvPr id="0" name=""/>
        <dsp:cNvSpPr/>
      </dsp:nvSpPr>
      <dsp:spPr>
        <a:xfrm>
          <a:off x="2760305" y="3077648"/>
          <a:ext cx="1392120" cy="1392120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200" kern="1200"/>
            <a:t>Targets &amp; viability </a:t>
          </a:r>
          <a:endParaRPr lang="en-DE" sz="1200" kern="1200" dirty="0"/>
        </a:p>
      </dsp:txBody>
      <dsp:txXfrm>
        <a:off x="2964176" y="3281519"/>
        <a:ext cx="984378" cy="984378"/>
      </dsp:txXfrm>
    </dsp:sp>
    <dsp:sp modelId="{16E317A5-9052-604F-AC96-2C80084197DF}">
      <dsp:nvSpPr>
        <dsp:cNvPr id="0" name=""/>
        <dsp:cNvSpPr/>
      </dsp:nvSpPr>
      <dsp:spPr>
        <a:xfrm rot="7560000">
          <a:off x="1883926" y="2863189"/>
          <a:ext cx="236940" cy="3222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 rot="10800000">
        <a:off x="1940357" y="2898888"/>
        <a:ext cx="165858" cy="193356"/>
      </dsp:txXfrm>
    </dsp:sp>
    <dsp:sp modelId="{F9F092CB-0D6B-8E43-A8C0-17DA5DF0C5FF}">
      <dsp:nvSpPr>
        <dsp:cNvPr id="0" name=""/>
        <dsp:cNvSpPr/>
      </dsp:nvSpPr>
      <dsp:spPr>
        <a:xfrm>
          <a:off x="761874" y="3077648"/>
          <a:ext cx="1392120" cy="1392120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200" kern="1200" dirty="0"/>
            <a:t>Threats</a:t>
          </a:r>
        </a:p>
      </dsp:txBody>
      <dsp:txXfrm>
        <a:off x="965745" y="3281519"/>
        <a:ext cx="984378" cy="984378"/>
      </dsp:txXfrm>
    </dsp:sp>
    <dsp:sp modelId="{B615B72D-61EF-1644-83A7-353646A01CB8}">
      <dsp:nvSpPr>
        <dsp:cNvPr id="0" name=""/>
        <dsp:cNvSpPr/>
      </dsp:nvSpPr>
      <dsp:spPr>
        <a:xfrm rot="11880000">
          <a:off x="1602874" y="1998198"/>
          <a:ext cx="236940" cy="3222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 rot="10800000">
        <a:off x="1672216" y="2073633"/>
        <a:ext cx="165858" cy="193356"/>
      </dsp:txXfrm>
    </dsp:sp>
    <dsp:sp modelId="{AE36BF02-F7E4-2744-8886-A38EEEE8A4A4}">
      <dsp:nvSpPr>
        <dsp:cNvPr id="0" name=""/>
        <dsp:cNvSpPr/>
      </dsp:nvSpPr>
      <dsp:spPr>
        <a:xfrm>
          <a:off x="144325" y="1177028"/>
          <a:ext cx="1392120" cy="139212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200" kern="1200" dirty="0"/>
            <a:t>Conservation situation</a:t>
          </a:r>
        </a:p>
      </dsp:txBody>
      <dsp:txXfrm>
        <a:off x="348196" y="1380899"/>
        <a:ext cx="984378" cy="98437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00111" y="1841324"/>
          <a:ext cx="1114077" cy="111407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800" kern="1200"/>
            <a:t>Plan</a:t>
          </a:r>
          <a:endParaRPr lang="en-DE" sz="2800" kern="1200" dirty="0"/>
        </a:p>
      </dsp:txBody>
      <dsp:txXfrm>
        <a:off x="2063264" y="2004477"/>
        <a:ext cx="787771" cy="787771"/>
      </dsp:txXfrm>
    </dsp:sp>
    <dsp:sp modelId="{8C189818-31B3-A14C-9F8E-86F8D3516A39}">
      <dsp:nvSpPr>
        <dsp:cNvPr id="0" name=""/>
        <dsp:cNvSpPr/>
      </dsp:nvSpPr>
      <dsp:spPr>
        <a:xfrm rot="16200000">
          <a:off x="2338913" y="1443402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2374384" y="1551484"/>
        <a:ext cx="165530" cy="217831"/>
      </dsp:txXfrm>
    </dsp:sp>
    <dsp:sp modelId="{33AE45FE-2802-6A42-ACE8-A7040CED4011}">
      <dsp:nvSpPr>
        <dsp:cNvPr id="0" name=""/>
        <dsp:cNvSpPr/>
      </dsp:nvSpPr>
      <dsp:spPr>
        <a:xfrm>
          <a:off x="1760851" y="2552"/>
          <a:ext cx="1392597" cy="139259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Goals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1964792" y="206493"/>
        <a:ext cx="984715" cy="984715"/>
      </dsp:txXfrm>
    </dsp:sp>
    <dsp:sp modelId="{724178F7-FE35-7B43-B051-717442DEBDBC}">
      <dsp:nvSpPr>
        <dsp:cNvPr id="0" name=""/>
        <dsp:cNvSpPr/>
      </dsp:nvSpPr>
      <dsp:spPr>
        <a:xfrm rot="20520000">
          <a:off x="3074492" y="1977832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3076228" y="2061404"/>
        <a:ext cx="165530" cy="217831"/>
      </dsp:txXfrm>
    </dsp:sp>
    <dsp:sp modelId="{2F9AB5B6-8516-954C-929D-9DFBF2DDEBBE}">
      <dsp:nvSpPr>
        <dsp:cNvPr id="0" name=""/>
        <dsp:cNvSpPr/>
      </dsp:nvSpPr>
      <dsp:spPr>
        <a:xfrm>
          <a:off x="3377184" y="1176886"/>
          <a:ext cx="1392597" cy="1392597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Strategies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3581125" y="1380827"/>
        <a:ext cx="984715" cy="984715"/>
      </dsp:txXfrm>
    </dsp:sp>
    <dsp:sp modelId="{46425910-43DE-C24E-828A-319CE20202EA}">
      <dsp:nvSpPr>
        <dsp:cNvPr id="0" name=""/>
        <dsp:cNvSpPr/>
      </dsp:nvSpPr>
      <dsp:spPr>
        <a:xfrm rot="3240000">
          <a:off x="2793526" y="2842557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2808148" y="2886471"/>
        <a:ext cx="165530" cy="217831"/>
      </dsp:txXfrm>
    </dsp:sp>
    <dsp:sp modelId="{D22A1B1C-5B96-F148-B268-F21156DF5061}">
      <dsp:nvSpPr>
        <dsp:cNvPr id="0" name=""/>
        <dsp:cNvSpPr/>
      </dsp:nvSpPr>
      <dsp:spPr>
        <a:xfrm>
          <a:off x="2759799" y="3076999"/>
          <a:ext cx="1392597" cy="1392597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Theories of change 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2963740" y="3280940"/>
        <a:ext cx="984715" cy="984715"/>
      </dsp:txXfrm>
    </dsp:sp>
    <dsp:sp modelId="{16E317A5-9052-604F-AC96-2C80084197DF}">
      <dsp:nvSpPr>
        <dsp:cNvPr id="0" name=""/>
        <dsp:cNvSpPr/>
      </dsp:nvSpPr>
      <dsp:spPr>
        <a:xfrm rot="7560000">
          <a:off x="1884300" y="2842557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1940620" y="2886471"/>
        <a:ext cx="165530" cy="217831"/>
      </dsp:txXfrm>
    </dsp:sp>
    <dsp:sp modelId="{F9F092CB-0D6B-8E43-A8C0-17DA5DF0C5FF}">
      <dsp:nvSpPr>
        <dsp:cNvPr id="0" name=""/>
        <dsp:cNvSpPr/>
      </dsp:nvSpPr>
      <dsp:spPr>
        <a:xfrm>
          <a:off x="761902" y="3076999"/>
          <a:ext cx="1392597" cy="1392597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Monitoring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965843" y="3280940"/>
        <a:ext cx="984715" cy="984715"/>
      </dsp:txXfrm>
    </dsp:sp>
    <dsp:sp modelId="{B615B72D-61EF-1644-83A7-353646A01CB8}">
      <dsp:nvSpPr>
        <dsp:cNvPr id="0" name=""/>
        <dsp:cNvSpPr/>
      </dsp:nvSpPr>
      <dsp:spPr>
        <a:xfrm rot="11880000">
          <a:off x="1603334" y="1977832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1672540" y="2061404"/>
        <a:ext cx="165530" cy="217831"/>
      </dsp:txXfrm>
    </dsp:sp>
    <dsp:sp modelId="{AE36BF02-F7E4-2744-8886-A38EEEE8A4A4}">
      <dsp:nvSpPr>
        <dsp:cNvPr id="0" name=""/>
        <dsp:cNvSpPr/>
      </dsp:nvSpPr>
      <dsp:spPr>
        <a:xfrm>
          <a:off x="144518" y="1176886"/>
          <a:ext cx="1392597" cy="1392597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Operational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348459" y="1380827"/>
        <a:ext cx="984715" cy="98471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03233" y="1802668"/>
          <a:ext cx="1091809" cy="109180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700" kern="1200"/>
            <a:t>Plan</a:t>
          </a:r>
          <a:endParaRPr lang="en-DE" sz="2700" kern="1200" dirty="0"/>
        </a:p>
      </dsp:txBody>
      <dsp:txXfrm>
        <a:off x="1963125" y="1962560"/>
        <a:ext cx="772025" cy="772025"/>
      </dsp:txXfrm>
    </dsp:sp>
    <dsp:sp modelId="{8C189818-31B3-A14C-9F8E-86F8D3516A39}">
      <dsp:nvSpPr>
        <dsp:cNvPr id="0" name=""/>
        <dsp:cNvSpPr/>
      </dsp:nvSpPr>
      <dsp:spPr>
        <a:xfrm rot="16200000">
          <a:off x="2232554" y="1421015"/>
          <a:ext cx="233167" cy="3365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2267529" y="1523303"/>
        <a:ext cx="163217" cy="201938"/>
      </dsp:txXfrm>
    </dsp:sp>
    <dsp:sp modelId="{33AE45FE-2802-6A42-ACE8-A7040CED4011}">
      <dsp:nvSpPr>
        <dsp:cNvPr id="0" name=""/>
        <dsp:cNvSpPr/>
      </dsp:nvSpPr>
      <dsp:spPr>
        <a:xfrm>
          <a:off x="1671022" y="6496"/>
          <a:ext cx="1356231" cy="135623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noProof="0" dirty="0">
              <a:solidFill>
                <a:schemeClr val="bg1"/>
              </a:solidFill>
            </a:rPr>
            <a:t>Goals</a:t>
          </a:r>
          <a:endParaRPr lang="en-DE" sz="1300" kern="1200" dirty="0">
            <a:solidFill>
              <a:schemeClr val="bg1"/>
            </a:solidFill>
          </a:endParaRPr>
        </a:p>
      </dsp:txBody>
      <dsp:txXfrm>
        <a:off x="1869637" y="205111"/>
        <a:ext cx="959001" cy="959001"/>
      </dsp:txXfrm>
    </dsp:sp>
    <dsp:sp modelId="{724178F7-FE35-7B43-B051-717442DEBDBC}">
      <dsp:nvSpPr>
        <dsp:cNvPr id="0" name=""/>
        <dsp:cNvSpPr/>
      </dsp:nvSpPr>
      <dsp:spPr>
        <a:xfrm rot="20520000">
          <a:off x="2954667" y="1945661"/>
          <a:ext cx="233167" cy="3365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2956379" y="2023782"/>
        <a:ext cx="163217" cy="201938"/>
      </dsp:txXfrm>
    </dsp:sp>
    <dsp:sp modelId="{2F9AB5B6-8516-954C-929D-9DFBF2DDEBBE}">
      <dsp:nvSpPr>
        <dsp:cNvPr id="0" name=""/>
        <dsp:cNvSpPr/>
      </dsp:nvSpPr>
      <dsp:spPr>
        <a:xfrm>
          <a:off x="3253542" y="1156265"/>
          <a:ext cx="1356231" cy="135623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noProof="0" dirty="0">
              <a:solidFill>
                <a:schemeClr val="bg1"/>
              </a:solidFill>
            </a:rPr>
            <a:t>Strategies</a:t>
          </a:r>
          <a:endParaRPr lang="en-DE" sz="1300" kern="1200" dirty="0">
            <a:solidFill>
              <a:schemeClr val="bg1"/>
            </a:solidFill>
          </a:endParaRPr>
        </a:p>
      </dsp:txBody>
      <dsp:txXfrm>
        <a:off x="3452157" y="1354880"/>
        <a:ext cx="959001" cy="959001"/>
      </dsp:txXfrm>
    </dsp:sp>
    <dsp:sp modelId="{46425910-43DE-C24E-828A-319CE20202EA}">
      <dsp:nvSpPr>
        <dsp:cNvPr id="0" name=""/>
        <dsp:cNvSpPr/>
      </dsp:nvSpPr>
      <dsp:spPr>
        <a:xfrm rot="3240000">
          <a:off x="2678844" y="2794557"/>
          <a:ext cx="233167" cy="3365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2693261" y="2833575"/>
        <a:ext cx="163217" cy="201938"/>
      </dsp:txXfrm>
    </dsp:sp>
    <dsp:sp modelId="{D22A1B1C-5B96-F148-B268-F21156DF5061}">
      <dsp:nvSpPr>
        <dsp:cNvPr id="0" name=""/>
        <dsp:cNvSpPr/>
      </dsp:nvSpPr>
      <dsp:spPr>
        <a:xfrm>
          <a:off x="2649073" y="3016629"/>
          <a:ext cx="1356231" cy="135623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noProof="0" dirty="0">
              <a:solidFill>
                <a:schemeClr val="bg1"/>
              </a:solidFill>
            </a:rPr>
            <a:t>Theories of change </a:t>
          </a:r>
          <a:endParaRPr lang="en-DE" sz="1300" kern="1200" dirty="0">
            <a:solidFill>
              <a:schemeClr val="bg1"/>
            </a:solidFill>
          </a:endParaRPr>
        </a:p>
      </dsp:txBody>
      <dsp:txXfrm>
        <a:off x="2847688" y="3215244"/>
        <a:ext cx="959001" cy="959001"/>
      </dsp:txXfrm>
    </dsp:sp>
    <dsp:sp modelId="{16E317A5-9052-604F-AC96-2C80084197DF}">
      <dsp:nvSpPr>
        <dsp:cNvPr id="0" name=""/>
        <dsp:cNvSpPr/>
      </dsp:nvSpPr>
      <dsp:spPr>
        <a:xfrm rot="7560000">
          <a:off x="1786263" y="2794557"/>
          <a:ext cx="233167" cy="3365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 rot="10800000">
        <a:off x="1841796" y="2833575"/>
        <a:ext cx="163217" cy="201938"/>
      </dsp:txXfrm>
    </dsp:sp>
    <dsp:sp modelId="{F9F092CB-0D6B-8E43-A8C0-17DA5DF0C5FF}">
      <dsp:nvSpPr>
        <dsp:cNvPr id="0" name=""/>
        <dsp:cNvSpPr/>
      </dsp:nvSpPr>
      <dsp:spPr>
        <a:xfrm>
          <a:off x="692970" y="3016629"/>
          <a:ext cx="1356231" cy="135623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noProof="0" dirty="0">
              <a:solidFill>
                <a:schemeClr val="bg1"/>
              </a:solidFill>
            </a:rPr>
            <a:t>Monitoring</a:t>
          </a:r>
          <a:endParaRPr lang="en-DE" sz="1300" kern="1200" dirty="0">
            <a:solidFill>
              <a:schemeClr val="bg1"/>
            </a:solidFill>
          </a:endParaRPr>
        </a:p>
      </dsp:txBody>
      <dsp:txXfrm>
        <a:off x="891585" y="3215244"/>
        <a:ext cx="959001" cy="959001"/>
      </dsp:txXfrm>
    </dsp:sp>
    <dsp:sp modelId="{B615B72D-61EF-1644-83A7-353646A01CB8}">
      <dsp:nvSpPr>
        <dsp:cNvPr id="0" name=""/>
        <dsp:cNvSpPr/>
      </dsp:nvSpPr>
      <dsp:spPr>
        <a:xfrm rot="11880000">
          <a:off x="1510440" y="1945661"/>
          <a:ext cx="233167" cy="3365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 rot="10800000">
        <a:off x="1578678" y="2023782"/>
        <a:ext cx="163217" cy="201938"/>
      </dsp:txXfrm>
    </dsp:sp>
    <dsp:sp modelId="{AE36BF02-F7E4-2744-8886-A38EEEE8A4A4}">
      <dsp:nvSpPr>
        <dsp:cNvPr id="0" name=""/>
        <dsp:cNvSpPr/>
      </dsp:nvSpPr>
      <dsp:spPr>
        <a:xfrm>
          <a:off x="88501" y="1156265"/>
          <a:ext cx="1356231" cy="135623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noProof="0" dirty="0">
              <a:solidFill>
                <a:schemeClr val="bg1"/>
              </a:solidFill>
            </a:rPr>
            <a:t>Operational</a:t>
          </a:r>
          <a:endParaRPr lang="en-DE" sz="1300" kern="1200" dirty="0">
            <a:solidFill>
              <a:schemeClr val="bg1"/>
            </a:solidFill>
          </a:endParaRPr>
        </a:p>
      </dsp:txBody>
      <dsp:txXfrm>
        <a:off x="287116" y="1354880"/>
        <a:ext cx="959001" cy="95900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00111" y="1841324"/>
          <a:ext cx="1114077" cy="111407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800" kern="1200"/>
            <a:t>Plan</a:t>
          </a:r>
          <a:endParaRPr lang="en-DE" sz="2800" kern="1200" dirty="0"/>
        </a:p>
      </dsp:txBody>
      <dsp:txXfrm>
        <a:off x="2063264" y="2004477"/>
        <a:ext cx="787771" cy="787771"/>
      </dsp:txXfrm>
    </dsp:sp>
    <dsp:sp modelId="{8C189818-31B3-A14C-9F8E-86F8D3516A39}">
      <dsp:nvSpPr>
        <dsp:cNvPr id="0" name=""/>
        <dsp:cNvSpPr/>
      </dsp:nvSpPr>
      <dsp:spPr>
        <a:xfrm rot="16200000">
          <a:off x="2338913" y="1443402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2374384" y="1551484"/>
        <a:ext cx="165530" cy="217831"/>
      </dsp:txXfrm>
    </dsp:sp>
    <dsp:sp modelId="{33AE45FE-2802-6A42-ACE8-A7040CED4011}">
      <dsp:nvSpPr>
        <dsp:cNvPr id="0" name=""/>
        <dsp:cNvSpPr/>
      </dsp:nvSpPr>
      <dsp:spPr>
        <a:xfrm>
          <a:off x="1760851" y="2552"/>
          <a:ext cx="1392597" cy="139259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Goals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1964792" y="206493"/>
        <a:ext cx="984715" cy="984715"/>
      </dsp:txXfrm>
    </dsp:sp>
    <dsp:sp modelId="{724178F7-FE35-7B43-B051-717442DEBDBC}">
      <dsp:nvSpPr>
        <dsp:cNvPr id="0" name=""/>
        <dsp:cNvSpPr/>
      </dsp:nvSpPr>
      <dsp:spPr>
        <a:xfrm rot="20520000">
          <a:off x="3074492" y="1977832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3076228" y="2061404"/>
        <a:ext cx="165530" cy="217831"/>
      </dsp:txXfrm>
    </dsp:sp>
    <dsp:sp modelId="{2F9AB5B6-8516-954C-929D-9DFBF2DDEBBE}">
      <dsp:nvSpPr>
        <dsp:cNvPr id="0" name=""/>
        <dsp:cNvSpPr/>
      </dsp:nvSpPr>
      <dsp:spPr>
        <a:xfrm>
          <a:off x="3377184" y="1176886"/>
          <a:ext cx="1392597" cy="1392597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Strategies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3581125" y="1380827"/>
        <a:ext cx="984715" cy="984715"/>
      </dsp:txXfrm>
    </dsp:sp>
    <dsp:sp modelId="{46425910-43DE-C24E-828A-319CE20202EA}">
      <dsp:nvSpPr>
        <dsp:cNvPr id="0" name=""/>
        <dsp:cNvSpPr/>
      </dsp:nvSpPr>
      <dsp:spPr>
        <a:xfrm rot="3240000">
          <a:off x="2793526" y="2842557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2808148" y="2886471"/>
        <a:ext cx="165530" cy="217831"/>
      </dsp:txXfrm>
    </dsp:sp>
    <dsp:sp modelId="{D22A1B1C-5B96-F148-B268-F21156DF5061}">
      <dsp:nvSpPr>
        <dsp:cNvPr id="0" name=""/>
        <dsp:cNvSpPr/>
      </dsp:nvSpPr>
      <dsp:spPr>
        <a:xfrm>
          <a:off x="2759799" y="3076999"/>
          <a:ext cx="1392597" cy="1392597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Theories of change 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2963740" y="3280940"/>
        <a:ext cx="984715" cy="984715"/>
      </dsp:txXfrm>
    </dsp:sp>
    <dsp:sp modelId="{16E317A5-9052-604F-AC96-2C80084197DF}">
      <dsp:nvSpPr>
        <dsp:cNvPr id="0" name=""/>
        <dsp:cNvSpPr/>
      </dsp:nvSpPr>
      <dsp:spPr>
        <a:xfrm rot="7560000">
          <a:off x="1884300" y="2842557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1940620" y="2886471"/>
        <a:ext cx="165530" cy="217831"/>
      </dsp:txXfrm>
    </dsp:sp>
    <dsp:sp modelId="{F9F092CB-0D6B-8E43-A8C0-17DA5DF0C5FF}">
      <dsp:nvSpPr>
        <dsp:cNvPr id="0" name=""/>
        <dsp:cNvSpPr/>
      </dsp:nvSpPr>
      <dsp:spPr>
        <a:xfrm>
          <a:off x="761902" y="3076999"/>
          <a:ext cx="1392597" cy="1392597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Monitoring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965843" y="3280940"/>
        <a:ext cx="984715" cy="984715"/>
      </dsp:txXfrm>
    </dsp:sp>
    <dsp:sp modelId="{B615B72D-61EF-1644-83A7-353646A01CB8}">
      <dsp:nvSpPr>
        <dsp:cNvPr id="0" name=""/>
        <dsp:cNvSpPr/>
      </dsp:nvSpPr>
      <dsp:spPr>
        <a:xfrm rot="11880000">
          <a:off x="1603334" y="1977832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1672540" y="2061404"/>
        <a:ext cx="165530" cy="217831"/>
      </dsp:txXfrm>
    </dsp:sp>
    <dsp:sp modelId="{AE36BF02-F7E4-2744-8886-A38EEEE8A4A4}">
      <dsp:nvSpPr>
        <dsp:cNvPr id="0" name=""/>
        <dsp:cNvSpPr/>
      </dsp:nvSpPr>
      <dsp:spPr>
        <a:xfrm>
          <a:off x="144518" y="1176886"/>
          <a:ext cx="1392597" cy="1392597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Operational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348459" y="1380827"/>
        <a:ext cx="984715" cy="98471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00111" y="1841324"/>
          <a:ext cx="1114077" cy="111407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800" kern="1200"/>
            <a:t>Plan</a:t>
          </a:r>
          <a:endParaRPr lang="en-DE" sz="2800" kern="1200" dirty="0"/>
        </a:p>
      </dsp:txBody>
      <dsp:txXfrm>
        <a:off x="2063264" y="2004477"/>
        <a:ext cx="787771" cy="787771"/>
      </dsp:txXfrm>
    </dsp:sp>
    <dsp:sp modelId="{8C189818-31B3-A14C-9F8E-86F8D3516A39}">
      <dsp:nvSpPr>
        <dsp:cNvPr id="0" name=""/>
        <dsp:cNvSpPr/>
      </dsp:nvSpPr>
      <dsp:spPr>
        <a:xfrm rot="16200000">
          <a:off x="2338913" y="1443402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2374384" y="1551484"/>
        <a:ext cx="165530" cy="217831"/>
      </dsp:txXfrm>
    </dsp:sp>
    <dsp:sp modelId="{33AE45FE-2802-6A42-ACE8-A7040CED4011}">
      <dsp:nvSpPr>
        <dsp:cNvPr id="0" name=""/>
        <dsp:cNvSpPr/>
      </dsp:nvSpPr>
      <dsp:spPr>
        <a:xfrm>
          <a:off x="1760851" y="2552"/>
          <a:ext cx="1392597" cy="139259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Goals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1964792" y="206493"/>
        <a:ext cx="984715" cy="984715"/>
      </dsp:txXfrm>
    </dsp:sp>
    <dsp:sp modelId="{724178F7-FE35-7B43-B051-717442DEBDBC}">
      <dsp:nvSpPr>
        <dsp:cNvPr id="0" name=""/>
        <dsp:cNvSpPr/>
      </dsp:nvSpPr>
      <dsp:spPr>
        <a:xfrm rot="20520000">
          <a:off x="3074492" y="1977832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3076228" y="2061404"/>
        <a:ext cx="165530" cy="217831"/>
      </dsp:txXfrm>
    </dsp:sp>
    <dsp:sp modelId="{2F9AB5B6-8516-954C-929D-9DFBF2DDEBBE}">
      <dsp:nvSpPr>
        <dsp:cNvPr id="0" name=""/>
        <dsp:cNvSpPr/>
      </dsp:nvSpPr>
      <dsp:spPr>
        <a:xfrm>
          <a:off x="3377184" y="1176886"/>
          <a:ext cx="1392597" cy="1392597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Strategies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3581125" y="1380827"/>
        <a:ext cx="984715" cy="984715"/>
      </dsp:txXfrm>
    </dsp:sp>
    <dsp:sp modelId="{46425910-43DE-C24E-828A-319CE20202EA}">
      <dsp:nvSpPr>
        <dsp:cNvPr id="0" name=""/>
        <dsp:cNvSpPr/>
      </dsp:nvSpPr>
      <dsp:spPr>
        <a:xfrm rot="3240000">
          <a:off x="2793526" y="2842557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2808148" y="2886471"/>
        <a:ext cx="165530" cy="217831"/>
      </dsp:txXfrm>
    </dsp:sp>
    <dsp:sp modelId="{D22A1B1C-5B96-F148-B268-F21156DF5061}">
      <dsp:nvSpPr>
        <dsp:cNvPr id="0" name=""/>
        <dsp:cNvSpPr/>
      </dsp:nvSpPr>
      <dsp:spPr>
        <a:xfrm>
          <a:off x="2759799" y="3076999"/>
          <a:ext cx="1392597" cy="1392597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Theories of change 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2963740" y="3280940"/>
        <a:ext cx="984715" cy="984715"/>
      </dsp:txXfrm>
    </dsp:sp>
    <dsp:sp modelId="{16E317A5-9052-604F-AC96-2C80084197DF}">
      <dsp:nvSpPr>
        <dsp:cNvPr id="0" name=""/>
        <dsp:cNvSpPr/>
      </dsp:nvSpPr>
      <dsp:spPr>
        <a:xfrm rot="7560000">
          <a:off x="1884300" y="2842557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1940620" y="2886471"/>
        <a:ext cx="165530" cy="217831"/>
      </dsp:txXfrm>
    </dsp:sp>
    <dsp:sp modelId="{F9F092CB-0D6B-8E43-A8C0-17DA5DF0C5FF}">
      <dsp:nvSpPr>
        <dsp:cNvPr id="0" name=""/>
        <dsp:cNvSpPr/>
      </dsp:nvSpPr>
      <dsp:spPr>
        <a:xfrm>
          <a:off x="761902" y="3076999"/>
          <a:ext cx="1392597" cy="1392597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Monitoring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965843" y="3280940"/>
        <a:ext cx="984715" cy="984715"/>
      </dsp:txXfrm>
    </dsp:sp>
    <dsp:sp modelId="{B615B72D-61EF-1644-83A7-353646A01CB8}">
      <dsp:nvSpPr>
        <dsp:cNvPr id="0" name=""/>
        <dsp:cNvSpPr/>
      </dsp:nvSpPr>
      <dsp:spPr>
        <a:xfrm rot="11880000">
          <a:off x="1603334" y="1977832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1672540" y="2061404"/>
        <a:ext cx="165530" cy="217831"/>
      </dsp:txXfrm>
    </dsp:sp>
    <dsp:sp modelId="{AE36BF02-F7E4-2744-8886-A38EEEE8A4A4}">
      <dsp:nvSpPr>
        <dsp:cNvPr id="0" name=""/>
        <dsp:cNvSpPr/>
      </dsp:nvSpPr>
      <dsp:spPr>
        <a:xfrm>
          <a:off x="144518" y="1176886"/>
          <a:ext cx="1392597" cy="1392597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Operational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348459" y="1380827"/>
        <a:ext cx="984715" cy="98471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00111" y="1841324"/>
          <a:ext cx="1114077" cy="111407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800" kern="1200"/>
            <a:t>Plan</a:t>
          </a:r>
          <a:endParaRPr lang="en-DE" sz="2800" kern="1200" dirty="0"/>
        </a:p>
      </dsp:txBody>
      <dsp:txXfrm>
        <a:off x="2063264" y="2004477"/>
        <a:ext cx="787771" cy="787771"/>
      </dsp:txXfrm>
    </dsp:sp>
    <dsp:sp modelId="{8C189818-31B3-A14C-9F8E-86F8D3516A39}">
      <dsp:nvSpPr>
        <dsp:cNvPr id="0" name=""/>
        <dsp:cNvSpPr/>
      </dsp:nvSpPr>
      <dsp:spPr>
        <a:xfrm rot="16200000">
          <a:off x="2338913" y="1443402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2374384" y="1551484"/>
        <a:ext cx="165530" cy="217831"/>
      </dsp:txXfrm>
    </dsp:sp>
    <dsp:sp modelId="{33AE45FE-2802-6A42-ACE8-A7040CED4011}">
      <dsp:nvSpPr>
        <dsp:cNvPr id="0" name=""/>
        <dsp:cNvSpPr/>
      </dsp:nvSpPr>
      <dsp:spPr>
        <a:xfrm>
          <a:off x="1760851" y="2552"/>
          <a:ext cx="1392597" cy="139259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Goals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1964792" y="206493"/>
        <a:ext cx="984715" cy="984715"/>
      </dsp:txXfrm>
    </dsp:sp>
    <dsp:sp modelId="{724178F7-FE35-7B43-B051-717442DEBDBC}">
      <dsp:nvSpPr>
        <dsp:cNvPr id="0" name=""/>
        <dsp:cNvSpPr/>
      </dsp:nvSpPr>
      <dsp:spPr>
        <a:xfrm rot="20520000">
          <a:off x="3074492" y="1977832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3076228" y="2061404"/>
        <a:ext cx="165530" cy="217831"/>
      </dsp:txXfrm>
    </dsp:sp>
    <dsp:sp modelId="{2F9AB5B6-8516-954C-929D-9DFBF2DDEBBE}">
      <dsp:nvSpPr>
        <dsp:cNvPr id="0" name=""/>
        <dsp:cNvSpPr/>
      </dsp:nvSpPr>
      <dsp:spPr>
        <a:xfrm>
          <a:off x="3377184" y="1176886"/>
          <a:ext cx="1392597" cy="1392597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Strategies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3581125" y="1380827"/>
        <a:ext cx="984715" cy="984715"/>
      </dsp:txXfrm>
    </dsp:sp>
    <dsp:sp modelId="{46425910-43DE-C24E-828A-319CE20202EA}">
      <dsp:nvSpPr>
        <dsp:cNvPr id="0" name=""/>
        <dsp:cNvSpPr/>
      </dsp:nvSpPr>
      <dsp:spPr>
        <a:xfrm rot="3240000">
          <a:off x="2793526" y="2842557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2808148" y="2886471"/>
        <a:ext cx="165530" cy="217831"/>
      </dsp:txXfrm>
    </dsp:sp>
    <dsp:sp modelId="{D22A1B1C-5B96-F148-B268-F21156DF5061}">
      <dsp:nvSpPr>
        <dsp:cNvPr id="0" name=""/>
        <dsp:cNvSpPr/>
      </dsp:nvSpPr>
      <dsp:spPr>
        <a:xfrm>
          <a:off x="2759799" y="3076999"/>
          <a:ext cx="1392597" cy="1392597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Theories of change 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2963740" y="3280940"/>
        <a:ext cx="984715" cy="984715"/>
      </dsp:txXfrm>
    </dsp:sp>
    <dsp:sp modelId="{16E317A5-9052-604F-AC96-2C80084197DF}">
      <dsp:nvSpPr>
        <dsp:cNvPr id="0" name=""/>
        <dsp:cNvSpPr/>
      </dsp:nvSpPr>
      <dsp:spPr>
        <a:xfrm rot="7560000">
          <a:off x="1884300" y="2842557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1940620" y="2886471"/>
        <a:ext cx="165530" cy="217831"/>
      </dsp:txXfrm>
    </dsp:sp>
    <dsp:sp modelId="{F9F092CB-0D6B-8E43-A8C0-17DA5DF0C5FF}">
      <dsp:nvSpPr>
        <dsp:cNvPr id="0" name=""/>
        <dsp:cNvSpPr/>
      </dsp:nvSpPr>
      <dsp:spPr>
        <a:xfrm>
          <a:off x="761902" y="3076999"/>
          <a:ext cx="1392597" cy="1392597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Monitoring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965843" y="3280940"/>
        <a:ext cx="984715" cy="984715"/>
      </dsp:txXfrm>
    </dsp:sp>
    <dsp:sp modelId="{B615B72D-61EF-1644-83A7-353646A01CB8}">
      <dsp:nvSpPr>
        <dsp:cNvPr id="0" name=""/>
        <dsp:cNvSpPr/>
      </dsp:nvSpPr>
      <dsp:spPr>
        <a:xfrm rot="11880000">
          <a:off x="1603334" y="1977832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1672540" y="2061404"/>
        <a:ext cx="165530" cy="217831"/>
      </dsp:txXfrm>
    </dsp:sp>
    <dsp:sp modelId="{AE36BF02-F7E4-2744-8886-A38EEEE8A4A4}">
      <dsp:nvSpPr>
        <dsp:cNvPr id="0" name=""/>
        <dsp:cNvSpPr/>
      </dsp:nvSpPr>
      <dsp:spPr>
        <a:xfrm>
          <a:off x="144518" y="1176886"/>
          <a:ext cx="1392597" cy="1392597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Operational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348459" y="1380827"/>
        <a:ext cx="984715" cy="9847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25-07-2025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25-07-2025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948661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5396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25-07-2025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0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 err="1"/>
              <a:t>Recreation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Index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 err="1"/>
              <a:t>What</a:t>
            </a:r>
            <a:r>
              <a:rPr lang="nl-NL" dirty="0"/>
              <a:t> is </a:t>
            </a:r>
            <a:r>
              <a:rPr lang="nl-NL" dirty="0" err="1"/>
              <a:t>Recreational</a:t>
            </a:r>
            <a:r>
              <a:rPr lang="nl-NL" dirty="0"/>
              <a:t> Resource Planning?</a:t>
            </a:r>
          </a:p>
          <a:p>
            <a:r>
              <a:rPr lang="nl-NL" dirty="0" err="1"/>
              <a:t>Recreational</a:t>
            </a:r>
            <a:r>
              <a:rPr lang="nl-NL" dirty="0"/>
              <a:t> Resource Planning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Sustainable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r>
              <a:rPr lang="nl-NL" dirty="0"/>
              <a:t>The </a:t>
            </a:r>
            <a:r>
              <a:rPr lang="nl-NL" dirty="0" err="1"/>
              <a:t>importance</a:t>
            </a:r>
            <a:r>
              <a:rPr lang="nl-NL" dirty="0"/>
              <a:t> of </a:t>
            </a:r>
            <a:r>
              <a:rPr lang="nl-NL" dirty="0" err="1"/>
              <a:t>Recreational</a:t>
            </a:r>
            <a:r>
              <a:rPr lang="nl-NL" dirty="0"/>
              <a:t> Resource Planning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Sustainable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r>
              <a:rPr lang="nl-NL" dirty="0"/>
              <a:t>Resource Inventory </a:t>
            </a:r>
            <a:r>
              <a:rPr lang="nl-NL" dirty="0" err="1"/>
              <a:t>and</a:t>
            </a:r>
            <a:r>
              <a:rPr lang="nl-NL" dirty="0"/>
              <a:t> Assessment</a:t>
            </a:r>
          </a:p>
          <a:p>
            <a:r>
              <a:rPr lang="nl-NL" dirty="0" err="1"/>
              <a:t>Recreation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Conservation</a:t>
            </a:r>
            <a:r>
              <a:rPr lang="nl-NL" dirty="0"/>
              <a:t> Standards</a:t>
            </a: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Recreation Resources Management and Tourism | Department of Forest Resources">
            <a:extLst>
              <a:ext uri="{FF2B5EF4-FFF2-40B4-BE49-F238E27FC236}">
                <a16:creationId xmlns:a16="http://schemas.microsoft.com/office/drawing/2014/main" id="{1F6DE754-A07F-33DF-9C7E-945EABB0E3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9770"/>
            <a:ext cx="12198350" cy="6427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  <a:noFill/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dirty="0"/>
          </a:p>
          <a:p>
            <a:pPr lvl="2" algn="ctr"/>
            <a:endParaRPr lang="nl-NL" sz="3600" b="1" dirty="0"/>
          </a:p>
          <a:p>
            <a:pPr lvl="2" algn="ctr"/>
            <a:endParaRPr lang="nl-NL" sz="3600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798040-214C-72A8-9B0A-D3558BB70506}"/>
              </a:ext>
            </a:extLst>
          </p:cNvPr>
          <p:cNvSpPr txBox="1"/>
          <p:nvPr/>
        </p:nvSpPr>
        <p:spPr>
          <a:xfrm>
            <a:off x="11331615" y="243068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B21FF00-7ECE-F8B5-42C1-0D202D8FFD37}"/>
              </a:ext>
            </a:extLst>
          </p:cNvPr>
          <p:cNvSpPr txBox="1"/>
          <p:nvPr/>
        </p:nvSpPr>
        <p:spPr>
          <a:xfrm>
            <a:off x="-93513" y="1227342"/>
            <a:ext cx="955555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2"/>
            <a:r>
              <a:rPr lang="nl-NL" sz="3600" b="1" dirty="0">
                <a:solidFill>
                  <a:srgbClr val="FFC000"/>
                </a:solidFill>
              </a:rPr>
              <a:t>1- </a:t>
            </a:r>
            <a:r>
              <a:rPr lang="nl-NL" sz="3600" b="1" dirty="0" err="1">
                <a:solidFill>
                  <a:srgbClr val="FFC000"/>
                </a:solidFill>
              </a:rPr>
              <a:t>What</a:t>
            </a:r>
            <a:r>
              <a:rPr lang="nl-NL" sz="3600" b="1" dirty="0">
                <a:solidFill>
                  <a:srgbClr val="FFC000"/>
                </a:solidFill>
              </a:rPr>
              <a:t> is </a:t>
            </a:r>
            <a:r>
              <a:rPr lang="nl-NL" sz="3600" b="1" dirty="0" err="1">
                <a:solidFill>
                  <a:srgbClr val="FFC000"/>
                </a:solidFill>
              </a:rPr>
              <a:t>Recreational</a:t>
            </a:r>
            <a:r>
              <a:rPr lang="nl-NL" sz="3600" b="1" dirty="0">
                <a:solidFill>
                  <a:srgbClr val="FFC000"/>
                </a:solidFill>
              </a:rPr>
              <a:t> Resource Planning?</a:t>
            </a:r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Recreational</a:t>
            </a:r>
            <a:r>
              <a:rPr lang="nl-NL" sz="3200" dirty="0"/>
              <a:t> Resource Planning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Systematic</a:t>
            </a:r>
            <a:r>
              <a:rPr lang="nl-NL" dirty="0"/>
              <a:t> Management of Resources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Ensures</a:t>
            </a:r>
            <a:r>
              <a:rPr lang="nl-NL" b="0" dirty="0"/>
              <a:t> long-term </a:t>
            </a:r>
            <a:r>
              <a:rPr lang="nl-NL" b="0" dirty="0" err="1"/>
              <a:t>recreational</a:t>
            </a:r>
            <a:r>
              <a:rPr lang="nl-NL" b="0" dirty="0"/>
              <a:t> </a:t>
            </a:r>
            <a:r>
              <a:rPr lang="nl-NL" b="0" dirty="0" err="1"/>
              <a:t>opportunities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Integrates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, </a:t>
            </a:r>
            <a:r>
              <a:rPr lang="nl-NL" b="0" dirty="0" err="1"/>
              <a:t>social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economic</a:t>
            </a:r>
            <a:r>
              <a:rPr lang="nl-NL" b="0" dirty="0"/>
              <a:t> factors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Assessment of </a:t>
            </a:r>
            <a:r>
              <a:rPr lang="nl-NL" dirty="0" err="1"/>
              <a:t>Existing</a:t>
            </a:r>
            <a:r>
              <a:rPr lang="nl-NL" dirty="0"/>
              <a:t> Resources</a:t>
            </a:r>
          </a:p>
          <a:p>
            <a:pPr lvl="3"/>
            <a:r>
              <a:rPr lang="nl-NL" b="0" dirty="0"/>
              <a:t>- Inventory of </a:t>
            </a:r>
            <a:r>
              <a:rPr lang="nl-NL" b="0" dirty="0" err="1"/>
              <a:t>natural</a:t>
            </a:r>
            <a:r>
              <a:rPr lang="nl-NL" b="0" dirty="0"/>
              <a:t>, </a:t>
            </a:r>
            <a:r>
              <a:rPr lang="nl-NL" b="0" dirty="0" err="1"/>
              <a:t>cultural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built assets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Identification</a:t>
            </a:r>
            <a:r>
              <a:rPr lang="nl-NL" b="0" dirty="0"/>
              <a:t> of </a:t>
            </a:r>
            <a:r>
              <a:rPr lang="nl-NL" b="0" dirty="0" err="1"/>
              <a:t>gaps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opportunities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Planning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Future</a:t>
            </a:r>
            <a:r>
              <a:rPr lang="nl-NL" dirty="0"/>
              <a:t> </a:t>
            </a:r>
            <a:r>
              <a:rPr lang="nl-NL" dirty="0" err="1"/>
              <a:t>Needs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Forecasting</a:t>
            </a:r>
            <a:r>
              <a:rPr lang="nl-NL" b="0" dirty="0"/>
              <a:t> </a:t>
            </a:r>
            <a:r>
              <a:rPr lang="nl-NL" b="0" dirty="0" err="1"/>
              <a:t>demand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trends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Adapting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changing</a:t>
            </a:r>
            <a:r>
              <a:rPr lang="nl-NL" b="0" dirty="0"/>
              <a:t> community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conditions</a:t>
            </a:r>
            <a:endParaRPr lang="nl-NL" b="0" dirty="0"/>
          </a:p>
          <a:p>
            <a:pPr lvl="3"/>
            <a:endParaRPr lang="nl-NL" b="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9818081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Recreational</a:t>
            </a:r>
            <a:r>
              <a:rPr lang="nl-NL" sz="3200" dirty="0"/>
              <a:t> Resource Planning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It </a:t>
            </a:r>
            <a:r>
              <a:rPr lang="nl-NL" dirty="0" err="1"/>
              <a:t>includes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Infrastructure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Program Development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Creation</a:t>
            </a:r>
            <a:r>
              <a:rPr lang="nl-NL" b="0" dirty="0"/>
              <a:t> of </a:t>
            </a:r>
            <a:r>
              <a:rPr lang="nl-NL" b="0" dirty="0" err="1"/>
              <a:t>trails</a:t>
            </a:r>
            <a:r>
              <a:rPr lang="nl-NL" b="0" dirty="0"/>
              <a:t>, </a:t>
            </a:r>
            <a:r>
              <a:rPr lang="nl-NL" b="0" dirty="0" err="1"/>
              <a:t>parks</a:t>
            </a:r>
            <a:r>
              <a:rPr lang="nl-NL" b="0" dirty="0"/>
              <a:t>, </a:t>
            </a:r>
            <a:r>
              <a:rPr lang="nl-NL" b="0" dirty="0" err="1"/>
              <a:t>facilities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services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Supporting</a:t>
            </a:r>
            <a:r>
              <a:rPr lang="nl-NL" b="0" dirty="0"/>
              <a:t> </a:t>
            </a:r>
            <a:r>
              <a:rPr lang="nl-NL" b="0" dirty="0" err="1"/>
              <a:t>sustainable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engagement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Balancing</a:t>
            </a:r>
            <a:r>
              <a:rPr lang="nl-NL" dirty="0"/>
              <a:t> </a:t>
            </a:r>
            <a:r>
              <a:rPr lang="nl-NL" dirty="0" err="1"/>
              <a:t>Competing</a:t>
            </a:r>
            <a:r>
              <a:rPr lang="nl-NL" dirty="0"/>
              <a:t> Goals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Protecting</a:t>
            </a:r>
            <a:r>
              <a:rPr lang="nl-NL" b="0" dirty="0"/>
              <a:t>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resources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Enhancing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endParaRPr lang="nl-NL" b="0" dirty="0"/>
          </a:p>
          <a:p>
            <a:pPr lvl="3"/>
            <a:r>
              <a:rPr lang="nl-NL" b="0" dirty="0"/>
              <a:t>- Generating </a:t>
            </a:r>
            <a:r>
              <a:rPr lang="nl-NL" b="0" dirty="0" err="1"/>
              <a:t>economic</a:t>
            </a:r>
            <a:r>
              <a:rPr lang="nl-NL" b="0" dirty="0"/>
              <a:t> benefits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communities</a:t>
            </a:r>
            <a:endParaRPr lang="en-GB" b="0" dirty="0"/>
          </a:p>
          <a:p>
            <a:pPr lvl="3"/>
            <a:endParaRPr lang="nl-NL" b="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23679101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Viatu">
            <a:extLst>
              <a:ext uri="{FF2B5EF4-FFF2-40B4-BE49-F238E27FC236}">
                <a16:creationId xmlns:a16="http://schemas.microsoft.com/office/drawing/2014/main" id="{65F23759-E154-0CF0-9884-AD6464E99D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450" r="-69"/>
          <a:stretch/>
        </p:blipFill>
        <p:spPr bwMode="auto">
          <a:xfrm>
            <a:off x="0" y="1"/>
            <a:ext cx="12198350" cy="645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  <a:noFill/>
        </p:spPr>
        <p:txBody>
          <a:bodyPr>
            <a:normAutofit/>
          </a:bodyPr>
          <a:lstStyle/>
          <a:p>
            <a:pPr lvl="3" algn="ctr"/>
            <a:endParaRPr lang="nl-NL" sz="2400" dirty="0">
              <a:solidFill>
                <a:schemeClr val="bg1"/>
              </a:solidFill>
            </a:endParaRPr>
          </a:p>
          <a:p>
            <a:pPr lvl="3" algn="ctr"/>
            <a:endParaRPr lang="nl-NL" sz="2400" dirty="0">
              <a:solidFill>
                <a:schemeClr val="bg1"/>
              </a:solidFill>
            </a:endParaRPr>
          </a:p>
          <a:p>
            <a:pPr lvl="2" algn="ctr"/>
            <a:endParaRPr lang="en-GB" sz="2400" b="1" dirty="0">
              <a:solidFill>
                <a:schemeClr val="bg1"/>
              </a:solidFill>
            </a:endParaRPr>
          </a:p>
          <a:p>
            <a:pPr lvl="2" algn="ctr"/>
            <a:endParaRPr lang="nl-NL" sz="2400" b="1" dirty="0">
              <a:solidFill>
                <a:schemeClr val="bg1"/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A7DBFC-030A-7AC5-7DFE-FFB68FC349D8}"/>
              </a:ext>
            </a:extLst>
          </p:cNvPr>
          <p:cNvSpPr txBox="1"/>
          <p:nvPr/>
        </p:nvSpPr>
        <p:spPr>
          <a:xfrm>
            <a:off x="3252486" y="157415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00CD84-A0CA-E0BE-4FB3-365DEE003FB0}"/>
              </a:ext>
            </a:extLst>
          </p:cNvPr>
          <p:cNvSpPr txBox="1"/>
          <p:nvPr/>
        </p:nvSpPr>
        <p:spPr>
          <a:xfrm>
            <a:off x="-525561" y="831578"/>
            <a:ext cx="975299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2"/>
            <a:r>
              <a:rPr lang="en-GB" sz="3600" b="1" dirty="0">
                <a:solidFill>
                  <a:srgbClr val="FFC000"/>
                </a:solidFill>
              </a:rPr>
              <a:t>2- Recreational Resource Planning and Sustainable Tourism</a:t>
            </a:r>
          </a:p>
        </p:txBody>
      </p:sp>
    </p:spTree>
    <p:extLst>
      <p:ext uri="{BB962C8B-B14F-4D97-AF65-F5344CB8AC3E}">
        <p14:creationId xmlns:p14="http://schemas.microsoft.com/office/powerpoint/2010/main" val="2088916924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Recreational</a:t>
            </a:r>
            <a:r>
              <a:rPr lang="nl-NL" sz="3200" dirty="0"/>
              <a:t> Resource Planning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Sustainable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Sustainability</a:t>
            </a:r>
            <a:r>
              <a:rPr lang="nl-NL" b="0" dirty="0"/>
              <a:t> </a:t>
            </a:r>
            <a:r>
              <a:rPr lang="nl-NL" b="0" dirty="0" err="1"/>
              <a:t>refers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capability</a:t>
            </a:r>
            <a:r>
              <a:rPr lang="nl-NL" b="0" dirty="0"/>
              <a:t> of </a:t>
            </a:r>
            <a:r>
              <a:rPr lang="nl-NL" b="0" dirty="0" err="1"/>
              <a:t>maintaining</a:t>
            </a:r>
            <a:r>
              <a:rPr lang="nl-NL" b="0" dirty="0"/>
              <a:t> or </a:t>
            </a:r>
            <a:r>
              <a:rPr lang="nl-NL" b="0" dirty="0" err="1"/>
              <a:t>continuing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</a:t>
            </a:r>
            <a:r>
              <a:rPr lang="nl-NL" b="0" dirty="0" err="1"/>
              <a:t>entity</a:t>
            </a:r>
            <a:r>
              <a:rPr lang="nl-NL" b="0" dirty="0"/>
              <a:t>, </a:t>
            </a:r>
            <a:r>
              <a:rPr lang="nl-NL" b="0" dirty="0" err="1"/>
              <a:t>outcome</a:t>
            </a:r>
            <a:r>
              <a:rPr lang="nl-NL" b="0" dirty="0"/>
              <a:t>, or </a:t>
            </a:r>
            <a:r>
              <a:rPr lang="nl-NL" b="0" dirty="0" err="1"/>
              <a:t>process</a:t>
            </a:r>
            <a:r>
              <a:rPr lang="nl-NL" b="0" dirty="0"/>
              <a:t> over time.</a:t>
            </a:r>
          </a:p>
          <a:p>
            <a:pPr lvl="3"/>
            <a:r>
              <a:rPr lang="nl-NL" b="0" dirty="0"/>
              <a:t>- It </a:t>
            </a:r>
            <a:r>
              <a:rPr lang="nl-NL" b="0" dirty="0" err="1"/>
              <a:t>emphasizes</a:t>
            </a:r>
            <a:r>
              <a:rPr lang="nl-NL" b="0" dirty="0"/>
              <a:t> human </a:t>
            </a:r>
            <a:r>
              <a:rPr lang="nl-NL" b="0" dirty="0" err="1"/>
              <a:t>activities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capacity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meet </a:t>
            </a:r>
            <a:r>
              <a:rPr lang="nl-NL" b="0" dirty="0" err="1"/>
              <a:t>needs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desires</a:t>
            </a:r>
            <a:r>
              <a:rPr lang="nl-NL" b="0" dirty="0"/>
              <a:t> without </a:t>
            </a:r>
            <a:r>
              <a:rPr lang="nl-NL" b="0" dirty="0" err="1"/>
              <a:t>depleting</a:t>
            </a:r>
            <a:r>
              <a:rPr lang="nl-NL" b="0" dirty="0"/>
              <a:t> or </a:t>
            </a:r>
            <a:r>
              <a:rPr lang="nl-NL" b="0" dirty="0" err="1"/>
              <a:t>exhausting</a:t>
            </a:r>
            <a:r>
              <a:rPr lang="nl-NL" b="0" dirty="0"/>
              <a:t> </a:t>
            </a:r>
            <a:r>
              <a:rPr lang="nl-NL" b="0" dirty="0" err="1"/>
              <a:t>available</a:t>
            </a:r>
            <a:r>
              <a:rPr lang="nl-NL" b="0" dirty="0"/>
              <a:t> </a:t>
            </a:r>
            <a:r>
              <a:rPr lang="nl-NL" b="0" dirty="0" err="1"/>
              <a:t>productive</a:t>
            </a:r>
            <a:r>
              <a:rPr lang="nl-NL" b="0" dirty="0"/>
              <a:t> resources. 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Sustainable</a:t>
            </a:r>
            <a:r>
              <a:rPr lang="nl-NL" dirty="0"/>
              <a:t> Development has 3 </a:t>
            </a:r>
            <a:r>
              <a:rPr lang="nl-NL" dirty="0" err="1"/>
              <a:t>dimensions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Economic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endParaRPr lang="nl-NL" b="0" dirty="0"/>
          </a:p>
          <a:p>
            <a:pPr lvl="3"/>
            <a:endParaRPr lang="nl-NL" b="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pic>
        <p:nvPicPr>
          <p:cNvPr id="1028" name="Picture 4" descr="What do the three pillars of sustainability mean for the built environment?​">
            <a:extLst>
              <a:ext uri="{FF2B5EF4-FFF2-40B4-BE49-F238E27FC236}">
                <a16:creationId xmlns:a16="http://schemas.microsoft.com/office/drawing/2014/main" id="{35CEF051-276A-3F9E-5ACC-5EF8C13873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83" t="16726" r="28239" b="16796"/>
          <a:stretch/>
        </p:blipFill>
        <p:spPr bwMode="auto">
          <a:xfrm>
            <a:off x="7179295" y="2992140"/>
            <a:ext cx="4248473" cy="345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6900199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Recreational</a:t>
            </a:r>
            <a:r>
              <a:rPr lang="nl-NL" sz="3200" dirty="0"/>
              <a:t> Resource Planning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Sustainable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 err="1"/>
              <a:t>Social</a:t>
            </a:r>
            <a:r>
              <a:rPr lang="nl-NL" b="1" dirty="0"/>
              <a:t> </a:t>
            </a:r>
            <a:r>
              <a:rPr lang="nl-NL" b="1" dirty="0" err="1"/>
              <a:t>Sustainability</a:t>
            </a:r>
            <a:r>
              <a:rPr lang="nl-NL" b="1" dirty="0"/>
              <a:t>:</a:t>
            </a:r>
          </a:p>
          <a:p>
            <a:pPr lvl="2"/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Poverty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socio-economic</a:t>
            </a:r>
            <a:r>
              <a:rPr lang="nl-NL" dirty="0"/>
              <a:t> </a:t>
            </a:r>
            <a:r>
              <a:rPr lang="nl-NL" dirty="0" err="1"/>
              <a:t>inequality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Discrimination</a:t>
            </a:r>
            <a:r>
              <a:rPr lang="nl-NL" dirty="0"/>
              <a:t>, </a:t>
            </a:r>
            <a:r>
              <a:rPr lang="nl-NL" dirty="0" err="1"/>
              <a:t>prejudice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social</a:t>
            </a:r>
            <a:r>
              <a:rPr lang="nl-NL" dirty="0"/>
              <a:t> </a:t>
            </a:r>
            <a:r>
              <a:rPr lang="nl-NL" dirty="0" err="1"/>
              <a:t>exclusion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Lack</a:t>
            </a:r>
            <a:r>
              <a:rPr lang="nl-NL" dirty="0"/>
              <a:t> of access </a:t>
            </a:r>
            <a:r>
              <a:rPr lang="nl-NL" dirty="0" err="1"/>
              <a:t>to</a:t>
            </a:r>
            <a:r>
              <a:rPr lang="nl-NL" dirty="0"/>
              <a:t> resources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Insecurity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conflict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Poor</a:t>
            </a:r>
            <a:r>
              <a:rPr lang="nl-NL" dirty="0"/>
              <a:t> </a:t>
            </a:r>
            <a:r>
              <a:rPr lang="nl-NL" dirty="0" err="1"/>
              <a:t>governance</a:t>
            </a:r>
            <a:r>
              <a:rPr lang="nl-NL" dirty="0"/>
              <a:t> </a:t>
            </a:r>
          </a:p>
          <a:p>
            <a:pPr lvl="2"/>
            <a:endParaRPr lang="nl-NL" b="1" dirty="0"/>
          </a:p>
          <a:p>
            <a:pPr lvl="2"/>
            <a:endParaRPr lang="nl-NL" b="1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pic>
        <p:nvPicPr>
          <p:cNvPr id="3" name="Picture 4" descr="What do the three pillars of sustainability mean for the built environment?​">
            <a:extLst>
              <a:ext uri="{FF2B5EF4-FFF2-40B4-BE49-F238E27FC236}">
                <a16:creationId xmlns:a16="http://schemas.microsoft.com/office/drawing/2014/main" id="{B7F22D3D-D130-DB2A-800C-37ED0620EA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83" t="16726" r="28239" b="16796"/>
          <a:stretch/>
        </p:blipFill>
        <p:spPr bwMode="auto">
          <a:xfrm>
            <a:off x="6123091" y="2132856"/>
            <a:ext cx="5304677" cy="4315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8773142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Recreational</a:t>
            </a:r>
            <a:r>
              <a:rPr lang="nl-NL" sz="3200" dirty="0"/>
              <a:t> Resource Planning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Sustainable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 err="1"/>
              <a:t>Economic</a:t>
            </a:r>
            <a:r>
              <a:rPr lang="nl-NL" b="1" dirty="0"/>
              <a:t> </a:t>
            </a:r>
            <a:r>
              <a:rPr lang="nl-NL" b="1" dirty="0" err="1"/>
              <a:t>Sustainability</a:t>
            </a:r>
            <a:r>
              <a:rPr lang="nl-NL" b="1" dirty="0"/>
              <a:t>:</a:t>
            </a:r>
          </a:p>
          <a:p>
            <a:pPr lvl="2"/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Promote</a:t>
            </a:r>
            <a:r>
              <a:rPr lang="nl-NL" dirty="0"/>
              <a:t> </a:t>
            </a:r>
            <a:r>
              <a:rPr lang="nl-NL" dirty="0" err="1"/>
              <a:t>Renewable</a:t>
            </a:r>
            <a:r>
              <a:rPr lang="nl-NL" dirty="0"/>
              <a:t> Energy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Adopt</a:t>
            </a:r>
            <a:r>
              <a:rPr lang="nl-NL" dirty="0"/>
              <a:t> Energy Efficiency </a:t>
            </a:r>
            <a:r>
              <a:rPr lang="nl-NL" dirty="0" err="1"/>
              <a:t>Policies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Encourage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Circular</a:t>
            </a:r>
            <a:r>
              <a:rPr lang="nl-NL" dirty="0"/>
              <a:t> </a:t>
            </a:r>
            <a:r>
              <a:rPr lang="nl-NL" dirty="0" err="1"/>
              <a:t>Economy</a:t>
            </a:r>
            <a:endParaRPr lang="nl-NL" dirty="0"/>
          </a:p>
          <a:p>
            <a:pPr lvl="2"/>
            <a:r>
              <a:rPr lang="nl-NL" dirty="0"/>
              <a:t>- Foster </a:t>
            </a:r>
            <a:r>
              <a:rPr lang="nl-NL" dirty="0" err="1"/>
              <a:t>Social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Inclusion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Invest</a:t>
            </a:r>
            <a:r>
              <a:rPr lang="nl-NL" dirty="0"/>
              <a:t> in </a:t>
            </a:r>
            <a:r>
              <a:rPr lang="nl-NL" dirty="0" err="1"/>
              <a:t>Technological</a:t>
            </a:r>
            <a:r>
              <a:rPr lang="nl-NL" dirty="0"/>
              <a:t> </a:t>
            </a:r>
            <a:r>
              <a:rPr lang="nl-NL" dirty="0" err="1"/>
              <a:t>Innovation</a:t>
            </a:r>
            <a:endParaRPr lang="nl-NL" dirty="0"/>
          </a:p>
          <a:p>
            <a:pPr lvl="2"/>
            <a:endParaRPr lang="nl-NL" b="1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pic>
        <p:nvPicPr>
          <p:cNvPr id="3" name="Picture 4" descr="What do the three pillars of sustainability mean for the built environment?​">
            <a:extLst>
              <a:ext uri="{FF2B5EF4-FFF2-40B4-BE49-F238E27FC236}">
                <a16:creationId xmlns:a16="http://schemas.microsoft.com/office/drawing/2014/main" id="{3006D95B-57B9-A925-A975-569FF8A28B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83" t="16726" r="28239" b="16796"/>
          <a:stretch/>
        </p:blipFill>
        <p:spPr bwMode="auto">
          <a:xfrm>
            <a:off x="6531223" y="2464896"/>
            <a:ext cx="4896545" cy="3983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6485396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Recreational</a:t>
            </a:r>
            <a:r>
              <a:rPr lang="nl-NL" sz="3200" dirty="0"/>
              <a:t> Resource Planning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Sustainable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 err="1"/>
              <a:t>Environmental</a:t>
            </a:r>
            <a:r>
              <a:rPr lang="nl-NL" b="1" dirty="0"/>
              <a:t> </a:t>
            </a:r>
            <a:r>
              <a:rPr lang="nl-NL" b="1" dirty="0" err="1"/>
              <a:t>Sustainability</a:t>
            </a:r>
            <a:r>
              <a:rPr lang="nl-NL" b="1" dirty="0"/>
              <a:t>:</a:t>
            </a:r>
          </a:p>
          <a:p>
            <a:pPr lvl="2"/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Reducing</a:t>
            </a:r>
            <a:r>
              <a:rPr lang="nl-NL" dirty="0"/>
              <a:t> </a:t>
            </a:r>
            <a:r>
              <a:rPr lang="nl-NL" dirty="0" err="1"/>
              <a:t>greenhouse</a:t>
            </a:r>
            <a:r>
              <a:rPr lang="nl-NL" dirty="0"/>
              <a:t> gas </a:t>
            </a:r>
            <a:r>
              <a:rPr lang="nl-NL" dirty="0" err="1"/>
              <a:t>emissions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Expanding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production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use</a:t>
            </a:r>
            <a:r>
              <a:rPr lang="nl-NL" dirty="0"/>
              <a:t> of energy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renewable</a:t>
            </a:r>
            <a:r>
              <a:rPr lang="nl-NL" dirty="0"/>
              <a:t> sources.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Implementing</a:t>
            </a:r>
            <a:r>
              <a:rPr lang="nl-NL" dirty="0"/>
              <a:t> </a:t>
            </a:r>
            <a:r>
              <a:rPr lang="nl-NL" dirty="0" err="1"/>
              <a:t>policies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protect</a:t>
            </a:r>
            <a:r>
              <a:rPr lang="nl-NL" dirty="0"/>
              <a:t> </a:t>
            </a:r>
            <a:r>
              <a:rPr lang="nl-NL" dirty="0" err="1"/>
              <a:t>biodiversity</a:t>
            </a:r>
            <a:r>
              <a:rPr lang="nl-NL" dirty="0"/>
              <a:t>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Adopting</a:t>
            </a:r>
            <a:r>
              <a:rPr lang="nl-NL" dirty="0"/>
              <a:t> </a:t>
            </a:r>
            <a:r>
              <a:rPr lang="nl-NL" dirty="0" err="1"/>
              <a:t>sustainable</a:t>
            </a:r>
            <a:r>
              <a:rPr lang="nl-NL" dirty="0"/>
              <a:t> </a:t>
            </a:r>
            <a:r>
              <a:rPr lang="nl-NL" dirty="0" err="1"/>
              <a:t>agricultural</a:t>
            </a:r>
            <a:r>
              <a:rPr lang="nl-NL" dirty="0"/>
              <a:t> </a:t>
            </a:r>
            <a:r>
              <a:rPr lang="nl-NL" dirty="0" err="1"/>
              <a:t>practices</a:t>
            </a:r>
            <a:r>
              <a:rPr lang="nl-NL" dirty="0"/>
              <a:t> </a:t>
            </a:r>
            <a:endParaRPr lang="nl-NL" b="1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pic>
        <p:nvPicPr>
          <p:cNvPr id="3" name="Picture 4" descr="What do the three pillars of sustainability mean for the built environment?​">
            <a:extLst>
              <a:ext uri="{FF2B5EF4-FFF2-40B4-BE49-F238E27FC236}">
                <a16:creationId xmlns:a16="http://schemas.microsoft.com/office/drawing/2014/main" id="{10AEFADD-48DC-9841-191B-F1299B2B6E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83" t="16726" r="28239" b="16796"/>
          <a:stretch/>
        </p:blipFill>
        <p:spPr bwMode="auto">
          <a:xfrm>
            <a:off x="7539336" y="2681015"/>
            <a:ext cx="4636814" cy="3772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1062284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Viatu">
            <a:extLst>
              <a:ext uri="{FF2B5EF4-FFF2-40B4-BE49-F238E27FC236}">
                <a16:creationId xmlns:a16="http://schemas.microsoft.com/office/drawing/2014/main" id="{65F23759-E154-0CF0-9884-AD6464E99D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450" r="-69"/>
          <a:stretch/>
        </p:blipFill>
        <p:spPr bwMode="auto">
          <a:xfrm>
            <a:off x="0" y="19771"/>
            <a:ext cx="12198350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  <a:noFill/>
        </p:spPr>
        <p:txBody>
          <a:bodyPr>
            <a:normAutofit/>
          </a:bodyPr>
          <a:lstStyle/>
          <a:p>
            <a:pPr lvl="3" algn="ctr"/>
            <a:endParaRPr lang="nl-NL" sz="2400" dirty="0">
              <a:solidFill>
                <a:schemeClr val="bg1"/>
              </a:solidFill>
            </a:endParaRPr>
          </a:p>
          <a:p>
            <a:pPr lvl="3" algn="ctr"/>
            <a:endParaRPr lang="nl-NL" sz="2400" dirty="0">
              <a:solidFill>
                <a:schemeClr val="bg1"/>
              </a:solidFill>
            </a:endParaRPr>
          </a:p>
          <a:p>
            <a:pPr lvl="2" algn="ctr"/>
            <a:endParaRPr lang="en-GB" sz="2400" b="1" dirty="0">
              <a:solidFill>
                <a:schemeClr val="bg1"/>
              </a:solidFill>
            </a:endParaRPr>
          </a:p>
          <a:p>
            <a:pPr lvl="2" algn="ctr"/>
            <a:endParaRPr lang="nl-NL" sz="2400" b="1" dirty="0">
              <a:solidFill>
                <a:schemeClr val="bg1"/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A7DBFC-030A-7AC5-7DFE-FFB68FC349D8}"/>
              </a:ext>
            </a:extLst>
          </p:cNvPr>
          <p:cNvSpPr txBox="1"/>
          <p:nvPr/>
        </p:nvSpPr>
        <p:spPr>
          <a:xfrm>
            <a:off x="3252486" y="157415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00CD84-A0CA-E0BE-4FB3-365DEE003FB0}"/>
              </a:ext>
            </a:extLst>
          </p:cNvPr>
          <p:cNvSpPr txBox="1"/>
          <p:nvPr/>
        </p:nvSpPr>
        <p:spPr>
          <a:xfrm>
            <a:off x="194519" y="859185"/>
            <a:ext cx="915089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2"/>
            <a:r>
              <a:rPr lang="en-GB" sz="3200" b="1" dirty="0">
                <a:solidFill>
                  <a:srgbClr val="FFC000"/>
                </a:solidFill>
              </a:rPr>
              <a:t>3- The importance of Recreational Resource Planning for Sustainable Tourism</a:t>
            </a:r>
          </a:p>
        </p:txBody>
      </p:sp>
    </p:spTree>
    <p:extLst>
      <p:ext uri="{BB962C8B-B14F-4D97-AF65-F5344CB8AC3E}">
        <p14:creationId xmlns:p14="http://schemas.microsoft.com/office/powerpoint/2010/main" val="2356740145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800" dirty="0"/>
            </a:br>
            <a:r>
              <a:rPr lang="nl-NL" sz="2800" dirty="0"/>
              <a:t>3- The </a:t>
            </a:r>
            <a:r>
              <a:rPr lang="nl-NL" sz="2800" dirty="0" err="1"/>
              <a:t>Importance</a:t>
            </a:r>
            <a:r>
              <a:rPr lang="nl-NL" sz="2800" dirty="0"/>
              <a:t> of </a:t>
            </a:r>
            <a:r>
              <a:rPr lang="nl-NL" sz="2800" dirty="0" err="1"/>
              <a:t>Recreational</a:t>
            </a:r>
            <a:r>
              <a:rPr lang="nl-NL" sz="2800" dirty="0"/>
              <a:t> Resource Planning </a:t>
            </a:r>
            <a:r>
              <a:rPr lang="nl-NL" sz="2800" dirty="0" err="1"/>
              <a:t>for</a:t>
            </a:r>
            <a:r>
              <a:rPr lang="nl-NL" sz="2800" dirty="0"/>
              <a:t> </a:t>
            </a:r>
            <a:r>
              <a:rPr lang="nl-NL" sz="2800" dirty="0" err="1"/>
              <a:t>Sustainable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r>
              <a:rPr lang="nl-NL" b="1" dirty="0"/>
              <a:t>The </a:t>
            </a:r>
            <a:r>
              <a:rPr lang="nl-NL" b="1" dirty="0" err="1"/>
              <a:t>Social</a:t>
            </a:r>
            <a:r>
              <a:rPr lang="nl-NL" b="1" dirty="0"/>
              <a:t> Aspect: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Enhances</a:t>
            </a:r>
            <a:r>
              <a:rPr lang="nl-NL" b="1" dirty="0"/>
              <a:t> Visitor </a:t>
            </a:r>
            <a:r>
              <a:rPr lang="nl-NL" b="1" dirty="0" err="1"/>
              <a:t>Experience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Provides</a:t>
            </a:r>
            <a:r>
              <a:rPr lang="nl-NL" dirty="0"/>
              <a:t> high-</a:t>
            </a:r>
            <a:r>
              <a:rPr lang="nl-NL" dirty="0" err="1"/>
              <a:t>quality</a:t>
            </a:r>
            <a:r>
              <a:rPr lang="nl-NL" dirty="0"/>
              <a:t>, well-</a:t>
            </a:r>
            <a:r>
              <a:rPr lang="nl-NL" dirty="0" err="1"/>
              <a:t>managed</a:t>
            </a:r>
            <a:r>
              <a:rPr lang="nl-NL" dirty="0"/>
              <a:t> </a:t>
            </a:r>
            <a:r>
              <a:rPr lang="nl-NL" dirty="0" err="1"/>
              <a:t>recreational</a:t>
            </a:r>
            <a:r>
              <a:rPr lang="nl-NL" dirty="0"/>
              <a:t> </a:t>
            </a:r>
            <a:r>
              <a:rPr lang="nl-NL" dirty="0" err="1"/>
              <a:t>spaces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Reduces</a:t>
            </a:r>
            <a:r>
              <a:rPr lang="nl-NL" dirty="0"/>
              <a:t> </a:t>
            </a:r>
            <a:r>
              <a:rPr lang="nl-NL" dirty="0" err="1"/>
              <a:t>overcrowding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improves</a:t>
            </a:r>
            <a:r>
              <a:rPr lang="nl-NL" dirty="0"/>
              <a:t> </a:t>
            </a:r>
            <a:r>
              <a:rPr lang="nl-NL" dirty="0" err="1"/>
              <a:t>safety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accessibility</a:t>
            </a:r>
            <a:endParaRPr lang="nl-NL" dirty="0"/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Addresses</a:t>
            </a:r>
            <a:r>
              <a:rPr lang="nl-NL" b="1" dirty="0"/>
              <a:t> Community </a:t>
            </a:r>
            <a:r>
              <a:rPr lang="nl-NL" b="1" dirty="0" err="1"/>
              <a:t>Needs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Values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Involves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 stakeholders in planning </a:t>
            </a:r>
            <a:r>
              <a:rPr lang="nl-NL" dirty="0" err="1"/>
              <a:t>processes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Aligns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development </a:t>
            </a:r>
            <a:r>
              <a:rPr lang="nl-NL" dirty="0" err="1"/>
              <a:t>with</a:t>
            </a:r>
            <a:r>
              <a:rPr lang="nl-NL" dirty="0"/>
              <a:t> community goals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identity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pic>
        <p:nvPicPr>
          <p:cNvPr id="6146" name="Picture 2" descr="Dominican Republic – State of the Planet">
            <a:extLst>
              <a:ext uri="{FF2B5EF4-FFF2-40B4-BE49-F238E27FC236}">
                <a16:creationId xmlns:a16="http://schemas.microsoft.com/office/drawing/2014/main" id="{E1078EBF-E9F7-94E3-CBBD-F44466E50D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9295" y="3140968"/>
            <a:ext cx="4856746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2324386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800" dirty="0"/>
            </a:br>
            <a:r>
              <a:rPr lang="nl-NL" sz="2800" dirty="0"/>
              <a:t>3- The </a:t>
            </a:r>
            <a:r>
              <a:rPr lang="nl-NL" sz="2800" dirty="0" err="1"/>
              <a:t>Importance</a:t>
            </a:r>
            <a:r>
              <a:rPr lang="nl-NL" sz="2800" dirty="0"/>
              <a:t> of </a:t>
            </a:r>
            <a:r>
              <a:rPr lang="nl-NL" sz="2800" dirty="0" err="1"/>
              <a:t>Recreational</a:t>
            </a:r>
            <a:r>
              <a:rPr lang="nl-NL" sz="2800" dirty="0"/>
              <a:t> Resource Planning </a:t>
            </a:r>
            <a:r>
              <a:rPr lang="nl-NL" sz="2800" dirty="0" err="1"/>
              <a:t>for</a:t>
            </a:r>
            <a:r>
              <a:rPr lang="nl-NL" sz="2800" dirty="0"/>
              <a:t> </a:t>
            </a:r>
            <a:r>
              <a:rPr lang="nl-NL" sz="2800" dirty="0" err="1"/>
              <a:t>Sustainable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r>
              <a:rPr lang="nl-NL" b="1" dirty="0"/>
              <a:t>The </a:t>
            </a:r>
            <a:r>
              <a:rPr lang="nl-NL" b="1" dirty="0" err="1"/>
              <a:t>Economic</a:t>
            </a:r>
            <a:r>
              <a:rPr lang="nl-NL" b="1" dirty="0"/>
              <a:t> Aspect: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Fosters</a:t>
            </a:r>
            <a:r>
              <a:rPr lang="nl-NL" b="1" dirty="0"/>
              <a:t> </a:t>
            </a:r>
            <a:r>
              <a:rPr lang="nl-NL" b="1" dirty="0" err="1"/>
              <a:t>Economic</a:t>
            </a:r>
            <a:r>
              <a:rPr lang="nl-NL" b="1" dirty="0"/>
              <a:t> Development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Attracts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boosts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economies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Encourages</a:t>
            </a:r>
            <a:r>
              <a:rPr lang="nl-NL" dirty="0"/>
              <a:t> investment in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infrastructure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services</a:t>
            </a:r>
          </a:p>
          <a:p>
            <a:pPr lvl="2"/>
            <a:endParaRPr lang="nl-NL" dirty="0"/>
          </a:p>
          <a:p>
            <a:pPr lvl="2"/>
            <a:r>
              <a:rPr lang="nl-NL" b="1" dirty="0"/>
              <a:t>Supports Strategic </a:t>
            </a:r>
            <a:r>
              <a:rPr lang="nl-NL" b="1" dirty="0" err="1"/>
              <a:t>Decision</a:t>
            </a:r>
            <a:r>
              <a:rPr lang="nl-NL" b="1" dirty="0"/>
              <a:t>-Making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Provides</a:t>
            </a:r>
            <a:r>
              <a:rPr lang="nl-NL" dirty="0"/>
              <a:t> data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guidelines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informed</a:t>
            </a:r>
            <a:r>
              <a:rPr lang="nl-NL" dirty="0"/>
              <a:t> planning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Ensures</a:t>
            </a:r>
            <a:r>
              <a:rPr lang="nl-NL" dirty="0"/>
              <a:t> </a:t>
            </a:r>
            <a:r>
              <a:rPr lang="nl-NL" dirty="0" err="1"/>
              <a:t>balanced</a:t>
            </a:r>
            <a:r>
              <a:rPr lang="nl-NL" dirty="0"/>
              <a:t> </a:t>
            </a:r>
            <a:r>
              <a:rPr lang="nl-NL" dirty="0" err="1"/>
              <a:t>growth</a:t>
            </a:r>
            <a:r>
              <a:rPr lang="nl-NL" dirty="0"/>
              <a:t> </a:t>
            </a:r>
            <a:r>
              <a:rPr lang="nl-NL" dirty="0" err="1"/>
              <a:t>between</a:t>
            </a:r>
            <a:r>
              <a:rPr lang="nl-NL" dirty="0"/>
              <a:t> </a:t>
            </a:r>
            <a:r>
              <a:rPr lang="nl-NL" dirty="0" err="1"/>
              <a:t>conservation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development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04800603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800" dirty="0"/>
            </a:br>
            <a:r>
              <a:rPr lang="nl-NL" sz="2800" dirty="0"/>
              <a:t>3- The </a:t>
            </a:r>
            <a:r>
              <a:rPr lang="nl-NL" sz="2800" dirty="0" err="1"/>
              <a:t>Importance</a:t>
            </a:r>
            <a:r>
              <a:rPr lang="nl-NL" sz="2800" dirty="0"/>
              <a:t> of </a:t>
            </a:r>
            <a:r>
              <a:rPr lang="nl-NL" sz="2800" dirty="0" err="1"/>
              <a:t>Recreational</a:t>
            </a:r>
            <a:r>
              <a:rPr lang="nl-NL" sz="2800" dirty="0"/>
              <a:t> Resource Planning </a:t>
            </a:r>
            <a:r>
              <a:rPr lang="nl-NL" sz="2800" dirty="0" err="1"/>
              <a:t>for</a:t>
            </a:r>
            <a:r>
              <a:rPr lang="nl-NL" sz="2800" dirty="0"/>
              <a:t> </a:t>
            </a:r>
            <a:r>
              <a:rPr lang="nl-NL" sz="2800" dirty="0" err="1"/>
              <a:t>Sustainable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r>
              <a:rPr lang="nl-NL" b="1" dirty="0"/>
              <a:t>The </a:t>
            </a:r>
            <a:r>
              <a:rPr lang="nl-NL" b="1" dirty="0" err="1"/>
              <a:t>Environmental</a:t>
            </a:r>
            <a:r>
              <a:rPr lang="nl-NL" b="1" dirty="0"/>
              <a:t> Aspect: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Promotes</a:t>
            </a:r>
            <a:r>
              <a:rPr lang="nl-NL" b="1" dirty="0"/>
              <a:t> </a:t>
            </a:r>
            <a:r>
              <a:rPr lang="nl-NL" b="1" dirty="0" err="1"/>
              <a:t>Sustainable</a:t>
            </a:r>
            <a:r>
              <a:rPr lang="nl-NL" b="1" dirty="0"/>
              <a:t> </a:t>
            </a:r>
            <a:r>
              <a:rPr lang="nl-NL" b="1" dirty="0" err="1"/>
              <a:t>Use</a:t>
            </a:r>
            <a:r>
              <a:rPr lang="nl-NL" b="1" dirty="0"/>
              <a:t> of Resources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Prevents</a:t>
            </a:r>
            <a:r>
              <a:rPr lang="nl-NL" dirty="0"/>
              <a:t> </a:t>
            </a:r>
            <a:r>
              <a:rPr lang="nl-NL" dirty="0" err="1"/>
              <a:t>overuse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degradation</a:t>
            </a:r>
            <a:r>
              <a:rPr lang="nl-NL" dirty="0"/>
              <a:t> of </a:t>
            </a:r>
            <a:r>
              <a:rPr lang="nl-NL" dirty="0" err="1"/>
              <a:t>natural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cultural</a:t>
            </a:r>
            <a:r>
              <a:rPr lang="nl-NL" dirty="0"/>
              <a:t> assets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Ensures</a:t>
            </a:r>
            <a:r>
              <a:rPr lang="nl-NL" dirty="0"/>
              <a:t> long-term </a:t>
            </a:r>
            <a:r>
              <a:rPr lang="nl-NL" dirty="0" err="1"/>
              <a:t>viability</a:t>
            </a:r>
            <a:r>
              <a:rPr lang="nl-NL" dirty="0"/>
              <a:t> of </a:t>
            </a:r>
            <a:r>
              <a:rPr lang="nl-NL" dirty="0" err="1"/>
              <a:t>recreation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areas</a:t>
            </a:r>
            <a:endParaRPr lang="nl-NL" dirty="0"/>
          </a:p>
          <a:p>
            <a:pPr lvl="2"/>
            <a:endParaRPr lang="nl-NL" b="1" dirty="0"/>
          </a:p>
          <a:p>
            <a:pPr lvl="2"/>
            <a:r>
              <a:rPr lang="nl-NL" b="1" dirty="0"/>
              <a:t>Supports </a:t>
            </a:r>
            <a:r>
              <a:rPr lang="nl-NL" b="1" dirty="0" err="1"/>
              <a:t>Environmental</a:t>
            </a:r>
            <a:r>
              <a:rPr lang="nl-NL" b="1" dirty="0"/>
              <a:t> </a:t>
            </a:r>
            <a:r>
              <a:rPr lang="nl-NL" b="1" dirty="0" err="1"/>
              <a:t>Conservation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Integrates</a:t>
            </a:r>
            <a:r>
              <a:rPr lang="nl-NL" dirty="0"/>
              <a:t> </a:t>
            </a:r>
            <a:r>
              <a:rPr lang="nl-NL" dirty="0" err="1"/>
              <a:t>ecological</a:t>
            </a:r>
            <a:r>
              <a:rPr lang="nl-NL" dirty="0"/>
              <a:t> </a:t>
            </a:r>
            <a:r>
              <a:rPr lang="nl-NL" dirty="0" err="1"/>
              <a:t>considerations</a:t>
            </a:r>
            <a:r>
              <a:rPr lang="nl-NL" dirty="0"/>
              <a:t> </a:t>
            </a:r>
            <a:r>
              <a:rPr lang="nl-NL" dirty="0" err="1"/>
              <a:t>into</a:t>
            </a:r>
            <a:r>
              <a:rPr lang="nl-NL" dirty="0"/>
              <a:t> planning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Minimizes</a:t>
            </a:r>
            <a:r>
              <a:rPr lang="nl-NL" dirty="0"/>
              <a:t> </a:t>
            </a:r>
            <a:r>
              <a:rPr lang="nl-NL" dirty="0" err="1"/>
              <a:t>negative</a:t>
            </a:r>
            <a:r>
              <a:rPr lang="nl-NL" dirty="0"/>
              <a:t> impacts on </a:t>
            </a:r>
            <a:r>
              <a:rPr lang="nl-NL" dirty="0" err="1"/>
              <a:t>biodiversity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ecosystems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pic>
        <p:nvPicPr>
          <p:cNvPr id="7172" name="Picture 4" descr="Environmental degradation">
            <a:extLst>
              <a:ext uri="{FF2B5EF4-FFF2-40B4-BE49-F238E27FC236}">
                <a16:creationId xmlns:a16="http://schemas.microsoft.com/office/drawing/2014/main" id="{10BB6CD4-255E-2452-F314-A1B5D555CC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2152" y="870430"/>
            <a:ext cx="5095378" cy="5605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3203910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33 Exhilarating Outdoor Recreational Activities - Wilderness Redefined">
            <a:extLst>
              <a:ext uri="{FF2B5EF4-FFF2-40B4-BE49-F238E27FC236}">
                <a16:creationId xmlns:a16="http://schemas.microsoft.com/office/drawing/2014/main" id="{809334D2-EB3D-D36E-F393-3E2FD50494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15" y="19770"/>
            <a:ext cx="12198350" cy="6397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A0774D-B547-0AE9-4121-364787411F92}"/>
              </a:ext>
            </a:extLst>
          </p:cNvPr>
          <p:cNvSpPr txBox="1"/>
          <p:nvPr/>
        </p:nvSpPr>
        <p:spPr>
          <a:xfrm>
            <a:off x="914599" y="548680"/>
            <a:ext cx="799288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3600" b="1" dirty="0">
                <a:solidFill>
                  <a:srgbClr val="FFC000"/>
                </a:solidFill>
              </a:rPr>
              <a:t>4- Resource Inventory and Assessment</a:t>
            </a:r>
          </a:p>
        </p:txBody>
      </p:sp>
    </p:spTree>
    <p:extLst>
      <p:ext uri="{BB962C8B-B14F-4D97-AF65-F5344CB8AC3E}">
        <p14:creationId xmlns:p14="http://schemas.microsoft.com/office/powerpoint/2010/main" val="3496180791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Resource Inventory </a:t>
            </a:r>
            <a:r>
              <a:rPr lang="nl-NL" sz="2800" dirty="0" err="1"/>
              <a:t>and</a:t>
            </a:r>
            <a:r>
              <a:rPr lang="nl-NL" sz="2800" dirty="0"/>
              <a:t> Assessment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b="1" dirty="0"/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Informs</a:t>
            </a:r>
            <a:r>
              <a:rPr lang="nl-NL" b="1" dirty="0"/>
              <a:t> Strategic Planning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Provides</a:t>
            </a:r>
            <a:r>
              <a:rPr lang="nl-NL" dirty="0"/>
              <a:t> a foundation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effective</a:t>
            </a:r>
            <a:r>
              <a:rPr lang="nl-NL" dirty="0"/>
              <a:t> </a:t>
            </a:r>
            <a:r>
              <a:rPr lang="nl-NL" dirty="0" err="1"/>
              <a:t>recreational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development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Helps</a:t>
            </a:r>
            <a:r>
              <a:rPr lang="nl-NL" dirty="0"/>
              <a:t> set </a:t>
            </a:r>
            <a:r>
              <a:rPr lang="nl-NL" dirty="0" err="1"/>
              <a:t>priorities</a:t>
            </a:r>
            <a:r>
              <a:rPr lang="nl-NL" dirty="0"/>
              <a:t> </a:t>
            </a:r>
            <a:r>
              <a:rPr lang="nl-NL" dirty="0" err="1"/>
              <a:t>based</a:t>
            </a:r>
            <a:r>
              <a:rPr lang="nl-NL" dirty="0"/>
              <a:t> on </a:t>
            </a:r>
            <a:r>
              <a:rPr lang="nl-NL" dirty="0" err="1"/>
              <a:t>existing</a:t>
            </a:r>
            <a:r>
              <a:rPr lang="nl-NL" dirty="0"/>
              <a:t> assets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gaps</a:t>
            </a:r>
            <a:endParaRPr lang="nl-NL" dirty="0"/>
          </a:p>
          <a:p>
            <a:pPr lvl="2"/>
            <a:endParaRPr lang="nl-NL" b="1" dirty="0"/>
          </a:p>
          <a:p>
            <a:pPr lvl="2"/>
            <a:r>
              <a:rPr lang="nl-NL" b="1" dirty="0"/>
              <a:t>Supports </a:t>
            </a:r>
            <a:r>
              <a:rPr lang="nl-NL" b="1" dirty="0" err="1"/>
              <a:t>Sustainable</a:t>
            </a:r>
            <a:r>
              <a:rPr lang="nl-NL" b="1" dirty="0"/>
              <a:t> </a:t>
            </a:r>
            <a:r>
              <a:rPr lang="nl-NL" b="1" dirty="0" err="1"/>
              <a:t>Use</a:t>
            </a:r>
            <a:r>
              <a:rPr lang="nl-NL" b="1" dirty="0"/>
              <a:t> of Resources</a:t>
            </a:r>
          </a:p>
          <a:p>
            <a:pPr lvl="2"/>
            <a:r>
              <a:rPr lang="nl-NL" dirty="0" err="1"/>
              <a:t>Identifies</a:t>
            </a:r>
            <a:r>
              <a:rPr lang="nl-NL" dirty="0"/>
              <a:t> </a:t>
            </a:r>
            <a:r>
              <a:rPr lang="nl-NL" dirty="0" err="1"/>
              <a:t>sensitive</a:t>
            </a:r>
            <a:r>
              <a:rPr lang="nl-NL" dirty="0"/>
              <a:t> or </a:t>
            </a:r>
            <a:r>
              <a:rPr lang="nl-NL" dirty="0" err="1"/>
              <a:t>vulnerable</a:t>
            </a:r>
            <a:r>
              <a:rPr lang="nl-NL" dirty="0"/>
              <a:t> </a:t>
            </a:r>
            <a:r>
              <a:rPr lang="nl-NL" dirty="0" err="1"/>
              <a:t>areas</a:t>
            </a:r>
            <a:r>
              <a:rPr lang="nl-NL" dirty="0"/>
              <a:t> </a:t>
            </a:r>
            <a:r>
              <a:rPr lang="nl-NL" dirty="0" err="1"/>
              <a:t>needing</a:t>
            </a:r>
            <a:r>
              <a:rPr lang="nl-NL" dirty="0"/>
              <a:t> </a:t>
            </a:r>
            <a:r>
              <a:rPr lang="nl-NL" dirty="0" err="1"/>
              <a:t>protection</a:t>
            </a:r>
            <a:endParaRPr lang="nl-NL" dirty="0"/>
          </a:p>
          <a:p>
            <a:pPr lvl="2"/>
            <a:r>
              <a:rPr lang="nl-NL" dirty="0"/>
              <a:t>Guides </a:t>
            </a:r>
            <a:r>
              <a:rPr lang="nl-NL" dirty="0" err="1"/>
              <a:t>appropriate</a:t>
            </a:r>
            <a:r>
              <a:rPr lang="nl-NL" dirty="0"/>
              <a:t> levels </a:t>
            </a:r>
            <a:r>
              <a:rPr lang="nl-NL" dirty="0" err="1"/>
              <a:t>and</a:t>
            </a:r>
            <a:r>
              <a:rPr lang="nl-NL" dirty="0"/>
              <a:t> types of </a:t>
            </a:r>
            <a:r>
              <a:rPr lang="nl-NL" dirty="0" err="1"/>
              <a:t>recreational</a:t>
            </a:r>
            <a:r>
              <a:rPr lang="nl-NL" dirty="0"/>
              <a:t> </a:t>
            </a:r>
            <a:r>
              <a:rPr lang="nl-NL" dirty="0" err="1"/>
              <a:t>use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52282995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Resource Inventory </a:t>
            </a:r>
            <a:r>
              <a:rPr lang="nl-NL" sz="2800" dirty="0" err="1"/>
              <a:t>and</a:t>
            </a:r>
            <a:r>
              <a:rPr lang="nl-NL" sz="2800" dirty="0"/>
              <a:t> Assessment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b="1" dirty="0"/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Enhances</a:t>
            </a:r>
            <a:r>
              <a:rPr lang="nl-NL" b="1" dirty="0"/>
              <a:t> </a:t>
            </a:r>
            <a:r>
              <a:rPr lang="nl-NL" b="1" dirty="0" err="1"/>
              <a:t>Decision</a:t>
            </a:r>
            <a:r>
              <a:rPr lang="nl-NL" b="1" dirty="0"/>
              <a:t>-Making</a:t>
            </a:r>
          </a:p>
          <a:p>
            <a:pPr lvl="2"/>
            <a:r>
              <a:rPr lang="nl-NL" dirty="0"/>
              <a:t>- Offers data </a:t>
            </a:r>
            <a:r>
              <a:rPr lang="nl-NL" dirty="0" err="1"/>
              <a:t>for</a:t>
            </a:r>
            <a:r>
              <a:rPr lang="nl-NL" dirty="0"/>
              <a:t> site </a:t>
            </a:r>
            <a:r>
              <a:rPr lang="nl-NL" dirty="0" err="1"/>
              <a:t>selection</a:t>
            </a:r>
            <a:r>
              <a:rPr lang="nl-NL" dirty="0"/>
              <a:t>, </a:t>
            </a:r>
            <a:r>
              <a:rPr lang="nl-NL" dirty="0" err="1"/>
              <a:t>zoning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infrastructure</a:t>
            </a:r>
            <a:r>
              <a:rPr lang="nl-NL" dirty="0"/>
              <a:t> planning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Reduces</a:t>
            </a:r>
            <a:r>
              <a:rPr lang="nl-NL" dirty="0"/>
              <a:t> </a:t>
            </a:r>
            <a:r>
              <a:rPr lang="nl-NL" dirty="0" err="1"/>
              <a:t>risks</a:t>
            </a:r>
            <a:r>
              <a:rPr lang="nl-NL" dirty="0"/>
              <a:t> of </a:t>
            </a:r>
            <a:r>
              <a:rPr lang="nl-NL" dirty="0" err="1"/>
              <a:t>overdevelopment</a:t>
            </a:r>
            <a:r>
              <a:rPr lang="nl-NL" dirty="0"/>
              <a:t> or resource conflict</a:t>
            </a:r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Promotes</a:t>
            </a:r>
            <a:r>
              <a:rPr lang="nl-NL" b="1" dirty="0"/>
              <a:t> </a:t>
            </a:r>
            <a:r>
              <a:rPr lang="nl-NL" b="1" dirty="0" err="1"/>
              <a:t>Efficient</a:t>
            </a:r>
            <a:r>
              <a:rPr lang="nl-NL" b="1" dirty="0"/>
              <a:t> Resource </a:t>
            </a:r>
            <a:r>
              <a:rPr lang="nl-NL" b="1" dirty="0" err="1"/>
              <a:t>Allocation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Ensures</a:t>
            </a:r>
            <a:r>
              <a:rPr lang="nl-NL" dirty="0"/>
              <a:t> </a:t>
            </a:r>
            <a:r>
              <a:rPr lang="nl-NL" dirty="0" err="1"/>
              <a:t>investments</a:t>
            </a:r>
            <a:r>
              <a:rPr lang="nl-NL" dirty="0"/>
              <a:t> target </a:t>
            </a:r>
            <a:r>
              <a:rPr lang="nl-NL" dirty="0" err="1"/>
              <a:t>areas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highest</a:t>
            </a:r>
            <a:r>
              <a:rPr lang="nl-NL" dirty="0"/>
              <a:t> </a:t>
            </a:r>
            <a:r>
              <a:rPr lang="nl-NL" dirty="0" err="1"/>
              <a:t>potential</a:t>
            </a:r>
            <a:r>
              <a:rPr lang="nl-NL" dirty="0"/>
              <a:t> or </a:t>
            </a:r>
            <a:r>
              <a:rPr lang="nl-NL" dirty="0" err="1"/>
              <a:t>need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Avoids</a:t>
            </a:r>
            <a:r>
              <a:rPr lang="nl-NL" dirty="0"/>
              <a:t> </a:t>
            </a:r>
            <a:r>
              <a:rPr lang="nl-NL" dirty="0" err="1"/>
              <a:t>duplication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misuse</a:t>
            </a:r>
            <a:r>
              <a:rPr lang="nl-NL" dirty="0"/>
              <a:t> of </a:t>
            </a:r>
            <a:r>
              <a:rPr lang="nl-NL" dirty="0" err="1"/>
              <a:t>limited</a:t>
            </a:r>
            <a:r>
              <a:rPr lang="nl-NL" dirty="0"/>
              <a:t> resources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43552989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Resource Inventory </a:t>
            </a:r>
            <a:r>
              <a:rPr lang="nl-NL" sz="2800" dirty="0" err="1"/>
              <a:t>and</a:t>
            </a:r>
            <a:r>
              <a:rPr lang="nl-NL" sz="2800" dirty="0"/>
              <a:t> Assessment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 err="1"/>
              <a:t>Encourages</a:t>
            </a:r>
            <a:r>
              <a:rPr lang="nl-NL" b="1" dirty="0"/>
              <a:t> Community Engagement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Involves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 stakeholders in </a:t>
            </a:r>
            <a:r>
              <a:rPr lang="nl-NL" dirty="0" err="1"/>
              <a:t>recognizing</a:t>
            </a:r>
            <a:r>
              <a:rPr lang="nl-NL" dirty="0"/>
              <a:t> </a:t>
            </a:r>
            <a:r>
              <a:rPr lang="nl-NL" dirty="0" err="1"/>
              <a:t>valued</a:t>
            </a:r>
            <a:r>
              <a:rPr lang="nl-NL" dirty="0"/>
              <a:t> assets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Builds</a:t>
            </a:r>
            <a:r>
              <a:rPr lang="nl-NL" dirty="0"/>
              <a:t> support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conservation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development </a:t>
            </a:r>
            <a:r>
              <a:rPr lang="nl-NL" dirty="0" err="1"/>
              <a:t>efforts</a:t>
            </a:r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 err="1"/>
              <a:t>Enables</a:t>
            </a:r>
            <a:r>
              <a:rPr lang="nl-NL" b="1" dirty="0"/>
              <a:t> Monitoring </a:t>
            </a:r>
            <a:r>
              <a:rPr lang="nl-NL" b="1" dirty="0" err="1"/>
              <a:t>and</a:t>
            </a:r>
            <a:r>
              <a:rPr lang="nl-NL" b="1" dirty="0"/>
              <a:t> Evaluation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Provides</a:t>
            </a:r>
            <a:r>
              <a:rPr lang="nl-NL" dirty="0"/>
              <a:t> a baseline </a:t>
            </a:r>
            <a:r>
              <a:rPr lang="nl-NL" dirty="0" err="1"/>
              <a:t>to</a:t>
            </a:r>
            <a:r>
              <a:rPr lang="nl-NL" dirty="0"/>
              <a:t> track changes in resource </a:t>
            </a:r>
            <a:r>
              <a:rPr lang="nl-NL" dirty="0" err="1"/>
              <a:t>conditions</a:t>
            </a:r>
            <a:r>
              <a:rPr lang="nl-NL" dirty="0"/>
              <a:t> over time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Facilitates</a:t>
            </a:r>
            <a:r>
              <a:rPr lang="nl-NL" dirty="0"/>
              <a:t> </a:t>
            </a:r>
            <a:r>
              <a:rPr lang="nl-NL" dirty="0" err="1"/>
              <a:t>adaptive</a:t>
            </a:r>
            <a:r>
              <a:rPr lang="nl-NL" dirty="0"/>
              <a:t> management </a:t>
            </a:r>
            <a:r>
              <a:rPr lang="nl-NL" dirty="0" err="1"/>
              <a:t>and</a:t>
            </a:r>
            <a:r>
              <a:rPr lang="nl-NL" dirty="0"/>
              <a:t> policy </a:t>
            </a:r>
            <a:r>
              <a:rPr lang="nl-NL" dirty="0" err="1"/>
              <a:t>adjustments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07348333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b="1" dirty="0"/>
          </a:p>
        </p:txBody>
      </p:sp>
      <p:pic>
        <p:nvPicPr>
          <p:cNvPr id="1028" name="Picture 4" descr="Exploring Outdoor Recreational Activities for a Fulfilling Life">
            <a:extLst>
              <a:ext uri="{FF2B5EF4-FFF2-40B4-BE49-F238E27FC236}">
                <a16:creationId xmlns:a16="http://schemas.microsoft.com/office/drawing/2014/main" id="{0B583746-605E-BF2A-E28C-405BBE2C01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92000" cy="6858000"/>
          </a:xfrm>
          <a:prstGeom prst="rect">
            <a:avLst/>
          </a:prstGeom>
          <a:solidFill>
            <a:schemeClr val="accent2"/>
          </a:solidFill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52421A-EBC8-CF02-E107-4DCDA7050826}"/>
              </a:ext>
            </a:extLst>
          </p:cNvPr>
          <p:cNvSpPr txBox="1"/>
          <p:nvPr/>
        </p:nvSpPr>
        <p:spPr>
          <a:xfrm>
            <a:off x="770583" y="1252836"/>
            <a:ext cx="669674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3600" b="1" dirty="0">
                <a:solidFill>
                  <a:srgbClr val="FFC000"/>
                </a:solidFill>
              </a:rPr>
              <a:t>5- Recreation and Conservation Standards</a:t>
            </a:r>
          </a:p>
        </p:txBody>
      </p:sp>
    </p:spTree>
    <p:extLst>
      <p:ext uri="{BB962C8B-B14F-4D97-AF65-F5344CB8AC3E}">
        <p14:creationId xmlns:p14="http://schemas.microsoft.com/office/powerpoint/2010/main" val="3012548367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5- </a:t>
            </a:r>
            <a:r>
              <a:rPr lang="nl-NL" sz="2800" dirty="0" err="1"/>
              <a:t>Recreation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Conservation</a:t>
            </a:r>
            <a:r>
              <a:rPr lang="nl-NL" sz="2800" dirty="0"/>
              <a:t> Standards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r>
              <a:rPr lang="nl-NL" b="1" dirty="0"/>
              <a:t>The </a:t>
            </a:r>
            <a:r>
              <a:rPr lang="nl-NL" b="1" dirty="0" err="1"/>
              <a:t>Conservation</a:t>
            </a:r>
            <a:r>
              <a:rPr lang="nl-NL" b="1" dirty="0"/>
              <a:t> Standards Framework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Provides</a:t>
            </a:r>
            <a:r>
              <a:rPr lang="nl-NL" dirty="0"/>
              <a:t> </a:t>
            </a:r>
            <a:r>
              <a:rPr lang="nl-NL" dirty="0" err="1"/>
              <a:t>an</a:t>
            </a:r>
            <a:r>
              <a:rPr lang="nl-NL" dirty="0"/>
              <a:t> </a:t>
            </a:r>
            <a:r>
              <a:rPr lang="nl-NL" dirty="0" err="1"/>
              <a:t>evidence-based</a:t>
            </a:r>
            <a:r>
              <a:rPr lang="nl-NL" dirty="0"/>
              <a:t>, </a:t>
            </a:r>
            <a:r>
              <a:rPr lang="nl-NL" dirty="0" err="1"/>
              <a:t>structured</a:t>
            </a:r>
            <a:r>
              <a:rPr lang="nl-NL" dirty="0"/>
              <a:t> approach </a:t>
            </a:r>
            <a:r>
              <a:rPr lang="nl-NL" dirty="0" err="1"/>
              <a:t>to</a:t>
            </a:r>
            <a:r>
              <a:rPr lang="nl-NL" dirty="0"/>
              <a:t> </a:t>
            </a:r>
          </a:p>
          <a:p>
            <a:pPr lvl="2"/>
            <a:r>
              <a:rPr lang="nl-NL" dirty="0" err="1"/>
              <a:t>conservation</a:t>
            </a:r>
            <a:r>
              <a:rPr lang="nl-NL" dirty="0"/>
              <a:t> </a:t>
            </a:r>
            <a:r>
              <a:rPr lang="nl-NL" dirty="0" err="1"/>
              <a:t>initiatives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Ensures</a:t>
            </a:r>
            <a:r>
              <a:rPr lang="nl-NL" dirty="0"/>
              <a:t> </a:t>
            </a:r>
            <a:r>
              <a:rPr lang="nl-NL" dirty="0" err="1"/>
              <a:t>effectiveness</a:t>
            </a:r>
            <a:r>
              <a:rPr lang="nl-NL" dirty="0"/>
              <a:t>, impact,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continuous</a:t>
            </a:r>
            <a:r>
              <a:rPr lang="nl-NL" dirty="0"/>
              <a:t> </a:t>
            </a:r>
            <a:r>
              <a:rPr lang="nl-NL" dirty="0" err="1"/>
              <a:t>learning</a:t>
            </a:r>
            <a:endParaRPr lang="nl-NL" dirty="0"/>
          </a:p>
          <a:p>
            <a:pPr lvl="2"/>
            <a:endParaRPr lang="nl-NL" b="1" dirty="0"/>
          </a:p>
          <a:p>
            <a:pPr lvl="2"/>
            <a:r>
              <a:rPr lang="nl-NL" b="1" dirty="0"/>
              <a:t>Five </a:t>
            </a:r>
            <a:r>
              <a:rPr lang="nl-NL" b="1" dirty="0" err="1"/>
              <a:t>Key</a:t>
            </a:r>
            <a:r>
              <a:rPr lang="nl-NL" b="1" dirty="0"/>
              <a:t> Steps of </a:t>
            </a:r>
            <a:r>
              <a:rPr lang="nl-NL" b="1" dirty="0" err="1"/>
              <a:t>the</a:t>
            </a:r>
            <a:r>
              <a:rPr lang="nl-NL" b="1" dirty="0"/>
              <a:t> </a:t>
            </a:r>
            <a:r>
              <a:rPr lang="nl-NL" b="1" dirty="0" err="1"/>
              <a:t>Conservation</a:t>
            </a:r>
            <a:r>
              <a:rPr lang="nl-NL" b="1" dirty="0"/>
              <a:t> Standards: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Assess</a:t>
            </a:r>
            <a:r>
              <a:rPr lang="nl-NL" dirty="0"/>
              <a:t>                              - Plan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Implement</a:t>
            </a:r>
            <a:r>
              <a:rPr lang="nl-NL" dirty="0"/>
              <a:t>                      - </a:t>
            </a:r>
            <a:r>
              <a:rPr lang="nl-NL" dirty="0" err="1"/>
              <a:t>Analyze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Adapt</a:t>
            </a:r>
            <a:endParaRPr lang="nl-NL" dirty="0"/>
          </a:p>
          <a:p>
            <a:pPr lvl="2"/>
            <a:r>
              <a:rPr lang="nl-NL" dirty="0"/>
              <a:t>- Share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DAEB1F-3543-5EC0-7A98-F190144629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1303" y="1671140"/>
            <a:ext cx="4444700" cy="4411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974341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5- </a:t>
            </a:r>
            <a:r>
              <a:rPr lang="nl-NL" sz="2800" dirty="0" err="1"/>
              <a:t>Recreation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Conservation</a:t>
            </a:r>
            <a:r>
              <a:rPr lang="nl-NL" sz="2800" dirty="0"/>
              <a:t> Standards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nl-NL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nl-NL" b="1" noProof="0" dirty="0"/>
              <a:t>5.1- </a:t>
            </a:r>
            <a:r>
              <a:rPr lang="nl-NL" b="1" noProof="0" dirty="0" err="1"/>
              <a:t>Assess</a:t>
            </a:r>
            <a:r>
              <a:rPr lang="nl-NL" b="1" noProof="0" dirty="0"/>
              <a:t>:</a:t>
            </a:r>
            <a:endParaRPr lang="nl-NL" b="1" dirty="0"/>
          </a:p>
          <a:p>
            <a:pPr marL="0" indent="0">
              <a:buNone/>
            </a:pPr>
            <a:endParaRPr lang="nl-NL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A- Purpose and Team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Define the aim of the assessment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Identify and organize a multidisciplinary planning team</a:t>
            </a:r>
          </a:p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BC48BE4-143F-0073-B4E8-003C441BF954}"/>
              </a:ext>
            </a:extLst>
          </p:cNvPr>
          <p:cNvGraphicFramePr/>
          <p:nvPr/>
        </p:nvGraphicFramePr>
        <p:xfrm>
          <a:off x="6891263" y="1268760"/>
          <a:ext cx="5130324" cy="4688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73048283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5- </a:t>
            </a:r>
            <a:r>
              <a:rPr lang="nl-NL" sz="2800" dirty="0" err="1"/>
              <a:t>Recreation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Conservation</a:t>
            </a:r>
            <a:r>
              <a:rPr lang="nl-NL" sz="2800" dirty="0"/>
              <a:t> Standards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B- Scope and Vision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Establish the geographic and thematic boundaries</a:t>
            </a:r>
          </a:p>
          <a:p>
            <a:pPr marL="0" indent="0">
              <a:buNone/>
            </a:pPr>
            <a:r>
              <a:rPr lang="en-US" noProof="0">
                <a:solidFill>
                  <a:schemeClr val="bg2"/>
                </a:solidFill>
              </a:rPr>
              <a:t>- Create </a:t>
            </a:r>
            <a:r>
              <a:rPr lang="en-US" noProof="0" dirty="0">
                <a:solidFill>
                  <a:schemeClr val="bg2"/>
                </a:solidFill>
              </a:rPr>
              <a:t>a shared long-term vision for conservation success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BC48BE4-143F-0073-B4E8-003C441BF95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81202704"/>
              </p:ext>
            </p:extLst>
          </p:nvPr>
        </p:nvGraphicFramePr>
        <p:xfrm>
          <a:off x="8354095" y="217331"/>
          <a:ext cx="3834180" cy="40401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FE24CE05-FB4D-5FC3-B46F-FF08AE74636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958" y="2996953"/>
            <a:ext cx="8630452" cy="3347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233650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5- </a:t>
            </a:r>
            <a:r>
              <a:rPr lang="nl-NL" sz="2800" dirty="0" err="1"/>
              <a:t>Recreation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Conservation</a:t>
            </a:r>
            <a:r>
              <a:rPr lang="nl-NL" sz="2800" dirty="0"/>
              <a:t> Standards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nl-NL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nl-NL" b="1" noProof="0" dirty="0"/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C- Targets and Viability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Identify key conservation targets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Evaluate the health and viability of each target</a:t>
            </a:r>
          </a:p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BC48BE4-143F-0073-B4E8-003C441BF954}"/>
              </a:ext>
            </a:extLst>
          </p:cNvPr>
          <p:cNvGraphicFramePr/>
          <p:nvPr/>
        </p:nvGraphicFramePr>
        <p:xfrm>
          <a:off x="6891263" y="1268760"/>
          <a:ext cx="5130324" cy="4688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67025840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5- </a:t>
            </a:r>
            <a:r>
              <a:rPr lang="nl-NL" sz="2800" dirty="0" err="1"/>
              <a:t>Recreation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Conservation</a:t>
            </a:r>
            <a:r>
              <a:rPr lang="nl-NL" sz="2800" dirty="0"/>
              <a:t> Standards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en-US" b="1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D- Threats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Identify direct and indirect 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threats to conservation targets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Rank threats by severity, scope, 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and irreversibility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pic>
        <p:nvPicPr>
          <p:cNvPr id="2054" name="Picture 6" descr="Simple Risk Assessment Matrix Template for PowerPoint and Google Slides -  SlideKit">
            <a:extLst>
              <a:ext uri="{FF2B5EF4-FFF2-40B4-BE49-F238E27FC236}">
                <a16:creationId xmlns:a16="http://schemas.microsoft.com/office/drawing/2014/main" id="{D555AE44-BE6C-86C8-642E-BB72BF4830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3" t="20560" r="4110" b="7004"/>
          <a:stretch/>
        </p:blipFill>
        <p:spPr bwMode="auto">
          <a:xfrm>
            <a:off x="4010943" y="1484784"/>
            <a:ext cx="8187407" cy="493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0921624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5- </a:t>
            </a:r>
            <a:r>
              <a:rPr lang="nl-NL" sz="2800" dirty="0" err="1"/>
              <a:t>Recreation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Conservation</a:t>
            </a:r>
            <a:r>
              <a:rPr lang="nl-NL" sz="2800" dirty="0"/>
              <a:t> Standards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E- Conservation Situation Analysis</a:t>
            </a:r>
          </a:p>
          <a:p>
            <a:pPr marL="0" indent="0">
              <a:buNone/>
            </a:pPr>
            <a:r>
              <a:rPr lang="en-US" dirty="0"/>
              <a:t>- </a:t>
            </a:r>
            <a:r>
              <a:rPr lang="en-US" noProof="0" dirty="0">
                <a:solidFill>
                  <a:schemeClr val="bg2"/>
                </a:solidFill>
              </a:rPr>
              <a:t>Summarize the context:</a:t>
            </a:r>
          </a:p>
          <a:p>
            <a:pPr>
              <a:buFont typeface="Wingdings" pitchFamily="2" charset="2"/>
              <a:buChar char="Ø"/>
            </a:pPr>
            <a:r>
              <a:rPr lang="en-US" noProof="0" dirty="0">
                <a:solidFill>
                  <a:schemeClr val="bg2"/>
                </a:solidFill>
              </a:rPr>
              <a:t> ecological, social, political, and economic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Map relationships between targets, threats, and key actors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BC48BE4-143F-0073-B4E8-003C441BF95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8227395"/>
              </p:ext>
            </p:extLst>
          </p:nvPr>
        </p:nvGraphicFramePr>
        <p:xfrm>
          <a:off x="7179295" y="1608017"/>
          <a:ext cx="4914300" cy="4472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03018416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5- </a:t>
            </a:r>
            <a:r>
              <a:rPr lang="nl-NL" sz="2800" dirty="0" err="1"/>
              <a:t>Recreation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Conservation</a:t>
            </a:r>
            <a:r>
              <a:rPr lang="nl-NL" sz="2800" dirty="0"/>
              <a:t> Standards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5.2- Plan:</a:t>
            </a:r>
          </a:p>
          <a:p>
            <a:pPr marL="0" indent="0">
              <a:buNone/>
            </a:pPr>
            <a:r>
              <a:rPr lang="en-US" dirty="0"/>
              <a:t>- </a:t>
            </a:r>
            <a:r>
              <a:rPr lang="en-US" noProof="0" dirty="0">
                <a:solidFill>
                  <a:schemeClr val="bg2"/>
                </a:solidFill>
              </a:rPr>
              <a:t>Summarize the context:</a:t>
            </a:r>
          </a:p>
          <a:p>
            <a:pPr>
              <a:buFont typeface="Wingdings" pitchFamily="2" charset="2"/>
              <a:buChar char="Ø"/>
            </a:pPr>
            <a:r>
              <a:rPr lang="en-US" noProof="0" dirty="0">
                <a:solidFill>
                  <a:schemeClr val="bg2"/>
                </a:solidFill>
              </a:rPr>
              <a:t> ecological, social, political, and economic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Map relationships between targets, threats, and key actors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78F293-9BEA-CF35-45B9-C3EF4DAC5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3561" y="1637307"/>
            <a:ext cx="4444700" cy="4411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586650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5- </a:t>
            </a:r>
            <a:r>
              <a:rPr lang="nl-NL" sz="2800" dirty="0" err="1"/>
              <a:t>Recreation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Conservation</a:t>
            </a:r>
            <a:r>
              <a:rPr lang="nl-NL" sz="2800" dirty="0"/>
              <a:t> Standards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5.2- Plan:</a:t>
            </a:r>
          </a:p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A- Goals</a:t>
            </a: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Define the desired long-term outcomes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Should be SMART: </a:t>
            </a:r>
          </a:p>
          <a:p>
            <a:pPr>
              <a:buFont typeface="Wingdings" pitchFamily="2" charset="2"/>
              <a:buChar char="Ø"/>
            </a:pPr>
            <a:r>
              <a:rPr lang="en-US" noProof="0" dirty="0">
                <a:solidFill>
                  <a:schemeClr val="bg2"/>
                </a:solidFill>
              </a:rPr>
              <a:t>Specific, Measurable, Achievable, Relevant, Time-bound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Aligned with the vision and based on assessment findings</a:t>
            </a:r>
            <a:endParaRPr lang="en-US" dirty="0"/>
          </a:p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B3E86D5-6AD0-41BA-DAF1-DDF0B05910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75859844"/>
              </p:ext>
            </p:extLst>
          </p:nvPr>
        </p:nvGraphicFramePr>
        <p:xfrm>
          <a:off x="7179295" y="1608017"/>
          <a:ext cx="4914300" cy="4472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66083791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5- </a:t>
            </a:r>
            <a:r>
              <a:rPr lang="nl-NL" sz="2800" dirty="0" err="1"/>
              <a:t>Recreation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Conservation</a:t>
            </a:r>
            <a:r>
              <a:rPr lang="nl-NL" sz="2800" dirty="0"/>
              <a:t> Standards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b="1" dirty="0"/>
              <a:t>B</a:t>
            </a:r>
            <a:r>
              <a:rPr lang="en-US" b="1" noProof="0" dirty="0">
                <a:solidFill>
                  <a:schemeClr val="bg2"/>
                </a:solidFill>
              </a:rPr>
              <a:t>- Strategies</a:t>
            </a:r>
          </a:p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Define how to achieve the goals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Combine direct actions, policy efforts, and community engagement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Prioritize strategies based on feasibility and impact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B3E86D5-6AD0-41BA-DAF1-DDF0B05910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7158473"/>
              </p:ext>
            </p:extLst>
          </p:nvPr>
        </p:nvGraphicFramePr>
        <p:xfrm>
          <a:off x="7395319" y="1700808"/>
          <a:ext cx="4698276" cy="43793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16588181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5- </a:t>
            </a:r>
            <a:r>
              <a:rPr lang="nl-NL" sz="2800" dirty="0" err="1"/>
              <a:t>Recreation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Conservation</a:t>
            </a:r>
            <a:r>
              <a:rPr lang="nl-NL" sz="2800" dirty="0"/>
              <a:t> Standards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C- Theory of Change</a:t>
            </a:r>
          </a:p>
          <a:p>
            <a:pPr marL="0" indent="0">
              <a:buNone/>
            </a:pPr>
            <a:endParaRPr lang="en-US" b="1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Why do you believe your actions will work</a:t>
            </a:r>
          </a:p>
          <a:p>
            <a:pPr marL="0" indent="0">
              <a:buNone/>
            </a:pPr>
            <a:r>
              <a:rPr lang="en-US" dirty="0"/>
              <a:t>- </a:t>
            </a:r>
            <a:r>
              <a:rPr lang="en-US" noProof="0" dirty="0">
                <a:solidFill>
                  <a:schemeClr val="bg2"/>
                </a:solidFill>
              </a:rPr>
              <a:t>Logical model showing how strategies lead to desired outcomes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Links inputs → outputs → outcomes → long-term impacts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Helps test assumptions and refine actions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B3E86D5-6AD0-41BA-DAF1-DDF0B05910FD}"/>
              </a:ext>
            </a:extLst>
          </p:cNvPr>
          <p:cNvGraphicFramePr/>
          <p:nvPr/>
        </p:nvGraphicFramePr>
        <p:xfrm>
          <a:off x="7179295" y="1608017"/>
          <a:ext cx="4914300" cy="4472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09076346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5- </a:t>
            </a:r>
            <a:r>
              <a:rPr lang="nl-NL" sz="2800" dirty="0" err="1"/>
              <a:t>Recreation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Conservation</a:t>
            </a:r>
            <a:r>
              <a:rPr lang="nl-NL" sz="2800" dirty="0"/>
              <a:t> Standards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b="1" dirty="0"/>
              <a:t>D</a:t>
            </a:r>
            <a:r>
              <a:rPr lang="en-US" b="1" noProof="0" dirty="0">
                <a:solidFill>
                  <a:schemeClr val="bg2"/>
                </a:solidFill>
              </a:rPr>
              <a:t>- Monitoring Plan</a:t>
            </a:r>
          </a:p>
          <a:p>
            <a:pPr marL="0" indent="0">
              <a:buNone/>
            </a:pPr>
            <a:endParaRPr lang="en-US" b="1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Identify indicators to track progress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Include baseline data, targets, and data collection methods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Supports learning and accountability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B3E86D5-6AD0-41BA-DAF1-DDF0B05910FD}"/>
              </a:ext>
            </a:extLst>
          </p:cNvPr>
          <p:cNvGraphicFramePr/>
          <p:nvPr/>
        </p:nvGraphicFramePr>
        <p:xfrm>
          <a:off x="7179295" y="1608017"/>
          <a:ext cx="4914300" cy="4472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16786954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5- </a:t>
            </a:r>
            <a:r>
              <a:rPr lang="nl-NL" sz="2800" dirty="0" err="1"/>
              <a:t>Recreation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Conservation</a:t>
            </a:r>
            <a:r>
              <a:rPr lang="nl-NL" sz="2800" dirty="0"/>
              <a:t> Standards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E- Operational Planning</a:t>
            </a:r>
          </a:p>
          <a:p>
            <a:pPr marL="0" indent="0">
              <a:buNone/>
            </a:pPr>
            <a:endParaRPr lang="en-US" b="1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Translate strategies into specific activities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Assign responsibilities, set timelines, and budget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Plan for risk management, partnerships, and resource needs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B3E86D5-6AD0-41BA-DAF1-DDF0B05910FD}"/>
              </a:ext>
            </a:extLst>
          </p:cNvPr>
          <p:cNvGraphicFramePr/>
          <p:nvPr/>
        </p:nvGraphicFramePr>
        <p:xfrm>
          <a:off x="7179295" y="1608017"/>
          <a:ext cx="4914300" cy="4472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36507395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5- </a:t>
            </a:r>
            <a:r>
              <a:rPr lang="nl-NL" sz="2800" dirty="0" err="1"/>
              <a:t>Recreation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Conservation</a:t>
            </a:r>
            <a:r>
              <a:rPr lang="nl-NL" sz="2800" dirty="0"/>
              <a:t> Standards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5.3- Implement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Put your strategies and plans into action </a:t>
            </a:r>
          </a:p>
          <a:p>
            <a:pPr marL="0" indent="0">
              <a:buNone/>
            </a:pPr>
            <a:endParaRPr lang="en-US" b="1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Key Activities: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Carry out fieldwork, restoration, community outreach,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 or policy efforts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Manage logistics (staffing, budgeting, timelines)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Coordinate with stakeholders and partners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Ensure compliance with legal and environmental standards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78F293-9BEA-CF35-45B9-C3EF4DAC5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3561" y="1637307"/>
            <a:ext cx="4444700" cy="4411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784616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5- </a:t>
            </a:r>
            <a:r>
              <a:rPr lang="nl-NL" sz="2800" dirty="0" err="1"/>
              <a:t>Recreation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Conservation</a:t>
            </a:r>
            <a:r>
              <a:rPr lang="nl-NL" sz="2800" dirty="0"/>
              <a:t> Standards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5.4- Analyze and Adapt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Monitor progress and evaluate the effectiveness of actions.</a:t>
            </a:r>
          </a:p>
          <a:p>
            <a:pPr marL="0" indent="0">
              <a:buNone/>
            </a:pPr>
            <a:endParaRPr lang="en-US" b="1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Key Activities: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Collect data based on the monitoring plan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Compare results to goals and expected outcomes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Identify what’s working and what’s not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Adjust strategies and operations as needed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78F293-9BEA-CF35-45B9-C3EF4DAC5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3561" y="1637307"/>
            <a:ext cx="4444700" cy="4411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225522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5- </a:t>
            </a:r>
            <a:r>
              <a:rPr lang="nl-NL" sz="2800" dirty="0" err="1"/>
              <a:t>Recreation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Conservation</a:t>
            </a:r>
            <a:r>
              <a:rPr lang="nl-NL" sz="2800" dirty="0"/>
              <a:t> Standards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5.5- Share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Communicate results, lessons, and experiences.</a:t>
            </a:r>
          </a:p>
          <a:p>
            <a:pPr marL="0" indent="0">
              <a:buNone/>
            </a:pPr>
            <a:endParaRPr lang="en-US" b="1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Key Activities: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Publish reports and case studies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Present findings to communities, funders, and partners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Facilitate knowledge exchange across conservation projects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Promote transparency and learning in the conservation field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78F293-9BEA-CF35-45B9-C3EF4DAC5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3561" y="1637307"/>
            <a:ext cx="4444700" cy="4411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547565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5- </a:t>
            </a:r>
            <a:r>
              <a:rPr lang="nl-NL" sz="2800" dirty="0" err="1"/>
              <a:t>Recreation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Conservation</a:t>
            </a:r>
            <a:r>
              <a:rPr lang="nl-NL" sz="2800" dirty="0"/>
              <a:t> Standards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3600" dirty="0"/>
              <a:t>Discussion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2000" dirty="0"/>
              <a:t>Based on conservation standards:</a:t>
            </a:r>
          </a:p>
          <a:p>
            <a:pPr marL="0" indent="0">
              <a:buNone/>
            </a:pPr>
            <a:r>
              <a:rPr lang="en-US" sz="2000" dirty="0"/>
              <a:t>- Choose a site and describe five major hypothetical threats. </a:t>
            </a:r>
          </a:p>
          <a:p>
            <a:pPr marL="0" indent="0">
              <a:buNone/>
            </a:pPr>
            <a:r>
              <a:rPr lang="en-US" sz="2000" dirty="0"/>
              <a:t>- Categorize each threat according to its likelihood and severity;</a:t>
            </a:r>
          </a:p>
          <a:p>
            <a:pPr marL="0" indent="0">
              <a:buNone/>
            </a:pPr>
            <a:r>
              <a:rPr lang="en-US" sz="2000" dirty="0"/>
              <a:t>- And outline strategies to mitigate or overcome them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36864161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272</TotalTime>
  <Words>1467</Words>
  <Application>Microsoft Macintosh PowerPoint</Application>
  <PresentationFormat>Custom</PresentationFormat>
  <Paragraphs>397</Paragraphs>
  <Slides>36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Minion</vt:lpstr>
      <vt:lpstr>Arial</vt:lpstr>
      <vt:lpstr>Georgia</vt:lpstr>
      <vt:lpstr>Calibri</vt:lpstr>
      <vt:lpstr>Wingdings</vt:lpstr>
      <vt:lpstr>Corporate template-set Universiteit Leiden</vt:lpstr>
      <vt:lpstr>Recreation  European Institute of Innovation, Entrepreneurship and Technology Lessingstraße 79, 13158 Berlin, Germany </vt:lpstr>
      <vt:lpstr>Index</vt:lpstr>
      <vt:lpstr>PowerPoint Presentation</vt:lpstr>
      <vt:lpstr>1- Recreational Resource Planning</vt:lpstr>
      <vt:lpstr>1- Recreational Resource Planning</vt:lpstr>
      <vt:lpstr>PowerPoint Presentation</vt:lpstr>
      <vt:lpstr> 2- Recreational Resource Planning and Sustainable Tourism</vt:lpstr>
      <vt:lpstr> 2- Recreational Resource Planning and Sustainable Tourism</vt:lpstr>
      <vt:lpstr> 2- Recreational Resource Planning and Sustainable Tourism</vt:lpstr>
      <vt:lpstr> 2- Recreational Resource Planning and Sustainable Tourism</vt:lpstr>
      <vt:lpstr>PowerPoint Presentation</vt:lpstr>
      <vt:lpstr> 3- The Importance of Recreational Resource Planning for Sustainable Tourism</vt:lpstr>
      <vt:lpstr> 3- The Importance of Recreational Resource Planning for Sustainable Tourism</vt:lpstr>
      <vt:lpstr> 3- The Importance of Recreational Resource Planning for Sustainable Tourism</vt:lpstr>
      <vt:lpstr>PowerPoint Presentation</vt:lpstr>
      <vt:lpstr>4- Resource Inventory and Assessment</vt:lpstr>
      <vt:lpstr>4- Resource Inventory and Assessment</vt:lpstr>
      <vt:lpstr>4- Resource Inventory and Assessment</vt:lpstr>
      <vt:lpstr>PowerPoint Presentation</vt:lpstr>
      <vt:lpstr>5- Recreation and Conservation Standards</vt:lpstr>
      <vt:lpstr>5- Recreation and Conservation Standards</vt:lpstr>
      <vt:lpstr>5- Recreation and Conservation Standards</vt:lpstr>
      <vt:lpstr>5- Recreation and Conservation Standards</vt:lpstr>
      <vt:lpstr>5- Recreation and Conservation Standards</vt:lpstr>
      <vt:lpstr>5- Recreation and Conservation Standards</vt:lpstr>
      <vt:lpstr>5- Recreation and Conservation Standards</vt:lpstr>
      <vt:lpstr>5- Recreation and Conservation Standards</vt:lpstr>
      <vt:lpstr>5- Recreation and Conservation Standards</vt:lpstr>
      <vt:lpstr>5- Recreation and Conservation Standards</vt:lpstr>
      <vt:lpstr>5- Recreation and Conservation Standards</vt:lpstr>
      <vt:lpstr>5- Recreation and Conservation Standards</vt:lpstr>
      <vt:lpstr>5- Recreation and Conservation Standards</vt:lpstr>
      <vt:lpstr>5- Recreation and Conservation Standards</vt:lpstr>
      <vt:lpstr>5- Recreation and Conservation Standards</vt:lpstr>
      <vt:lpstr>5- Recreation and Conservation Standards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199</cp:revision>
  <dcterms:created xsi:type="dcterms:W3CDTF">2023-10-18T00:40:52Z</dcterms:created>
  <dcterms:modified xsi:type="dcterms:W3CDTF">2025-07-25T06:31:42Z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