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9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4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 (in Billion USD)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722</c:v>
                </c:pt>
                <c:pt idx="1">
                  <c:v>756</c:v>
                </c:pt>
                <c:pt idx="2">
                  <c:v>791</c:v>
                </c:pt>
                <c:pt idx="3">
                  <c:v>828</c:v>
                </c:pt>
                <c:pt idx="4">
                  <c:v>866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9B-4D08-995A-A6BEBEEB65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33855264"/>
        <c:axId val="633851904"/>
      </c:barChart>
      <c:catAx>
        <c:axId val="633855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3851904"/>
        <c:crosses val="autoZero"/>
        <c:auto val="1"/>
        <c:lblAlgn val="ctr"/>
        <c:lblOffset val="100"/>
        <c:noMultiLvlLbl val="0"/>
      </c:catAx>
      <c:valAx>
        <c:axId val="633851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3855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influence of various factors on hotel choice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Location</c:v>
                </c:pt>
                <c:pt idx="1">
                  <c:v>Price</c:v>
                </c:pt>
                <c:pt idx="2">
                  <c:v>Reviews</c:v>
                </c:pt>
                <c:pt idx="3">
                  <c:v>Amenities</c:v>
                </c:pt>
                <c:pt idx="4">
                  <c:v>Brand Loyalty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  <c:pt idx="4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167-49C3-A2D4-926472A9A23A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13-11-2024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13-11-2024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13-11-2024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wQGZh3Ggtw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UfbzIhWTz4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908720"/>
            <a:ext cx="10225136" cy="1656184"/>
          </a:xfrm>
        </p:spPr>
        <p:txBody>
          <a:bodyPr/>
          <a:lstStyle/>
          <a:p>
            <a:r>
              <a:rPr lang="en-US" dirty="0"/>
              <a:t>Introduction to the Hotel Industry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266527" y="692696"/>
            <a:ext cx="6846640" cy="513422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IN" sz="1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cs typeface="Times New Roman" panose="02020603050405020304" pitchFamily="18" charset="0"/>
              </a:rPr>
              <a:t> Introduction to the Hotel Industry</a:t>
            </a: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Types of Hotels and Services Offered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Services Marketing in the Hotel Industry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Analysis of the Hotel Industry Market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Contribution to Local Tourism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Economic Contributions of the Hotel Industry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Challenges and Opportunities in the Hotel Industry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 Case Study: Hotel Industry Impact on a Specific Region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Conclusion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A867139E-793C-02BF-F192-4237ED62D95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727" r="5727"/>
          <a:stretch/>
        </p:blipFill>
        <p:spPr>
          <a:xfrm>
            <a:off x="7453313" y="1252538"/>
            <a:ext cx="4340225" cy="4795837"/>
          </a:xfrm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the Hotel Industry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4974433" cy="4795836"/>
          </a:xfrm>
        </p:spPr>
        <p:txBody>
          <a:bodyPr>
            <a:normAutofit/>
          </a:bodyPr>
          <a:lstStyle/>
          <a:p>
            <a:pPr lvl="3" fontAlgn="base"/>
            <a:r>
              <a:rPr lang="en-IN" sz="2000" dirty="0"/>
              <a:t>Definition: </a:t>
            </a:r>
          </a:p>
          <a:p>
            <a:pPr lvl="3" fontAlgn="base"/>
            <a:r>
              <a:rPr lang="en-IN" sz="2000" b="0" dirty="0"/>
              <a:t>Hotels provide temporary accommodation and related services to </a:t>
            </a:r>
            <a:r>
              <a:rPr lang="en-IN" sz="2000" b="0" dirty="0" err="1"/>
              <a:t>travelers</a:t>
            </a:r>
            <a:r>
              <a:rPr lang="en-IN" sz="2000" b="0" dirty="0"/>
              <a:t>.</a:t>
            </a:r>
          </a:p>
          <a:p>
            <a:pPr lvl="3" fontAlgn="base"/>
            <a:r>
              <a:rPr lang="en-IN" sz="2000" dirty="0"/>
              <a:t>Importance:</a:t>
            </a:r>
          </a:p>
          <a:p>
            <a:pPr lvl="3" fontAlgn="base"/>
            <a:r>
              <a:rPr lang="en-IN" sz="2000" b="0" dirty="0"/>
              <a:t>A major segment of the global hospitality industry, contributing significantly to GDP.</a:t>
            </a:r>
          </a:p>
          <a:p>
            <a:pPr lvl="3" fontAlgn="base"/>
            <a:r>
              <a:rPr lang="en-IN" sz="2000" dirty="0"/>
              <a:t>Types of Hotels: </a:t>
            </a:r>
          </a:p>
          <a:p>
            <a:pPr lvl="3" fontAlgn="base"/>
            <a:r>
              <a:rPr lang="en-IN" sz="2000" b="0" dirty="0"/>
              <a:t>Ranges from luxury resorts to budget hotels and boutique options.</a:t>
            </a:r>
          </a:p>
          <a:p>
            <a:pPr lvl="3" fontAlgn="base"/>
            <a:r>
              <a:rPr lang="en-IN" sz="2000" dirty="0"/>
              <a:t>Core Services: </a:t>
            </a:r>
          </a:p>
          <a:p>
            <a:pPr lvl="3" fontAlgn="base"/>
            <a:r>
              <a:rPr lang="en-IN" sz="2000" b="0" dirty="0"/>
              <a:t>Includes room accommodation, food and beverage, leisure services, and business facilities.</a:t>
            </a:r>
          </a:p>
          <a:p>
            <a:pPr lvl="2"/>
            <a:endParaRPr lang="en-US" sz="24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B9200AD6-9526-8072-AB38-0DF14BC04D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7643976"/>
              </p:ext>
            </p:extLst>
          </p:nvPr>
        </p:nvGraphicFramePr>
        <p:xfrm>
          <a:off x="6099174" y="1025855"/>
          <a:ext cx="4786196" cy="44193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D8ABB0-6B71-C46C-6FD7-C2BE3CA1AE61}"/>
              </a:ext>
            </a:extLst>
          </p:cNvPr>
          <p:cNvSpPr txBox="1"/>
          <p:nvPr/>
        </p:nvSpPr>
        <p:spPr>
          <a:xfrm>
            <a:off x="6099173" y="5589240"/>
            <a:ext cx="5040561" cy="43204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0" lvl="2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600" dirty="0">
                <a:solidFill>
                  <a:schemeClr val="bg2"/>
                </a:solidFill>
              </a:rPr>
              <a:t>Projected Growth Rate (CAGR) from 2022 to 2026: ~4.7% annually.</a:t>
            </a:r>
            <a:endParaRPr lang="en-GB" sz="1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E468E-FA9F-17EB-F683-33C97A52B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Hotels and Services Offered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9B28B1-6CC4-1F12-CFF2-A866C9BBEC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BE2FE1C-A554-31B3-FF7C-13116D6BA4C2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124962"/>
            <a:ext cx="4614393" cy="534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3" fontAlgn="base"/>
            <a:r>
              <a:rPr lang="en-IN" sz="2000" dirty="0"/>
              <a:t>Luxury Hotels: </a:t>
            </a:r>
            <a:r>
              <a:rPr lang="en-IN" sz="2000" b="0" dirty="0"/>
              <a:t>High-end properties with extensive services like spas, fine dining, and concierge.</a:t>
            </a:r>
          </a:p>
          <a:p>
            <a:pPr lvl="3" fontAlgn="base"/>
            <a:r>
              <a:rPr lang="en-IN" sz="2000" dirty="0"/>
              <a:t>Business Hotels: </a:t>
            </a:r>
            <a:r>
              <a:rPr lang="en-IN" sz="2000" b="0" dirty="0"/>
              <a:t>Focus on business </a:t>
            </a:r>
            <a:r>
              <a:rPr lang="en-IN" sz="2000" b="0" dirty="0" err="1"/>
              <a:t>travelers</a:t>
            </a:r>
            <a:r>
              <a:rPr lang="en-IN" sz="2000" b="0" dirty="0"/>
              <a:t>, offering amenities like meeting rooms and Wi-Fi.</a:t>
            </a:r>
          </a:p>
          <a:p>
            <a:pPr lvl="3" fontAlgn="base"/>
            <a:r>
              <a:rPr lang="en-IN" sz="2000" dirty="0"/>
              <a:t>Budget Hotels: </a:t>
            </a:r>
            <a:r>
              <a:rPr lang="en-IN" sz="2000" b="0" dirty="0"/>
              <a:t>Basic accommodations at affordable prices, focusing on practicality.</a:t>
            </a:r>
          </a:p>
          <a:p>
            <a:pPr lvl="3" fontAlgn="base"/>
            <a:r>
              <a:rPr lang="en-IN" sz="2000" dirty="0"/>
              <a:t>Resorts: </a:t>
            </a:r>
            <a:r>
              <a:rPr lang="en-IN" sz="2000" b="0" dirty="0"/>
              <a:t>Provide vacation experiences with recreational activities, spas, and all-inclusive options.</a:t>
            </a:r>
          </a:p>
          <a:p>
            <a:pPr lvl="3" fontAlgn="base"/>
            <a:r>
              <a:rPr lang="en-IN" sz="2000" dirty="0"/>
              <a:t>Common Services: </a:t>
            </a:r>
            <a:r>
              <a:rPr lang="en-IN" sz="2000" b="0" dirty="0"/>
              <a:t>Room service, dining, leisure amenities, concierge, and event spaces.</a:t>
            </a:r>
          </a:p>
          <a:p>
            <a:pPr marR="0" lvl="3" fontAlgn="base">
              <a:buClrTx/>
              <a:buSzTx/>
              <a:tabLst/>
            </a:pPr>
            <a:endParaRPr lang="en-US" altLang="en-US" sz="2400" b="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EB8DF33-8C74-1159-5146-9DB752DDAE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47" t="5928" r="2036" b="3436"/>
          <a:stretch/>
        </p:blipFill>
        <p:spPr>
          <a:xfrm>
            <a:off x="5451103" y="2060848"/>
            <a:ext cx="5932424" cy="317816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F21B20C-770A-6BA3-6191-C7522E8E7A0E}"/>
              </a:ext>
            </a:extLst>
          </p:cNvPr>
          <p:cNvSpPr txBox="1"/>
          <p:nvPr/>
        </p:nvSpPr>
        <p:spPr>
          <a:xfrm>
            <a:off x="5389845" y="5311209"/>
            <a:ext cx="5932424" cy="365125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0" lvl="3" fontAlgn="base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1600" b="1" dirty="0">
                <a:solidFill>
                  <a:schemeClr val="bg2"/>
                </a:solidFill>
              </a:rPr>
              <a:t>Reference: </a:t>
            </a:r>
          </a:p>
          <a:p>
            <a:pPr marL="0" lvl="3" fontAlgn="base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600" i="1" dirty="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Introduction to Different Types of Hotels</a:t>
            </a:r>
            <a:r>
              <a:rPr lang="en-US" sz="1600" i="1" dirty="0">
                <a:solidFill>
                  <a:schemeClr val="bg2"/>
                </a:solidFill>
              </a:rPr>
              <a:t> | [You tube]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80288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5F0D2-024A-9BAD-3E6E-554915A30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Services Marketing in the Hotel Industry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003FE-A363-84D8-B8E5-BDD9CC37DC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715FB48-1CC8-9919-BA8D-AB3D95C4A348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977252"/>
            <a:ext cx="6634069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buNone/>
            </a:pPr>
            <a:r>
              <a:rPr lang="en-US" sz="2000" b="1" dirty="0"/>
              <a:t>Branding &amp; Positioning</a:t>
            </a:r>
            <a:r>
              <a:rPr lang="en-US" sz="2000" dirty="0"/>
              <a:t>: </a:t>
            </a:r>
          </a:p>
          <a:p>
            <a:pPr marL="0" indent="0">
              <a:buNone/>
            </a:pPr>
            <a:r>
              <a:rPr lang="en-US" sz="2000" dirty="0"/>
              <a:t>Hotels differentiate through location, price, and customer experience.</a:t>
            </a:r>
          </a:p>
          <a:p>
            <a:pPr marL="0" indent="0">
              <a:buNone/>
            </a:pPr>
            <a:r>
              <a:rPr lang="en-US" sz="2000" b="1" dirty="0"/>
              <a:t>Personalized Marketing</a:t>
            </a:r>
            <a:r>
              <a:rPr lang="en-US" sz="2000" dirty="0"/>
              <a:t>:</a:t>
            </a:r>
          </a:p>
          <a:p>
            <a:pPr marL="0" indent="0">
              <a:buNone/>
            </a:pPr>
            <a:r>
              <a:rPr lang="en-US" sz="2000" dirty="0"/>
              <a:t>Tailored services based on customer preferences and behavior.</a:t>
            </a:r>
          </a:p>
          <a:p>
            <a:pPr marL="0" indent="0">
              <a:buNone/>
            </a:pPr>
            <a:r>
              <a:rPr lang="en-US" sz="2000" b="1" dirty="0"/>
              <a:t>Digital Marketing</a:t>
            </a:r>
            <a:r>
              <a:rPr lang="en-US" sz="2000" dirty="0"/>
              <a:t>: </a:t>
            </a:r>
          </a:p>
          <a:p>
            <a:pPr marL="0" indent="0">
              <a:buNone/>
            </a:pPr>
            <a:r>
              <a:rPr lang="en-US" sz="2000" dirty="0"/>
              <a:t>Using social media, SEO, and OTAs to attract and retain guests.</a:t>
            </a:r>
          </a:p>
          <a:p>
            <a:pPr marL="0" indent="0">
              <a:buNone/>
            </a:pPr>
            <a:r>
              <a:rPr lang="en-US" sz="2000" b="1" dirty="0"/>
              <a:t>Customer Loyalty Programs</a:t>
            </a:r>
            <a:r>
              <a:rPr lang="en-US" sz="2000" dirty="0"/>
              <a:t>:</a:t>
            </a:r>
          </a:p>
          <a:p>
            <a:pPr marL="0" indent="0">
              <a:buNone/>
            </a:pPr>
            <a:r>
              <a:rPr lang="en-US" sz="2000" dirty="0"/>
              <a:t>Encourage repeat visits with rewards and discounts.</a:t>
            </a:r>
          </a:p>
          <a:p>
            <a:pPr marL="0" indent="0">
              <a:buNone/>
            </a:pPr>
            <a:r>
              <a:rPr lang="en-US" sz="2000" b="1" dirty="0"/>
              <a:t>Reputation Management</a:t>
            </a:r>
            <a:r>
              <a:rPr lang="en-US" sz="2000" dirty="0"/>
              <a:t>: </a:t>
            </a:r>
          </a:p>
          <a:p>
            <a:pPr marL="0" indent="0">
              <a:buNone/>
            </a:pPr>
            <a:r>
              <a:rPr lang="en-US" sz="2000" dirty="0"/>
              <a:t>Managing online reviews and guest feedback to build trust.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7062DEF8-4302-F832-98BA-97A1B99868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709054"/>
              </p:ext>
            </p:extLst>
          </p:nvPr>
        </p:nvGraphicFramePr>
        <p:xfrm>
          <a:off x="6891263" y="1412776"/>
          <a:ext cx="4608512" cy="4726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3291336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1F35A-6D99-077A-556A-4C508DE64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of the Hotel Industry Market</a:t>
            </a: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8EADAB-E20B-D520-215A-BFF43F77A4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200" b="1" dirty="0"/>
              <a:t>Sustainability: </a:t>
            </a:r>
          </a:p>
          <a:p>
            <a:pPr marL="0" indent="0">
              <a:buNone/>
            </a:pPr>
            <a:r>
              <a:rPr lang="en-US" sz="2200" dirty="0"/>
              <a:t>Increasing demand for eco-friendly hotels and sustainable travel options.</a:t>
            </a:r>
          </a:p>
          <a:p>
            <a:pPr marL="0" indent="0">
              <a:buNone/>
            </a:pPr>
            <a:r>
              <a:rPr lang="en-US" sz="2200" b="1" dirty="0"/>
              <a:t>Technology Integration: </a:t>
            </a:r>
          </a:p>
          <a:p>
            <a:pPr marL="0" indent="0">
              <a:buNone/>
            </a:pPr>
            <a:r>
              <a:rPr lang="en-US" sz="2200" dirty="0"/>
              <a:t>Smart room features, AI concierge services, and mobile check-ins.</a:t>
            </a:r>
          </a:p>
          <a:p>
            <a:pPr marL="0" indent="0">
              <a:buNone/>
            </a:pPr>
            <a:r>
              <a:rPr lang="en-US" sz="2200" b="1" dirty="0"/>
              <a:t>Experience-Driven Travel: </a:t>
            </a:r>
          </a:p>
          <a:p>
            <a:pPr marL="0" indent="0">
              <a:buNone/>
            </a:pPr>
            <a:r>
              <a:rPr lang="en-US" sz="2200" dirty="0"/>
              <a:t>Guests seeking unique, local experiences over standard amenities.</a:t>
            </a:r>
          </a:p>
          <a:p>
            <a:pPr marL="0" indent="0">
              <a:buNone/>
            </a:pPr>
            <a:r>
              <a:rPr lang="en-US" sz="2200" b="1" dirty="0"/>
              <a:t>Global Trends: </a:t>
            </a:r>
          </a:p>
          <a:p>
            <a:pPr marL="0" indent="0">
              <a:buNone/>
            </a:pPr>
            <a:r>
              <a:rPr lang="en-US" sz="2200" dirty="0"/>
              <a:t>Shift toward wellness travel, remote work-friendly hotels, and health-conscious services.</a:t>
            </a:r>
          </a:p>
          <a:p>
            <a:pPr marL="0" indent="0">
              <a:buNone/>
            </a:pPr>
            <a:r>
              <a:rPr lang="en-US" sz="2200" b="1" dirty="0"/>
              <a:t>Economic Sensitivity: </a:t>
            </a:r>
          </a:p>
          <a:p>
            <a:pPr marL="0" indent="0">
              <a:buNone/>
            </a:pPr>
            <a:r>
              <a:rPr lang="en-US" sz="2200" dirty="0"/>
              <a:t>Hotels are affected by global economic conditions and travel disruptions.</a:t>
            </a:r>
          </a:p>
          <a:p>
            <a:pPr marL="0" indent="0">
              <a:buNone/>
            </a:pPr>
            <a:endParaRPr lang="en-US" sz="2000" dirty="0"/>
          </a:p>
          <a:p>
            <a:pPr marL="0" lvl="3" fontAlgn="base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1700" b="1" dirty="0">
                <a:solidFill>
                  <a:schemeClr val="bg2"/>
                </a:solidFill>
              </a:rPr>
              <a:t>Reference: </a:t>
            </a:r>
          </a:p>
          <a:p>
            <a:pPr lvl="3" fontAlgn="base"/>
            <a:r>
              <a:rPr lang="en-IN" sz="1700" b="0" i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Trends in the Hospitality Industry</a:t>
            </a:r>
            <a:r>
              <a:rPr lang="en-US" sz="1700" b="0" i="1" dirty="0">
                <a:solidFill>
                  <a:schemeClr val="bg2"/>
                </a:solidFill>
              </a:rPr>
              <a:t>| [You tube]</a:t>
            </a:r>
          </a:p>
          <a:p>
            <a:pPr marL="0" indent="0">
              <a:buNone/>
            </a:pPr>
            <a:endParaRPr lang="en-US" sz="2000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7CA6F-9DCD-65B7-0C01-7A0D062D89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528898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5A1C7-CCF9-86E7-A5E9-BBA109354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Contribution to Local Tourism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7B461A-FC5E-049F-0749-0F70A590D5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87CC283-7C46-1E6E-0EBC-CB611AB7258A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68760"/>
            <a:ext cx="10663065" cy="4068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Tourism Driver: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Hotels attract tourists by offering accommodation and local experiences.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Local Partnerships: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Collaboration with local tourism boards and businesses to promote destinations.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Job Creation: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Hotels provide employment in various sectors, such as hospitality, management, and customer service.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Revenue Generation: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Hotel guests contribute to the local economy through spending on food, entertainment, and services.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Multiplier Effect: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Hotels boost other local businesses, including restaurants, tour operators, and retail. </a:t>
            </a:r>
          </a:p>
        </p:txBody>
      </p:sp>
    </p:spTree>
    <p:extLst>
      <p:ext uri="{BB962C8B-B14F-4D97-AF65-F5344CB8AC3E}">
        <p14:creationId xmlns:p14="http://schemas.microsoft.com/office/powerpoint/2010/main" val="355784456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C9637-A79B-B8C8-8CDB-97054D9DD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887201" cy="432048"/>
          </a:xfrm>
        </p:spPr>
        <p:txBody>
          <a:bodyPr/>
          <a:lstStyle/>
          <a:p>
            <a:r>
              <a:rPr lang="en-US" dirty="0"/>
              <a:t>Economic Contributions of the Hotel Industry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8A092A-3102-5158-6B28-2D7D5634D1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39031AB-475B-122F-D77C-29EDE69842F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640593"/>
            <a:ext cx="10303026" cy="3852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b="1" dirty="0"/>
              <a:t>Job Creation: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dirty="0"/>
              <a:t>Hotels provide direct and indirect employment opportunities in diverse roles.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b="1" dirty="0"/>
              <a:t>Tax Revenue</a:t>
            </a:r>
            <a:r>
              <a:rPr lang="en-US" altLang="en-US" sz="2000" dirty="0"/>
              <a:t>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dirty="0"/>
              <a:t>Hotels contribute to local taxes, including occupancy, property, and sales taxes.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b="1" dirty="0"/>
              <a:t>Infrastructure Development: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dirty="0"/>
              <a:t>Investments in local infrastructure, including transport and utilities, often accompany hotel development.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b="1" dirty="0"/>
              <a:t>Economic Stimulus: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dirty="0"/>
              <a:t>Hotels drive spending in the local economy, particularly in tourist-heavy regions.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b="1" dirty="0"/>
              <a:t>Business Investment: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000" dirty="0"/>
              <a:t>Hotels often encourage investment in local areas, boosting economic development. </a:t>
            </a:r>
          </a:p>
        </p:txBody>
      </p:sp>
    </p:spTree>
    <p:extLst>
      <p:ext uri="{BB962C8B-B14F-4D97-AF65-F5344CB8AC3E}">
        <p14:creationId xmlns:p14="http://schemas.microsoft.com/office/powerpoint/2010/main" val="24708160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91E6-612B-D426-8BAC-E69FF57DC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and Opportunities in the Hotel Industry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25EADC-7CE5-ED31-975E-1B4B1E4912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D1717B0-D0C7-4E56-8A45-2CEEE6165314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628800"/>
            <a:ext cx="10663065" cy="3852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Competition from Short-Term Rentals: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Platforms like Airbnb offer alternative lodging options.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Economic Uncertainty: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Global events (e.g., recessions, pandemics) disrupt travel and hotel revenues.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Staffing Issues: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Difficulty attracting and retaining skilled workers, especially in housekeeping and management.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Sustainability: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Growing demand for eco-friendly operations presents new opportunities for differentiation.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Technological Advances: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Innovations like mobile check-ins and AI-driven experiences present growth opportunities. </a:t>
            </a:r>
          </a:p>
        </p:txBody>
      </p:sp>
    </p:spTree>
    <p:extLst>
      <p:ext uri="{BB962C8B-B14F-4D97-AF65-F5344CB8AC3E}">
        <p14:creationId xmlns:p14="http://schemas.microsoft.com/office/powerpoint/2010/main" val="148278078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38A01-4C7C-D3F7-F88B-654505A62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909" y="608572"/>
            <a:ext cx="11389024" cy="432048"/>
          </a:xfrm>
        </p:spPr>
        <p:txBody>
          <a:bodyPr/>
          <a:lstStyle/>
          <a:p>
            <a:r>
              <a:rPr lang="en-US" b="1" dirty="0"/>
              <a:t>Case Study: Hotel Industry Impact on a Specific Region</a:t>
            </a:r>
            <a:br>
              <a:rPr lang="en-US" b="1" dirty="0"/>
            </a:b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F6673B-B543-CA30-1457-53D9EA77E4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6909" y="1377402"/>
            <a:ext cx="11389023" cy="4795836"/>
          </a:xfrm>
        </p:spPr>
        <p:txBody>
          <a:bodyPr vert="horz" lIns="0" tIns="0" rIns="0" bIns="0" rtlCol="0">
            <a:normAutofit/>
          </a:bodyPr>
          <a:lstStyle/>
          <a:p>
            <a:pPr marL="0" indent="0" fontAlgn="base">
              <a:lnSpc>
                <a:spcPct val="70000"/>
              </a:lnSpc>
              <a:buNone/>
            </a:pPr>
            <a:r>
              <a:rPr lang="en-US" sz="2000" b="1" dirty="0"/>
              <a:t>Example:</a:t>
            </a:r>
            <a:r>
              <a:rPr lang="en-US" sz="2000" dirty="0"/>
              <a:t> Las </a:t>
            </a:r>
            <a:r>
              <a:rPr lang="en-US" sz="2000" dirty="0" err="1"/>
              <a:t>VegasTourism</a:t>
            </a:r>
            <a:r>
              <a:rPr lang="en-US" sz="2000" dirty="0"/>
              <a:t>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b="1" dirty="0"/>
              <a:t>Growth:</a:t>
            </a:r>
            <a:r>
              <a:rPr lang="en-US" sz="2000" dirty="0"/>
              <a:t>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dirty="0"/>
              <a:t>Hotels are central to Las Vegas’ tourism, attracting millions annually.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b="1" dirty="0"/>
              <a:t>Economic Impact:</a:t>
            </a:r>
            <a:r>
              <a:rPr lang="en-US" sz="2000" dirty="0"/>
              <a:t>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dirty="0"/>
              <a:t>The hotel industry generates billions in revenue for the local economy.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b="1" dirty="0"/>
              <a:t>Job Creation: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dirty="0"/>
              <a:t>Supports tens of thousands of jobs in hospitality, retail, and entertainment.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b="1" dirty="0"/>
              <a:t>Local Businesses: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dirty="0"/>
              <a:t>Hotels contribute to local retail, dining, and entertainment industries.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b="1" dirty="0"/>
              <a:t>Sustainability: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sz="2000" dirty="0"/>
              <a:t>Recent trends show a shift toward sustainable hotels and eco-friendly initiatives in Las Vegas.</a:t>
            </a:r>
          </a:p>
          <a:p>
            <a:endParaRPr lang="en-IN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775859-135A-53B9-F8AE-30D07498BA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239254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5A360-7B5F-B579-A649-2D86F7BC3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68709-8551-2CCE-8BC2-57862B57F6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B3D755E-11B6-60A0-A9C1-84F43874E695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92082" y="1287195"/>
            <a:ext cx="9726961" cy="428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Key Role of Hotels: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Hotels are vital to tourism, economic growth, and local development.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Competitive Landscape: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The industry faces challenges from new competitors and changing market dynamics.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Customer-Centric Approach: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Success depends on offering exceptional customer experiences and leveraging technology.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Future Outlook: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Sustainability, technological innovation, and personalized experiences will define future growth.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b="1" dirty="0"/>
              <a:t>Closing Remarks: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000" dirty="0"/>
              <a:t>Hotels will continue to evolve to meet changing consumer demands and global trends. </a:t>
            </a:r>
          </a:p>
        </p:txBody>
      </p:sp>
    </p:spTree>
    <p:extLst>
      <p:ext uri="{BB962C8B-B14F-4D97-AF65-F5344CB8AC3E}">
        <p14:creationId xmlns:p14="http://schemas.microsoft.com/office/powerpoint/2010/main" val="50290570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49</TotalTime>
  <Words>951</Words>
  <Application>Microsoft Office PowerPoint</Application>
  <PresentationFormat>Custom</PresentationFormat>
  <Paragraphs>140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Minion</vt:lpstr>
      <vt:lpstr>Times New Roman</vt:lpstr>
      <vt:lpstr>Georgia</vt:lpstr>
      <vt:lpstr>Arial</vt:lpstr>
      <vt:lpstr>Calibri</vt:lpstr>
      <vt:lpstr>Aptos</vt:lpstr>
      <vt:lpstr>Corporate template-set Universiteit Leiden</vt:lpstr>
      <vt:lpstr>Introduction to the Hotel Industry  European Institute of Innovation, Entrepreneurship and Technology Lessingstraße 79, 13158 Berlin, Germany </vt:lpstr>
      <vt:lpstr>Index</vt:lpstr>
      <vt:lpstr>Introduction to the Hotel Industry</vt:lpstr>
      <vt:lpstr>Types of Hotels and Services Offered</vt:lpstr>
      <vt:lpstr>Services Marketing in the Hotel Industry</vt:lpstr>
      <vt:lpstr>Analysis of the Hotel Industry Market</vt:lpstr>
      <vt:lpstr>Contribution to Local Tourism</vt:lpstr>
      <vt:lpstr>Economic Contributions of the Hotel Industry</vt:lpstr>
      <vt:lpstr>Challenges and Opportunities in the Hotel Industry</vt:lpstr>
      <vt:lpstr>Case Study: Hotel Industry Impact on a Specific Region 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195</cp:revision>
  <dcterms:created xsi:type="dcterms:W3CDTF">2023-10-18T00:40:52Z</dcterms:created>
  <dcterms:modified xsi:type="dcterms:W3CDTF">2024-11-13T11:53:41Z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