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media/image11.svg" ContentType="image/svg+xml"/>
  <Override PartName="/ppt/media/image13.svg" ContentType="image/svg+xml"/>
  <Override PartName="/ppt/media/image16.svg" ContentType="image/svg+xml"/>
  <Override PartName="/ppt/media/image18.svg" ContentType="image/svg+xml"/>
  <Override PartName="/ppt/media/image2.svg" ContentType="image/svg+xml"/>
  <Override PartName="/ppt/media/image20.svg" ContentType="image/svg+xml"/>
  <Override PartName="/ppt/media/image22.svg" ContentType="image/svg+xml"/>
  <Override PartName="/ppt/media/image26.svg" ContentType="image/svg+xml"/>
  <Override PartName="/ppt/media/image29.svg" ContentType="image/svg+xml"/>
  <Override PartName="/ppt/media/image4.svg" ContentType="image/svg+xml"/>
  <Override PartName="/ppt/media/image7.svg" ContentType="image/svg+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 id="268" r:id="rId16"/>
  </p:sldIdLst>
  <p:sldSz cx="18288000" cy="10287000"/>
  <p:notesSz cx="6858000" cy="9144000"/>
  <p:embeddedFontLst>
    <p:embeddedFont>
      <p:font typeface="DM Sans"/>
      <p:regular r:id="rId20"/>
    </p:embeddedFont>
    <p:embeddedFont>
      <p:font typeface="Calibri" panose="020F0502020204030204" charset="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1235" autoAdjust="0"/>
  </p:normalViewPr>
  <p:slideViewPr>
    <p:cSldViewPr showGuides="1">
      <p:cViewPr varScale="1">
        <p:scale>
          <a:sx n="45" d="100"/>
          <a:sy n="45" d="100"/>
        </p:scale>
        <p:origin x="1234" y="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font" Target="fonts/font2.fntdata"/><Relationship Id="rId20" Type="http://schemas.openxmlformats.org/officeDocument/2006/relationships/font" Target="fonts/font1.fntdata"/><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0CC890-2289-4799-A29B-329AB49ACB99}" type="datetimeFigureOut">
              <a:rPr lang="en-IN" smtClean="0"/>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4BFEED-883F-4128-B03C-E63963489ACF}" type="slidenum">
              <a:rPr lang="en-IN" smtClean="0"/>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afternoon/evening, everyone. Thank you for being here today. My name is [Your Name], and I’m excited to present this training module on ‘Advanced Business English for Tourism: Customer Service Training,’ with a specific focus on the German market.</a:t>
            </a:r>
            <a:endParaRPr lang="en-US" dirty="0"/>
          </a:p>
          <a:p>
            <a:r>
              <a:rPr lang="en-US" dirty="0"/>
              <a:t>This training is designed to help customer service professionals in the tourism industry develop effective communication skills, cultural awareness, and service strategies to enhance guest experiences.</a:t>
            </a:r>
            <a:endParaRPr lang="en-US" dirty="0"/>
          </a:p>
          <a:p>
            <a:r>
              <a:rPr lang="en-US" dirty="0"/>
              <a:t>Let's begin by discussing why this training is essential in today’s tourism industry."</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tourism industry is more globalized than ever, which means interacting with customers from diverse cultural backgrounds is inevitable. Providing exceptional customer service requires both strong communication skills and an understanding of cultural expectations.</a:t>
            </a:r>
            <a:endParaRPr lang="en-US" dirty="0"/>
          </a:p>
          <a:p>
            <a:r>
              <a:rPr lang="en-US" dirty="0"/>
              <a:t>This training module focuses on the German market, where customers typically value efficiency, directness, and professionalism in service interactions.</a:t>
            </a:r>
            <a:endParaRPr lang="en-US" dirty="0"/>
          </a:p>
          <a:p>
            <a:r>
              <a:rPr lang="en-US" dirty="0"/>
              <a:t>Our goal today is to equip you with essential skills to interact confidently with German customers while maintaining excellent service standards."</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slide, we will go over the main objectives of this training.</a:t>
            </a:r>
            <a:endParaRPr lang="en-US" dirty="0"/>
          </a:p>
          <a:p>
            <a:r>
              <a:rPr lang="en-US" dirty="0"/>
              <a:t>First, we will explore the cultural traits of German customers, including their expectations for direct, efficient, and professional service.</a:t>
            </a:r>
            <a:endParaRPr lang="en-US" dirty="0"/>
          </a:p>
          <a:p>
            <a:r>
              <a:rPr lang="en-US" dirty="0"/>
              <a:t>Next, we will learn how to adapt our communication techniques to match their preferences. We will also go through common customer service scenarios and scripts to help you handle different situations professionally.</a:t>
            </a:r>
            <a:endParaRPr lang="en-US" dirty="0"/>
          </a:p>
          <a:p>
            <a:r>
              <a:rPr lang="en-US" dirty="0"/>
              <a:t>Finally, we will apply what we’ve learned through role-playing exercises and ongoing coaching to ensure continuous improvement."</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training module is divided into five key sections.</a:t>
            </a:r>
            <a:endParaRPr lang="en-US" dirty="0"/>
          </a:p>
          <a:p>
            <a:pPr>
              <a:buFont typeface="+mj-lt"/>
              <a:buAutoNum type="arabicPeriod"/>
            </a:pPr>
            <a:r>
              <a:rPr lang="en-US" dirty="0"/>
              <a:t>We will start by understanding German customer service culture—how they expect businesses to communicate and interact with them.</a:t>
            </a:r>
            <a:endParaRPr lang="en-US" dirty="0"/>
          </a:p>
          <a:p>
            <a:pPr>
              <a:buFont typeface="+mj-lt"/>
              <a:buAutoNum type="arabicPeriod"/>
            </a:pPr>
            <a:r>
              <a:rPr lang="en-US" dirty="0"/>
              <a:t>Then, we will focus on communication techniques and cultural sensitivity, helping you navigate different customer expectations.</a:t>
            </a:r>
            <a:endParaRPr lang="en-US" dirty="0"/>
          </a:p>
          <a:p>
            <a:pPr>
              <a:buFont typeface="+mj-lt"/>
              <a:buAutoNum type="arabicPeriod"/>
            </a:pPr>
            <a:r>
              <a:rPr lang="en-US" dirty="0"/>
              <a:t>Next, we will go through prepared scripts for common customer interactions, ensuring you have structured responses for different scenarios.</a:t>
            </a:r>
            <a:endParaRPr lang="en-US" dirty="0"/>
          </a:p>
          <a:p>
            <a:pPr>
              <a:buFont typeface="+mj-lt"/>
              <a:buAutoNum type="arabicPeriod"/>
            </a:pPr>
            <a:r>
              <a:rPr lang="en-US" dirty="0"/>
              <a:t>We will also conduct role-playing exercises to simulate real-life situations.</a:t>
            </a:r>
            <a:endParaRPr lang="en-US" dirty="0"/>
          </a:p>
          <a:p>
            <a:pPr>
              <a:buFont typeface="+mj-lt"/>
              <a:buAutoNum type="arabicPeriod"/>
            </a:pPr>
            <a:r>
              <a:rPr lang="en-US" dirty="0"/>
              <a:t>Finally, we will discuss reinforcement strategies and ongoing coaching to maintain and improve service quality over time."</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start by discussing the key characteristics of German customer service culture.</a:t>
            </a:r>
            <a:endParaRPr lang="en-US" dirty="0"/>
          </a:p>
          <a:p>
            <a:r>
              <a:rPr lang="en-US" dirty="0"/>
              <a:t>German customers appreciate </a:t>
            </a:r>
            <a:r>
              <a:rPr lang="en-US" b="1" dirty="0"/>
              <a:t>direct communication</a:t>
            </a:r>
            <a:r>
              <a:rPr lang="en-US" dirty="0"/>
              <a:t>—they value honesty and expect clear, straightforward responses without unnecessary small talk.</a:t>
            </a:r>
            <a:endParaRPr lang="en-US" dirty="0"/>
          </a:p>
          <a:p>
            <a:r>
              <a:rPr lang="en-US" dirty="0"/>
              <a:t>They also prioritize </a:t>
            </a:r>
            <a:r>
              <a:rPr lang="en-US" b="1" dirty="0"/>
              <a:t>efficiency</a:t>
            </a:r>
            <a:r>
              <a:rPr lang="en-US" dirty="0"/>
              <a:t>. They prefer quick, well-structured solutions and can become frustrated with delays or excessive formalities.</a:t>
            </a:r>
            <a:endParaRPr lang="en-US" dirty="0"/>
          </a:p>
          <a:p>
            <a:r>
              <a:rPr lang="en-US" b="1" dirty="0"/>
              <a:t>Formality</a:t>
            </a:r>
            <a:r>
              <a:rPr lang="en-US" dirty="0"/>
              <a:t> is another important aspect. Titles such as ‘Herr’ (Mr.) and ‘Frau’ (Mrs./Ms.) should be used when addressing customers unless invited to use first names.</a:t>
            </a:r>
            <a:endParaRPr lang="en-US" dirty="0"/>
          </a:p>
          <a:p>
            <a:r>
              <a:rPr lang="en-US" dirty="0"/>
              <a:t>Lastly, they expect </a:t>
            </a:r>
            <a:r>
              <a:rPr lang="en-US" b="1" dirty="0"/>
              <a:t>precision</a:t>
            </a:r>
            <a:r>
              <a:rPr lang="en-US" dirty="0"/>
              <a:t>—meaning that providing accurate, detailed information is crucial in gaining their trust."</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successfully engage with German customers, we need to refine our communication techniques.</a:t>
            </a:r>
            <a:endParaRPr lang="en-US" dirty="0"/>
          </a:p>
          <a:p>
            <a:r>
              <a:rPr lang="en-US" dirty="0"/>
              <a:t>First, practicing </a:t>
            </a:r>
            <a:r>
              <a:rPr lang="en-US" b="1" dirty="0"/>
              <a:t>active listening</a:t>
            </a:r>
            <a:r>
              <a:rPr lang="en-US" dirty="0"/>
              <a:t> is crucial. This means giving full attention to the customer, summarizing key points, and confirming understanding before responding.</a:t>
            </a:r>
            <a:endParaRPr lang="en-US" dirty="0"/>
          </a:p>
          <a:p>
            <a:r>
              <a:rPr lang="en-US" b="1" dirty="0"/>
              <a:t>Empathy</a:t>
            </a:r>
            <a:r>
              <a:rPr lang="en-US" dirty="0"/>
              <a:t> is another essential skill. Acknowledging and validating a customer’s feelings can help diffuse tension in difficult situations.</a:t>
            </a:r>
            <a:endParaRPr lang="en-US" dirty="0"/>
          </a:p>
          <a:p>
            <a:r>
              <a:rPr lang="en-US" dirty="0"/>
              <a:t>Finally, we should always adapt our communication style. Using concise, clear language while maintaining professionalism ensures a smooth customer interaction. Avoid using slang or overly casual expressions that may be misunderstood or considered unprofessional."</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most effective ways to maintain professionalism is to use structured scripts for common interactions. Here are a few examples:</a:t>
            </a:r>
            <a:endParaRPr lang="en-US" dirty="0"/>
          </a:p>
          <a:p>
            <a:r>
              <a:rPr lang="en-US" dirty="0"/>
              <a:t>For </a:t>
            </a:r>
            <a:r>
              <a:rPr lang="en-US" b="1" dirty="0"/>
              <a:t>greeting customers</a:t>
            </a:r>
            <a:r>
              <a:rPr lang="en-US" dirty="0"/>
              <a:t>, you can say: ‘Good morning and welcome to Eco Adventures. My name is [Your Name]. How may I assist you today?’</a:t>
            </a:r>
            <a:endParaRPr lang="en-US" dirty="0"/>
          </a:p>
          <a:p>
            <a:r>
              <a:rPr lang="en-US" dirty="0"/>
              <a:t>For </a:t>
            </a:r>
            <a:r>
              <a:rPr lang="en-US" b="1" dirty="0"/>
              <a:t>handling inquiries</a:t>
            </a:r>
            <a:r>
              <a:rPr lang="en-US" dirty="0"/>
              <a:t>, you might use: ‘Hello [Customer Name], thank you for contacting us. Could you please provide more details regarding your inquiry?’</a:t>
            </a:r>
            <a:endParaRPr lang="en-US" dirty="0"/>
          </a:p>
          <a:p>
            <a:r>
              <a:rPr lang="en-US" dirty="0"/>
              <a:t>When </a:t>
            </a:r>
            <a:r>
              <a:rPr lang="en-US" b="1" dirty="0"/>
              <a:t>managing complaints</a:t>
            </a:r>
            <a:r>
              <a:rPr lang="en-US" dirty="0"/>
              <a:t>, a structured response can help maintain professionalism: ‘Good afternoon, [Customer Name]. I’m sorry for the inconvenience. Could you explain the issue so we can resolve it quickly?’</a:t>
            </a:r>
            <a:endParaRPr lang="en-US" dirty="0"/>
          </a:p>
          <a:p>
            <a:r>
              <a:rPr lang="en-US" dirty="0"/>
              <a:t>And for </a:t>
            </a:r>
            <a:r>
              <a:rPr lang="en-US" b="1" dirty="0"/>
              <a:t>escalations</a:t>
            </a:r>
            <a:r>
              <a:rPr lang="en-US" dirty="0"/>
              <a:t>, you can say: ‘Thank you for contacting us, [Customer Name]. Please hold while I connect you with our specialist.’</a:t>
            </a:r>
            <a:endParaRPr lang="en-US" dirty="0"/>
          </a:p>
          <a:p>
            <a:r>
              <a:rPr lang="en-US" dirty="0"/>
              <a:t>These scripts provide a structured but adaptable way to handle different customer interactions effectively."</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we understand German customer expectations and communication techniques, let’s put them into practice through role-playing exercises.</a:t>
            </a:r>
            <a:endParaRPr lang="en-US" dirty="0"/>
          </a:p>
          <a:p>
            <a:r>
              <a:rPr lang="en-US" dirty="0"/>
              <a:t>We will set up real-life scenarios, such as handling booking confusion or resolving a service complaint.</a:t>
            </a:r>
            <a:endParaRPr lang="en-US" dirty="0"/>
          </a:p>
          <a:p>
            <a:r>
              <a:rPr lang="en-US" dirty="0"/>
              <a:t>Participants will take turns acting as the customer and the service provider, applying the techniques and scripts we discussed earlier.</a:t>
            </a:r>
            <a:endParaRPr lang="en-US" dirty="0"/>
          </a:p>
          <a:p>
            <a:r>
              <a:rPr lang="en-US" dirty="0"/>
              <a:t>After each role-play, we will have a feedback session to discuss strengths and areas for improvement. The goal is to build confidence and refine communication skills in a practical setting."</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"Learning doesn’t stop after this training session. Continuous reinforcement and coaching are essential for maintaining high service standards.</a:t>
            </a:r>
            <a:endParaRPr lang="en-US" dirty="0"/>
          </a:p>
          <a:p>
            <a:r>
              <a:rPr lang="en-US" dirty="0"/>
              <a:t>Regular refresher sessions will help reinforce key concepts.</a:t>
            </a:r>
            <a:endParaRPr lang="en-US" dirty="0"/>
          </a:p>
          <a:p>
            <a:r>
              <a:rPr lang="en-US" dirty="0"/>
              <a:t>Performance monitoring through customer feedback and key performance metrics, such as response time and customer satisfaction scores, will allow us to track progress.</a:t>
            </a:r>
            <a:endParaRPr lang="en-US" dirty="0"/>
          </a:p>
          <a:p>
            <a:r>
              <a:rPr lang="en-US" dirty="0"/>
              <a:t>Adapting training content based on evolving customer needs will ensure that we continue to improve and deliver exceptional service."</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Eco Adventures implemented this customer service training to improve interactions with international guests, including German tourists.</a:t>
            </a:r>
            <a:endParaRPr lang="en-US" dirty="0"/>
          </a:p>
          <a:p>
            <a:r>
              <a:rPr lang="en-US" dirty="0"/>
              <a:t>After training, they saw a </a:t>
            </a:r>
            <a:r>
              <a:rPr lang="en-US" b="1" dirty="0"/>
              <a:t>12% increase in first-contact resolution</a:t>
            </a:r>
            <a:r>
              <a:rPr lang="en-US" dirty="0"/>
              <a:t>, meaning fewer customers needed to follow up.</a:t>
            </a:r>
            <a:endParaRPr lang="en-US" dirty="0"/>
          </a:p>
          <a:p>
            <a:r>
              <a:rPr lang="en-US" dirty="0"/>
              <a:t>Customer satisfaction scores improved by </a:t>
            </a:r>
            <a:r>
              <a:rPr lang="en-US" b="1" dirty="0"/>
              <a:t>15%</a:t>
            </a:r>
            <a:r>
              <a:rPr lang="en-US" dirty="0"/>
              <a:t>, and call handling time was reduced by </a:t>
            </a:r>
            <a:r>
              <a:rPr lang="en-US" b="1" dirty="0"/>
              <a:t>10%</a:t>
            </a:r>
            <a:r>
              <a:rPr lang="en-US" dirty="0"/>
              <a:t>, leading to greater efficiency.</a:t>
            </a:r>
            <a:endParaRPr lang="en-US" dirty="0"/>
          </a:p>
          <a:p>
            <a:r>
              <a:rPr lang="en-US" dirty="0"/>
              <a:t>Employees reported higher confidence levels, and staff turnover decreased as a result of better training and support.</a:t>
            </a:r>
            <a:endParaRPr lang="en-US" dirty="0"/>
          </a:p>
          <a:p>
            <a:r>
              <a:rPr lang="en-US" dirty="0"/>
              <a:t>This case study demonstrates the tangible benefits of structured customer service training."</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summary, providing excellent customer service requires both communication skills and cultural awareness.</a:t>
            </a:r>
            <a:endParaRPr lang="en-US" dirty="0"/>
          </a:p>
          <a:p>
            <a:r>
              <a:rPr lang="en-US" dirty="0"/>
              <a:t>By understanding German customer expectations and adapting our approach, we can improve service efficiency and customer satisfaction.</a:t>
            </a:r>
            <a:endParaRPr lang="en-US" dirty="0"/>
          </a:p>
          <a:p>
            <a:r>
              <a:rPr lang="en-US" dirty="0"/>
              <a:t>Using structured scripts, practicing role-playing exercises, and continuously reinforcing training will help us maintain high service standards.</a:t>
            </a:r>
            <a:endParaRPr lang="en-US" dirty="0"/>
          </a:p>
          <a:p>
            <a:r>
              <a:rPr lang="en-US" dirty="0"/>
              <a:t>Ultimately, excellent service leads to stronger customer loyalty and a positive business reputation."</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here are the references used in this presentation.</a:t>
            </a:r>
            <a:endParaRPr lang="en-US" dirty="0"/>
          </a:p>
          <a:p>
            <a:r>
              <a:rPr lang="en-US" dirty="0"/>
              <a:t>These sources provide additional insights into customer service strategies, cross-cultural communication, and best practices for handling international customers.</a:t>
            </a:r>
            <a:endParaRPr lang="en-US" dirty="0"/>
          </a:p>
          <a:p>
            <a:r>
              <a:rPr lang="en-US" dirty="0"/>
              <a:t>If you have any questions or would like to explore these topics further, feel free to ask.</a:t>
            </a:r>
            <a:endParaRPr lang="en-US" dirty="0"/>
          </a:p>
          <a:p>
            <a:r>
              <a:rPr lang="en-US" dirty="0"/>
              <a:t>Thank you for your time, and I look forward to your feedback and discussion!"</a:t>
            </a:r>
            <a:endParaRPr lang="en-US" dirty="0"/>
          </a:p>
          <a:p>
            <a:endParaRPr lang="en-IN" dirty="0"/>
          </a:p>
        </p:txBody>
      </p:sp>
      <p:sp>
        <p:nvSpPr>
          <p:cNvPr id="4" name="Slide Number Placeholder 3"/>
          <p:cNvSpPr>
            <a:spLocks noGrp="1"/>
          </p:cNvSpPr>
          <p:nvPr>
            <p:ph type="sldNum" sz="quarter" idx="5"/>
          </p:nvPr>
        </p:nvSpPr>
        <p:spPr/>
        <p:txBody>
          <a:bodyPr/>
          <a:lstStyle/>
          <a:p>
            <a:fld id="{374BFEED-883F-4128-B03C-E63963489ACF}" type="slidenum">
              <a:rPr lang="en-IN" smtClean="0"/>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9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9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9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svg"/><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image" Target="../media/image9.svg"/><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11.svg"/><Relationship Id="rId1" Type="http://schemas.openxmlformats.org/officeDocument/2006/relationships/image" Target="../media/image10.pn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7.xml"/><Relationship Id="rId2" Type="http://schemas.openxmlformats.org/officeDocument/2006/relationships/image" Target="../media/image13.svg"/><Relationship Id="rId1" Type="http://schemas.openxmlformats.org/officeDocument/2006/relationships/image" Target="../media/image12.pn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image" Target="../media/image16.svg"/><Relationship Id="rId3" Type="http://schemas.openxmlformats.org/officeDocument/2006/relationships/image" Target="../media/image15.png"/><Relationship Id="rId2" Type="http://schemas.openxmlformats.org/officeDocument/2006/relationships/image" Target="../media/image9.svg"/><Relationship Id="rId1" Type="http://schemas.openxmlformats.org/officeDocument/2006/relationships/image" Target="../media/image14.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7.xml"/><Relationship Id="rId2" Type="http://schemas.openxmlformats.org/officeDocument/2006/relationships/image" Target="../media/image18.svg"/><Relationship Id="rId1" Type="http://schemas.openxmlformats.org/officeDocument/2006/relationships/image" Target="../media/image17.pn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7.xml"/><Relationship Id="rId2" Type="http://schemas.openxmlformats.org/officeDocument/2006/relationships/image" Target="../media/image20.svg"/><Relationship Id="rId1" Type="http://schemas.openxmlformats.org/officeDocument/2006/relationships/image" Target="../media/image19.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7.xml"/><Relationship Id="rId2" Type="http://schemas.openxmlformats.org/officeDocument/2006/relationships/image" Target="../media/image22.svg"/><Relationship Id="rId1" Type="http://schemas.openxmlformats.org/officeDocument/2006/relationships/image" Target="../media/image21.pn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image" Target="../media/image16.svg"/><Relationship Id="rId3" Type="http://schemas.openxmlformats.org/officeDocument/2006/relationships/image" Target="../media/image23.png"/><Relationship Id="rId2" Type="http://schemas.openxmlformats.org/officeDocument/2006/relationships/image" Target="../media/image9.svg"/><Relationship Id="rId1" Type="http://schemas.openxmlformats.org/officeDocument/2006/relationships/image" Target="../media/image14.pn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7.xml"/><Relationship Id="rId2" Type="http://schemas.openxmlformats.org/officeDocument/2006/relationships/image" Target="../media/image13.svg"/><Relationship Id="rId1" Type="http://schemas.openxmlformats.org/officeDocument/2006/relationships/image" Target="../media/image24.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7.xml"/><Relationship Id="rId2" Type="http://schemas.openxmlformats.org/officeDocument/2006/relationships/image" Target="../media/image26.svg"/><Relationship Id="rId1" Type="http://schemas.openxmlformats.org/officeDocument/2006/relationships/image" Target="../media/image2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9.svg"/><Relationship Id="rId3" Type="http://schemas.openxmlformats.org/officeDocument/2006/relationships/image" Target="../media/image28.png"/><Relationship Id="rId2" Type="http://schemas.openxmlformats.org/officeDocument/2006/relationships/image" Target="../media/image2.svg"/><Relationship Id="rId1"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188632" y="1028700"/>
            <a:ext cx="603856" cy="498001"/>
          </a:xfrm>
          <a:custGeom>
            <a:avLst/>
            <a:gdLst/>
            <a:ahLst/>
            <a:cxnLst/>
            <a:rect l="l" t="t" r="r" b="b"/>
            <a:pathLst>
              <a:path w="603856" h="498001">
                <a:moveTo>
                  <a:pt x="0" y="0"/>
                </a:moveTo>
                <a:lnTo>
                  <a:pt x="603856" y="0"/>
                </a:lnTo>
                <a:lnTo>
                  <a:pt x="603856" y="498001"/>
                </a:lnTo>
                <a:lnTo>
                  <a:pt x="0" y="498001"/>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3" name="Freeform 3"/>
          <p:cNvSpPr/>
          <p:nvPr/>
        </p:nvSpPr>
        <p:spPr>
          <a:xfrm>
            <a:off x="9144000" y="4079071"/>
            <a:ext cx="8749538" cy="6092860"/>
          </a:xfrm>
          <a:custGeom>
            <a:avLst/>
            <a:gdLst/>
            <a:ahLst/>
            <a:cxnLst/>
            <a:rect l="l" t="t" r="r" b="b"/>
            <a:pathLst>
              <a:path w="8749538" h="6092860">
                <a:moveTo>
                  <a:pt x="0" y="0"/>
                </a:moveTo>
                <a:lnTo>
                  <a:pt x="8749538" y="0"/>
                </a:lnTo>
                <a:lnTo>
                  <a:pt x="8749538" y="6092860"/>
                </a:lnTo>
                <a:lnTo>
                  <a:pt x="0" y="60928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TextBox 4"/>
          <p:cNvSpPr txBox="1"/>
          <p:nvPr/>
        </p:nvSpPr>
        <p:spPr>
          <a:xfrm>
            <a:off x="762000" y="2628900"/>
            <a:ext cx="11884331" cy="4709674"/>
          </a:xfrm>
          <a:prstGeom prst="rect">
            <a:avLst/>
          </a:prstGeom>
        </p:spPr>
        <p:txBody>
          <a:bodyPr lIns="0" tIns="0" rIns="0" bIns="0" rtlCol="0" anchor="t">
            <a:spAutoFit/>
          </a:bodyPr>
          <a:lstStyle/>
          <a:p>
            <a:pPr algn="l">
              <a:lnSpc>
                <a:spcPts val="7855"/>
              </a:lnSpc>
            </a:pPr>
            <a:r>
              <a:rPr lang="en-US" sz="6135" b="1" dirty="0">
                <a:solidFill>
                  <a:srgbClr val="2F1800"/>
                </a:solidFill>
                <a:latin typeface="Saira Bold"/>
                <a:ea typeface="Saira Bold"/>
                <a:cs typeface="Saira Bold"/>
                <a:sym typeface="Saira Bold"/>
              </a:rPr>
              <a:t>ADVANCED BUSINESS ENGLISH FOR TOURISM: </a:t>
            </a:r>
            <a:endParaRPr lang="en-US" sz="6135" b="1" dirty="0">
              <a:solidFill>
                <a:srgbClr val="2F1800"/>
              </a:solidFill>
              <a:latin typeface="Saira Bold"/>
              <a:ea typeface="Saira Bold"/>
              <a:cs typeface="Saira Bold"/>
              <a:sym typeface="Saira Bold"/>
            </a:endParaRPr>
          </a:p>
          <a:p>
            <a:pPr algn="l">
              <a:lnSpc>
                <a:spcPts val="6960"/>
              </a:lnSpc>
            </a:pPr>
            <a:r>
              <a:rPr lang="en-US" sz="5435" b="1" u="sng" dirty="0">
                <a:solidFill>
                  <a:srgbClr val="2F1800"/>
                </a:solidFill>
                <a:latin typeface="Saira Bold"/>
                <a:ea typeface="Saira Bold"/>
                <a:cs typeface="Saira Bold"/>
                <a:sym typeface="Saira Bold"/>
              </a:rPr>
              <a:t>CUSTOMER SERVICE TRAINING MODULE </a:t>
            </a:r>
            <a:endParaRPr lang="en-US" sz="5435" b="1" u="sng" dirty="0">
              <a:solidFill>
                <a:srgbClr val="2F1800"/>
              </a:solidFill>
              <a:latin typeface="Saira Bold"/>
              <a:ea typeface="Saira Bold"/>
              <a:cs typeface="Saira Bold"/>
              <a:sym typeface="Saira Bold"/>
            </a:endParaRPr>
          </a:p>
          <a:p>
            <a:pPr algn="l">
              <a:lnSpc>
                <a:spcPts val="7855"/>
              </a:lnSpc>
            </a:pPr>
            <a:endParaRPr lang="en-US" sz="5435" b="1" u="sng" dirty="0">
              <a:solidFill>
                <a:srgbClr val="2F1800"/>
              </a:solidFill>
              <a:latin typeface="Saira Bold"/>
              <a:ea typeface="Saira Bold"/>
              <a:cs typeface="Saira Bold"/>
              <a:sym typeface="Saira Bold"/>
            </a:endParaRPr>
          </a:p>
        </p:txBody>
      </p:sp>
      <p:sp>
        <p:nvSpPr>
          <p:cNvPr id="5" name="Freeform 5"/>
          <p:cNvSpPr/>
          <p:nvPr/>
        </p:nvSpPr>
        <p:spPr>
          <a:xfrm>
            <a:off x="1889568" y="563796"/>
            <a:ext cx="7877566" cy="1427809"/>
          </a:xfrm>
          <a:custGeom>
            <a:avLst/>
            <a:gdLst/>
            <a:ahLst/>
            <a:cxnLst/>
            <a:rect l="l" t="t" r="r" b="b"/>
            <a:pathLst>
              <a:path w="7877566" h="1427809">
                <a:moveTo>
                  <a:pt x="0" y="0"/>
                </a:moveTo>
                <a:lnTo>
                  <a:pt x="7877566" y="0"/>
                </a:lnTo>
                <a:lnTo>
                  <a:pt x="7877566" y="1427809"/>
                </a:lnTo>
                <a:lnTo>
                  <a:pt x="0" y="1427809"/>
                </a:lnTo>
                <a:lnTo>
                  <a:pt x="0" y="0"/>
                </a:lnTo>
                <a:close/>
              </a:path>
            </a:pathLst>
          </a:custGeom>
          <a:blipFill>
            <a:blip r:embed="rId5"/>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7055" y="2650413"/>
            <a:ext cx="981645" cy="4968240"/>
            <a:chOff x="0" y="0"/>
            <a:chExt cx="258540" cy="1308508"/>
          </a:xfrm>
        </p:grpSpPr>
        <p:sp>
          <p:nvSpPr>
            <p:cNvPr id="3" name="Freeform 3"/>
            <p:cNvSpPr/>
            <p:nvPr/>
          </p:nvSpPr>
          <p:spPr>
            <a:xfrm>
              <a:off x="0" y="0"/>
              <a:ext cx="258540" cy="1308508"/>
            </a:xfrm>
            <a:custGeom>
              <a:avLst/>
              <a:gdLst/>
              <a:ahLst/>
              <a:cxnLst/>
              <a:rect l="l" t="t" r="r" b="b"/>
              <a:pathLst>
                <a:path w="258540" h="1308508">
                  <a:moveTo>
                    <a:pt x="129270" y="0"/>
                  </a:moveTo>
                  <a:lnTo>
                    <a:pt x="129270" y="0"/>
                  </a:lnTo>
                  <a:cubicBezTo>
                    <a:pt x="163555" y="0"/>
                    <a:pt x="196435" y="13619"/>
                    <a:pt x="220678" y="37862"/>
                  </a:cubicBezTo>
                  <a:cubicBezTo>
                    <a:pt x="244921" y="62105"/>
                    <a:pt x="258540" y="94986"/>
                    <a:pt x="258540" y="129270"/>
                  </a:cubicBezTo>
                  <a:lnTo>
                    <a:pt x="258540" y="1179238"/>
                  </a:lnTo>
                  <a:cubicBezTo>
                    <a:pt x="258540" y="1250631"/>
                    <a:pt x="200664" y="1308508"/>
                    <a:pt x="129270" y="1308508"/>
                  </a:cubicBezTo>
                  <a:lnTo>
                    <a:pt x="129270" y="1308508"/>
                  </a:lnTo>
                  <a:cubicBezTo>
                    <a:pt x="94986" y="1308508"/>
                    <a:pt x="62105" y="1294888"/>
                    <a:pt x="37862" y="1270645"/>
                  </a:cubicBezTo>
                  <a:cubicBezTo>
                    <a:pt x="13619" y="1246403"/>
                    <a:pt x="0" y="1213522"/>
                    <a:pt x="0" y="1179238"/>
                  </a:cubicBezTo>
                  <a:lnTo>
                    <a:pt x="0" y="129270"/>
                  </a:lnTo>
                  <a:cubicBezTo>
                    <a:pt x="0" y="57876"/>
                    <a:pt x="57876" y="0"/>
                    <a:pt x="129270" y="0"/>
                  </a:cubicBezTo>
                  <a:close/>
                </a:path>
              </a:pathLst>
            </a:custGeom>
            <a:solidFill>
              <a:srgbClr val="000000">
                <a:alpha val="0"/>
              </a:srgbClr>
            </a:solidFill>
            <a:ln w="9525" cap="rnd">
              <a:solidFill>
                <a:srgbClr val="2F1800"/>
              </a:solidFill>
              <a:prstDash val="solid"/>
              <a:round/>
            </a:ln>
          </p:spPr>
        </p:sp>
        <p:sp>
          <p:nvSpPr>
            <p:cNvPr id="4" name="TextBox 4"/>
            <p:cNvSpPr txBox="1"/>
            <p:nvPr/>
          </p:nvSpPr>
          <p:spPr>
            <a:xfrm>
              <a:off x="0" y="76200"/>
              <a:ext cx="258540" cy="1232308"/>
            </a:xfrm>
            <a:prstGeom prst="rect">
              <a:avLst/>
            </a:prstGeom>
          </p:spPr>
          <p:txBody>
            <a:bodyPr lIns="50800" tIns="50800" rIns="50800" bIns="50800" rtlCol="0" anchor="ctr"/>
            <a:lstStyle/>
            <a:p>
              <a:pPr algn="ctr">
                <a:lnSpc>
                  <a:spcPts val="1460"/>
                </a:lnSpc>
              </a:pPr>
            </a:p>
          </p:txBody>
        </p:sp>
      </p:grpSp>
      <p:sp>
        <p:nvSpPr>
          <p:cNvPr id="5" name="Freeform 5"/>
          <p:cNvSpPr/>
          <p:nvPr/>
        </p:nvSpPr>
        <p:spPr>
          <a:xfrm>
            <a:off x="1326475" y="2460261"/>
            <a:ext cx="6414090" cy="5516117"/>
          </a:xfrm>
          <a:custGeom>
            <a:avLst/>
            <a:gdLst/>
            <a:ahLst/>
            <a:cxnLst/>
            <a:rect l="l" t="t" r="r" b="b"/>
            <a:pathLst>
              <a:path w="6414090" h="5516117">
                <a:moveTo>
                  <a:pt x="0" y="0"/>
                </a:moveTo>
                <a:lnTo>
                  <a:pt x="6414090" y="0"/>
                </a:lnTo>
                <a:lnTo>
                  <a:pt x="6414090" y="5516118"/>
                </a:lnTo>
                <a:lnTo>
                  <a:pt x="0" y="5516118"/>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6" name="TextBox 6"/>
          <p:cNvSpPr txBox="1"/>
          <p:nvPr/>
        </p:nvSpPr>
        <p:spPr>
          <a:xfrm>
            <a:off x="8447332" y="2780216"/>
            <a:ext cx="7791262" cy="159507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INTRODUCTION &amp; OVERVIEW</a:t>
            </a:r>
            <a:endParaRPr lang="en-US" sz="6175" b="1">
              <a:solidFill>
                <a:srgbClr val="2F1800"/>
              </a:solidFill>
              <a:latin typeface="Saira Bold"/>
              <a:ea typeface="Saira Bold"/>
              <a:cs typeface="Saira Bold"/>
              <a:sym typeface="Saira Bold"/>
            </a:endParaRPr>
          </a:p>
        </p:txBody>
      </p:sp>
      <p:sp>
        <p:nvSpPr>
          <p:cNvPr id="7" name="TextBox 7"/>
          <p:cNvSpPr txBox="1"/>
          <p:nvPr/>
        </p:nvSpPr>
        <p:spPr>
          <a:xfrm>
            <a:off x="8447332" y="4830197"/>
            <a:ext cx="8129422" cy="3146181"/>
          </a:xfrm>
          <a:prstGeom prst="rect">
            <a:avLst/>
          </a:prstGeom>
        </p:spPr>
        <p:txBody>
          <a:bodyPr lIns="0" tIns="0" rIns="0" bIns="0" rtlCol="0" anchor="t">
            <a:spAutoFit/>
          </a:bodyPr>
          <a:lstStyle/>
          <a:p>
            <a:pPr algn="just">
              <a:lnSpc>
                <a:spcPts val="3570"/>
              </a:lnSpc>
            </a:pPr>
            <a:r>
              <a:rPr lang="en-US" sz="255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Overview:</a:t>
            </a:r>
            <a:endParaRPr lang="en-US" sz="255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3570"/>
              </a:lnSpc>
            </a:pPr>
            <a:r>
              <a:rPr lang="en-US" sz="2550">
                <a:solidFill>
                  <a:srgbClr val="2F1800"/>
                </a:solidFill>
                <a:latin typeface="Times New Roman" panose="02020503050405090304"/>
                <a:ea typeface="Times New Roman" panose="02020503050405090304"/>
                <a:cs typeface="Times New Roman" panose="02020503050405090304"/>
                <a:sym typeface="Times New Roman" panose="02020503050405090304"/>
              </a:rPr>
              <a:t>Cultural intelligence in global tourism</a:t>
            </a:r>
            <a:endParaRPr lang="en-US" sz="255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570"/>
              </a:lnSpc>
            </a:pPr>
            <a:r>
              <a:rPr lang="en-US" sz="2550">
                <a:solidFill>
                  <a:srgbClr val="2F1800"/>
                </a:solidFill>
                <a:latin typeface="Times New Roman" panose="02020503050405090304"/>
                <a:ea typeface="Times New Roman" panose="02020503050405090304"/>
                <a:cs typeface="Times New Roman" panose="02020503050405090304"/>
                <a:sym typeface="Times New Roman" panose="02020503050405090304"/>
              </a:rPr>
              <a:t>Importance of blending knowledge of tourists and hands-on skills</a:t>
            </a:r>
            <a:endParaRPr lang="en-US" sz="255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570"/>
              </a:lnSpc>
            </a:pPr>
            <a:r>
              <a:rPr lang="en-US" sz="255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Module Aim:</a:t>
            </a:r>
            <a:endParaRPr lang="en-US" sz="255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3570"/>
              </a:lnSpc>
            </a:pPr>
            <a:r>
              <a:rPr lang="en-US" sz="2550">
                <a:solidFill>
                  <a:srgbClr val="2F1800"/>
                </a:solidFill>
                <a:latin typeface="Times New Roman" panose="02020503050405090304"/>
                <a:ea typeface="Times New Roman" panose="02020503050405090304"/>
                <a:cs typeface="Times New Roman" panose="02020503050405090304"/>
                <a:sym typeface="Times New Roman" panose="02020503050405090304"/>
              </a:rPr>
              <a:t>To improve the customer service of international and local guests in the German market</a:t>
            </a:r>
            <a:endParaRPr lang="en-US" sz="255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
        <p:nvSpPr>
          <p:cNvPr id="8" name="Freeform 8"/>
          <p:cNvSpPr/>
          <p:nvPr/>
        </p:nvSpPr>
        <p:spPr>
          <a:xfrm>
            <a:off x="252598" y="4849253"/>
            <a:ext cx="570560" cy="570560"/>
          </a:xfrm>
          <a:custGeom>
            <a:avLst/>
            <a:gdLst/>
            <a:ahLst/>
            <a:cxnLst/>
            <a:rect l="l" t="t" r="r" b="b"/>
            <a:pathLst>
              <a:path w="570560" h="570560">
                <a:moveTo>
                  <a:pt x="0" y="0"/>
                </a:moveTo>
                <a:lnTo>
                  <a:pt x="570560" y="0"/>
                </a:lnTo>
                <a:lnTo>
                  <a:pt x="570560" y="570560"/>
                </a:lnTo>
                <a:lnTo>
                  <a:pt x="0" y="5705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657579" y="9258300"/>
            <a:ext cx="1970104" cy="574461"/>
            <a:chOff x="0" y="0"/>
            <a:chExt cx="1393742" cy="406400"/>
          </a:xfrm>
        </p:grpSpPr>
        <p:sp>
          <p:nvSpPr>
            <p:cNvPr id="3" name="Freeform 3"/>
            <p:cNvSpPr/>
            <p:nvPr/>
          </p:nvSpPr>
          <p:spPr>
            <a:xfrm>
              <a:off x="0" y="0"/>
              <a:ext cx="1393742" cy="406400"/>
            </a:xfrm>
            <a:custGeom>
              <a:avLst/>
              <a:gdLst/>
              <a:ahLst/>
              <a:cxnLst/>
              <a:rect l="l" t="t" r="r" b="b"/>
              <a:pathLst>
                <a:path w="1393742" h="406400">
                  <a:moveTo>
                    <a:pt x="1190542" y="0"/>
                  </a:moveTo>
                  <a:cubicBezTo>
                    <a:pt x="1302767" y="0"/>
                    <a:pt x="1393742" y="90976"/>
                    <a:pt x="1393742" y="203200"/>
                  </a:cubicBezTo>
                  <a:cubicBezTo>
                    <a:pt x="1393742" y="315424"/>
                    <a:pt x="1302767" y="406400"/>
                    <a:pt x="1190542" y="406400"/>
                  </a:cubicBezTo>
                  <a:lnTo>
                    <a:pt x="203200" y="406400"/>
                  </a:lnTo>
                  <a:cubicBezTo>
                    <a:pt x="90976" y="406400"/>
                    <a:pt x="0" y="315424"/>
                    <a:pt x="0" y="203200"/>
                  </a:cubicBezTo>
                  <a:cubicBezTo>
                    <a:pt x="0" y="90976"/>
                    <a:pt x="90976" y="0"/>
                    <a:pt x="203200" y="0"/>
                  </a:cubicBezTo>
                  <a:close/>
                </a:path>
              </a:pathLst>
            </a:custGeom>
            <a:solidFill>
              <a:srgbClr val="2F1800"/>
            </a:solidFill>
            <a:ln cap="sq">
              <a:noFill/>
              <a:prstDash val="solid"/>
              <a:miter/>
            </a:ln>
          </p:spPr>
        </p:sp>
        <p:sp>
          <p:nvSpPr>
            <p:cNvPr id="4" name="TextBox 4"/>
            <p:cNvSpPr txBox="1"/>
            <p:nvPr/>
          </p:nvSpPr>
          <p:spPr>
            <a:xfrm>
              <a:off x="0" y="76200"/>
              <a:ext cx="1393742" cy="330200"/>
            </a:xfrm>
            <a:prstGeom prst="rect">
              <a:avLst/>
            </a:prstGeom>
          </p:spPr>
          <p:txBody>
            <a:bodyPr lIns="50800" tIns="50800" rIns="50800" bIns="50800" rtlCol="0" anchor="ctr"/>
            <a:lstStyle/>
            <a:p>
              <a:pPr algn="ctr">
                <a:lnSpc>
                  <a:spcPts val="1460"/>
                </a:lnSpc>
              </a:pPr>
            </a:p>
          </p:txBody>
        </p:sp>
      </p:grpSp>
      <p:sp>
        <p:nvSpPr>
          <p:cNvPr id="5" name="Freeform 5"/>
          <p:cNvSpPr/>
          <p:nvPr/>
        </p:nvSpPr>
        <p:spPr>
          <a:xfrm>
            <a:off x="9737918" y="3090767"/>
            <a:ext cx="7521382" cy="6167533"/>
          </a:xfrm>
          <a:custGeom>
            <a:avLst/>
            <a:gdLst/>
            <a:ahLst/>
            <a:cxnLst/>
            <a:rect l="l" t="t" r="r" b="b"/>
            <a:pathLst>
              <a:path w="7521382" h="6167533">
                <a:moveTo>
                  <a:pt x="0" y="0"/>
                </a:moveTo>
                <a:lnTo>
                  <a:pt x="7521382" y="0"/>
                </a:lnTo>
                <a:lnTo>
                  <a:pt x="7521382" y="6167533"/>
                </a:lnTo>
                <a:lnTo>
                  <a:pt x="0" y="6167533"/>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6" name="TextBox 6"/>
          <p:cNvSpPr txBox="1"/>
          <p:nvPr/>
        </p:nvSpPr>
        <p:spPr>
          <a:xfrm>
            <a:off x="1028700" y="3207238"/>
            <a:ext cx="8140625" cy="4579395"/>
          </a:xfrm>
          <a:prstGeom prst="rect">
            <a:avLst/>
          </a:prstGeom>
        </p:spPr>
        <p:txBody>
          <a:bodyPr lIns="0" tIns="0" rIns="0" bIns="0" rtlCol="0" anchor="t">
            <a:spAutoFit/>
          </a:bodyPr>
          <a:lstStyle/>
          <a:p>
            <a:pPr algn="just">
              <a:lnSpc>
                <a:spcPts val="3640"/>
              </a:lnSpc>
            </a:pPr>
            <a:r>
              <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Tourism Industry Context:</a:t>
            </a:r>
            <a:endPar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3640"/>
              </a:lnSpc>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Global hospitality that is influenced by the business environment</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640"/>
              </a:lnSpc>
            </a:pPr>
            <a:r>
              <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Module Objectives:</a:t>
            </a:r>
            <a:endPar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3640"/>
              </a:lnSpc>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German customer service culture: formal, direct, and time-effective</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640"/>
              </a:lnSpc>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Flexible communication with empathy as part of the </a:t>
            </a:r>
            <a:r>
              <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solution</a:t>
            </a:r>
            <a:endPar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3640"/>
              </a:lnSpc>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Delivery of ready-to-use scripts for different scenarios</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640"/>
              </a:lnSpc>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Role-play and continuous coaching will help with the development process (</a:t>
            </a:r>
            <a:r>
              <a:rPr lang="en-US" sz="28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Akkermans, 2018)</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
        <p:nvSpPr>
          <p:cNvPr id="7" name="TextBox 7"/>
          <p:cNvSpPr txBox="1"/>
          <p:nvPr/>
        </p:nvSpPr>
        <p:spPr>
          <a:xfrm>
            <a:off x="1028700" y="1152525"/>
            <a:ext cx="8598982" cy="159507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BACKGROUND AND OBJECTIVES</a:t>
            </a:r>
            <a:endParaRPr lang="en-US" sz="6175" b="1">
              <a:solidFill>
                <a:srgbClr val="2F1800"/>
              </a:solidFill>
              <a:latin typeface="Saira Bold"/>
              <a:ea typeface="Saira Bold"/>
              <a:cs typeface="Saira Bold"/>
              <a:sym typeface="Saira Bo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520521" y="3794585"/>
            <a:ext cx="8323858" cy="5529032"/>
            <a:chOff x="0" y="0"/>
            <a:chExt cx="2192292" cy="1456206"/>
          </a:xfrm>
        </p:grpSpPr>
        <p:sp>
          <p:nvSpPr>
            <p:cNvPr id="3" name="Freeform 3"/>
            <p:cNvSpPr/>
            <p:nvPr/>
          </p:nvSpPr>
          <p:spPr>
            <a:xfrm>
              <a:off x="0" y="0"/>
              <a:ext cx="2192292" cy="1456206"/>
            </a:xfrm>
            <a:custGeom>
              <a:avLst/>
              <a:gdLst/>
              <a:ahLst/>
              <a:cxnLst/>
              <a:rect l="l" t="t" r="r" b="b"/>
              <a:pathLst>
                <a:path w="2192292" h="1456206">
                  <a:moveTo>
                    <a:pt x="23252" y="0"/>
                  </a:moveTo>
                  <a:lnTo>
                    <a:pt x="2169040" y="0"/>
                  </a:lnTo>
                  <a:cubicBezTo>
                    <a:pt x="2181882" y="0"/>
                    <a:pt x="2192292" y="10410"/>
                    <a:pt x="2192292" y="23252"/>
                  </a:cubicBezTo>
                  <a:lnTo>
                    <a:pt x="2192292" y="1432954"/>
                  </a:lnTo>
                  <a:cubicBezTo>
                    <a:pt x="2192292" y="1445796"/>
                    <a:pt x="2181882" y="1456206"/>
                    <a:pt x="2169040" y="1456206"/>
                  </a:cubicBezTo>
                  <a:lnTo>
                    <a:pt x="23252" y="1456206"/>
                  </a:lnTo>
                  <a:cubicBezTo>
                    <a:pt x="10410" y="1456206"/>
                    <a:pt x="0" y="1445796"/>
                    <a:pt x="0" y="1432954"/>
                  </a:cubicBezTo>
                  <a:lnTo>
                    <a:pt x="0" y="23252"/>
                  </a:lnTo>
                  <a:cubicBezTo>
                    <a:pt x="0" y="10410"/>
                    <a:pt x="10410" y="0"/>
                    <a:pt x="23252" y="0"/>
                  </a:cubicBezTo>
                  <a:close/>
                </a:path>
              </a:pathLst>
            </a:custGeom>
            <a:solidFill>
              <a:srgbClr val="000000">
                <a:alpha val="0"/>
              </a:srgbClr>
            </a:solidFill>
            <a:ln w="9525" cap="rnd">
              <a:solidFill>
                <a:srgbClr val="2F1800"/>
              </a:solidFill>
              <a:prstDash val="solid"/>
              <a:round/>
            </a:ln>
          </p:spPr>
        </p:sp>
        <p:sp>
          <p:nvSpPr>
            <p:cNvPr id="4" name="TextBox 4"/>
            <p:cNvSpPr txBox="1"/>
            <p:nvPr/>
          </p:nvSpPr>
          <p:spPr>
            <a:xfrm>
              <a:off x="0" y="76200"/>
              <a:ext cx="2192292" cy="1380006"/>
            </a:xfrm>
            <a:prstGeom prst="rect">
              <a:avLst/>
            </a:prstGeom>
          </p:spPr>
          <p:txBody>
            <a:bodyPr lIns="50800" tIns="50800" rIns="50800" bIns="50800" rtlCol="0" anchor="ctr"/>
            <a:lstStyle/>
            <a:p>
              <a:pPr algn="ctr">
                <a:lnSpc>
                  <a:spcPts val="1460"/>
                </a:lnSpc>
              </a:pPr>
            </a:p>
          </p:txBody>
        </p:sp>
      </p:grpSp>
      <p:grpSp>
        <p:nvGrpSpPr>
          <p:cNvPr id="5" name="Group 5"/>
          <p:cNvGrpSpPr/>
          <p:nvPr/>
        </p:nvGrpSpPr>
        <p:grpSpPr>
          <a:xfrm>
            <a:off x="9966795" y="3368132"/>
            <a:ext cx="3555064" cy="574461"/>
            <a:chOff x="0" y="0"/>
            <a:chExt cx="2515016" cy="406400"/>
          </a:xfrm>
        </p:grpSpPr>
        <p:sp>
          <p:nvSpPr>
            <p:cNvPr id="6" name="Freeform 6"/>
            <p:cNvSpPr/>
            <p:nvPr/>
          </p:nvSpPr>
          <p:spPr>
            <a:xfrm>
              <a:off x="0" y="0"/>
              <a:ext cx="2515016" cy="406400"/>
            </a:xfrm>
            <a:custGeom>
              <a:avLst/>
              <a:gdLst/>
              <a:ahLst/>
              <a:cxnLst/>
              <a:rect l="l" t="t" r="r" b="b"/>
              <a:pathLst>
                <a:path w="2515016" h="406400">
                  <a:moveTo>
                    <a:pt x="2311816" y="0"/>
                  </a:moveTo>
                  <a:cubicBezTo>
                    <a:pt x="2424041" y="0"/>
                    <a:pt x="2515016" y="90976"/>
                    <a:pt x="2515016" y="203200"/>
                  </a:cubicBezTo>
                  <a:cubicBezTo>
                    <a:pt x="2515016" y="315424"/>
                    <a:pt x="2424041" y="406400"/>
                    <a:pt x="2311816" y="406400"/>
                  </a:cubicBezTo>
                  <a:lnTo>
                    <a:pt x="203200" y="406400"/>
                  </a:lnTo>
                  <a:cubicBezTo>
                    <a:pt x="90976" y="406400"/>
                    <a:pt x="0" y="315424"/>
                    <a:pt x="0" y="203200"/>
                  </a:cubicBezTo>
                  <a:cubicBezTo>
                    <a:pt x="0" y="90976"/>
                    <a:pt x="90976" y="0"/>
                    <a:pt x="203200" y="0"/>
                  </a:cubicBezTo>
                  <a:close/>
                </a:path>
              </a:pathLst>
            </a:custGeom>
            <a:solidFill>
              <a:srgbClr val="2F1800"/>
            </a:solidFill>
            <a:ln cap="sq">
              <a:noFill/>
              <a:prstDash val="solid"/>
              <a:miter/>
            </a:ln>
          </p:spPr>
        </p:sp>
        <p:sp>
          <p:nvSpPr>
            <p:cNvPr id="7" name="TextBox 7"/>
            <p:cNvSpPr txBox="1"/>
            <p:nvPr/>
          </p:nvSpPr>
          <p:spPr>
            <a:xfrm>
              <a:off x="0" y="76200"/>
              <a:ext cx="2515016" cy="330200"/>
            </a:xfrm>
            <a:prstGeom prst="rect">
              <a:avLst/>
            </a:prstGeom>
          </p:spPr>
          <p:txBody>
            <a:bodyPr lIns="50800" tIns="50800" rIns="50800" bIns="50800" rtlCol="0" anchor="ctr"/>
            <a:lstStyle/>
            <a:p>
              <a:pPr algn="ctr">
                <a:lnSpc>
                  <a:spcPts val="1460"/>
                </a:lnSpc>
              </a:pPr>
            </a:p>
          </p:txBody>
        </p:sp>
      </p:grpSp>
      <p:sp>
        <p:nvSpPr>
          <p:cNvPr id="8" name="Freeform 8"/>
          <p:cNvSpPr/>
          <p:nvPr/>
        </p:nvSpPr>
        <p:spPr>
          <a:xfrm>
            <a:off x="232038" y="3137182"/>
            <a:ext cx="6955433" cy="4805572"/>
          </a:xfrm>
          <a:custGeom>
            <a:avLst/>
            <a:gdLst/>
            <a:ahLst/>
            <a:cxnLst/>
            <a:rect l="l" t="t" r="r" b="b"/>
            <a:pathLst>
              <a:path w="6955433" h="4805572">
                <a:moveTo>
                  <a:pt x="0" y="0"/>
                </a:moveTo>
                <a:lnTo>
                  <a:pt x="6955433" y="0"/>
                </a:lnTo>
                <a:lnTo>
                  <a:pt x="6955433" y="4805572"/>
                </a:lnTo>
                <a:lnTo>
                  <a:pt x="0" y="4805572"/>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9" name="TextBox 9"/>
          <p:cNvSpPr txBox="1"/>
          <p:nvPr/>
        </p:nvSpPr>
        <p:spPr>
          <a:xfrm>
            <a:off x="7950791" y="3977041"/>
            <a:ext cx="7587072" cy="5067935"/>
          </a:xfrm>
          <a:prstGeom prst="rect">
            <a:avLst/>
          </a:prstGeom>
        </p:spPr>
        <p:txBody>
          <a:bodyPr lIns="0" tIns="0" rIns="0" bIns="0" rtlCol="0" anchor="t">
            <a:spAutoFit/>
          </a:bodyPr>
          <a:lstStyle/>
          <a:p>
            <a:pPr algn="just">
              <a:lnSpc>
                <a:spcPts val="364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Five Key Sections:</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Understanding German Customer Service Culture</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Communication Techniques and Cultural Sensitivity</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Scripts for Common Customer Interactions</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Role-Playing and Interactive Exercises</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Reinforcement and Ongoing Coaching</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64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Approach:</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364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Theoretical studies and practical application</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64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One step after another the development of skills</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
        <p:nvSpPr>
          <p:cNvPr id="10" name="TextBox 10"/>
          <p:cNvSpPr txBox="1"/>
          <p:nvPr/>
        </p:nvSpPr>
        <p:spPr>
          <a:xfrm>
            <a:off x="7638201" y="1428379"/>
            <a:ext cx="8598982" cy="159507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MODULE STRUCTURE AND QUALIFICATION</a:t>
            </a:r>
            <a:endParaRPr lang="en-US" sz="6175" b="1">
              <a:solidFill>
                <a:srgbClr val="2F1800"/>
              </a:solidFill>
              <a:latin typeface="Saira Bold"/>
              <a:ea typeface="Saira Bold"/>
              <a:cs typeface="Saira Bold"/>
              <a:sym typeface="Saira 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5542" y="4022660"/>
            <a:ext cx="981645" cy="4424593"/>
            <a:chOff x="0" y="0"/>
            <a:chExt cx="258540" cy="1165325"/>
          </a:xfrm>
        </p:grpSpPr>
        <p:sp>
          <p:nvSpPr>
            <p:cNvPr id="3" name="Freeform 3"/>
            <p:cNvSpPr/>
            <p:nvPr/>
          </p:nvSpPr>
          <p:spPr>
            <a:xfrm>
              <a:off x="0" y="0"/>
              <a:ext cx="258540" cy="1165325"/>
            </a:xfrm>
            <a:custGeom>
              <a:avLst/>
              <a:gdLst/>
              <a:ahLst/>
              <a:cxnLst/>
              <a:rect l="l" t="t" r="r" b="b"/>
              <a:pathLst>
                <a:path w="258540" h="1165325">
                  <a:moveTo>
                    <a:pt x="129270" y="0"/>
                  </a:moveTo>
                  <a:lnTo>
                    <a:pt x="129270" y="0"/>
                  </a:lnTo>
                  <a:cubicBezTo>
                    <a:pt x="163555" y="0"/>
                    <a:pt x="196435" y="13619"/>
                    <a:pt x="220678" y="37862"/>
                  </a:cubicBezTo>
                  <a:cubicBezTo>
                    <a:pt x="244921" y="62105"/>
                    <a:pt x="258540" y="94986"/>
                    <a:pt x="258540" y="129270"/>
                  </a:cubicBezTo>
                  <a:lnTo>
                    <a:pt x="258540" y="1036055"/>
                  </a:lnTo>
                  <a:cubicBezTo>
                    <a:pt x="258540" y="1070339"/>
                    <a:pt x="244921" y="1103220"/>
                    <a:pt x="220678" y="1127462"/>
                  </a:cubicBezTo>
                  <a:cubicBezTo>
                    <a:pt x="196435" y="1151705"/>
                    <a:pt x="163555" y="1165325"/>
                    <a:pt x="129270" y="1165325"/>
                  </a:cubicBezTo>
                  <a:lnTo>
                    <a:pt x="129270" y="1165325"/>
                  </a:lnTo>
                  <a:cubicBezTo>
                    <a:pt x="57876" y="1165325"/>
                    <a:pt x="0" y="1107449"/>
                    <a:pt x="0" y="1036055"/>
                  </a:cubicBezTo>
                  <a:lnTo>
                    <a:pt x="0" y="129270"/>
                  </a:lnTo>
                  <a:cubicBezTo>
                    <a:pt x="0" y="57876"/>
                    <a:pt x="57876" y="0"/>
                    <a:pt x="129270" y="0"/>
                  </a:cubicBezTo>
                  <a:close/>
                </a:path>
              </a:pathLst>
            </a:custGeom>
            <a:solidFill>
              <a:srgbClr val="000000">
                <a:alpha val="0"/>
              </a:srgbClr>
            </a:solidFill>
            <a:ln w="9525" cap="rnd">
              <a:solidFill>
                <a:srgbClr val="2F1800"/>
              </a:solidFill>
              <a:prstDash val="solid"/>
              <a:round/>
            </a:ln>
          </p:spPr>
        </p:sp>
        <p:sp>
          <p:nvSpPr>
            <p:cNvPr id="4" name="TextBox 4"/>
            <p:cNvSpPr txBox="1"/>
            <p:nvPr/>
          </p:nvSpPr>
          <p:spPr>
            <a:xfrm>
              <a:off x="0" y="76200"/>
              <a:ext cx="258540" cy="1089125"/>
            </a:xfrm>
            <a:prstGeom prst="rect">
              <a:avLst/>
            </a:prstGeom>
          </p:spPr>
          <p:txBody>
            <a:bodyPr lIns="50800" tIns="50800" rIns="50800" bIns="50800" rtlCol="0" anchor="ctr"/>
            <a:lstStyle/>
            <a:p>
              <a:pPr algn="ctr">
                <a:lnSpc>
                  <a:spcPts val="1460"/>
                </a:lnSpc>
              </a:pPr>
            </a:p>
          </p:txBody>
        </p:sp>
      </p:grpSp>
      <p:sp>
        <p:nvSpPr>
          <p:cNvPr id="5" name="Freeform 5"/>
          <p:cNvSpPr/>
          <p:nvPr/>
        </p:nvSpPr>
        <p:spPr>
          <a:xfrm>
            <a:off x="411085" y="5949676"/>
            <a:ext cx="570560" cy="570560"/>
          </a:xfrm>
          <a:custGeom>
            <a:avLst/>
            <a:gdLst/>
            <a:ahLst/>
            <a:cxnLst/>
            <a:rect l="l" t="t" r="r" b="b"/>
            <a:pathLst>
              <a:path w="570560" h="570560">
                <a:moveTo>
                  <a:pt x="0" y="0"/>
                </a:moveTo>
                <a:lnTo>
                  <a:pt x="570560" y="0"/>
                </a:lnTo>
                <a:lnTo>
                  <a:pt x="570560" y="570560"/>
                </a:lnTo>
                <a:lnTo>
                  <a:pt x="0" y="570560"/>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6" name="Freeform 6"/>
          <p:cNvSpPr/>
          <p:nvPr/>
        </p:nvSpPr>
        <p:spPr>
          <a:xfrm>
            <a:off x="10560768" y="3462201"/>
            <a:ext cx="7039770" cy="5081434"/>
          </a:xfrm>
          <a:custGeom>
            <a:avLst/>
            <a:gdLst/>
            <a:ahLst/>
            <a:cxnLst/>
            <a:rect l="l" t="t" r="r" b="b"/>
            <a:pathLst>
              <a:path w="7039770" h="5081434">
                <a:moveTo>
                  <a:pt x="0" y="0"/>
                </a:moveTo>
                <a:lnTo>
                  <a:pt x="7039770" y="0"/>
                </a:lnTo>
                <a:lnTo>
                  <a:pt x="7039770" y="5081434"/>
                </a:lnTo>
                <a:lnTo>
                  <a:pt x="0" y="50814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1709346" y="3750256"/>
            <a:ext cx="8382049" cy="5067935"/>
          </a:xfrm>
          <a:prstGeom prst="rect">
            <a:avLst/>
          </a:prstGeom>
        </p:spPr>
        <p:txBody>
          <a:bodyPr lIns="0" tIns="0" rIns="0" bIns="0" rtlCol="0" anchor="t">
            <a:spAutoFit/>
          </a:bodyPr>
          <a:lstStyle/>
          <a:p>
            <a:pPr algn="l">
              <a:lnSpc>
                <a:spcPts val="3640"/>
              </a:lnSpc>
            </a:pPr>
            <a:r>
              <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Key Characteristics:</a:t>
            </a:r>
            <a:endPar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marL="561340" lvl="1" indent="-280670" algn="l">
              <a:lnSpc>
                <a:spcPts val="3640"/>
              </a:lnSpc>
              <a:buFont typeface="Arial" panose="020B0604020202090204"/>
              <a:buChar char="•"/>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Direct Communication: Free and open expression of feelings</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l">
              <a:lnSpc>
                <a:spcPts val="3640"/>
              </a:lnSpc>
              <a:buFont typeface="Arial" panose="020B0604020202090204"/>
              <a:buChar char="•"/>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Efficiency: Finding the fastest, yet high-quality solution promptly</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l">
              <a:lnSpc>
                <a:spcPts val="3640"/>
              </a:lnSpc>
              <a:buFont typeface="Arial" panose="020B0604020202090204"/>
              <a:buChar char="•"/>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Formality: Proper use of titles and respectful language</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l">
              <a:lnSpc>
                <a:spcPts val="3640"/>
              </a:lnSpc>
              <a:buFont typeface="Arial" panose="020B0604020202090204"/>
              <a:buChar char="•"/>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Precision: The truthfulness and clearness of information delivery</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l">
              <a:lnSpc>
                <a:spcPts val="3640"/>
              </a:lnSpc>
            </a:pPr>
            <a:r>
              <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Application:</a:t>
            </a:r>
            <a:endPar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l">
              <a:lnSpc>
                <a:spcPts val="3640"/>
              </a:lnSpc>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Service adaptations will be tailored to local and international users as per the understanding of their needs (</a:t>
            </a:r>
            <a:r>
              <a:rPr lang="en-US" sz="28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Bowen, 2024)</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
        <p:nvSpPr>
          <p:cNvPr id="8" name="TextBox 8"/>
          <p:cNvSpPr txBox="1"/>
          <p:nvPr/>
        </p:nvSpPr>
        <p:spPr>
          <a:xfrm>
            <a:off x="1205531" y="818850"/>
            <a:ext cx="10925441" cy="237612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UNDERSTANDING GERMAN CUSTOMER SERVICE CULTURE</a:t>
            </a:r>
            <a:endParaRPr lang="en-US" sz="6175" b="1">
              <a:solidFill>
                <a:srgbClr val="2F1800"/>
              </a:solidFill>
              <a:latin typeface="Saira Bold"/>
              <a:ea typeface="Saira Bold"/>
              <a:cs typeface="Saira Bold"/>
              <a:sym typeface="Saira Bo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40870" y="3798415"/>
            <a:ext cx="9452083" cy="5289723"/>
            <a:chOff x="0" y="0"/>
            <a:chExt cx="2489437" cy="1393178"/>
          </a:xfrm>
        </p:grpSpPr>
        <p:sp>
          <p:nvSpPr>
            <p:cNvPr id="3" name="Freeform 3"/>
            <p:cNvSpPr/>
            <p:nvPr/>
          </p:nvSpPr>
          <p:spPr>
            <a:xfrm>
              <a:off x="0" y="0"/>
              <a:ext cx="2489438" cy="1393178"/>
            </a:xfrm>
            <a:custGeom>
              <a:avLst/>
              <a:gdLst/>
              <a:ahLst/>
              <a:cxnLst/>
              <a:rect l="l" t="t" r="r" b="b"/>
              <a:pathLst>
                <a:path w="2489438" h="1393178">
                  <a:moveTo>
                    <a:pt x="20477" y="0"/>
                  </a:moveTo>
                  <a:lnTo>
                    <a:pt x="2468961" y="0"/>
                  </a:lnTo>
                  <a:cubicBezTo>
                    <a:pt x="2474392" y="0"/>
                    <a:pt x="2479600" y="2157"/>
                    <a:pt x="2483440" y="5998"/>
                  </a:cubicBezTo>
                  <a:cubicBezTo>
                    <a:pt x="2487280" y="9838"/>
                    <a:pt x="2489438" y="15046"/>
                    <a:pt x="2489438" y="20477"/>
                  </a:cubicBezTo>
                  <a:lnTo>
                    <a:pt x="2489438" y="1372701"/>
                  </a:lnTo>
                  <a:cubicBezTo>
                    <a:pt x="2489438" y="1384010"/>
                    <a:pt x="2480270" y="1393178"/>
                    <a:pt x="2468961" y="1393178"/>
                  </a:cubicBezTo>
                  <a:lnTo>
                    <a:pt x="20477" y="1393178"/>
                  </a:lnTo>
                  <a:cubicBezTo>
                    <a:pt x="15046" y="1393178"/>
                    <a:pt x="9838" y="1391021"/>
                    <a:pt x="5998" y="1387181"/>
                  </a:cubicBezTo>
                  <a:cubicBezTo>
                    <a:pt x="2157" y="1383340"/>
                    <a:pt x="0" y="1378132"/>
                    <a:pt x="0" y="1372701"/>
                  </a:cubicBezTo>
                  <a:lnTo>
                    <a:pt x="0" y="20477"/>
                  </a:lnTo>
                  <a:cubicBezTo>
                    <a:pt x="0" y="9168"/>
                    <a:pt x="9168" y="0"/>
                    <a:pt x="20477" y="0"/>
                  </a:cubicBezTo>
                  <a:close/>
                </a:path>
              </a:pathLst>
            </a:custGeom>
            <a:solidFill>
              <a:srgbClr val="000000">
                <a:alpha val="0"/>
              </a:srgbClr>
            </a:solidFill>
            <a:ln w="9525" cap="rnd">
              <a:solidFill>
                <a:srgbClr val="2F1800"/>
              </a:solidFill>
              <a:prstDash val="solid"/>
              <a:round/>
            </a:ln>
          </p:spPr>
        </p:sp>
        <p:sp>
          <p:nvSpPr>
            <p:cNvPr id="4" name="TextBox 4"/>
            <p:cNvSpPr txBox="1"/>
            <p:nvPr/>
          </p:nvSpPr>
          <p:spPr>
            <a:xfrm>
              <a:off x="0" y="76200"/>
              <a:ext cx="2489437" cy="1316978"/>
            </a:xfrm>
            <a:prstGeom prst="rect">
              <a:avLst/>
            </a:prstGeom>
          </p:spPr>
          <p:txBody>
            <a:bodyPr lIns="50800" tIns="50800" rIns="50800" bIns="50800" rtlCol="0" anchor="ctr"/>
            <a:lstStyle/>
            <a:p>
              <a:pPr algn="ctr">
                <a:lnSpc>
                  <a:spcPts val="1460"/>
                </a:lnSpc>
              </a:pPr>
            </a:p>
          </p:txBody>
        </p:sp>
      </p:grpSp>
      <p:grpSp>
        <p:nvGrpSpPr>
          <p:cNvPr id="5" name="Group 5"/>
          <p:cNvGrpSpPr/>
          <p:nvPr/>
        </p:nvGrpSpPr>
        <p:grpSpPr>
          <a:xfrm>
            <a:off x="3995651" y="3393375"/>
            <a:ext cx="2802227" cy="574461"/>
            <a:chOff x="0" y="0"/>
            <a:chExt cx="1982425" cy="406400"/>
          </a:xfrm>
        </p:grpSpPr>
        <p:sp>
          <p:nvSpPr>
            <p:cNvPr id="6" name="Freeform 6"/>
            <p:cNvSpPr/>
            <p:nvPr/>
          </p:nvSpPr>
          <p:spPr>
            <a:xfrm>
              <a:off x="0" y="0"/>
              <a:ext cx="1982425" cy="406400"/>
            </a:xfrm>
            <a:custGeom>
              <a:avLst/>
              <a:gdLst/>
              <a:ahLst/>
              <a:cxnLst/>
              <a:rect l="l" t="t" r="r" b="b"/>
              <a:pathLst>
                <a:path w="1982425" h="406400">
                  <a:moveTo>
                    <a:pt x="1779225" y="0"/>
                  </a:moveTo>
                  <a:cubicBezTo>
                    <a:pt x="1891449" y="0"/>
                    <a:pt x="1982425" y="90976"/>
                    <a:pt x="1982425" y="203200"/>
                  </a:cubicBezTo>
                  <a:cubicBezTo>
                    <a:pt x="1982425" y="315424"/>
                    <a:pt x="1891449" y="406400"/>
                    <a:pt x="1779225" y="406400"/>
                  </a:cubicBezTo>
                  <a:lnTo>
                    <a:pt x="203200" y="406400"/>
                  </a:lnTo>
                  <a:cubicBezTo>
                    <a:pt x="90976" y="406400"/>
                    <a:pt x="0" y="315424"/>
                    <a:pt x="0" y="203200"/>
                  </a:cubicBezTo>
                  <a:cubicBezTo>
                    <a:pt x="0" y="90976"/>
                    <a:pt x="90976" y="0"/>
                    <a:pt x="203200" y="0"/>
                  </a:cubicBezTo>
                  <a:close/>
                </a:path>
              </a:pathLst>
            </a:custGeom>
            <a:solidFill>
              <a:srgbClr val="2F1800"/>
            </a:solidFill>
            <a:ln cap="sq">
              <a:noFill/>
              <a:prstDash val="solid"/>
              <a:miter/>
            </a:ln>
          </p:spPr>
        </p:sp>
        <p:sp>
          <p:nvSpPr>
            <p:cNvPr id="7" name="TextBox 7"/>
            <p:cNvSpPr txBox="1"/>
            <p:nvPr/>
          </p:nvSpPr>
          <p:spPr>
            <a:xfrm>
              <a:off x="0" y="76200"/>
              <a:ext cx="1982425" cy="330200"/>
            </a:xfrm>
            <a:prstGeom prst="rect">
              <a:avLst/>
            </a:prstGeom>
          </p:spPr>
          <p:txBody>
            <a:bodyPr lIns="50800" tIns="50800" rIns="50800" bIns="50800" rtlCol="0" anchor="ctr"/>
            <a:lstStyle/>
            <a:p>
              <a:pPr algn="ctr">
                <a:lnSpc>
                  <a:spcPts val="1460"/>
                </a:lnSpc>
              </a:pPr>
            </a:p>
          </p:txBody>
        </p:sp>
      </p:grpSp>
      <p:sp>
        <p:nvSpPr>
          <p:cNvPr id="8" name="Freeform 8"/>
          <p:cNvSpPr/>
          <p:nvPr/>
        </p:nvSpPr>
        <p:spPr>
          <a:xfrm>
            <a:off x="10453916" y="2572276"/>
            <a:ext cx="7074547" cy="6971645"/>
          </a:xfrm>
          <a:custGeom>
            <a:avLst/>
            <a:gdLst/>
            <a:ahLst/>
            <a:cxnLst/>
            <a:rect l="l" t="t" r="r" b="b"/>
            <a:pathLst>
              <a:path w="7074547" h="6971645">
                <a:moveTo>
                  <a:pt x="0" y="0"/>
                </a:moveTo>
                <a:lnTo>
                  <a:pt x="7074547" y="0"/>
                </a:lnTo>
                <a:lnTo>
                  <a:pt x="7074547" y="6971645"/>
                </a:lnTo>
                <a:lnTo>
                  <a:pt x="0" y="6971645"/>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9" name="TextBox 9"/>
          <p:cNvSpPr txBox="1"/>
          <p:nvPr/>
        </p:nvSpPr>
        <p:spPr>
          <a:xfrm>
            <a:off x="1054706" y="977265"/>
            <a:ext cx="13172186" cy="159507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COMMUNICATION TECHNIQUES &amp; CULTURAL SENSITIVITY</a:t>
            </a:r>
            <a:endParaRPr lang="en-US" sz="6175" b="1">
              <a:solidFill>
                <a:srgbClr val="2F1800"/>
              </a:solidFill>
              <a:latin typeface="Saira Bold"/>
              <a:ea typeface="Saira Bold"/>
              <a:cs typeface="Saira Bold"/>
              <a:sym typeface="Saira Bold"/>
            </a:endParaRPr>
          </a:p>
        </p:txBody>
      </p:sp>
      <p:sp>
        <p:nvSpPr>
          <p:cNvPr id="10" name="TextBox 10"/>
          <p:cNvSpPr txBox="1"/>
          <p:nvPr/>
        </p:nvSpPr>
        <p:spPr>
          <a:xfrm>
            <a:off x="908476" y="4289785"/>
            <a:ext cx="8563278" cy="4431538"/>
          </a:xfrm>
          <a:prstGeom prst="rect">
            <a:avLst/>
          </a:prstGeom>
        </p:spPr>
        <p:txBody>
          <a:bodyPr lIns="0" tIns="0" rIns="0" bIns="0" rtlCol="0" anchor="t">
            <a:spAutoFit/>
          </a:bodyPr>
          <a:lstStyle/>
          <a:p>
            <a:pPr algn="just">
              <a:lnSpc>
                <a:spcPts val="3925"/>
              </a:lnSpc>
            </a:pPr>
            <a:r>
              <a:rPr lang="en-US" sz="2600" b="1">
                <a:solidFill>
                  <a:srgbClr val="2F1800"/>
                </a:solidFill>
                <a:latin typeface="DM Sans Bold"/>
                <a:ea typeface="DM Sans Bold"/>
                <a:cs typeface="DM Sans Bold"/>
                <a:sym typeface="DM Sans Bold"/>
              </a:rPr>
              <a:t>Active Listening:</a:t>
            </a:r>
            <a:endParaRPr lang="en-US" sz="2600" b="1">
              <a:solidFill>
                <a:srgbClr val="2F1800"/>
              </a:solidFill>
              <a:latin typeface="DM Sans Bold"/>
              <a:ea typeface="DM Sans Bold"/>
              <a:cs typeface="DM Sans Bold"/>
              <a:sym typeface="DM Sans Bold"/>
            </a:endParaRPr>
          </a:p>
          <a:p>
            <a:pPr algn="just">
              <a:lnSpc>
                <a:spcPts val="3925"/>
              </a:lnSpc>
            </a:pPr>
            <a:r>
              <a:rPr lang="en-US" sz="2600">
                <a:solidFill>
                  <a:srgbClr val="2F1800"/>
                </a:solidFill>
                <a:latin typeface="DM Sans"/>
                <a:ea typeface="DM Sans"/>
                <a:cs typeface="DM Sans"/>
                <a:sym typeface="DM Sans"/>
              </a:rPr>
              <a:t>Give your full attention, summing up the key essence of their points, and then verify if everything makes sense.</a:t>
            </a:r>
            <a:endParaRPr lang="en-US" sz="2600">
              <a:solidFill>
                <a:srgbClr val="2F1800"/>
              </a:solidFill>
              <a:latin typeface="DM Sans"/>
              <a:ea typeface="DM Sans"/>
              <a:cs typeface="DM Sans"/>
              <a:sym typeface="DM Sans"/>
            </a:endParaRPr>
          </a:p>
          <a:p>
            <a:pPr algn="just">
              <a:lnSpc>
                <a:spcPts val="3925"/>
              </a:lnSpc>
            </a:pPr>
            <a:r>
              <a:rPr lang="en-US" sz="2600" b="1">
                <a:solidFill>
                  <a:srgbClr val="2F1800"/>
                </a:solidFill>
                <a:latin typeface="DM Sans Bold"/>
                <a:ea typeface="DM Sans Bold"/>
                <a:cs typeface="DM Sans Bold"/>
                <a:sym typeface="DM Sans Bold"/>
              </a:rPr>
              <a:t>Empathy:</a:t>
            </a:r>
            <a:endParaRPr lang="en-US" sz="2600" b="1">
              <a:solidFill>
                <a:srgbClr val="2F1800"/>
              </a:solidFill>
              <a:latin typeface="DM Sans Bold"/>
              <a:ea typeface="DM Sans Bold"/>
              <a:cs typeface="DM Sans Bold"/>
              <a:sym typeface="DM Sans Bold"/>
            </a:endParaRPr>
          </a:p>
          <a:p>
            <a:pPr algn="just">
              <a:lnSpc>
                <a:spcPts val="3925"/>
              </a:lnSpc>
            </a:pPr>
            <a:r>
              <a:rPr lang="en-US" sz="2600">
                <a:solidFill>
                  <a:srgbClr val="2F1800"/>
                </a:solidFill>
                <a:latin typeface="DM Sans"/>
                <a:ea typeface="DM Sans"/>
                <a:cs typeface="DM Sans"/>
                <a:sym typeface="DM Sans"/>
              </a:rPr>
              <a:t>Recognise and validate customer emotions to comfort them and let them know you listen to them.</a:t>
            </a:r>
            <a:endParaRPr lang="en-US" sz="2600">
              <a:solidFill>
                <a:srgbClr val="2F1800"/>
              </a:solidFill>
              <a:latin typeface="DM Sans"/>
              <a:ea typeface="DM Sans"/>
              <a:cs typeface="DM Sans"/>
              <a:sym typeface="DM Sans"/>
            </a:endParaRPr>
          </a:p>
          <a:p>
            <a:pPr algn="just">
              <a:lnSpc>
                <a:spcPts val="3925"/>
              </a:lnSpc>
            </a:pPr>
            <a:r>
              <a:rPr lang="en-US" sz="2600" b="1">
                <a:solidFill>
                  <a:srgbClr val="2F1800"/>
                </a:solidFill>
                <a:latin typeface="DM Sans Bold"/>
                <a:ea typeface="DM Sans Bold"/>
                <a:cs typeface="DM Sans Bold"/>
                <a:sym typeface="DM Sans Bold"/>
              </a:rPr>
              <a:t>Adapting Communication:</a:t>
            </a:r>
            <a:endParaRPr lang="en-US" sz="2600" b="1">
              <a:solidFill>
                <a:srgbClr val="2F1800"/>
              </a:solidFill>
              <a:latin typeface="DM Sans Bold"/>
              <a:ea typeface="DM Sans Bold"/>
              <a:cs typeface="DM Sans Bold"/>
              <a:sym typeface="DM Sans Bold"/>
            </a:endParaRPr>
          </a:p>
          <a:p>
            <a:pPr algn="just">
              <a:lnSpc>
                <a:spcPts val="3925"/>
              </a:lnSpc>
            </a:pPr>
            <a:r>
              <a:rPr lang="en-US" sz="2600">
                <a:solidFill>
                  <a:srgbClr val="2F1800"/>
                </a:solidFill>
                <a:latin typeface="DM Sans"/>
                <a:ea typeface="DM Sans"/>
                <a:cs typeface="DM Sans"/>
                <a:sym typeface="DM Sans"/>
              </a:rPr>
              <a:t>Model the customer’s formality level</a:t>
            </a:r>
            <a:endParaRPr lang="en-US" sz="2600">
              <a:solidFill>
                <a:srgbClr val="2F1800"/>
              </a:solidFill>
              <a:latin typeface="DM Sans"/>
              <a:ea typeface="DM Sans"/>
              <a:cs typeface="DM Sans"/>
              <a:sym typeface="DM Sans"/>
            </a:endParaRPr>
          </a:p>
          <a:p>
            <a:pPr algn="just">
              <a:lnSpc>
                <a:spcPts val="3925"/>
              </a:lnSpc>
            </a:pPr>
            <a:r>
              <a:rPr lang="en-US" sz="2600">
                <a:solidFill>
                  <a:srgbClr val="2F1800"/>
                </a:solidFill>
                <a:latin typeface="DM Sans"/>
                <a:ea typeface="DM Sans"/>
                <a:cs typeface="DM Sans"/>
                <a:sym typeface="DM Sans"/>
              </a:rPr>
              <a:t>Avoid jargon and make your expressions short and clear</a:t>
            </a:r>
            <a:endParaRPr lang="en-US" sz="2600">
              <a:solidFill>
                <a:srgbClr val="2F1800"/>
              </a:solidFill>
              <a:latin typeface="DM Sans"/>
              <a:ea typeface="DM Sans"/>
              <a:cs typeface="DM Sans"/>
              <a:sym typeface="DM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4669732" y="9598623"/>
            <a:ext cx="2875318" cy="574461"/>
            <a:chOff x="0" y="0"/>
            <a:chExt cx="2034133" cy="406400"/>
          </a:xfrm>
        </p:grpSpPr>
        <p:sp>
          <p:nvSpPr>
            <p:cNvPr id="3" name="Freeform 3"/>
            <p:cNvSpPr/>
            <p:nvPr/>
          </p:nvSpPr>
          <p:spPr>
            <a:xfrm>
              <a:off x="0" y="0"/>
              <a:ext cx="2034133" cy="406400"/>
            </a:xfrm>
            <a:custGeom>
              <a:avLst/>
              <a:gdLst/>
              <a:ahLst/>
              <a:cxnLst/>
              <a:rect l="l" t="t" r="r" b="b"/>
              <a:pathLst>
                <a:path w="2034133" h="406400">
                  <a:moveTo>
                    <a:pt x="1830933" y="0"/>
                  </a:moveTo>
                  <a:cubicBezTo>
                    <a:pt x="1943157" y="0"/>
                    <a:pt x="2034133" y="90976"/>
                    <a:pt x="2034133" y="203200"/>
                  </a:cubicBezTo>
                  <a:cubicBezTo>
                    <a:pt x="2034133" y="315424"/>
                    <a:pt x="1943157" y="406400"/>
                    <a:pt x="1830933" y="406400"/>
                  </a:cubicBezTo>
                  <a:lnTo>
                    <a:pt x="203200" y="406400"/>
                  </a:lnTo>
                  <a:cubicBezTo>
                    <a:pt x="90976" y="406400"/>
                    <a:pt x="0" y="315424"/>
                    <a:pt x="0" y="203200"/>
                  </a:cubicBezTo>
                  <a:cubicBezTo>
                    <a:pt x="0" y="90976"/>
                    <a:pt x="90976" y="0"/>
                    <a:pt x="203200" y="0"/>
                  </a:cubicBezTo>
                  <a:close/>
                </a:path>
              </a:pathLst>
            </a:custGeom>
            <a:solidFill>
              <a:srgbClr val="2F1800"/>
            </a:solidFill>
            <a:ln cap="sq">
              <a:noFill/>
              <a:prstDash val="solid"/>
              <a:miter/>
            </a:ln>
          </p:spPr>
        </p:sp>
        <p:sp>
          <p:nvSpPr>
            <p:cNvPr id="4" name="TextBox 4"/>
            <p:cNvSpPr txBox="1"/>
            <p:nvPr/>
          </p:nvSpPr>
          <p:spPr>
            <a:xfrm>
              <a:off x="0" y="76200"/>
              <a:ext cx="2034133" cy="330200"/>
            </a:xfrm>
            <a:prstGeom prst="rect">
              <a:avLst/>
            </a:prstGeom>
          </p:spPr>
          <p:txBody>
            <a:bodyPr lIns="50800" tIns="50800" rIns="50800" bIns="50800" rtlCol="0" anchor="ctr"/>
            <a:lstStyle/>
            <a:p>
              <a:pPr algn="ctr">
                <a:lnSpc>
                  <a:spcPts val="1460"/>
                </a:lnSpc>
              </a:pPr>
            </a:p>
          </p:txBody>
        </p:sp>
      </p:grpSp>
      <p:sp>
        <p:nvSpPr>
          <p:cNvPr id="5" name="Freeform 5"/>
          <p:cNvSpPr/>
          <p:nvPr/>
        </p:nvSpPr>
        <p:spPr>
          <a:xfrm>
            <a:off x="750254" y="2844048"/>
            <a:ext cx="6937727" cy="6168270"/>
          </a:xfrm>
          <a:custGeom>
            <a:avLst/>
            <a:gdLst/>
            <a:ahLst/>
            <a:cxnLst/>
            <a:rect l="l" t="t" r="r" b="b"/>
            <a:pathLst>
              <a:path w="6937727" h="6168270">
                <a:moveTo>
                  <a:pt x="0" y="0"/>
                </a:moveTo>
                <a:lnTo>
                  <a:pt x="6937727" y="0"/>
                </a:lnTo>
                <a:lnTo>
                  <a:pt x="6937727" y="6168270"/>
                </a:lnTo>
                <a:lnTo>
                  <a:pt x="0" y="6168270"/>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6" name="TextBox 6"/>
          <p:cNvSpPr txBox="1"/>
          <p:nvPr/>
        </p:nvSpPr>
        <p:spPr>
          <a:xfrm>
            <a:off x="6600169" y="977265"/>
            <a:ext cx="10944881" cy="159507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SCRIPTS FOR COMMON CUSTOMER INTERACTIONS</a:t>
            </a:r>
            <a:endParaRPr lang="en-US" sz="6175" b="1">
              <a:solidFill>
                <a:srgbClr val="2F1800"/>
              </a:solidFill>
              <a:latin typeface="Saira Bold"/>
              <a:ea typeface="Saira Bold"/>
              <a:cs typeface="Saira Bold"/>
              <a:sym typeface="Saira Bold"/>
            </a:endParaRPr>
          </a:p>
        </p:txBody>
      </p:sp>
      <p:sp>
        <p:nvSpPr>
          <p:cNvPr id="7" name="TextBox 7"/>
          <p:cNvSpPr txBox="1"/>
          <p:nvPr/>
        </p:nvSpPr>
        <p:spPr>
          <a:xfrm>
            <a:off x="7911226" y="2710698"/>
            <a:ext cx="9633824" cy="6473190"/>
          </a:xfrm>
          <a:prstGeom prst="rect">
            <a:avLst/>
          </a:prstGeom>
        </p:spPr>
        <p:txBody>
          <a:bodyPr lIns="0" tIns="0" rIns="0" bIns="0" rtlCol="0" anchor="t">
            <a:spAutoFit/>
          </a:bodyPr>
          <a:lstStyle/>
          <a:p>
            <a:pPr algn="l">
              <a:lnSpc>
                <a:spcPts val="390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Greeting New Customers:</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l">
              <a:lnSpc>
                <a:spcPts val="390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Instance: “Good morning and welcome to Eco Adventures. My name is [Your Name]. How may I assist you today?”</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l">
              <a:lnSpc>
                <a:spcPts val="390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Handling Inquiries:</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l">
              <a:lnSpc>
                <a:spcPts val="390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Instance: “Hello [Customer Name], thank you for contacting us. Could you please give us more details about your inquiry?”</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l">
              <a:lnSpc>
                <a:spcPts val="390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Managing Complaints:</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l">
              <a:lnSpc>
                <a:spcPts val="390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Instance: “Afternoon, [Customer Name]. I apologise for the trouble. Would you mind telling me what is wrong so that we can deal with it as soon as possible?”</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l">
              <a:lnSpc>
                <a:spcPts val="390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Resolving Escalations:</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l">
              <a:lnSpc>
                <a:spcPts val="390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Instance: “Thank you for your inquiry, [Customer Name]. Please, give me a few seconds while I connect you to a specialist.”</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501140" y="8553401"/>
            <a:ext cx="1970104" cy="574461"/>
            <a:chOff x="0" y="0"/>
            <a:chExt cx="1393742" cy="406400"/>
          </a:xfrm>
        </p:grpSpPr>
        <p:sp>
          <p:nvSpPr>
            <p:cNvPr id="3" name="Freeform 3"/>
            <p:cNvSpPr/>
            <p:nvPr/>
          </p:nvSpPr>
          <p:spPr>
            <a:xfrm>
              <a:off x="0" y="0"/>
              <a:ext cx="1393742" cy="406400"/>
            </a:xfrm>
            <a:custGeom>
              <a:avLst/>
              <a:gdLst/>
              <a:ahLst/>
              <a:cxnLst/>
              <a:rect l="l" t="t" r="r" b="b"/>
              <a:pathLst>
                <a:path w="1393742" h="406400">
                  <a:moveTo>
                    <a:pt x="1190542" y="0"/>
                  </a:moveTo>
                  <a:cubicBezTo>
                    <a:pt x="1302767" y="0"/>
                    <a:pt x="1393742" y="90976"/>
                    <a:pt x="1393742" y="203200"/>
                  </a:cubicBezTo>
                  <a:cubicBezTo>
                    <a:pt x="1393742" y="315424"/>
                    <a:pt x="1302767" y="406400"/>
                    <a:pt x="1190542" y="406400"/>
                  </a:cubicBezTo>
                  <a:lnTo>
                    <a:pt x="203200" y="406400"/>
                  </a:lnTo>
                  <a:cubicBezTo>
                    <a:pt x="90976" y="406400"/>
                    <a:pt x="0" y="315424"/>
                    <a:pt x="0" y="203200"/>
                  </a:cubicBezTo>
                  <a:cubicBezTo>
                    <a:pt x="0" y="90976"/>
                    <a:pt x="90976" y="0"/>
                    <a:pt x="203200" y="0"/>
                  </a:cubicBezTo>
                  <a:close/>
                </a:path>
              </a:pathLst>
            </a:custGeom>
            <a:solidFill>
              <a:srgbClr val="2F1800"/>
            </a:solidFill>
            <a:ln cap="sq">
              <a:noFill/>
              <a:prstDash val="solid"/>
              <a:miter/>
            </a:ln>
          </p:spPr>
        </p:sp>
        <p:sp>
          <p:nvSpPr>
            <p:cNvPr id="4" name="TextBox 4"/>
            <p:cNvSpPr txBox="1"/>
            <p:nvPr/>
          </p:nvSpPr>
          <p:spPr>
            <a:xfrm>
              <a:off x="0" y="76200"/>
              <a:ext cx="1393742" cy="330200"/>
            </a:xfrm>
            <a:prstGeom prst="rect">
              <a:avLst/>
            </a:prstGeom>
          </p:spPr>
          <p:txBody>
            <a:bodyPr lIns="50800" tIns="50800" rIns="50800" bIns="50800" rtlCol="0" anchor="ctr"/>
            <a:lstStyle/>
            <a:p>
              <a:pPr algn="ctr">
                <a:lnSpc>
                  <a:spcPts val="1460"/>
                </a:lnSpc>
              </a:pPr>
            </a:p>
          </p:txBody>
        </p:sp>
      </p:grpSp>
      <p:sp>
        <p:nvSpPr>
          <p:cNvPr id="5" name="Freeform 5"/>
          <p:cNvSpPr/>
          <p:nvPr/>
        </p:nvSpPr>
        <p:spPr>
          <a:xfrm>
            <a:off x="8824437" y="2323110"/>
            <a:ext cx="8610281" cy="6935190"/>
          </a:xfrm>
          <a:custGeom>
            <a:avLst/>
            <a:gdLst/>
            <a:ahLst/>
            <a:cxnLst/>
            <a:rect l="l" t="t" r="r" b="b"/>
            <a:pathLst>
              <a:path w="8610281" h="6935190">
                <a:moveTo>
                  <a:pt x="0" y="0"/>
                </a:moveTo>
                <a:lnTo>
                  <a:pt x="8610281" y="0"/>
                </a:lnTo>
                <a:lnTo>
                  <a:pt x="8610281" y="6935190"/>
                </a:lnTo>
                <a:lnTo>
                  <a:pt x="0" y="6935190"/>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6" name="TextBox 6"/>
          <p:cNvSpPr txBox="1"/>
          <p:nvPr/>
        </p:nvSpPr>
        <p:spPr>
          <a:xfrm>
            <a:off x="1028700" y="728032"/>
            <a:ext cx="9923912" cy="159507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ROLE-PLAYING AND INTERACTIVE EXERCISES</a:t>
            </a:r>
            <a:endParaRPr lang="en-US" sz="6175" b="1">
              <a:solidFill>
                <a:srgbClr val="2F1800"/>
              </a:solidFill>
              <a:latin typeface="Saira Bold"/>
              <a:ea typeface="Saira Bold"/>
              <a:cs typeface="Saira Bold"/>
              <a:sym typeface="Saira Bold"/>
            </a:endParaRPr>
          </a:p>
        </p:txBody>
      </p:sp>
      <p:sp>
        <p:nvSpPr>
          <p:cNvPr id="7" name="TextBox 7"/>
          <p:cNvSpPr txBox="1"/>
          <p:nvPr/>
        </p:nvSpPr>
        <p:spPr>
          <a:xfrm>
            <a:off x="1988013" y="3203796"/>
            <a:ext cx="5972747" cy="4488688"/>
          </a:xfrm>
          <a:prstGeom prst="rect">
            <a:avLst/>
          </a:prstGeom>
        </p:spPr>
        <p:txBody>
          <a:bodyPr lIns="0" tIns="0" rIns="0" bIns="0" rtlCol="0" anchor="t">
            <a:spAutoFit/>
          </a:bodyPr>
          <a:lstStyle/>
          <a:p>
            <a:pPr algn="l">
              <a:lnSpc>
                <a:spcPts val="3925"/>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Purpose:</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l">
              <a:lnSpc>
                <a:spcPts val="3925"/>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Practicing situations that we are dealing with will make people more confident</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l">
              <a:lnSpc>
                <a:spcPts val="3925"/>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Components:</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marL="561340" lvl="1" indent="-280670" algn="l">
              <a:lnSpc>
                <a:spcPts val="3925"/>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Setting up a normal scene (e.g., bad calls, service delays)</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l">
              <a:lnSpc>
                <a:spcPts val="3925"/>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Using scripts during play-acting</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l">
              <a:lnSpc>
                <a:spcPts val="3925"/>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Also sharing suggestions as well as group talks</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5542" y="4022660"/>
            <a:ext cx="981645" cy="4424593"/>
            <a:chOff x="0" y="0"/>
            <a:chExt cx="258540" cy="1165325"/>
          </a:xfrm>
        </p:grpSpPr>
        <p:sp>
          <p:nvSpPr>
            <p:cNvPr id="3" name="Freeform 3"/>
            <p:cNvSpPr/>
            <p:nvPr/>
          </p:nvSpPr>
          <p:spPr>
            <a:xfrm>
              <a:off x="0" y="0"/>
              <a:ext cx="258540" cy="1165325"/>
            </a:xfrm>
            <a:custGeom>
              <a:avLst/>
              <a:gdLst/>
              <a:ahLst/>
              <a:cxnLst/>
              <a:rect l="l" t="t" r="r" b="b"/>
              <a:pathLst>
                <a:path w="258540" h="1165325">
                  <a:moveTo>
                    <a:pt x="129270" y="0"/>
                  </a:moveTo>
                  <a:lnTo>
                    <a:pt x="129270" y="0"/>
                  </a:lnTo>
                  <a:cubicBezTo>
                    <a:pt x="163555" y="0"/>
                    <a:pt x="196435" y="13619"/>
                    <a:pt x="220678" y="37862"/>
                  </a:cubicBezTo>
                  <a:cubicBezTo>
                    <a:pt x="244921" y="62105"/>
                    <a:pt x="258540" y="94986"/>
                    <a:pt x="258540" y="129270"/>
                  </a:cubicBezTo>
                  <a:lnTo>
                    <a:pt x="258540" y="1036055"/>
                  </a:lnTo>
                  <a:cubicBezTo>
                    <a:pt x="258540" y="1070339"/>
                    <a:pt x="244921" y="1103220"/>
                    <a:pt x="220678" y="1127462"/>
                  </a:cubicBezTo>
                  <a:cubicBezTo>
                    <a:pt x="196435" y="1151705"/>
                    <a:pt x="163555" y="1165325"/>
                    <a:pt x="129270" y="1165325"/>
                  </a:cubicBezTo>
                  <a:lnTo>
                    <a:pt x="129270" y="1165325"/>
                  </a:lnTo>
                  <a:cubicBezTo>
                    <a:pt x="57876" y="1165325"/>
                    <a:pt x="0" y="1107449"/>
                    <a:pt x="0" y="1036055"/>
                  </a:cubicBezTo>
                  <a:lnTo>
                    <a:pt x="0" y="129270"/>
                  </a:lnTo>
                  <a:cubicBezTo>
                    <a:pt x="0" y="57876"/>
                    <a:pt x="57876" y="0"/>
                    <a:pt x="129270" y="0"/>
                  </a:cubicBezTo>
                  <a:close/>
                </a:path>
              </a:pathLst>
            </a:custGeom>
            <a:solidFill>
              <a:srgbClr val="000000">
                <a:alpha val="0"/>
              </a:srgbClr>
            </a:solidFill>
            <a:ln w="9525" cap="rnd">
              <a:solidFill>
                <a:srgbClr val="2F1800"/>
              </a:solidFill>
              <a:prstDash val="solid"/>
              <a:round/>
            </a:ln>
          </p:spPr>
        </p:sp>
        <p:sp>
          <p:nvSpPr>
            <p:cNvPr id="4" name="TextBox 4"/>
            <p:cNvSpPr txBox="1"/>
            <p:nvPr/>
          </p:nvSpPr>
          <p:spPr>
            <a:xfrm>
              <a:off x="0" y="76200"/>
              <a:ext cx="258540" cy="1089125"/>
            </a:xfrm>
            <a:prstGeom prst="rect">
              <a:avLst/>
            </a:prstGeom>
          </p:spPr>
          <p:txBody>
            <a:bodyPr lIns="50800" tIns="50800" rIns="50800" bIns="50800" rtlCol="0" anchor="ctr"/>
            <a:lstStyle/>
            <a:p>
              <a:pPr algn="ctr">
                <a:lnSpc>
                  <a:spcPts val="1460"/>
                </a:lnSpc>
              </a:pPr>
            </a:p>
          </p:txBody>
        </p:sp>
      </p:grpSp>
      <p:sp>
        <p:nvSpPr>
          <p:cNvPr id="5" name="Freeform 5"/>
          <p:cNvSpPr/>
          <p:nvPr/>
        </p:nvSpPr>
        <p:spPr>
          <a:xfrm>
            <a:off x="411085" y="6051331"/>
            <a:ext cx="570560" cy="570560"/>
          </a:xfrm>
          <a:custGeom>
            <a:avLst/>
            <a:gdLst/>
            <a:ahLst/>
            <a:cxnLst/>
            <a:rect l="l" t="t" r="r" b="b"/>
            <a:pathLst>
              <a:path w="570560" h="570560">
                <a:moveTo>
                  <a:pt x="0" y="0"/>
                </a:moveTo>
                <a:lnTo>
                  <a:pt x="570560" y="0"/>
                </a:lnTo>
                <a:lnTo>
                  <a:pt x="570560" y="570560"/>
                </a:lnTo>
                <a:lnTo>
                  <a:pt x="0" y="570560"/>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6" name="Freeform 6"/>
          <p:cNvSpPr/>
          <p:nvPr/>
        </p:nvSpPr>
        <p:spPr>
          <a:xfrm>
            <a:off x="10560768" y="3462201"/>
            <a:ext cx="7039770" cy="5081434"/>
          </a:xfrm>
          <a:custGeom>
            <a:avLst/>
            <a:gdLst/>
            <a:ahLst/>
            <a:cxnLst/>
            <a:rect l="l" t="t" r="r" b="b"/>
            <a:pathLst>
              <a:path w="7039770" h="5081434">
                <a:moveTo>
                  <a:pt x="0" y="0"/>
                </a:moveTo>
                <a:lnTo>
                  <a:pt x="7039770" y="0"/>
                </a:lnTo>
                <a:lnTo>
                  <a:pt x="7039770" y="5081434"/>
                </a:lnTo>
                <a:lnTo>
                  <a:pt x="0" y="50814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1743213" y="3695700"/>
            <a:ext cx="8382049" cy="4909164"/>
          </a:xfrm>
          <a:prstGeom prst="rect">
            <a:avLst/>
          </a:prstGeom>
        </p:spPr>
        <p:txBody>
          <a:bodyPr lIns="0" tIns="0" rIns="0" bIns="0" rtlCol="0" anchor="t">
            <a:spAutoFit/>
          </a:bodyPr>
          <a:lstStyle/>
          <a:p>
            <a:pPr algn="l">
              <a:lnSpc>
                <a:spcPts val="4315"/>
              </a:lnSpc>
            </a:pPr>
            <a:r>
              <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Continuous Learning:</a:t>
            </a:r>
            <a:endPar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l">
              <a:lnSpc>
                <a:spcPts val="4315"/>
              </a:lnSpc>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Time for recovery at regular intervals and evaluations of work performance</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l">
              <a:lnSpc>
                <a:spcPts val="4315"/>
              </a:lnSpc>
            </a:pPr>
            <a:r>
              <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Strategies:</a:t>
            </a:r>
            <a:endParaRPr lang="en-US" sz="2600" b="1" dirty="0">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marL="561340" lvl="1" indent="-280670" algn="l">
              <a:lnSpc>
                <a:spcPts val="4315"/>
              </a:lnSpc>
              <a:buFont typeface="Arial" panose="020B0604020202090204"/>
              <a:buChar char="•"/>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Getting the feedback directly from the buyers and using the numbers that prove data-based evidence</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l">
              <a:lnSpc>
                <a:spcPts val="4315"/>
              </a:lnSpc>
              <a:buFont typeface="Arial" panose="020B0604020202090204"/>
              <a:buChar char="•"/>
            </a:pPr>
            <a:r>
              <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Tailoring coaching methods will help them to better serve customer needs which are changing constantly (</a:t>
            </a:r>
            <a:r>
              <a:rPr lang="en-US" sz="28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Saunders, 2025)</a:t>
            </a:r>
            <a:endParaRPr lang="en-US" sz="26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
        <p:nvSpPr>
          <p:cNvPr id="8" name="TextBox 8"/>
          <p:cNvSpPr txBox="1"/>
          <p:nvPr/>
        </p:nvSpPr>
        <p:spPr>
          <a:xfrm>
            <a:off x="1709346" y="1282927"/>
            <a:ext cx="10925441" cy="159507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REINFORCEMENT AND ONGOING COACHING</a:t>
            </a:r>
            <a:endParaRPr lang="en-US" sz="6175" b="1">
              <a:solidFill>
                <a:srgbClr val="2F1800"/>
              </a:solidFill>
              <a:latin typeface="Saira Bold"/>
              <a:ea typeface="Saira Bold"/>
              <a:cs typeface="Saira Bold"/>
              <a:sym typeface="Saira Bo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520521" y="3794585"/>
            <a:ext cx="8323858" cy="5529032"/>
            <a:chOff x="0" y="0"/>
            <a:chExt cx="2192292" cy="1456206"/>
          </a:xfrm>
        </p:grpSpPr>
        <p:sp>
          <p:nvSpPr>
            <p:cNvPr id="3" name="Freeform 3"/>
            <p:cNvSpPr/>
            <p:nvPr/>
          </p:nvSpPr>
          <p:spPr>
            <a:xfrm>
              <a:off x="0" y="0"/>
              <a:ext cx="2192292" cy="1456206"/>
            </a:xfrm>
            <a:custGeom>
              <a:avLst/>
              <a:gdLst/>
              <a:ahLst/>
              <a:cxnLst/>
              <a:rect l="l" t="t" r="r" b="b"/>
              <a:pathLst>
                <a:path w="2192292" h="1456206">
                  <a:moveTo>
                    <a:pt x="23252" y="0"/>
                  </a:moveTo>
                  <a:lnTo>
                    <a:pt x="2169040" y="0"/>
                  </a:lnTo>
                  <a:cubicBezTo>
                    <a:pt x="2181882" y="0"/>
                    <a:pt x="2192292" y="10410"/>
                    <a:pt x="2192292" y="23252"/>
                  </a:cubicBezTo>
                  <a:lnTo>
                    <a:pt x="2192292" y="1432954"/>
                  </a:lnTo>
                  <a:cubicBezTo>
                    <a:pt x="2192292" y="1445796"/>
                    <a:pt x="2181882" y="1456206"/>
                    <a:pt x="2169040" y="1456206"/>
                  </a:cubicBezTo>
                  <a:lnTo>
                    <a:pt x="23252" y="1456206"/>
                  </a:lnTo>
                  <a:cubicBezTo>
                    <a:pt x="10410" y="1456206"/>
                    <a:pt x="0" y="1445796"/>
                    <a:pt x="0" y="1432954"/>
                  </a:cubicBezTo>
                  <a:lnTo>
                    <a:pt x="0" y="23252"/>
                  </a:lnTo>
                  <a:cubicBezTo>
                    <a:pt x="0" y="10410"/>
                    <a:pt x="10410" y="0"/>
                    <a:pt x="23252" y="0"/>
                  </a:cubicBezTo>
                  <a:close/>
                </a:path>
              </a:pathLst>
            </a:custGeom>
            <a:solidFill>
              <a:srgbClr val="000000">
                <a:alpha val="0"/>
              </a:srgbClr>
            </a:solidFill>
            <a:ln w="9525" cap="rnd">
              <a:solidFill>
                <a:srgbClr val="2F1800"/>
              </a:solidFill>
              <a:prstDash val="solid"/>
              <a:round/>
            </a:ln>
          </p:spPr>
        </p:sp>
        <p:sp>
          <p:nvSpPr>
            <p:cNvPr id="4" name="TextBox 4"/>
            <p:cNvSpPr txBox="1"/>
            <p:nvPr/>
          </p:nvSpPr>
          <p:spPr>
            <a:xfrm>
              <a:off x="0" y="76200"/>
              <a:ext cx="2192292" cy="1380006"/>
            </a:xfrm>
            <a:prstGeom prst="rect">
              <a:avLst/>
            </a:prstGeom>
          </p:spPr>
          <p:txBody>
            <a:bodyPr lIns="50800" tIns="50800" rIns="50800" bIns="50800" rtlCol="0" anchor="ctr"/>
            <a:lstStyle/>
            <a:p>
              <a:pPr algn="ctr">
                <a:lnSpc>
                  <a:spcPts val="1460"/>
                </a:lnSpc>
              </a:pPr>
            </a:p>
          </p:txBody>
        </p:sp>
      </p:grpSp>
      <p:grpSp>
        <p:nvGrpSpPr>
          <p:cNvPr id="5" name="Group 5"/>
          <p:cNvGrpSpPr/>
          <p:nvPr/>
        </p:nvGrpSpPr>
        <p:grpSpPr>
          <a:xfrm>
            <a:off x="9966795" y="3368132"/>
            <a:ext cx="3555064" cy="574461"/>
            <a:chOff x="0" y="0"/>
            <a:chExt cx="2515016" cy="406400"/>
          </a:xfrm>
        </p:grpSpPr>
        <p:sp>
          <p:nvSpPr>
            <p:cNvPr id="6" name="Freeform 6"/>
            <p:cNvSpPr/>
            <p:nvPr/>
          </p:nvSpPr>
          <p:spPr>
            <a:xfrm>
              <a:off x="0" y="0"/>
              <a:ext cx="2515016" cy="406400"/>
            </a:xfrm>
            <a:custGeom>
              <a:avLst/>
              <a:gdLst/>
              <a:ahLst/>
              <a:cxnLst/>
              <a:rect l="l" t="t" r="r" b="b"/>
              <a:pathLst>
                <a:path w="2515016" h="406400">
                  <a:moveTo>
                    <a:pt x="2311816" y="0"/>
                  </a:moveTo>
                  <a:cubicBezTo>
                    <a:pt x="2424041" y="0"/>
                    <a:pt x="2515016" y="90976"/>
                    <a:pt x="2515016" y="203200"/>
                  </a:cubicBezTo>
                  <a:cubicBezTo>
                    <a:pt x="2515016" y="315424"/>
                    <a:pt x="2424041" y="406400"/>
                    <a:pt x="2311816" y="406400"/>
                  </a:cubicBezTo>
                  <a:lnTo>
                    <a:pt x="203200" y="406400"/>
                  </a:lnTo>
                  <a:cubicBezTo>
                    <a:pt x="90976" y="406400"/>
                    <a:pt x="0" y="315424"/>
                    <a:pt x="0" y="203200"/>
                  </a:cubicBezTo>
                  <a:cubicBezTo>
                    <a:pt x="0" y="90976"/>
                    <a:pt x="90976" y="0"/>
                    <a:pt x="203200" y="0"/>
                  </a:cubicBezTo>
                  <a:close/>
                </a:path>
              </a:pathLst>
            </a:custGeom>
            <a:solidFill>
              <a:srgbClr val="2F1800"/>
            </a:solidFill>
            <a:ln cap="sq">
              <a:noFill/>
              <a:prstDash val="solid"/>
              <a:miter/>
            </a:ln>
          </p:spPr>
        </p:sp>
        <p:sp>
          <p:nvSpPr>
            <p:cNvPr id="7" name="TextBox 7"/>
            <p:cNvSpPr txBox="1"/>
            <p:nvPr/>
          </p:nvSpPr>
          <p:spPr>
            <a:xfrm>
              <a:off x="0" y="76200"/>
              <a:ext cx="2515016" cy="330200"/>
            </a:xfrm>
            <a:prstGeom prst="rect">
              <a:avLst/>
            </a:prstGeom>
          </p:spPr>
          <p:txBody>
            <a:bodyPr lIns="50800" tIns="50800" rIns="50800" bIns="50800" rtlCol="0" anchor="ctr"/>
            <a:lstStyle/>
            <a:p>
              <a:pPr algn="ctr">
                <a:lnSpc>
                  <a:spcPts val="1460"/>
                </a:lnSpc>
              </a:pPr>
            </a:p>
          </p:txBody>
        </p:sp>
      </p:grpSp>
      <p:sp>
        <p:nvSpPr>
          <p:cNvPr id="8" name="Freeform 8"/>
          <p:cNvSpPr/>
          <p:nvPr/>
        </p:nvSpPr>
        <p:spPr>
          <a:xfrm>
            <a:off x="232038" y="3137182"/>
            <a:ext cx="6955433" cy="4805572"/>
          </a:xfrm>
          <a:custGeom>
            <a:avLst/>
            <a:gdLst/>
            <a:ahLst/>
            <a:cxnLst/>
            <a:rect l="l" t="t" r="r" b="b"/>
            <a:pathLst>
              <a:path w="6955433" h="4805572">
                <a:moveTo>
                  <a:pt x="0" y="0"/>
                </a:moveTo>
                <a:lnTo>
                  <a:pt x="6955433" y="0"/>
                </a:lnTo>
                <a:lnTo>
                  <a:pt x="6955433" y="4805572"/>
                </a:lnTo>
                <a:lnTo>
                  <a:pt x="0" y="4805572"/>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9" name="TextBox 9"/>
          <p:cNvSpPr txBox="1"/>
          <p:nvPr/>
        </p:nvSpPr>
        <p:spPr>
          <a:xfrm>
            <a:off x="7950791" y="3977041"/>
            <a:ext cx="7587072" cy="5067935"/>
          </a:xfrm>
          <a:prstGeom prst="rect">
            <a:avLst/>
          </a:prstGeom>
        </p:spPr>
        <p:txBody>
          <a:bodyPr lIns="0" tIns="0" rIns="0" bIns="0" rtlCol="0" anchor="t">
            <a:spAutoFit/>
          </a:bodyPr>
          <a:lstStyle/>
          <a:p>
            <a:pPr algn="just">
              <a:lnSpc>
                <a:spcPts val="364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Implementation:</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364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Unit put together to serve an environment with different groups of people</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364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Key Results:</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12% improvement in the customers' first-contact resolution</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15% of the users felt even more satisfied</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Also, 10% less time is spent by the employees receiving calls</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561340" lvl="1" indent="-280670" algn="just">
              <a:lnSpc>
                <a:spcPts val="3640"/>
              </a:lnSpc>
              <a:buFont typeface="Arial" panose="020B0604020202090204"/>
              <a:buChar char="•"/>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Increased level of employee confidence and therefore increased retention of staff as well</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
        <p:nvSpPr>
          <p:cNvPr id="10" name="TextBox 10"/>
          <p:cNvSpPr txBox="1"/>
          <p:nvPr/>
        </p:nvSpPr>
        <p:spPr>
          <a:xfrm>
            <a:off x="7638201" y="1428379"/>
            <a:ext cx="6912838" cy="1595077"/>
          </a:xfrm>
          <a:prstGeom prst="rect">
            <a:avLst/>
          </a:prstGeom>
        </p:spPr>
        <p:txBody>
          <a:bodyPr lIns="0" tIns="0" rIns="0" bIns="0" rtlCol="0" anchor="t">
            <a:spAutoFit/>
          </a:bodyPr>
          <a:lstStyle/>
          <a:p>
            <a:pPr algn="ctr">
              <a:lnSpc>
                <a:spcPts val="6175"/>
              </a:lnSpc>
            </a:pPr>
            <a:r>
              <a:rPr lang="en-US" sz="6175" b="1">
                <a:solidFill>
                  <a:srgbClr val="2F1800"/>
                </a:solidFill>
                <a:latin typeface="Saira Bold"/>
                <a:ea typeface="Saira Bold"/>
                <a:cs typeface="Saira Bold"/>
                <a:sym typeface="Saira Bold"/>
              </a:rPr>
              <a:t>CASE STUDY: ECO ADVENTURES</a:t>
            </a:r>
            <a:endParaRPr lang="en-US" sz="6175" b="1">
              <a:solidFill>
                <a:srgbClr val="2F1800"/>
              </a:solidFill>
              <a:latin typeface="Saira Bold"/>
              <a:ea typeface="Saira Bold"/>
              <a:cs typeface="Saira Bold"/>
              <a:sym typeface="Saira Bo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28700" y="2319950"/>
            <a:ext cx="6248748" cy="5817016"/>
          </a:xfrm>
          <a:custGeom>
            <a:avLst/>
            <a:gdLst/>
            <a:ahLst/>
            <a:cxnLst/>
            <a:rect l="l" t="t" r="r" b="b"/>
            <a:pathLst>
              <a:path w="6248748" h="5817016">
                <a:moveTo>
                  <a:pt x="0" y="0"/>
                </a:moveTo>
                <a:lnTo>
                  <a:pt x="6248748" y="0"/>
                </a:lnTo>
                <a:lnTo>
                  <a:pt x="6248748" y="5817016"/>
                </a:lnTo>
                <a:lnTo>
                  <a:pt x="0" y="5817016"/>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3" name="TextBox 3"/>
          <p:cNvSpPr txBox="1"/>
          <p:nvPr/>
        </p:nvSpPr>
        <p:spPr>
          <a:xfrm>
            <a:off x="9724322" y="1307217"/>
            <a:ext cx="6130102" cy="81402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CONCLUSION</a:t>
            </a:r>
            <a:endParaRPr lang="en-US" sz="6175" b="1">
              <a:solidFill>
                <a:srgbClr val="2F1800"/>
              </a:solidFill>
              <a:latin typeface="Saira Bold"/>
              <a:ea typeface="Saira Bold"/>
              <a:cs typeface="Saira Bold"/>
              <a:sym typeface="Saira Bold"/>
            </a:endParaRPr>
          </a:p>
        </p:txBody>
      </p:sp>
      <p:sp>
        <p:nvSpPr>
          <p:cNvPr id="4" name="TextBox 4"/>
          <p:cNvSpPr txBox="1"/>
          <p:nvPr/>
        </p:nvSpPr>
        <p:spPr>
          <a:xfrm>
            <a:off x="9144000" y="2501806"/>
            <a:ext cx="6858937" cy="5890641"/>
          </a:xfrm>
          <a:prstGeom prst="rect">
            <a:avLst/>
          </a:prstGeom>
        </p:spPr>
        <p:txBody>
          <a:bodyPr lIns="0" tIns="0" rIns="0" bIns="0" rtlCol="0" anchor="t">
            <a:spAutoFit/>
          </a:bodyPr>
          <a:lstStyle/>
          <a:p>
            <a:pPr algn="just">
              <a:lnSpc>
                <a:spcPts val="421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Summary:</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421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The idea is to provide service excellence by combining the teachings with the practical implementation</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421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Highlighting the customer's cultural sensitivity and customer-centric approach</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4210"/>
              </a:lnSpc>
            </a:pPr>
            <a:r>
              <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rPr>
              <a:t>Takeaway:</a:t>
            </a:r>
            <a:endParaRPr lang="en-US" sz="2600" b="1">
              <a:solidFill>
                <a:srgbClr val="2F1800"/>
              </a:solidFill>
              <a:latin typeface="Times New Roman Bold" panose="02020503050405090304"/>
              <a:ea typeface="Times New Roman Bold" panose="02020503050405090304"/>
              <a:cs typeface="Times New Roman Bold" panose="02020503050405090304"/>
              <a:sym typeface="Times New Roman Bold" panose="02020503050405090304"/>
            </a:endParaRPr>
          </a:p>
          <a:p>
            <a:pPr algn="just">
              <a:lnSpc>
                <a:spcPts val="4210"/>
              </a:lnSpc>
            </a:pPr>
            <a:r>
              <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rPr>
              <a:t>Consistency, empathy, and accuracy are key drivers for customer loyalty and business success.</a:t>
            </a: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algn="just">
              <a:lnSpc>
                <a:spcPts val="4210"/>
              </a:lnSpc>
            </a:pPr>
            <a:endParaRPr lang="en-US" sz="260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632702" y="838291"/>
            <a:ext cx="8598982" cy="814027"/>
          </a:xfrm>
          <a:prstGeom prst="rect">
            <a:avLst/>
          </a:prstGeom>
        </p:spPr>
        <p:txBody>
          <a:bodyPr lIns="0" tIns="0" rIns="0" bIns="0" rtlCol="0" anchor="t">
            <a:spAutoFit/>
          </a:bodyPr>
          <a:lstStyle/>
          <a:p>
            <a:pPr algn="l">
              <a:lnSpc>
                <a:spcPts val="6175"/>
              </a:lnSpc>
            </a:pPr>
            <a:r>
              <a:rPr lang="en-US" sz="6175" b="1">
                <a:solidFill>
                  <a:srgbClr val="2F1800"/>
                </a:solidFill>
                <a:latin typeface="Saira Bold"/>
                <a:ea typeface="Saira Bold"/>
                <a:cs typeface="Saira Bold"/>
                <a:sym typeface="Saira Bold"/>
              </a:rPr>
              <a:t>REFERENCES</a:t>
            </a:r>
            <a:endParaRPr lang="en-US" sz="6175" b="1">
              <a:solidFill>
                <a:srgbClr val="2F1800"/>
              </a:solidFill>
              <a:latin typeface="Saira Bold"/>
              <a:ea typeface="Saira Bold"/>
              <a:cs typeface="Saira Bold"/>
              <a:sym typeface="Saira Bold"/>
            </a:endParaRPr>
          </a:p>
        </p:txBody>
      </p:sp>
      <p:sp>
        <p:nvSpPr>
          <p:cNvPr id="3" name="TextBox 3"/>
          <p:cNvSpPr txBox="1"/>
          <p:nvPr/>
        </p:nvSpPr>
        <p:spPr>
          <a:xfrm>
            <a:off x="1393212" y="2082793"/>
            <a:ext cx="15501576" cy="6423025"/>
          </a:xfrm>
          <a:prstGeom prst="rect">
            <a:avLst/>
          </a:prstGeom>
        </p:spPr>
        <p:txBody>
          <a:bodyPr lIns="0" tIns="0" rIns="0" bIns="0" rtlCol="0" anchor="t">
            <a:spAutoFit/>
          </a:bodyPr>
          <a:lstStyle/>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Akkermans, H. (2018). Customer interactions: How to enrage customers with a great service. In Service Operations Dynamics (pp. 55–70). Springer International Publishing.</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Bowen, J. T., Makens, J. C., &amp; Kotler, P. (2014). Marketing for hospitality and tourism: International edition (6th ed.). Pearson.</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err="1">
                <a:solidFill>
                  <a:srgbClr val="2F1800"/>
                </a:solidFill>
                <a:latin typeface="Times New Roman" panose="02020503050405090304"/>
                <a:ea typeface="Times New Roman" panose="02020503050405090304"/>
                <a:cs typeface="Times New Roman" panose="02020503050405090304"/>
                <a:sym typeface="Times New Roman" panose="02020503050405090304"/>
              </a:rPr>
              <a:t>Eidam</a:t>
            </a: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 A., &amp; Partner. (2025). Cross-Cultural Training on Germany. https://www.eidam-und-partner.de/en/cross-cultural-training/target-countries/cross-cultural-training-germany</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Hofstede, G. (2001). Culture’s Consequences: Comparing Values, Behaviors, Institutions, and Organizations Across Nations.</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Hu, N. (2025, February 26). Ultimate guide: Importance of German customer service culture and how to successfully resonate with German customers via localized customer service. Customer Service Solutions. https://callnovo.com/german-customer-service-culture-guide</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Saunders, E., Hebert, C., &amp; Davies, E. (2025, February 5). Customer Service Training course - Germany. Theknowledgeacademy.com. https://www.theknowledgeacademy.com/de/courses/personal-development-training/exceptional-customer-service-training/</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Schultz, D. E., &amp; Patti, C. H. (2009). Strategies for rewarding customer satisfaction. Journal of Business Research, 62(7), 714–721.</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University of Athens. (2024, December 18). Communication and Customer Service Training. https://elearninguoa.org/course/business-economics/communication-and-customer-service-training</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r>
              <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rPr>
              <a:t>Wirtz, J., &amp; Lovelock, C. (2021). Services marketing: People, technology, strategy (ninth edition): People, technology, strategy. World Scientific Publishing.</a:t>
            </a: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a:p>
            <a:pPr marL="431800" lvl="1" indent="-215900" algn="just">
              <a:lnSpc>
                <a:spcPts val="3200"/>
              </a:lnSpc>
              <a:buFont typeface="Arial" panose="020B0604020202090204"/>
              <a:buChar char="•"/>
            </a:pPr>
            <a:endParaRPr lang="en-US" sz="2000" dirty="0">
              <a:solidFill>
                <a:srgbClr val="2F1800"/>
              </a:solidFill>
              <a:latin typeface="Times New Roman" panose="02020503050405090304"/>
              <a:ea typeface="Times New Roman" panose="02020503050405090304"/>
              <a:cs typeface="Times New Roman" panose="02020503050405090304"/>
              <a:sym typeface="Times New Roman" panose="02020503050405090304"/>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711602" y="1828854"/>
            <a:ext cx="603856" cy="498001"/>
          </a:xfrm>
          <a:custGeom>
            <a:avLst/>
            <a:gdLst/>
            <a:ahLst/>
            <a:cxnLst/>
            <a:rect l="l" t="t" r="r" b="b"/>
            <a:pathLst>
              <a:path w="603856" h="498001">
                <a:moveTo>
                  <a:pt x="0" y="0"/>
                </a:moveTo>
                <a:lnTo>
                  <a:pt x="603856" y="0"/>
                </a:lnTo>
                <a:lnTo>
                  <a:pt x="603856" y="498001"/>
                </a:lnTo>
                <a:lnTo>
                  <a:pt x="0" y="498001"/>
                </a:lnTo>
                <a:lnTo>
                  <a:pt x="0" y="0"/>
                </a:lnTo>
                <a:close/>
              </a:path>
            </a:pathLst>
          </a:custGeom>
          <a:blipFill>
            <a:blip r:embed="rId1">
              <a:extLst>
                <a:ext uri="{96DAC541-7B7A-43D3-8B79-37D633B846F1}">
                  <asvg:svgBlip xmlns:asvg="http://schemas.microsoft.com/office/drawing/2016/SVG/main" r:embed="rId2"/>
                </a:ext>
              </a:extLst>
            </a:blip>
            <a:stretch>
              <a:fillRect/>
            </a:stretch>
          </a:blipFill>
        </p:spPr>
      </p:sp>
      <p:sp>
        <p:nvSpPr>
          <p:cNvPr id="3" name="Freeform 3"/>
          <p:cNvSpPr/>
          <p:nvPr/>
        </p:nvSpPr>
        <p:spPr>
          <a:xfrm>
            <a:off x="5663374" y="4447385"/>
            <a:ext cx="6961252" cy="5417120"/>
          </a:xfrm>
          <a:custGeom>
            <a:avLst/>
            <a:gdLst/>
            <a:ahLst/>
            <a:cxnLst/>
            <a:rect l="l" t="t" r="r" b="b"/>
            <a:pathLst>
              <a:path w="6961252" h="5417120">
                <a:moveTo>
                  <a:pt x="0" y="0"/>
                </a:moveTo>
                <a:lnTo>
                  <a:pt x="6961252" y="0"/>
                </a:lnTo>
                <a:lnTo>
                  <a:pt x="6961252" y="5417120"/>
                </a:lnTo>
                <a:lnTo>
                  <a:pt x="0" y="541712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TextBox 4"/>
          <p:cNvSpPr txBox="1"/>
          <p:nvPr/>
        </p:nvSpPr>
        <p:spPr>
          <a:xfrm>
            <a:off x="4711602" y="2669755"/>
            <a:ext cx="9222571" cy="1536658"/>
          </a:xfrm>
          <a:prstGeom prst="rect">
            <a:avLst/>
          </a:prstGeom>
        </p:spPr>
        <p:txBody>
          <a:bodyPr lIns="0" tIns="0" rIns="0" bIns="0" rtlCol="0" anchor="t">
            <a:spAutoFit/>
          </a:bodyPr>
          <a:lstStyle/>
          <a:p>
            <a:pPr algn="ctr">
              <a:lnSpc>
                <a:spcPts val="11100"/>
              </a:lnSpc>
            </a:pPr>
            <a:r>
              <a:rPr lang="en-US" sz="12335" b="1">
                <a:solidFill>
                  <a:srgbClr val="2F1800"/>
                </a:solidFill>
                <a:latin typeface="Saira Bold"/>
                <a:ea typeface="Saira Bold"/>
                <a:cs typeface="Saira Bold"/>
                <a:sym typeface="Saira Bold"/>
              </a:rPr>
              <a:t>THANK YOU</a:t>
            </a:r>
            <a:endParaRPr lang="en-US" sz="12335" b="1">
              <a:solidFill>
                <a:srgbClr val="2F1800"/>
              </a:solidFill>
              <a:latin typeface="Saira Bold"/>
              <a:ea typeface="Saira Bold"/>
              <a:cs typeface="Saira Bold"/>
              <a:sym typeface="Saira Bo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5432</Words>
  <Application>WPS Writer</Application>
  <PresentationFormat>Custom</PresentationFormat>
  <Paragraphs>116</Paragraphs>
  <Slides>13</Slides>
  <Notes>12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13</vt:i4>
      </vt:variant>
    </vt:vector>
  </HeadingPairs>
  <TitlesOfParts>
    <vt:vector size="30" baseType="lpstr">
      <vt:lpstr>Arial</vt:lpstr>
      <vt:lpstr>SimSun</vt:lpstr>
      <vt:lpstr>Wingdings</vt:lpstr>
      <vt:lpstr>Saira Bold</vt:lpstr>
      <vt:lpstr>Thonburi</vt:lpstr>
      <vt:lpstr>Times New Roman Bold</vt:lpstr>
      <vt:lpstr>Times New Roman</vt:lpstr>
      <vt:lpstr>Arial</vt:lpstr>
      <vt:lpstr>DM Sans Bold</vt:lpstr>
      <vt:lpstr>DM Sans</vt:lpstr>
      <vt:lpstr>Microsoft YaHei</vt:lpstr>
      <vt:lpstr>汉仪旗黑</vt:lpstr>
      <vt:lpstr>Arial Unicode MS</vt:lpstr>
      <vt:lpstr>Calibri</vt:lpstr>
      <vt:lpstr>Calibri Light</vt:lpstr>
      <vt:lpstr>Helvetica Neue</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Ajaykumar Sharma Ji</cp:lastModifiedBy>
  <cp:revision>2</cp:revision>
  <dcterms:created xsi:type="dcterms:W3CDTF">2025-04-04T20:44:05Z</dcterms:created>
  <dcterms:modified xsi:type="dcterms:W3CDTF">2025-04-04T20:44:05Z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B167C8703EB84D4E9444F067DF453F31_43</vt:lpwstr>
  </property>
  <property fmtid="{D5CDD505-2E9C-101B-9397-08002B2CF9AE}" pid="3" name="KSOProductBuildVer">
    <vt:lpwstr>1033-6.11.0.8615</vt:lpwstr>
  </property>
</Properties>
</file>