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62" r:id="rId6"/>
    <p:sldId id="265" r:id="rId7"/>
    <p:sldId id="277" r:id="rId8"/>
    <p:sldId id="278" r:id="rId9"/>
    <p:sldId id="266" r:id="rId10"/>
    <p:sldId id="267" r:id="rId11"/>
    <p:sldId id="268" r:id="rId12"/>
    <p:sldId id="269" r:id="rId13"/>
    <p:sldId id="279" r:id="rId14"/>
    <p:sldId id="280" r:id="rId15"/>
    <p:sldId id="281" r:id="rId16"/>
    <p:sldId id="282" r:id="rId17"/>
    <p:sldId id="270" r:id="rId18"/>
  </p:sldIdLst>
  <p:sldSz cx="12198350" cy="6858000"/>
  <p:notesSz cx="6858000" cy="9144000"/>
  <p:embeddedFontLs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Minion" panose="020B0604020202020204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2" d="100"/>
          <a:sy n="102" d="100"/>
        </p:scale>
        <p:origin x="894" y="31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23-2-2026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23-2-2026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23-2-2026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dirty="0"/>
              <a:t>Operations Directorate</a:t>
            </a:r>
            <a:br>
              <a:rPr lang="en-US" sz="4800" dirty="0"/>
            </a:b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990600"/>
            <a:ext cx="8513912" cy="55626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Introduction to Strategic Operations Management</a:t>
            </a:r>
            <a:endParaRPr lang="en-US" dirty="0"/>
          </a:p>
          <a:p>
            <a:r>
              <a:rPr lang="en-GB" dirty="0"/>
              <a:t>Operations Strategy Framework</a:t>
            </a:r>
            <a:endParaRPr lang="en-US" dirty="0"/>
          </a:p>
          <a:p>
            <a:r>
              <a:rPr lang="en-GB" dirty="0"/>
              <a:t>Operations Design: Process &amp; System Design</a:t>
            </a:r>
            <a:endParaRPr lang="en-US" dirty="0"/>
          </a:p>
          <a:p>
            <a:r>
              <a:rPr lang="en-GB" dirty="0"/>
              <a:t>Capacity Planning &amp; Resource Management</a:t>
            </a:r>
            <a:endParaRPr lang="en-US" dirty="0"/>
          </a:p>
          <a:p>
            <a:r>
              <a:rPr lang="en-GB" dirty="0"/>
              <a:t>Efficiency vs. Effectiveness in Operations</a:t>
            </a:r>
            <a:endParaRPr lang="en-US" dirty="0"/>
          </a:p>
          <a:p>
            <a:r>
              <a:rPr lang="en-GB" dirty="0"/>
              <a:t>Quality Management &amp; Continuous Improvement</a:t>
            </a:r>
          </a:p>
          <a:p>
            <a:r>
              <a:rPr lang="en-GB" dirty="0"/>
              <a:t>Technology in Operations</a:t>
            </a:r>
          </a:p>
          <a:p>
            <a:r>
              <a:rPr lang="en-GB" dirty="0"/>
              <a:t>Sustainable Operations</a:t>
            </a:r>
          </a:p>
          <a:p>
            <a:r>
              <a:rPr lang="en-GB" dirty="0"/>
              <a:t>Global Operations &amp; International Supply Chains</a:t>
            </a:r>
          </a:p>
          <a:p>
            <a:r>
              <a:rPr lang="en-GB" dirty="0"/>
              <a:t>Volkswagen Case Study Review</a:t>
            </a:r>
          </a:p>
          <a:p>
            <a:pPr>
              <a:lnSpc>
                <a:spcPct val="100000"/>
              </a:lnSpc>
            </a:pPr>
            <a:r>
              <a:rPr lang="en-GB" dirty="0"/>
              <a:t>Conclusion &amp; Key Takeaways</a:t>
            </a:r>
          </a:p>
          <a:p>
            <a:endParaRPr lang="en-US" dirty="0"/>
          </a:p>
        </p:txBody>
      </p:sp>
      <p:sp>
        <p:nvSpPr>
          <p:cNvPr id="14338" name="AutoShape 2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0" name="AutoShape 4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2" name="AutoShape 6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44" name="AutoShape 8" descr="Production and Operations Management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Operations Management: a brief introduction - Research-Method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080375" y="1600200"/>
            <a:ext cx="3558984" cy="31421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Introduction to Strategic Operations Management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b="1" dirty="0"/>
              <a:t>Operations Strategy</a:t>
            </a:r>
            <a:r>
              <a:rPr lang="en-GB" dirty="0"/>
              <a:t> refers to the long-term plan that aligns operations decisions </a:t>
            </a:r>
          </a:p>
          <a:p>
            <a:pPr marL="0" indent="0">
              <a:buNone/>
            </a:pPr>
            <a:r>
              <a:rPr lang="en-GB" dirty="0"/>
              <a:t>with overall business goals.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dirty="0"/>
              <a:t>Operations Management (OM) is not only about running day-to-day activities but </a:t>
            </a:r>
          </a:p>
          <a:p>
            <a:pPr marL="0" indent="0">
              <a:buNone/>
            </a:pPr>
            <a:r>
              <a:rPr lang="en-GB" dirty="0"/>
              <a:t>also ensuring that operational decisions support broader company objectives.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dirty="0"/>
              <a:t>It involves the decisions about capacity, production processes, technology adoption, </a:t>
            </a:r>
          </a:p>
          <a:p>
            <a:pPr marL="0" indent="0">
              <a:buNone/>
            </a:pPr>
            <a:r>
              <a:rPr lang="en-GB" dirty="0"/>
              <a:t>supply chain management, and more, which shape the overall strategy.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  <a:endParaRPr lang="en-GB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b="1" dirty="0"/>
              <a:t>Strategic alignment</a:t>
            </a:r>
            <a:r>
              <a:rPr lang="en-GB" dirty="0"/>
              <a:t> is crucial for OM to ensure that operations contribute to </a:t>
            </a:r>
          </a:p>
          <a:p>
            <a:pPr marL="0" indent="0">
              <a:buNone/>
            </a:pPr>
            <a:r>
              <a:rPr lang="en-GB" dirty="0"/>
              <a:t>long-term business success.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dirty="0"/>
              <a:t>OM decisions need to be </a:t>
            </a:r>
            <a:r>
              <a:rPr lang="en-GB" b="1" dirty="0"/>
              <a:t>long-term</a:t>
            </a:r>
            <a:r>
              <a:rPr lang="en-GB" dirty="0"/>
              <a:t>, aimed at driving competitive advantage.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Operations Strategy Framework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b="1" dirty="0"/>
              <a:t>Core Elements of Operations Strategy:</a:t>
            </a:r>
          </a:p>
          <a:p>
            <a:pPr>
              <a:buNone/>
            </a:pPr>
            <a:r>
              <a:rPr lang="en-GB" b="1" dirty="0"/>
              <a:t>Capacity Strategy: </a:t>
            </a:r>
            <a:r>
              <a:rPr lang="en-GB" dirty="0"/>
              <a:t>Decisions regarding the size of operations, plant capacity</a:t>
            </a:r>
          </a:p>
          <a:p>
            <a:pPr>
              <a:buNone/>
            </a:pPr>
            <a:r>
              <a:rPr lang="en-GB" dirty="0"/>
              <a:t> and how much output is required.</a:t>
            </a:r>
          </a:p>
          <a:p>
            <a:pPr>
              <a:buNone/>
            </a:pPr>
            <a:r>
              <a:rPr lang="en-GB" b="1" dirty="0"/>
              <a:t>Supply Chain Strategy: </a:t>
            </a:r>
            <a:r>
              <a:rPr lang="en-GB" dirty="0"/>
              <a:t>Focuses on managing suppliers and the flow of </a:t>
            </a:r>
          </a:p>
          <a:p>
            <a:pPr>
              <a:buNone/>
            </a:pPr>
            <a:r>
              <a:rPr lang="en-GB" dirty="0"/>
              <a:t>goods across organizations, ensuring the right materials arrive at the right </a:t>
            </a:r>
          </a:p>
          <a:p>
            <a:pPr>
              <a:buNone/>
            </a:pPr>
            <a:r>
              <a:rPr lang="en-GB" dirty="0"/>
              <a:t>time.</a:t>
            </a:r>
          </a:p>
          <a:p>
            <a:pPr>
              <a:buNone/>
            </a:pPr>
            <a:r>
              <a:rPr lang="en-GB" b="1" dirty="0"/>
              <a:t>Technology Strategy: </a:t>
            </a:r>
            <a:r>
              <a:rPr lang="en-GB" dirty="0"/>
              <a:t>Deciding on technology investments, from </a:t>
            </a:r>
          </a:p>
          <a:p>
            <a:pPr>
              <a:buNone/>
            </a:pPr>
            <a:r>
              <a:rPr lang="en-GB" dirty="0"/>
              <a:t>automation to advanced data analytics.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41DF6-86AF-FFDB-B1BD-D5B53EBB5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180CF-6149-81F5-AFA7-D9AC2DD85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Operations Strategy Framework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7D94A-C1F3-E959-8815-8A266F65C1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Competitive Priorities</a:t>
            </a:r>
            <a:r>
              <a:rPr lang="en-GB" sz="2800" dirty="0"/>
              <a:t>:</a:t>
            </a:r>
          </a:p>
          <a:p>
            <a:r>
              <a:rPr lang="en-GB" sz="2800" b="1" dirty="0"/>
              <a:t>Cost</a:t>
            </a:r>
            <a:r>
              <a:rPr lang="en-GB" sz="2800" dirty="0"/>
              <a:t>: Offering the product at the lowest possible cost.</a:t>
            </a:r>
          </a:p>
          <a:p>
            <a:r>
              <a:rPr lang="en-GB" sz="2800" b="1" dirty="0"/>
              <a:t>Quality</a:t>
            </a:r>
            <a:r>
              <a:rPr lang="en-GB" sz="2800" dirty="0"/>
              <a:t>: Consistently producing high-quality products.</a:t>
            </a:r>
          </a:p>
          <a:p>
            <a:r>
              <a:rPr lang="en-GB" sz="2800" b="1" dirty="0"/>
              <a:t>Time</a:t>
            </a:r>
            <a:r>
              <a:rPr lang="en-GB" sz="2800" dirty="0"/>
              <a:t>: How quickly the product is delivered to the customer.</a:t>
            </a:r>
          </a:p>
          <a:p>
            <a:r>
              <a:rPr lang="en-GB" sz="2800" b="1" dirty="0"/>
              <a:t>Flexibility</a:t>
            </a:r>
            <a:r>
              <a:rPr lang="en-GB" sz="2800" dirty="0"/>
              <a:t>: Ability to change or adapt to customer needs.</a:t>
            </a:r>
          </a:p>
          <a:p>
            <a:pPr marL="0" indent="0">
              <a:buNone/>
            </a:pPr>
            <a:r>
              <a:rPr lang="en-GB" sz="2800" b="1" dirty="0"/>
              <a:t>Key Points:</a:t>
            </a:r>
            <a:endParaRPr lang="en-GB" sz="2800" dirty="0"/>
          </a:p>
          <a:p>
            <a:r>
              <a:rPr lang="en-GB" sz="2800" dirty="0"/>
              <a:t>Operations strategy should support </a:t>
            </a:r>
            <a:r>
              <a:rPr lang="en-GB" sz="2800" b="1" dirty="0"/>
              <a:t>competitive priorities</a:t>
            </a:r>
            <a:r>
              <a:rPr lang="en-GB" sz="2800" dirty="0"/>
              <a:t> based on </a:t>
            </a:r>
          </a:p>
          <a:p>
            <a:pPr marL="0" indent="0">
              <a:buNone/>
            </a:pPr>
            <a:r>
              <a:rPr lang="en-GB" sz="2800" dirty="0"/>
              <a:t>the company’s goals (e.g., cost leadership or differentiation).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30431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304800"/>
            <a:ext cx="11389024" cy="838200"/>
          </a:xfrm>
        </p:spPr>
        <p:txBody>
          <a:bodyPr/>
          <a:lstStyle/>
          <a:p>
            <a:r>
              <a:rPr lang="en-GB" sz="3600" dirty="0"/>
              <a:t>Operations Design: Process &amp; System Design</a:t>
            </a:r>
            <a:endParaRPr lang="en-US" sz="380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447112" cy="50717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Process Design</a:t>
            </a:r>
            <a:r>
              <a:rPr lang="en-GB" dirty="0"/>
              <a:t>: Deciding on the type of production process:</a:t>
            </a:r>
          </a:p>
          <a:p>
            <a:pPr marL="0" indent="0">
              <a:buNone/>
            </a:pPr>
            <a:r>
              <a:rPr lang="en-GB" b="1" dirty="0"/>
              <a:t>Batch Production</a:t>
            </a:r>
            <a:r>
              <a:rPr lang="en-GB" dirty="0"/>
              <a:t>: Producing goods in batches, typically used for smaller </a:t>
            </a:r>
          </a:p>
          <a:p>
            <a:pPr marL="0" indent="0">
              <a:buNone/>
            </a:pPr>
            <a:r>
              <a:rPr lang="en-GB" dirty="0"/>
              <a:t>production runs.</a:t>
            </a:r>
          </a:p>
          <a:p>
            <a:pPr marL="0" indent="0">
              <a:buNone/>
            </a:pPr>
            <a:r>
              <a:rPr lang="en-GB" b="1" dirty="0"/>
              <a:t>Continuous Production</a:t>
            </a:r>
            <a:r>
              <a:rPr lang="en-GB" dirty="0"/>
              <a:t>: Used for mass production of standardized products </a:t>
            </a:r>
          </a:p>
          <a:p>
            <a:pPr marL="0" indent="0">
              <a:buNone/>
            </a:pPr>
            <a:r>
              <a:rPr lang="en-GB" dirty="0"/>
              <a:t>(e.g., chemicals, energy).</a:t>
            </a:r>
          </a:p>
          <a:p>
            <a:pPr marL="0" indent="0">
              <a:buNone/>
            </a:pPr>
            <a:r>
              <a:rPr lang="en-GB" b="1" dirty="0"/>
              <a:t>Project-Based Production</a:t>
            </a:r>
            <a:r>
              <a:rPr lang="en-GB" dirty="0"/>
              <a:t>: Custom products, like in construction or shipbuilding, </a:t>
            </a:r>
          </a:p>
          <a:p>
            <a:pPr marL="0" indent="0">
              <a:buNone/>
            </a:pPr>
            <a:r>
              <a:rPr lang="en-GB" dirty="0"/>
              <a:t>produced for specific clients.</a:t>
            </a:r>
          </a:p>
          <a:p>
            <a:pPr>
              <a:buNone/>
            </a:pPr>
            <a:endParaRPr lang="en-US" dirty="0"/>
          </a:p>
          <a:p>
            <a:r>
              <a:rPr lang="en-GB" b="1" dirty="0"/>
              <a:t>System Design</a:t>
            </a:r>
            <a:r>
              <a:rPr lang="en-GB" dirty="0"/>
              <a:t>: Organizing the production process, including:</a:t>
            </a:r>
          </a:p>
          <a:p>
            <a:r>
              <a:rPr lang="en-GB" b="1" dirty="0"/>
              <a:t>Layout</a:t>
            </a:r>
            <a:r>
              <a:rPr lang="en-GB" dirty="0"/>
              <a:t>: The arrangement of workstations, machinery, etc.</a:t>
            </a:r>
          </a:p>
          <a:p>
            <a:r>
              <a:rPr lang="en-GB" b="1" dirty="0"/>
              <a:t>Automation</a:t>
            </a:r>
            <a:r>
              <a:rPr lang="en-GB" dirty="0"/>
              <a:t>: Integrating robotics, AI, and other technologies to streamline production.</a:t>
            </a:r>
          </a:p>
          <a:p>
            <a:r>
              <a:rPr lang="en-GB" b="1" dirty="0"/>
              <a:t>Labor Requirements</a:t>
            </a:r>
            <a:r>
              <a:rPr lang="en-GB" dirty="0"/>
              <a:t>: How to design processes around the available workforce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043136"/>
          </a:xfrm>
        </p:spPr>
        <p:txBody>
          <a:bodyPr/>
          <a:lstStyle/>
          <a:p>
            <a:pPr algn="ctr"/>
            <a:r>
              <a:rPr lang="en-GB" dirty="0"/>
              <a:t>Capacity Planning &amp; Resource Management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600200"/>
            <a:ext cx="10799912" cy="4953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/>
              <a:t>Design Capacity vs. Effective Capacity:</a:t>
            </a:r>
          </a:p>
          <a:p>
            <a:pPr>
              <a:buNone/>
            </a:pPr>
            <a:r>
              <a:rPr lang="en-GB" b="1" dirty="0"/>
              <a:t>Design Capacity: </a:t>
            </a:r>
            <a:r>
              <a:rPr lang="en-GB" dirty="0"/>
              <a:t>The maximum output under ideal conditions.</a:t>
            </a:r>
          </a:p>
          <a:p>
            <a:pPr>
              <a:lnSpc>
                <a:spcPct val="100000"/>
              </a:lnSpc>
              <a:buNone/>
            </a:pPr>
            <a:r>
              <a:rPr lang="en-GB" b="1" dirty="0"/>
              <a:t>Effective Capacity: </a:t>
            </a:r>
            <a:r>
              <a:rPr lang="en-GB" dirty="0"/>
              <a:t>The actual output considering real-world limitations </a:t>
            </a:r>
          </a:p>
          <a:p>
            <a:pPr>
              <a:lnSpc>
                <a:spcPct val="100000"/>
              </a:lnSpc>
              <a:buNone/>
            </a:pPr>
            <a:r>
              <a:rPr lang="en-GB" dirty="0"/>
              <a:t>like maintenance and downtime</a:t>
            </a:r>
            <a:r>
              <a:rPr lang="en-GB" b="1" dirty="0"/>
              <a:t>.</a:t>
            </a:r>
          </a:p>
          <a:p>
            <a:pPr>
              <a:buNone/>
            </a:pPr>
            <a:r>
              <a:rPr lang="en-GB" b="1" dirty="0"/>
              <a:t>Capacity Planning Techniques:</a:t>
            </a:r>
          </a:p>
          <a:p>
            <a:pPr>
              <a:buNone/>
            </a:pPr>
            <a:r>
              <a:rPr lang="en-GB" b="1" dirty="0"/>
              <a:t>Forecasting: </a:t>
            </a:r>
            <a:r>
              <a:rPr lang="en-GB" dirty="0"/>
              <a:t>Predicting future demand to determine the required capacity</a:t>
            </a:r>
            <a:r>
              <a:rPr lang="en-GB" b="1" dirty="0"/>
              <a:t>.</a:t>
            </a:r>
          </a:p>
          <a:p>
            <a:pPr>
              <a:buNone/>
            </a:pPr>
            <a:r>
              <a:rPr lang="en-GB" b="1" dirty="0"/>
              <a:t>Resource </a:t>
            </a:r>
            <a:r>
              <a:rPr lang="en-GB" b="1" dirty="0" err="1"/>
              <a:t>Leveling</a:t>
            </a:r>
            <a:r>
              <a:rPr lang="en-GB" b="1" dirty="0"/>
              <a:t>: </a:t>
            </a:r>
            <a:r>
              <a:rPr lang="en-GB" dirty="0"/>
              <a:t>Ensuring resources (e.g., machines, workers) are </a:t>
            </a:r>
          </a:p>
          <a:p>
            <a:pPr>
              <a:buNone/>
            </a:pPr>
            <a:r>
              <a:rPr lang="en-GB" dirty="0"/>
              <a:t>evenly distributed.</a:t>
            </a:r>
          </a:p>
          <a:p>
            <a:pPr>
              <a:lnSpc>
                <a:spcPct val="100000"/>
              </a:lnSpc>
              <a:buNone/>
            </a:pPr>
            <a:r>
              <a:rPr lang="en-GB" b="1" dirty="0"/>
              <a:t>Lead Time Management: </a:t>
            </a:r>
            <a:r>
              <a:rPr lang="en-GB" dirty="0"/>
              <a:t>Planning the amount of time it takes to </a:t>
            </a:r>
          </a:p>
          <a:p>
            <a:pPr>
              <a:lnSpc>
                <a:spcPct val="100000"/>
              </a:lnSpc>
              <a:buNone/>
            </a:pPr>
            <a:r>
              <a:rPr lang="en-GB" dirty="0"/>
              <a:t>manufacture and deliver products.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Efficiency vs. Effectiveness in Operations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4545" y="1143000"/>
            <a:ext cx="6846640" cy="52241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Efficiency</a:t>
            </a:r>
            <a:r>
              <a:rPr lang="en-GB" dirty="0"/>
              <a:t>: Achieving the desired outcome with minimal resources.</a:t>
            </a:r>
          </a:p>
          <a:p>
            <a:pPr marL="0" indent="0">
              <a:buNone/>
            </a:pPr>
            <a:r>
              <a:rPr lang="en-GB" b="1" dirty="0"/>
              <a:t>Effectiveness</a:t>
            </a:r>
            <a:r>
              <a:rPr lang="en-GB" dirty="0"/>
              <a:t>: Achieving the desired outcome while meeting customer needs and </a:t>
            </a:r>
          </a:p>
          <a:p>
            <a:pPr marL="0" indent="0">
              <a:buNone/>
            </a:pPr>
            <a:r>
              <a:rPr lang="en-GB" dirty="0"/>
              <a:t>expectations.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Efficiency</a:t>
            </a:r>
            <a:r>
              <a:rPr lang="en-GB" dirty="0"/>
              <a:t> is about </a:t>
            </a:r>
            <a:r>
              <a:rPr lang="en-GB" b="1" dirty="0"/>
              <a:t>doing things right</a:t>
            </a:r>
            <a:r>
              <a:rPr lang="en-GB" dirty="0"/>
              <a:t> (e.g., reducing costs and waste), </a:t>
            </a:r>
          </a:p>
          <a:p>
            <a:pPr marL="0" indent="0">
              <a:buNone/>
            </a:pPr>
            <a:r>
              <a:rPr lang="en-GB" dirty="0"/>
              <a:t>while effectiveness is about </a:t>
            </a:r>
            <a:r>
              <a:rPr lang="en-GB" b="1" dirty="0"/>
              <a:t>doing the right things</a:t>
            </a:r>
            <a:r>
              <a:rPr lang="en-GB" dirty="0"/>
              <a:t> (e.g., delivering what customers </a:t>
            </a:r>
          </a:p>
          <a:p>
            <a:pPr marL="0" indent="0">
              <a:buNone/>
            </a:pPr>
            <a:r>
              <a:rPr lang="en-GB" dirty="0"/>
              <a:t>want).</a:t>
            </a:r>
          </a:p>
          <a:p>
            <a:pPr marL="0" indent="0">
              <a:buNone/>
            </a:pPr>
            <a:r>
              <a:rPr lang="en-GB" b="1" dirty="0"/>
              <a:t>A balance </a:t>
            </a:r>
            <a:r>
              <a:rPr lang="en-GB" dirty="0"/>
              <a:t>of both is crucial for operational success.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Quality Management &amp; Continuous Improvement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b="1" dirty="0"/>
              <a:t>Quality Management: </a:t>
            </a:r>
            <a:r>
              <a:rPr lang="en-GB" sz="2800" dirty="0"/>
              <a:t>Approaches like Six Sigma, Total Quality </a:t>
            </a:r>
          </a:p>
          <a:p>
            <a:pPr marL="0" indent="0">
              <a:buNone/>
            </a:pPr>
            <a:r>
              <a:rPr lang="en-GB" sz="2800" dirty="0"/>
              <a:t>Management (TQM), and Lean Manufacturing help to improve product </a:t>
            </a:r>
          </a:p>
          <a:p>
            <a:pPr marL="0" indent="0">
              <a:buNone/>
            </a:pPr>
            <a:r>
              <a:rPr lang="en-GB" sz="2800" dirty="0"/>
              <a:t>consistency and eliminate defects.</a:t>
            </a:r>
          </a:p>
          <a:p>
            <a:pPr marL="0" indent="0">
              <a:buNone/>
            </a:pPr>
            <a:r>
              <a:rPr lang="en-GB" sz="2800" b="1" dirty="0"/>
              <a:t>Six Sigma: </a:t>
            </a:r>
            <a:r>
              <a:rPr lang="en-GB" sz="2800" dirty="0"/>
              <a:t>Focuses on reducing defects and improving quality using </a:t>
            </a:r>
          </a:p>
          <a:p>
            <a:pPr marL="0" indent="0">
              <a:buNone/>
            </a:pPr>
            <a:r>
              <a:rPr lang="en-GB" sz="2800" dirty="0"/>
              <a:t>data-driven methods.</a:t>
            </a:r>
          </a:p>
          <a:p>
            <a:pPr marL="0" indent="0">
              <a:buNone/>
            </a:pPr>
            <a:r>
              <a:rPr lang="en-GB" sz="2800" b="1" dirty="0"/>
              <a:t>TQM: </a:t>
            </a:r>
            <a:r>
              <a:rPr lang="en-GB" sz="2800" dirty="0"/>
              <a:t>Company-wide efforts to improve product quality at every stage.</a:t>
            </a:r>
          </a:p>
          <a:p>
            <a:pPr marL="0" indent="0">
              <a:buNone/>
            </a:pPr>
            <a:r>
              <a:rPr lang="en-GB" sz="2800" b="1" dirty="0"/>
              <a:t>Lean Manufacturing: </a:t>
            </a:r>
            <a:r>
              <a:rPr lang="en-GB" sz="2800" dirty="0"/>
              <a:t>Reduces waste in processes and increases operational</a:t>
            </a:r>
          </a:p>
          <a:p>
            <a:pPr marL="0" indent="0">
              <a:buNone/>
            </a:pPr>
            <a:r>
              <a:rPr lang="en-GB" sz="2800" dirty="0"/>
              <a:t> efficiency.</a:t>
            </a:r>
          </a:p>
          <a:p>
            <a:pPr marL="0" indent="0">
              <a:buNone/>
            </a:pPr>
            <a:r>
              <a:rPr lang="en-GB" sz="2800" b="1" dirty="0"/>
              <a:t>Continuous Improvement (Kaizen): </a:t>
            </a:r>
            <a:r>
              <a:rPr lang="en-GB" sz="2800" dirty="0"/>
              <a:t>Small, incremental improvements over time</a:t>
            </a:r>
          </a:p>
          <a:p>
            <a:pPr marL="0" indent="0">
              <a:buNone/>
            </a:pPr>
            <a:r>
              <a:rPr lang="en-GB" sz="2800" dirty="0"/>
              <a:t> can result in substantial gains.</a:t>
            </a:r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41F07-E1C1-55E8-C72D-7E0598B90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7607F-73E9-9FC0-CBCA-8A196D6ED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Technology in Operations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5DC2CF-5410-5CE5-B837-B1FE2C2D0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b="1" dirty="0"/>
              <a:t>Automation</a:t>
            </a:r>
            <a:r>
              <a:rPr lang="en-GB" sz="2800" dirty="0"/>
              <a:t>: Using robotics, AI, and machine learning to enhance </a:t>
            </a:r>
          </a:p>
          <a:p>
            <a:pPr marL="0" indent="0">
              <a:buNone/>
            </a:pPr>
            <a:r>
              <a:rPr lang="en-GB" sz="2800" dirty="0"/>
              <a:t>operational efficiency.</a:t>
            </a:r>
          </a:p>
          <a:p>
            <a:pPr marL="0" indent="0">
              <a:buNone/>
            </a:pPr>
            <a:r>
              <a:rPr lang="en-GB" sz="2800" b="1" dirty="0"/>
              <a:t>AI and Data Analytics</a:t>
            </a:r>
            <a:r>
              <a:rPr lang="en-GB" sz="2800" dirty="0"/>
              <a:t>: Leveraging </a:t>
            </a:r>
            <a:r>
              <a:rPr lang="en-GB" sz="2800" b="1" dirty="0"/>
              <a:t>big data</a:t>
            </a:r>
            <a:r>
              <a:rPr lang="en-GB" sz="2800" dirty="0"/>
              <a:t> for forecasting, </a:t>
            </a:r>
          </a:p>
          <a:p>
            <a:pPr marL="0" indent="0">
              <a:buNone/>
            </a:pPr>
            <a:r>
              <a:rPr lang="en-GB" sz="2800" dirty="0"/>
              <a:t>inventory management, and performance analysis.</a:t>
            </a:r>
          </a:p>
          <a:p>
            <a:pPr marL="0" indent="0">
              <a:buNone/>
            </a:pPr>
            <a:r>
              <a:rPr lang="en-GB" sz="2800" b="1" dirty="0"/>
              <a:t>IoT (Internet of Things)</a:t>
            </a:r>
            <a:r>
              <a:rPr lang="en-GB" sz="2800" dirty="0"/>
              <a:t>: Connecting devices and machines for </a:t>
            </a:r>
          </a:p>
          <a:p>
            <a:pPr marL="0" indent="0">
              <a:buNone/>
            </a:pPr>
            <a:r>
              <a:rPr lang="en-GB" sz="2800" dirty="0"/>
              <a:t>real-time monitoring and data collection.</a:t>
            </a:r>
          </a:p>
          <a:p>
            <a:pPr marL="0" indent="0">
              <a:buNone/>
            </a:pPr>
            <a:r>
              <a:rPr lang="en-GB" sz="2800" b="1" dirty="0"/>
              <a:t>Key Points: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Technology improves both </a:t>
            </a:r>
            <a:r>
              <a:rPr lang="en-GB" sz="2800" b="1" dirty="0"/>
              <a:t>efficiency</a:t>
            </a:r>
            <a:r>
              <a:rPr lang="en-GB" sz="2800" dirty="0"/>
              <a:t> and </a:t>
            </a:r>
            <a:r>
              <a:rPr lang="en-GB" sz="2800" b="1" dirty="0"/>
              <a:t>effectiveness</a:t>
            </a:r>
            <a:r>
              <a:rPr lang="en-GB" sz="2800" dirty="0"/>
              <a:t> by enabling </a:t>
            </a:r>
          </a:p>
          <a:p>
            <a:pPr marL="0" indent="0">
              <a:buNone/>
            </a:pPr>
            <a:r>
              <a:rPr lang="en-GB" sz="2800" dirty="0"/>
              <a:t>faster, more accurate decision-making and reducing human error.</a:t>
            </a:r>
          </a:p>
        </p:txBody>
      </p:sp>
    </p:spTree>
    <p:extLst>
      <p:ext uri="{BB962C8B-B14F-4D97-AF65-F5344CB8AC3E}">
        <p14:creationId xmlns:p14="http://schemas.microsoft.com/office/powerpoint/2010/main" val="3844464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D489C4-E98C-FCFC-61B6-CFF3B43EAD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62E50-C7E5-90D3-D765-2E3F8E547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Sustainable Operations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3B07D1-2A10-E113-C81B-2D5E5B4B7A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Sustainability in Operations</a:t>
            </a:r>
            <a:r>
              <a:rPr lang="en-GB" dirty="0"/>
              <a:t>: A focus on reducing environmental impacts and </a:t>
            </a:r>
          </a:p>
          <a:p>
            <a:pPr marL="0" indent="0">
              <a:buNone/>
            </a:pPr>
            <a:r>
              <a:rPr lang="en-GB" dirty="0"/>
              <a:t>promoting social responsibility.</a:t>
            </a:r>
          </a:p>
          <a:p>
            <a:pPr lvl="1"/>
            <a:r>
              <a:rPr lang="en-GB" sz="2400" dirty="0"/>
              <a:t>Circular Economy: Recycling and reusing materials to minimize waste.</a:t>
            </a:r>
          </a:p>
          <a:p>
            <a:pPr lvl="1"/>
            <a:r>
              <a:rPr lang="en-GB" sz="2400" dirty="0"/>
              <a:t>Sustainable Supply Chains: Sourcing materials responsibly and managing the </a:t>
            </a:r>
          </a:p>
          <a:p>
            <a:pPr marL="361950" lvl="1" indent="0">
              <a:buNone/>
            </a:pPr>
            <a:r>
              <a:rPr lang="en-GB" sz="2400" dirty="0"/>
              <a:t>environmental footprint.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Companies increasingly face pressure to </a:t>
            </a:r>
            <a:r>
              <a:rPr lang="en-GB" b="1" dirty="0"/>
              <a:t>integrate sustainability</a:t>
            </a:r>
            <a:r>
              <a:rPr lang="en-GB" dirty="0"/>
              <a:t> into their </a:t>
            </a:r>
          </a:p>
          <a:p>
            <a:pPr marL="0" indent="0">
              <a:buNone/>
            </a:pPr>
            <a:r>
              <a:rPr lang="en-GB" dirty="0"/>
              <a:t>operations, not just for ethical reasons but also due to regulatory and consumer demand.</a:t>
            </a:r>
          </a:p>
        </p:txBody>
      </p:sp>
    </p:spTree>
    <p:extLst>
      <p:ext uri="{BB962C8B-B14F-4D97-AF65-F5344CB8AC3E}">
        <p14:creationId xmlns:p14="http://schemas.microsoft.com/office/powerpoint/2010/main" val="1198004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B27F2-8442-4712-0A69-D25403AD0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B83D2-BD37-42AD-62AB-D13398FC6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Global Operations &amp; International Supply Chains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4A5FD3-3148-8339-7D5D-6B180831C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Global Operations</a:t>
            </a:r>
            <a:r>
              <a:rPr lang="en-GB" dirty="0"/>
              <a:t>: Managing operations across different countries and regions.</a:t>
            </a:r>
          </a:p>
          <a:p>
            <a:pPr marL="0" lvl="1" indent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GB" sz="2400" dirty="0"/>
              <a:t>Global Integration vs. Local Adaptation: Balancing standardization across global operations </a:t>
            </a:r>
          </a:p>
          <a:p>
            <a:pPr marL="0" lvl="1" indent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GB" sz="2400" dirty="0"/>
              <a:t>with the need for localized</a:t>
            </a:r>
          </a:p>
          <a:p>
            <a:pPr marL="0" lvl="1" indent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GB" sz="2400" dirty="0"/>
              <a:t> products and services.</a:t>
            </a:r>
          </a:p>
          <a:p>
            <a:r>
              <a:rPr lang="en-GB" b="1" dirty="0"/>
              <a:t>Supply Chain Management</a:t>
            </a:r>
            <a:r>
              <a:rPr lang="en-GB" dirty="0"/>
              <a:t>: The movement of goods, materials, and information</a:t>
            </a:r>
          </a:p>
          <a:p>
            <a:pPr marL="0" indent="0">
              <a:buNone/>
            </a:pPr>
            <a:r>
              <a:rPr lang="en-GB" dirty="0"/>
              <a:t> across borders requires efficient logistics, managing customs, and dealing with </a:t>
            </a:r>
          </a:p>
          <a:p>
            <a:pPr marL="0" indent="0">
              <a:buNone/>
            </a:pPr>
            <a:r>
              <a:rPr lang="en-GB" dirty="0"/>
              <a:t>international regulations.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Managing global supply chains involves addressing challenges like </a:t>
            </a:r>
            <a:r>
              <a:rPr lang="en-GB" b="1" dirty="0"/>
              <a:t>risk </a:t>
            </a:r>
          </a:p>
          <a:p>
            <a:pPr marL="0" indent="0">
              <a:buNone/>
            </a:pPr>
            <a:r>
              <a:rPr lang="en-GB" b="1" dirty="0"/>
              <a:t>management</a:t>
            </a:r>
            <a:r>
              <a:rPr lang="en-GB" dirty="0"/>
              <a:t>, </a:t>
            </a:r>
            <a:r>
              <a:rPr lang="en-GB" b="1" dirty="0"/>
              <a:t>political stability</a:t>
            </a:r>
            <a:r>
              <a:rPr lang="en-GB" dirty="0"/>
              <a:t>, and </a:t>
            </a:r>
            <a:r>
              <a:rPr lang="en-GB" b="1" dirty="0"/>
              <a:t>cultural differences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5501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6CC9C-6814-2B3C-F448-86E8EC891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47D9F-400B-2976-F103-BB3F6A849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Volkswagen Case Study Review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FBEC9C-044F-3225-3696-523BB186A4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371600"/>
            <a:ext cx="6846640" cy="4677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Volkswagen’s Global Operations Strategy:</a:t>
            </a:r>
          </a:p>
          <a:p>
            <a:pPr marL="0" indent="0">
              <a:buNone/>
            </a:pPr>
            <a:r>
              <a:rPr lang="en-GB" dirty="0"/>
              <a:t>Focused on standardizing production across multiple plants globally to </a:t>
            </a:r>
          </a:p>
          <a:p>
            <a:pPr marL="0" indent="0">
              <a:buNone/>
            </a:pPr>
            <a:r>
              <a:rPr lang="en-GB" dirty="0"/>
              <a:t>maintain quality and reduce costs.</a:t>
            </a:r>
          </a:p>
          <a:p>
            <a:pPr marL="0" indent="0">
              <a:buNone/>
            </a:pPr>
            <a:r>
              <a:rPr lang="en-GB" dirty="0"/>
              <a:t>The integration of advanced technology (e.g., automation, robotics) into </a:t>
            </a:r>
          </a:p>
          <a:p>
            <a:pPr marL="0" indent="0">
              <a:buNone/>
            </a:pPr>
            <a:r>
              <a:rPr lang="en-GB" dirty="0"/>
              <a:t>manufacturing to improve efficiency and consistency.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</a:p>
          <a:p>
            <a:pPr marL="0" indent="0">
              <a:buNone/>
            </a:pPr>
            <a:r>
              <a:rPr lang="en-GB" b="1" dirty="0"/>
              <a:t>Volkswagen </a:t>
            </a:r>
            <a:r>
              <a:rPr lang="en-GB" dirty="0"/>
              <a:t>demonstrates how operations strategy drives long-term </a:t>
            </a:r>
          </a:p>
          <a:p>
            <a:pPr marL="0" indent="0">
              <a:buNone/>
            </a:pPr>
            <a:r>
              <a:rPr lang="en-GB" dirty="0"/>
              <a:t>success, from product quality to cost reduction across global </a:t>
            </a:r>
          </a:p>
          <a:p>
            <a:pPr marL="0" indent="0">
              <a:buNone/>
            </a:pPr>
            <a:r>
              <a:rPr lang="en-GB" dirty="0"/>
              <a:t>manufacturing plants.</a:t>
            </a:r>
          </a:p>
        </p:txBody>
      </p:sp>
    </p:spTree>
    <p:extLst>
      <p:ext uri="{BB962C8B-B14F-4D97-AF65-F5344CB8AC3E}">
        <p14:creationId xmlns:p14="http://schemas.microsoft.com/office/powerpoint/2010/main" val="3264728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Conclusion &amp; Key Takeaways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514796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Operations Strategy aligns long-term operations decisions with business goals.</a:t>
            </a:r>
          </a:p>
          <a:p>
            <a:pPr marL="0" indent="0">
              <a:buNone/>
            </a:pPr>
            <a:r>
              <a:rPr lang="en-GB" dirty="0"/>
              <a:t>Key areas include capacity planning, process design, and supply chain management.</a:t>
            </a:r>
          </a:p>
          <a:p>
            <a:pPr marL="0" indent="0">
              <a:buNone/>
            </a:pPr>
            <a:r>
              <a:rPr lang="en-GB" b="1" dirty="0"/>
              <a:t>Technology</a:t>
            </a:r>
            <a:r>
              <a:rPr lang="en-GB" dirty="0"/>
              <a:t>, </a:t>
            </a:r>
            <a:r>
              <a:rPr lang="en-GB" b="1" dirty="0"/>
              <a:t>quality management</a:t>
            </a:r>
            <a:r>
              <a:rPr lang="en-GB" dirty="0"/>
              <a:t>, and </a:t>
            </a:r>
            <a:r>
              <a:rPr lang="en-GB" b="1" dirty="0"/>
              <a:t>sustainability</a:t>
            </a:r>
            <a:r>
              <a:rPr lang="en-GB" dirty="0"/>
              <a:t> are essential for </a:t>
            </a:r>
          </a:p>
          <a:p>
            <a:pPr marL="0" indent="0">
              <a:buNone/>
            </a:pPr>
            <a:r>
              <a:rPr lang="en-GB" dirty="0"/>
              <a:t>modern operations.</a:t>
            </a:r>
          </a:p>
          <a:p>
            <a:pPr marL="0" indent="0">
              <a:buNone/>
            </a:pPr>
            <a:r>
              <a:rPr lang="en-GB" b="1" dirty="0"/>
              <a:t>Global operations</a:t>
            </a:r>
            <a:r>
              <a:rPr lang="en-GB" dirty="0"/>
              <a:t> strategies enable companies like Volkswagen to optimize </a:t>
            </a:r>
          </a:p>
          <a:p>
            <a:pPr marL="0" indent="0">
              <a:buNone/>
            </a:pPr>
            <a:r>
              <a:rPr lang="en-GB" dirty="0"/>
              <a:t>efficiency and quality worldwide.</a:t>
            </a:r>
          </a:p>
          <a:p>
            <a:pPr marL="0" indent="0">
              <a:buNone/>
            </a:pPr>
            <a:r>
              <a:rPr lang="en-GB" b="1" dirty="0"/>
              <a:t>Key Points: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Operations Management is a dynamic, evolving field that integrates strategic and </a:t>
            </a:r>
          </a:p>
          <a:p>
            <a:pPr marL="0" indent="0">
              <a:buNone/>
            </a:pPr>
            <a:r>
              <a:rPr lang="en-GB" dirty="0"/>
              <a:t>tactical decision-making to create value for businesses.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1093</Words>
  <Application>Microsoft Office PowerPoint</Application>
  <PresentationFormat>Custom</PresentationFormat>
  <Paragraphs>144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Georgia</vt:lpstr>
      <vt:lpstr>Wingdings</vt:lpstr>
      <vt:lpstr>Arial</vt:lpstr>
      <vt:lpstr>Minion</vt:lpstr>
      <vt:lpstr>Calibri</vt:lpstr>
      <vt:lpstr>Corporate template-set Universiteit Leiden</vt:lpstr>
      <vt:lpstr>Operations Directorate  European Institute of Innovation, Entrepreneurship and Technology Lessingstraße 79, 13158 Berlin, Germany </vt:lpstr>
      <vt:lpstr>INDEX</vt:lpstr>
      <vt:lpstr>Introduction to Strategic Operations Management</vt:lpstr>
      <vt:lpstr>Operations Strategy Framework</vt:lpstr>
      <vt:lpstr>Operations Strategy Framework</vt:lpstr>
      <vt:lpstr>Operations Design: Process &amp; System Design</vt:lpstr>
      <vt:lpstr>Capacity Planning &amp; Resource Management</vt:lpstr>
      <vt:lpstr>Efficiency vs. Effectiveness in Operations</vt:lpstr>
      <vt:lpstr>Quality Management &amp; Continuous Improvement</vt:lpstr>
      <vt:lpstr>Technology in Operations</vt:lpstr>
      <vt:lpstr>Sustainable Operations</vt:lpstr>
      <vt:lpstr>Global Operations &amp; International Supply Chains</vt:lpstr>
      <vt:lpstr>Volkswagen Case Study Review</vt:lpstr>
      <vt:lpstr>Conclusion &amp; Key Takeaways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289</cp:revision>
  <dcterms:created xsi:type="dcterms:W3CDTF">2023-10-18T00:40:52Z</dcterms:created>
  <dcterms:modified xsi:type="dcterms:W3CDTF">2026-02-23T07:10:52Z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