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4"/>
  </p:notesMasterIdLst>
  <p:handoutMasterIdLst>
    <p:handoutMasterId r:id="rId45"/>
  </p:handoutMasterIdLst>
  <p:sldIdLst>
    <p:sldId id="256" r:id="rId5"/>
    <p:sldId id="257" r:id="rId6"/>
    <p:sldId id="293" r:id="rId7"/>
    <p:sldId id="290" r:id="rId8"/>
    <p:sldId id="294" r:id="rId9"/>
    <p:sldId id="295" r:id="rId10"/>
    <p:sldId id="296" r:id="rId11"/>
    <p:sldId id="343" r:id="rId12"/>
    <p:sldId id="344" r:id="rId13"/>
    <p:sldId id="345" r:id="rId14"/>
    <p:sldId id="346" r:id="rId15"/>
    <p:sldId id="350" r:id="rId16"/>
    <p:sldId id="349" r:id="rId17"/>
    <p:sldId id="347" r:id="rId18"/>
    <p:sldId id="348" r:id="rId19"/>
    <p:sldId id="268" r:id="rId20"/>
    <p:sldId id="353" r:id="rId21"/>
    <p:sldId id="351" r:id="rId22"/>
    <p:sldId id="354" r:id="rId23"/>
    <p:sldId id="355" r:id="rId24"/>
    <p:sldId id="357" r:id="rId25"/>
    <p:sldId id="356" r:id="rId26"/>
    <p:sldId id="358" r:id="rId27"/>
    <p:sldId id="359" r:id="rId28"/>
    <p:sldId id="362" r:id="rId29"/>
    <p:sldId id="372" r:id="rId30"/>
    <p:sldId id="374" r:id="rId31"/>
    <p:sldId id="373" r:id="rId32"/>
    <p:sldId id="364" r:id="rId33"/>
    <p:sldId id="361" r:id="rId34"/>
    <p:sldId id="370" r:id="rId35"/>
    <p:sldId id="371" r:id="rId36"/>
    <p:sldId id="367" r:id="rId37"/>
    <p:sldId id="365" r:id="rId38"/>
    <p:sldId id="366" r:id="rId39"/>
    <p:sldId id="368" r:id="rId40"/>
    <p:sldId id="369" r:id="rId41"/>
    <p:sldId id="375" r:id="rId42"/>
    <p:sldId id="269" r:id="rId43"/>
  </p:sldIdLst>
  <p:sldSz cx="12198350" cy="6858000"/>
  <p:notesSz cx="6858000" cy="9144000"/>
  <p:embeddedFontLst>
    <p:embeddedFont>
      <p:font typeface="Calibri" panose="020F0502020204030204" pitchFamily="34" charset="0"/>
      <p:regular r:id="rId46"/>
      <p:bold r:id="rId47"/>
      <p:italic r:id="rId48"/>
      <p:boldItalic r:id="rId49"/>
    </p:embeddedFont>
    <p:embeddedFont>
      <p:font typeface="Georgia" panose="02040502050405020303" pitchFamily="18" charset="0"/>
      <p:regular r:id="rId50"/>
      <p:bold r:id="rId51"/>
      <p:italic r:id="rId52"/>
      <p:boldItalic r:id="rId53"/>
    </p:embeddedFont>
    <p:embeddedFont>
      <p:font typeface="Minion" panose="02000503070000020003" pitchFamily="2" charset="0"/>
      <p:regular r:id="rId54"/>
      <p:bold r:id="rId55"/>
      <p:italic r:id="rId56"/>
      <p:boldItalic r:id="rId57"/>
    </p:embeddedFont>
  </p:embeddedFontLst>
  <p:custDataLst>
    <p:tags r:id="rId58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font" Target="fonts/font10.fntdata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handoutMaster" Target="handoutMasters/handoutMaster1.xml"/><Relationship Id="rId53" Type="http://schemas.openxmlformats.org/officeDocument/2006/relationships/font" Target="fonts/font8.fntdata"/><Relationship Id="rId58" Type="http://schemas.openxmlformats.org/officeDocument/2006/relationships/tags" Target="tags/tag1.xml"/><Relationship Id="rId5" Type="http://schemas.openxmlformats.org/officeDocument/2006/relationships/slide" Target="slides/slide1.xml"/><Relationship Id="rId61" Type="http://schemas.openxmlformats.org/officeDocument/2006/relationships/theme" Target="theme/theme1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3.fntdata"/><Relationship Id="rId56" Type="http://schemas.openxmlformats.org/officeDocument/2006/relationships/font" Target="fonts/font11.fntdata"/><Relationship Id="rId8" Type="http://schemas.openxmlformats.org/officeDocument/2006/relationships/slide" Target="slides/slide4.xml"/><Relationship Id="rId51" Type="http://schemas.openxmlformats.org/officeDocument/2006/relationships/font" Target="fonts/font6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1.fntdata"/><Relationship Id="rId59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9.fntdata"/><Relationship Id="rId62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4.fntdata"/><Relationship Id="rId57" Type="http://schemas.openxmlformats.org/officeDocument/2006/relationships/font" Target="fonts/font12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notesMaster" Target="notesMasters/notesMaster1.xml"/><Relationship Id="rId52" Type="http://schemas.openxmlformats.org/officeDocument/2006/relationships/font" Target="fonts/font7.fntdata"/><Relationship Id="rId6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11-11-2025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11-11-2025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11-11-2025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youtube.com/watch?v=6hVB9cBQ6DI&amp;t=43s" TargetMode="Externa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5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Planning </a:t>
            </a:r>
            <a:r>
              <a:rPr lang="nl-NL" sz="4400" dirty="0" err="1"/>
              <a:t>and</a:t>
            </a:r>
            <a:r>
              <a:rPr lang="nl-NL" sz="4400" dirty="0"/>
              <a:t> Management of </a:t>
            </a:r>
            <a:r>
              <a:rPr lang="nl-NL" sz="4400" dirty="0" err="1"/>
              <a:t>Sustainable</a:t>
            </a:r>
            <a:r>
              <a:rPr lang="nl-NL" sz="4400" dirty="0"/>
              <a:t> </a:t>
            </a:r>
            <a:r>
              <a:rPr lang="nl-NL" sz="4400" dirty="0" err="1"/>
              <a:t>Tourism</a:t>
            </a:r>
            <a:r>
              <a:rPr lang="nl-NL" sz="4400" dirty="0"/>
              <a:t> </a:t>
            </a:r>
            <a:r>
              <a:rPr lang="nl-NL" sz="4400" dirty="0" err="1"/>
              <a:t>Spaces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EE92391-D7DE-50FC-7FBF-AAE86863583A}"/>
              </a:ext>
            </a:extLst>
          </p:cNvPr>
          <p:cNvSpPr txBox="1"/>
          <p:nvPr/>
        </p:nvSpPr>
        <p:spPr>
          <a:xfrm>
            <a:off x="4761571" y="479502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08634A-585D-9B04-C4FE-07539EB2C527}"/>
              </a:ext>
            </a:extLst>
          </p:cNvPr>
          <p:cNvSpPr txBox="1"/>
          <p:nvPr/>
        </p:nvSpPr>
        <p:spPr>
          <a:xfrm>
            <a:off x="2141034" y="5341434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>
            <a:normAutofit/>
          </a:bodyPr>
          <a:lstStyle/>
          <a:p>
            <a:endParaRPr lang="nl-NL" sz="2000" dirty="0">
              <a:solidFill>
                <a:schemeClr val="bg1"/>
              </a:solidFill>
            </a:endParaRPr>
          </a:p>
          <a:p>
            <a:endParaRPr lang="nl-NL" sz="2000" dirty="0">
              <a:solidFill>
                <a:schemeClr val="bg1"/>
              </a:solidFill>
            </a:endParaRPr>
          </a:p>
          <a:p>
            <a:endParaRPr lang="nl-NL" sz="2000" dirty="0">
              <a:solidFill>
                <a:schemeClr val="bg1"/>
              </a:solidFill>
            </a:endParaRPr>
          </a:p>
          <a:p>
            <a:endParaRPr lang="nl-NL" sz="2000" dirty="0">
              <a:solidFill>
                <a:schemeClr val="bg1"/>
              </a:solidFill>
            </a:endParaRPr>
          </a:p>
          <a:p>
            <a:endParaRPr lang="nl-NL" sz="20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nl-NL" sz="2000" dirty="0">
                <a:solidFill>
                  <a:schemeClr val="bg1"/>
                </a:solidFill>
              </a:rPr>
              <a:t> 1- </a:t>
            </a:r>
            <a:r>
              <a:rPr lang="nl-NL" sz="2000" dirty="0" err="1">
                <a:solidFill>
                  <a:schemeClr val="bg1"/>
                </a:solidFill>
              </a:rPr>
              <a:t>Components</a:t>
            </a:r>
            <a:r>
              <a:rPr lang="nl-NL" sz="2000" dirty="0">
                <a:solidFill>
                  <a:schemeClr val="bg1"/>
                </a:solidFill>
              </a:rPr>
              <a:t> of a World Heritage Management Plan</a:t>
            </a:r>
          </a:p>
          <a:p>
            <a:pPr marL="0" indent="0">
              <a:buNone/>
            </a:pPr>
            <a:r>
              <a:rPr lang="nl-NL" sz="2000" dirty="0">
                <a:solidFill>
                  <a:schemeClr val="bg1"/>
                </a:solidFill>
              </a:rPr>
              <a:t> 2- </a:t>
            </a:r>
            <a:r>
              <a:rPr lang="nl-NL" sz="2000" dirty="0" err="1">
                <a:solidFill>
                  <a:schemeClr val="bg1"/>
                </a:solidFill>
              </a:rPr>
              <a:t>Adaptive</a:t>
            </a:r>
            <a:r>
              <a:rPr lang="nl-NL" sz="2000" dirty="0">
                <a:solidFill>
                  <a:schemeClr val="bg1"/>
                </a:solidFill>
              </a:rPr>
              <a:t> Re-</a:t>
            </a:r>
            <a:r>
              <a:rPr lang="nl-NL" sz="2000" dirty="0" err="1">
                <a:solidFill>
                  <a:schemeClr val="bg1"/>
                </a:solidFill>
              </a:rPr>
              <a:t>use</a:t>
            </a:r>
            <a:r>
              <a:rPr lang="nl-NL" sz="2000" dirty="0">
                <a:solidFill>
                  <a:schemeClr val="bg1"/>
                </a:solidFill>
              </a:rPr>
              <a:t> </a:t>
            </a:r>
            <a:r>
              <a:rPr lang="nl-NL" sz="2000" dirty="0" err="1">
                <a:solidFill>
                  <a:schemeClr val="bg1"/>
                </a:solidFill>
              </a:rPr>
              <a:t>and</a:t>
            </a:r>
            <a:r>
              <a:rPr lang="nl-NL" sz="2000" dirty="0">
                <a:solidFill>
                  <a:schemeClr val="bg1"/>
                </a:solidFill>
              </a:rPr>
              <a:t> </a:t>
            </a:r>
            <a:r>
              <a:rPr lang="nl-NL" sz="2000" dirty="0" err="1">
                <a:solidFill>
                  <a:schemeClr val="bg1"/>
                </a:solidFill>
              </a:rPr>
              <a:t>Historic</a:t>
            </a:r>
            <a:r>
              <a:rPr lang="nl-NL" sz="2000" dirty="0">
                <a:solidFill>
                  <a:schemeClr val="bg1"/>
                </a:solidFill>
              </a:rPr>
              <a:t> Buildings</a:t>
            </a:r>
          </a:p>
          <a:p>
            <a:pPr marL="0" indent="0">
              <a:buNone/>
            </a:pPr>
            <a:r>
              <a:rPr lang="nl-NL" sz="2000" dirty="0">
                <a:solidFill>
                  <a:schemeClr val="bg1"/>
                </a:solidFill>
              </a:rPr>
              <a:t> 3- The </a:t>
            </a:r>
            <a:r>
              <a:rPr lang="nl-NL" sz="2000" dirty="0" err="1">
                <a:solidFill>
                  <a:schemeClr val="bg1"/>
                </a:solidFill>
              </a:rPr>
              <a:t>Ethics</a:t>
            </a:r>
            <a:r>
              <a:rPr lang="nl-NL" sz="2000" dirty="0">
                <a:solidFill>
                  <a:schemeClr val="bg1"/>
                </a:solidFill>
              </a:rPr>
              <a:t> </a:t>
            </a:r>
            <a:r>
              <a:rPr lang="nl-NL" sz="2000" dirty="0" err="1">
                <a:solidFill>
                  <a:schemeClr val="bg1"/>
                </a:solidFill>
              </a:rPr>
              <a:t>and</a:t>
            </a:r>
            <a:r>
              <a:rPr lang="nl-NL" sz="2000" dirty="0">
                <a:solidFill>
                  <a:schemeClr val="bg1"/>
                </a:solidFill>
              </a:rPr>
              <a:t> Controversies of </a:t>
            </a:r>
            <a:r>
              <a:rPr lang="nl-NL" sz="2000" dirty="0" err="1">
                <a:solidFill>
                  <a:schemeClr val="bg1"/>
                </a:solidFill>
              </a:rPr>
              <a:t>Adaptive</a:t>
            </a:r>
            <a:r>
              <a:rPr lang="nl-NL" sz="2000" dirty="0">
                <a:solidFill>
                  <a:schemeClr val="bg1"/>
                </a:solidFill>
              </a:rPr>
              <a:t> Re-</a:t>
            </a:r>
            <a:r>
              <a:rPr lang="nl-NL" sz="2000" dirty="0" err="1">
                <a:solidFill>
                  <a:schemeClr val="bg1"/>
                </a:solidFill>
              </a:rPr>
              <a:t>use</a:t>
            </a:r>
            <a:endParaRPr lang="nl-NL" sz="20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nl-NL" sz="2000" dirty="0">
                <a:solidFill>
                  <a:schemeClr val="bg1"/>
                </a:solidFill>
              </a:rPr>
              <a:t> 4- </a:t>
            </a:r>
            <a:r>
              <a:rPr lang="nl-NL" sz="2000" dirty="0" err="1">
                <a:solidFill>
                  <a:schemeClr val="bg1"/>
                </a:solidFill>
              </a:rPr>
              <a:t>Adaptive</a:t>
            </a:r>
            <a:r>
              <a:rPr lang="nl-NL" sz="2000" dirty="0">
                <a:solidFill>
                  <a:schemeClr val="bg1"/>
                </a:solidFill>
              </a:rPr>
              <a:t> Re-</a:t>
            </a:r>
            <a:r>
              <a:rPr lang="nl-NL" sz="2000" dirty="0" err="1">
                <a:solidFill>
                  <a:schemeClr val="bg1"/>
                </a:solidFill>
              </a:rPr>
              <a:t>use</a:t>
            </a:r>
            <a:r>
              <a:rPr lang="nl-NL" sz="2000" dirty="0">
                <a:solidFill>
                  <a:schemeClr val="bg1"/>
                </a:solidFill>
              </a:rPr>
              <a:t> </a:t>
            </a:r>
            <a:r>
              <a:rPr lang="nl-NL" sz="2000" dirty="0" err="1">
                <a:solidFill>
                  <a:schemeClr val="bg1"/>
                </a:solidFill>
              </a:rPr>
              <a:t>and</a:t>
            </a:r>
            <a:r>
              <a:rPr lang="nl-NL" sz="2000" dirty="0">
                <a:solidFill>
                  <a:schemeClr val="bg1"/>
                </a:solidFill>
              </a:rPr>
              <a:t> </a:t>
            </a:r>
            <a:r>
              <a:rPr lang="nl-NL" sz="2000" dirty="0" err="1">
                <a:solidFill>
                  <a:schemeClr val="bg1"/>
                </a:solidFill>
              </a:rPr>
              <a:t>Tourism</a:t>
            </a:r>
            <a:r>
              <a:rPr lang="nl-NL" sz="2000" dirty="0">
                <a:solidFill>
                  <a:schemeClr val="bg1"/>
                </a:solidFill>
              </a:rPr>
              <a:t> Development</a:t>
            </a:r>
          </a:p>
          <a:p>
            <a:endParaRPr lang="nl-NL" sz="2000" dirty="0">
              <a:solidFill>
                <a:schemeClr val="bg1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42CF19-6CFF-4B1E-5978-61D89AA1AB1A}"/>
              </a:ext>
            </a:extLst>
          </p:cNvPr>
          <p:cNvSpPr txBox="1"/>
          <p:nvPr/>
        </p:nvSpPr>
        <p:spPr>
          <a:xfrm>
            <a:off x="2464420" y="2185639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9" name="Titel 1">
            <a:extLst>
              <a:ext uri="{FF2B5EF4-FFF2-40B4-BE49-F238E27FC236}">
                <a16:creationId xmlns:a16="http://schemas.microsoft.com/office/drawing/2014/main" id="{CECA620B-59D5-1F67-26E8-12705BF35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963" y="1036217"/>
            <a:ext cx="3494964" cy="432048"/>
          </a:xfrm>
        </p:spPr>
        <p:txBody>
          <a:bodyPr/>
          <a:lstStyle/>
          <a:p>
            <a:r>
              <a:rPr lang="nl-NL" dirty="0" err="1">
                <a:solidFill>
                  <a:schemeClr val="bg1"/>
                </a:solidFill>
              </a:rPr>
              <a:t>Outline</a:t>
            </a:r>
            <a:r>
              <a:rPr lang="nl-NL" dirty="0">
                <a:solidFill>
                  <a:schemeClr val="bg1"/>
                </a:solidFill>
              </a:rPr>
              <a:t>: </a:t>
            </a:r>
          </a:p>
        </p:txBody>
      </p:sp>
      <p:pic>
        <p:nvPicPr>
          <p:cNvPr id="6146" name="Picture 2" descr="Dugald Stewart Monument - Ed O'Keeffe Photography">
            <a:extLst>
              <a:ext uri="{FF2B5EF4-FFF2-40B4-BE49-F238E27FC236}">
                <a16:creationId xmlns:a16="http://schemas.microsoft.com/office/drawing/2014/main" id="{6F97720E-0310-500C-31EB-028B7E2F3308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50" r="22850"/>
          <a:stretch>
            <a:fillRect/>
          </a:stretch>
        </p:blipFill>
        <p:spPr bwMode="auto">
          <a:xfrm>
            <a:off x="6747247" y="19768"/>
            <a:ext cx="5444719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6">
            <a:extLst>
              <a:ext uri="{FF2B5EF4-FFF2-40B4-BE49-F238E27FC236}">
                <a16:creationId xmlns:a16="http://schemas.microsoft.com/office/drawing/2014/main" id="{AB21D7AF-B5CD-0A5A-8E64-E69AEF754A55}"/>
              </a:ext>
            </a:extLst>
          </p:cNvPr>
          <p:cNvSpPr txBox="1">
            <a:spLocks/>
          </p:cNvSpPr>
          <p:nvPr/>
        </p:nvSpPr>
        <p:spPr>
          <a:xfrm>
            <a:off x="1" y="0"/>
            <a:ext cx="12198349" cy="6453335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2800" dirty="0">
                <a:solidFill>
                  <a:schemeClr val="bg1"/>
                </a:solidFill>
              </a:rPr>
              <a:t> </a:t>
            </a:r>
            <a:r>
              <a:rPr lang="nl-NL" sz="2400" dirty="0">
                <a:solidFill>
                  <a:schemeClr val="bg1"/>
                </a:solidFill>
              </a:rPr>
              <a:t>1- </a:t>
            </a:r>
            <a:r>
              <a:rPr lang="nl-NL" sz="2400" dirty="0" err="1">
                <a:solidFill>
                  <a:schemeClr val="bg1"/>
                </a:solidFill>
              </a:rPr>
              <a:t>Components</a:t>
            </a:r>
            <a:r>
              <a:rPr lang="nl-NL" sz="2400" dirty="0">
                <a:solidFill>
                  <a:schemeClr val="bg1"/>
                </a:solidFill>
              </a:rPr>
              <a:t> of a World  Heritage</a:t>
            </a:r>
          </a:p>
          <a:p>
            <a:r>
              <a:rPr lang="nl-NL" sz="2400" dirty="0">
                <a:solidFill>
                  <a:schemeClr val="bg1"/>
                </a:solidFill>
              </a:rPr>
              <a:t> Management Plan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59D59D-36AC-8F6A-E6E7-1B38E695DB82}"/>
              </a:ext>
            </a:extLst>
          </p:cNvPr>
          <p:cNvSpPr txBox="1"/>
          <p:nvPr/>
        </p:nvSpPr>
        <p:spPr>
          <a:xfrm>
            <a:off x="2897579" y="24225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4" name="Titel 6">
            <a:extLst>
              <a:ext uri="{FF2B5EF4-FFF2-40B4-BE49-F238E27FC236}">
                <a16:creationId xmlns:a16="http://schemas.microsoft.com/office/drawing/2014/main" id="{2D82E07A-6090-B68E-2646-B34BEE079685}"/>
              </a:ext>
            </a:extLst>
          </p:cNvPr>
          <p:cNvSpPr txBox="1">
            <a:spLocks/>
          </p:cNvSpPr>
          <p:nvPr/>
        </p:nvSpPr>
        <p:spPr>
          <a:xfrm>
            <a:off x="122511" y="4221089"/>
            <a:ext cx="11389024" cy="2232246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nl-NL" sz="2800" dirty="0"/>
          </a:p>
        </p:txBody>
      </p:sp>
      <p:pic>
        <p:nvPicPr>
          <p:cNvPr id="9218" name="Picture 2" descr="View of a Crowded Piazza San Marco in Venice with the St Marks Basilica and  Campanile in the Background · Free Stock Photo">
            <a:extLst>
              <a:ext uri="{FF2B5EF4-FFF2-40B4-BE49-F238E27FC236}">
                <a16:creationId xmlns:a16="http://schemas.microsoft.com/office/drawing/2014/main" id="{469B599B-978A-83E7-75E9-3B527823E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231" y="608117"/>
            <a:ext cx="3754338" cy="5641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6254550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9771"/>
            <a:ext cx="12198350" cy="6433566"/>
          </a:xfrm>
          <a:solidFill>
            <a:schemeClr val="tx1">
              <a:lumMod val="65000"/>
              <a:lumOff val="35000"/>
            </a:schemeClr>
          </a:solidFill>
        </p:spPr>
        <p:txBody>
          <a:bodyPr>
            <a:normAutofit/>
          </a:bodyPr>
          <a:lstStyle/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sz="3200" dirty="0">
                <a:solidFill>
                  <a:schemeClr val="bg1"/>
                </a:solidFill>
              </a:rPr>
              <a:t>    1.1- Stakeholders </a:t>
            </a:r>
            <a:r>
              <a:rPr lang="nl-NL" sz="3200" dirty="0" err="1">
                <a:solidFill>
                  <a:schemeClr val="bg1"/>
                </a:solidFill>
              </a:rPr>
              <a:t>Involvement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and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Roles</a:t>
            </a:r>
            <a:endParaRPr lang="nl-NL" sz="320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Identifies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all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parties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involved</a:t>
            </a:r>
            <a:r>
              <a:rPr lang="nl-NL" b="0" dirty="0">
                <a:solidFill>
                  <a:schemeClr val="bg1"/>
                </a:solidFill>
              </a:rPr>
              <a:t> in site management.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Defines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roles</a:t>
            </a:r>
            <a:r>
              <a:rPr lang="nl-NL" b="0" dirty="0">
                <a:solidFill>
                  <a:schemeClr val="bg1"/>
                </a:solidFill>
              </a:rPr>
              <a:t> of </a:t>
            </a:r>
            <a:r>
              <a:rPr lang="nl-NL" b="0" dirty="0" err="1">
                <a:solidFill>
                  <a:schemeClr val="bg1"/>
                </a:solidFill>
              </a:rPr>
              <a:t>authorities</a:t>
            </a:r>
            <a:r>
              <a:rPr lang="nl-NL" b="0" dirty="0">
                <a:solidFill>
                  <a:schemeClr val="bg1"/>
                </a:solidFill>
              </a:rPr>
              <a:t>, </a:t>
            </a:r>
            <a:r>
              <a:rPr lang="nl-NL" b="0" dirty="0" err="1">
                <a:solidFill>
                  <a:schemeClr val="bg1"/>
                </a:solidFill>
              </a:rPr>
              <a:t>communities</a:t>
            </a:r>
            <a:r>
              <a:rPr lang="nl-NL" b="0" dirty="0">
                <a:solidFill>
                  <a:schemeClr val="bg1"/>
                </a:solidFill>
              </a:rPr>
              <a:t>, </a:t>
            </a:r>
            <a:r>
              <a:rPr lang="nl-NL" b="0" dirty="0" err="1">
                <a:solidFill>
                  <a:schemeClr val="bg1"/>
                </a:solidFill>
              </a:rPr>
              <a:t>NGOs</a:t>
            </a:r>
            <a:r>
              <a:rPr lang="nl-NL" b="0" dirty="0">
                <a:solidFill>
                  <a:schemeClr val="bg1"/>
                </a:solidFill>
              </a:rPr>
              <a:t>,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partners.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Ensures</a:t>
            </a:r>
            <a:r>
              <a:rPr lang="nl-NL" b="0" dirty="0">
                <a:solidFill>
                  <a:schemeClr val="bg1"/>
                </a:solidFill>
              </a:rPr>
              <a:t> shared </a:t>
            </a:r>
            <a:r>
              <a:rPr lang="nl-NL" b="0" dirty="0" err="1">
                <a:solidFill>
                  <a:schemeClr val="bg1"/>
                </a:solidFill>
              </a:rPr>
              <a:t>responsibility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coordination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Promotes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inclusive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transparent</a:t>
            </a:r>
            <a:r>
              <a:rPr lang="nl-NL" b="0" dirty="0">
                <a:solidFill>
                  <a:schemeClr val="bg1"/>
                </a:solidFill>
              </a:rPr>
              <a:t> 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decision</a:t>
            </a:r>
            <a:r>
              <a:rPr lang="nl-NL" b="0" dirty="0">
                <a:solidFill>
                  <a:schemeClr val="bg1"/>
                </a:solidFill>
              </a:rPr>
              <a:t>-making.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Supports long-term </a:t>
            </a:r>
            <a:r>
              <a:rPr lang="nl-NL" b="0" dirty="0" err="1">
                <a:solidFill>
                  <a:schemeClr val="bg1"/>
                </a:solidFill>
              </a:rPr>
              <a:t>protection</a:t>
            </a:r>
            <a:r>
              <a:rPr lang="nl-NL" b="0" dirty="0">
                <a:solidFill>
                  <a:schemeClr val="bg1"/>
                </a:solidFill>
              </a:rPr>
              <a:t> of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 </a:t>
            </a:r>
            <a:r>
              <a:rPr lang="nl-NL" b="0" dirty="0" err="1">
                <a:solidFill>
                  <a:schemeClr val="bg1"/>
                </a:solidFill>
              </a:rPr>
              <a:t>the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site’s</a:t>
            </a:r>
            <a:r>
              <a:rPr lang="nl-NL" b="0" dirty="0">
                <a:solidFill>
                  <a:schemeClr val="bg1"/>
                </a:solidFill>
              </a:rPr>
              <a:t> OUV.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59D59D-36AC-8F6A-E6E7-1B38E695DB82}"/>
              </a:ext>
            </a:extLst>
          </p:cNvPr>
          <p:cNvSpPr txBox="1"/>
          <p:nvPr/>
        </p:nvSpPr>
        <p:spPr>
          <a:xfrm>
            <a:off x="2897579" y="24225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8198" name="Picture 6" descr="Involving local communities in conservation of cultural heritage">
            <a:extLst>
              <a:ext uri="{FF2B5EF4-FFF2-40B4-BE49-F238E27FC236}">
                <a16:creationId xmlns:a16="http://schemas.microsoft.com/office/drawing/2014/main" id="{9E397BEE-EE23-2603-6C91-FE3DC1EE96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0401" y="3140968"/>
            <a:ext cx="7472405" cy="2900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D568B7F-F174-3F53-5B35-CF4464CD9982}"/>
              </a:ext>
            </a:extLst>
          </p:cNvPr>
          <p:cNvSpPr txBox="1"/>
          <p:nvPr/>
        </p:nvSpPr>
        <p:spPr>
          <a:xfrm>
            <a:off x="5475249" y="104821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137431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800" dirty="0"/>
              <a:t>2- </a:t>
            </a:r>
            <a:r>
              <a:rPr lang="nl-NL" sz="2800" dirty="0" err="1"/>
              <a:t>Components</a:t>
            </a:r>
            <a:r>
              <a:rPr lang="nl-NL" sz="2800" dirty="0"/>
              <a:t> of a World Heritage Management Plan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-1" y="19770"/>
            <a:ext cx="12198349" cy="6422192"/>
          </a:xfrm>
          <a:solidFill>
            <a:schemeClr val="tx1">
              <a:lumMod val="65000"/>
              <a:lumOff val="35000"/>
            </a:schemeClr>
          </a:solidFill>
        </p:spPr>
        <p:txBody>
          <a:bodyPr>
            <a:normAutofit/>
          </a:bodyPr>
          <a:lstStyle/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59D59D-36AC-8F6A-E6E7-1B38E695DB82}"/>
              </a:ext>
            </a:extLst>
          </p:cNvPr>
          <p:cNvSpPr txBox="1"/>
          <p:nvPr/>
        </p:nvSpPr>
        <p:spPr>
          <a:xfrm>
            <a:off x="2897579" y="24225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77C8BE-8513-EAA4-11FF-F2FC88FF05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40658"/>
            <a:ext cx="12198350" cy="48646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F1F1662-052D-EC86-35E3-382FBAB562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7271"/>
            <a:ext cx="7772400" cy="564691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6A2799A2-3111-38AF-D531-606053CF673A}"/>
              </a:ext>
            </a:extLst>
          </p:cNvPr>
          <p:cNvSpPr txBox="1"/>
          <p:nvPr/>
        </p:nvSpPr>
        <p:spPr>
          <a:xfrm>
            <a:off x="194519" y="472606"/>
            <a:ext cx="62168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2000" b="1" dirty="0">
                <a:solidFill>
                  <a:schemeClr val="bg1"/>
                </a:solidFill>
              </a:rPr>
              <a:t>The Case of </a:t>
            </a:r>
            <a:r>
              <a:rPr lang="nl-NL" sz="2000" b="1" dirty="0" err="1">
                <a:solidFill>
                  <a:schemeClr val="bg1"/>
                </a:solidFill>
              </a:rPr>
              <a:t>Hedeby</a:t>
            </a:r>
            <a:r>
              <a:rPr lang="nl-NL" sz="2000" b="1" dirty="0">
                <a:solidFill>
                  <a:schemeClr val="bg1"/>
                </a:solidFill>
              </a:rPr>
              <a:t> </a:t>
            </a:r>
            <a:r>
              <a:rPr lang="nl-NL" sz="2000" b="1" dirty="0" err="1">
                <a:solidFill>
                  <a:schemeClr val="bg1"/>
                </a:solidFill>
              </a:rPr>
              <a:t>and</a:t>
            </a:r>
            <a:r>
              <a:rPr lang="nl-NL" sz="2000" b="1" dirty="0">
                <a:solidFill>
                  <a:schemeClr val="bg1"/>
                </a:solidFill>
              </a:rPr>
              <a:t> </a:t>
            </a:r>
            <a:r>
              <a:rPr lang="nl-NL" sz="2000" b="1" dirty="0" err="1">
                <a:solidFill>
                  <a:schemeClr val="bg1"/>
                </a:solidFill>
              </a:rPr>
              <a:t>the</a:t>
            </a:r>
            <a:r>
              <a:rPr lang="nl-NL" sz="2000" b="1" dirty="0">
                <a:solidFill>
                  <a:schemeClr val="bg1"/>
                </a:solidFill>
              </a:rPr>
              <a:t> </a:t>
            </a:r>
            <a:r>
              <a:rPr lang="nl-NL" sz="2000" b="1" dirty="0" err="1">
                <a:solidFill>
                  <a:schemeClr val="bg1"/>
                </a:solidFill>
              </a:rPr>
              <a:t>Danevirke</a:t>
            </a:r>
            <a:endParaRPr lang="en-DE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835980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9770"/>
            <a:ext cx="12198350" cy="6422192"/>
          </a:xfrm>
          <a:solidFill>
            <a:schemeClr val="tx1">
              <a:lumMod val="65000"/>
              <a:lumOff val="35000"/>
            </a:schemeClr>
          </a:solidFill>
        </p:spPr>
        <p:txBody>
          <a:bodyPr>
            <a:normAutofit/>
          </a:bodyPr>
          <a:lstStyle/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59D59D-36AC-8F6A-E6E7-1B38E695DB82}"/>
              </a:ext>
            </a:extLst>
          </p:cNvPr>
          <p:cNvSpPr txBox="1"/>
          <p:nvPr/>
        </p:nvSpPr>
        <p:spPr>
          <a:xfrm>
            <a:off x="2897579" y="24225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5E81B21-4C5F-68A4-8644-FCA62ECFAD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46996"/>
            <a:ext cx="12198350" cy="520167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865EC72-FBA2-CD9F-481A-951D866E25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877271"/>
            <a:ext cx="7772400" cy="564691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09D22C7-BC92-6E3A-AD9D-314B60125EAF}"/>
              </a:ext>
            </a:extLst>
          </p:cNvPr>
          <p:cNvSpPr txBox="1"/>
          <p:nvPr/>
        </p:nvSpPr>
        <p:spPr>
          <a:xfrm>
            <a:off x="266527" y="446521"/>
            <a:ext cx="62168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2000" b="1" dirty="0">
                <a:solidFill>
                  <a:schemeClr val="bg1"/>
                </a:solidFill>
              </a:rPr>
              <a:t>The Case of </a:t>
            </a:r>
            <a:r>
              <a:rPr lang="nl-NL" sz="2000" b="1" dirty="0" err="1">
                <a:solidFill>
                  <a:schemeClr val="bg1"/>
                </a:solidFill>
              </a:rPr>
              <a:t>Hedeby</a:t>
            </a:r>
            <a:r>
              <a:rPr lang="nl-NL" sz="2000" b="1" dirty="0">
                <a:solidFill>
                  <a:schemeClr val="bg1"/>
                </a:solidFill>
              </a:rPr>
              <a:t> </a:t>
            </a:r>
            <a:r>
              <a:rPr lang="nl-NL" sz="2000" b="1" dirty="0" err="1">
                <a:solidFill>
                  <a:schemeClr val="bg1"/>
                </a:solidFill>
              </a:rPr>
              <a:t>and</a:t>
            </a:r>
            <a:r>
              <a:rPr lang="nl-NL" sz="2000" b="1" dirty="0">
                <a:solidFill>
                  <a:schemeClr val="bg1"/>
                </a:solidFill>
              </a:rPr>
              <a:t> </a:t>
            </a:r>
            <a:r>
              <a:rPr lang="nl-NL" sz="2000" b="1" dirty="0" err="1">
                <a:solidFill>
                  <a:schemeClr val="bg1"/>
                </a:solidFill>
              </a:rPr>
              <a:t>the</a:t>
            </a:r>
            <a:r>
              <a:rPr lang="nl-NL" sz="2000" b="1" dirty="0">
                <a:solidFill>
                  <a:schemeClr val="bg1"/>
                </a:solidFill>
              </a:rPr>
              <a:t> </a:t>
            </a:r>
            <a:r>
              <a:rPr lang="nl-NL" sz="2000" b="1" dirty="0" err="1">
                <a:solidFill>
                  <a:schemeClr val="bg1"/>
                </a:solidFill>
              </a:rPr>
              <a:t>Danevirke</a:t>
            </a:r>
            <a:endParaRPr lang="en-DE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1692585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>
            <a:normAutofit/>
          </a:bodyPr>
          <a:lstStyle/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1. 2- Visitor </a:t>
            </a:r>
            <a:r>
              <a:rPr lang="nl-NL" dirty="0" err="1">
                <a:solidFill>
                  <a:schemeClr val="bg1"/>
                </a:solidFill>
              </a:rPr>
              <a:t>and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Tourism</a:t>
            </a:r>
            <a:r>
              <a:rPr lang="nl-NL" dirty="0">
                <a:solidFill>
                  <a:schemeClr val="bg1"/>
                </a:solidFill>
              </a:rPr>
              <a:t> Management:</a:t>
            </a: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Manages </a:t>
            </a:r>
            <a:r>
              <a:rPr lang="nl-NL" b="0" dirty="0" err="1">
                <a:solidFill>
                  <a:schemeClr val="bg1"/>
                </a:solidFill>
              </a:rPr>
              <a:t>visitor</a:t>
            </a:r>
            <a:r>
              <a:rPr lang="nl-NL" b="0" dirty="0">
                <a:solidFill>
                  <a:schemeClr val="bg1"/>
                </a:solidFill>
              </a:rPr>
              <a:t> access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flow.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Ensures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tourism</a:t>
            </a:r>
            <a:r>
              <a:rPr lang="nl-NL" b="0" dirty="0">
                <a:solidFill>
                  <a:schemeClr val="bg1"/>
                </a:solidFill>
              </a:rPr>
              <a:t> supports, </a:t>
            </a:r>
            <a:r>
              <a:rPr lang="nl-NL" b="0" dirty="0" err="1">
                <a:solidFill>
                  <a:schemeClr val="bg1"/>
                </a:solidFill>
              </a:rPr>
              <a:t>not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harms</a:t>
            </a:r>
            <a:r>
              <a:rPr lang="nl-NL" b="0" dirty="0">
                <a:solidFill>
                  <a:schemeClr val="bg1"/>
                </a:solidFill>
              </a:rPr>
              <a:t>, </a:t>
            </a:r>
            <a:r>
              <a:rPr lang="nl-NL" b="0" dirty="0" err="1">
                <a:solidFill>
                  <a:schemeClr val="bg1"/>
                </a:solidFill>
              </a:rPr>
              <a:t>the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site’s</a:t>
            </a:r>
            <a:r>
              <a:rPr lang="nl-NL" b="0" dirty="0">
                <a:solidFill>
                  <a:schemeClr val="bg1"/>
                </a:solidFill>
              </a:rPr>
              <a:t> OUV.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Creates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enjoyable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educational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visitor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experiences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Prevents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overcrowding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environmental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damage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Balances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conservation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with</a:t>
            </a:r>
            <a:r>
              <a:rPr lang="nl-NL" b="0" dirty="0">
                <a:solidFill>
                  <a:schemeClr val="bg1"/>
                </a:solidFill>
              </a:rPr>
              <a:t> community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economic</a:t>
            </a:r>
            <a:r>
              <a:rPr lang="nl-NL" b="0" dirty="0">
                <a:solidFill>
                  <a:schemeClr val="bg1"/>
                </a:solidFill>
              </a:rPr>
              <a:t> benefits.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32D3AD6-D866-A8E0-18CA-47527E6D5726}"/>
              </a:ext>
            </a:extLst>
          </p:cNvPr>
          <p:cNvSpPr txBox="1"/>
          <p:nvPr/>
        </p:nvSpPr>
        <p:spPr>
          <a:xfrm>
            <a:off x="2143125" y="-85725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59D59D-36AC-8F6A-E6E7-1B38E695DB82}"/>
              </a:ext>
            </a:extLst>
          </p:cNvPr>
          <p:cNvSpPr txBox="1"/>
          <p:nvPr/>
        </p:nvSpPr>
        <p:spPr>
          <a:xfrm>
            <a:off x="2897579" y="2422566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8194" name="Picture 2" descr="Venice crowd tourists summer hi-res stock photography and images - Alamy">
            <a:extLst>
              <a:ext uri="{FF2B5EF4-FFF2-40B4-BE49-F238E27FC236}">
                <a16:creationId xmlns:a16="http://schemas.microsoft.com/office/drawing/2014/main" id="{E1B6549A-B50A-376E-2F57-D566B57A4B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69"/>
          <a:stretch/>
        </p:blipFill>
        <p:spPr bwMode="auto">
          <a:xfrm>
            <a:off x="6029224" y="764704"/>
            <a:ext cx="6169126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8128548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5ED0ED6-C7FC-5E85-7000-8DEEC184C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DB539E79-424A-DAEB-13AB-3874FCD1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591" y="1268509"/>
            <a:ext cx="5760640" cy="432048"/>
          </a:xfrm>
        </p:spPr>
        <p:txBody>
          <a:bodyPr/>
          <a:lstStyle/>
          <a:p>
            <a:r>
              <a:rPr lang="nl-NL" sz="2800" dirty="0">
                <a:solidFill>
                  <a:schemeClr val="bg1"/>
                </a:solidFill>
              </a:rPr>
              <a:t> The Stonehenge Case </a:t>
            </a:r>
            <a:r>
              <a:rPr lang="nl-NL" sz="2800" dirty="0" err="1">
                <a:solidFill>
                  <a:schemeClr val="bg1"/>
                </a:solidFill>
              </a:rPr>
              <a:t>Study</a:t>
            </a:r>
            <a:r>
              <a:rPr lang="nl-NL" sz="2800" dirty="0">
                <a:solidFill>
                  <a:schemeClr val="bg1"/>
                </a:solidFill>
              </a:rPr>
              <a:t>, </a:t>
            </a:r>
            <a:r>
              <a:rPr lang="nl-NL" sz="2800" dirty="0" err="1">
                <a:solidFill>
                  <a:schemeClr val="bg1"/>
                </a:solidFill>
              </a:rPr>
              <a:t>the</a:t>
            </a:r>
            <a:r>
              <a:rPr lang="nl-NL" sz="2800" dirty="0">
                <a:solidFill>
                  <a:schemeClr val="bg1"/>
                </a:solidFill>
              </a:rPr>
              <a:t> UK</a:t>
            </a:r>
          </a:p>
        </p:txBody>
      </p:sp>
    </p:spTree>
    <p:extLst>
      <p:ext uri="{BB962C8B-B14F-4D97-AF65-F5344CB8AC3E}">
        <p14:creationId xmlns:p14="http://schemas.microsoft.com/office/powerpoint/2010/main" val="415319709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23803" y="1"/>
            <a:ext cx="12174547" cy="6433566"/>
          </a:xfrm>
          <a:solidFill>
            <a:schemeClr val="tx1">
              <a:lumMod val="65000"/>
              <a:lumOff val="35000"/>
            </a:schemeClr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History</a:t>
            </a:r>
            <a:r>
              <a:rPr lang="nl-NL" dirty="0">
                <a:solidFill>
                  <a:schemeClr val="bg1"/>
                </a:solidFill>
              </a:rPr>
              <a:t> of Stonehenge: </a:t>
            </a: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World’s</a:t>
            </a:r>
            <a:r>
              <a:rPr lang="nl-NL" b="0" dirty="0">
                <a:solidFill>
                  <a:schemeClr val="bg1"/>
                </a:solidFill>
              </a:rPr>
              <a:t> most </a:t>
            </a:r>
            <a:r>
              <a:rPr lang="nl-NL" b="0" dirty="0" err="1">
                <a:solidFill>
                  <a:schemeClr val="bg1"/>
                </a:solidFill>
              </a:rPr>
              <a:t>famous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prehistoric</a:t>
            </a:r>
            <a:r>
              <a:rPr lang="nl-NL" b="0" dirty="0">
                <a:solidFill>
                  <a:schemeClr val="bg1"/>
                </a:solidFill>
              </a:rPr>
              <a:t> monument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Built in stages over </a:t>
            </a:r>
            <a:r>
              <a:rPr lang="nl-NL" b="0" dirty="0" err="1">
                <a:solidFill>
                  <a:schemeClr val="bg1"/>
                </a:solidFill>
              </a:rPr>
              <a:t>thousands</a:t>
            </a:r>
            <a:r>
              <a:rPr lang="nl-NL" b="0" dirty="0">
                <a:solidFill>
                  <a:schemeClr val="bg1"/>
                </a:solidFill>
              </a:rPr>
              <a:t> of </a:t>
            </a:r>
            <a:r>
              <a:rPr lang="nl-NL" b="0" dirty="0" err="1">
                <a:solidFill>
                  <a:schemeClr val="bg1"/>
                </a:solidFill>
              </a:rPr>
              <a:t>years</a:t>
            </a:r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Early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henge</a:t>
            </a:r>
            <a:r>
              <a:rPr lang="nl-NL" b="0" dirty="0">
                <a:solidFill>
                  <a:schemeClr val="bg1"/>
                </a:solidFill>
              </a:rPr>
              <a:t> monument (5000 BC)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Stone </a:t>
            </a:r>
            <a:r>
              <a:rPr lang="nl-NL" b="0" dirty="0" err="1">
                <a:solidFill>
                  <a:schemeClr val="bg1"/>
                </a:solidFill>
              </a:rPr>
              <a:t>circle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erected</a:t>
            </a:r>
            <a:r>
              <a:rPr lang="nl-NL" b="0" dirty="0">
                <a:solidFill>
                  <a:schemeClr val="bg1"/>
                </a:solidFill>
              </a:rPr>
              <a:t> in late </a:t>
            </a:r>
            <a:r>
              <a:rPr lang="nl-NL" b="0" dirty="0" err="1">
                <a:solidFill>
                  <a:schemeClr val="bg1"/>
                </a:solidFill>
              </a:rPr>
              <a:t>Neolithic</a:t>
            </a:r>
            <a:r>
              <a:rPr lang="nl-NL" b="0" dirty="0">
                <a:solidFill>
                  <a:schemeClr val="bg1"/>
                </a:solidFill>
              </a:rPr>
              <a:t> (2500 BC)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Forms a World Heritage Site </a:t>
            </a:r>
            <a:r>
              <a:rPr lang="nl-NL" b="0" dirty="0" err="1">
                <a:solidFill>
                  <a:schemeClr val="bg1"/>
                </a:solidFill>
              </a:rPr>
              <a:t>with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Avebury</a:t>
            </a:r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Unique </a:t>
            </a:r>
            <a:r>
              <a:rPr lang="nl-NL" b="0" dirty="0" err="1">
                <a:solidFill>
                  <a:schemeClr val="bg1"/>
                </a:solidFill>
              </a:rPr>
              <a:t>concentration</a:t>
            </a:r>
            <a:r>
              <a:rPr lang="nl-NL" b="0" dirty="0">
                <a:solidFill>
                  <a:schemeClr val="bg1"/>
                </a:solidFill>
              </a:rPr>
              <a:t> of </a:t>
            </a:r>
            <a:r>
              <a:rPr lang="nl-NL" b="0" dirty="0" err="1">
                <a:solidFill>
                  <a:schemeClr val="bg1"/>
                </a:solidFill>
              </a:rPr>
              <a:t>prehistoric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monuments</a:t>
            </a:r>
            <a:endParaRPr lang="nl-NL" b="0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5D59061-5AB6-D409-F3DC-B89A59BBC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191" y="19771"/>
            <a:ext cx="5955158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28C62379-FD9F-ECD1-857B-0B2FF7870B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511" y="425120"/>
            <a:ext cx="5262465" cy="432048"/>
          </a:xfrm>
        </p:spPr>
        <p:txBody>
          <a:bodyPr/>
          <a:lstStyle/>
          <a:p>
            <a:r>
              <a:rPr lang="nl-NL" sz="2400" dirty="0">
                <a:solidFill>
                  <a:schemeClr val="bg1"/>
                </a:solidFill>
              </a:rPr>
              <a:t>The Stonehenge Case </a:t>
            </a:r>
            <a:r>
              <a:rPr lang="nl-NL" sz="2400" dirty="0" err="1">
                <a:solidFill>
                  <a:schemeClr val="bg1"/>
                </a:solidFill>
              </a:rPr>
              <a:t>Study</a:t>
            </a:r>
            <a:r>
              <a:rPr lang="nl-NL" sz="2400" dirty="0">
                <a:solidFill>
                  <a:schemeClr val="bg1"/>
                </a:solidFill>
              </a:rPr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2669002220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9770"/>
            <a:ext cx="12198350" cy="6433566"/>
          </a:xfrm>
          <a:solidFill>
            <a:schemeClr val="tx1">
              <a:lumMod val="65000"/>
              <a:lumOff val="35000"/>
            </a:schemeClr>
          </a:solidFill>
        </p:spPr>
        <p:txBody>
          <a:bodyPr>
            <a:normAutofit/>
          </a:bodyPr>
          <a:lstStyle/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Key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Tourism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Challenges</a:t>
            </a:r>
            <a:endParaRPr lang="nl-NL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Overcrowding</a:t>
            </a:r>
            <a:r>
              <a:rPr lang="nl-NL" b="0" dirty="0">
                <a:solidFill>
                  <a:schemeClr val="bg1"/>
                </a:solidFill>
              </a:rPr>
              <a:t> 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Heritage </a:t>
            </a:r>
            <a:r>
              <a:rPr lang="nl-NL" b="0" dirty="0" err="1">
                <a:solidFill>
                  <a:schemeClr val="bg1"/>
                </a:solidFill>
              </a:rPr>
              <a:t>protection</a:t>
            </a:r>
            <a:r>
              <a:rPr lang="nl-NL" b="0" dirty="0">
                <a:solidFill>
                  <a:schemeClr val="bg1"/>
                </a:solidFill>
              </a:rPr>
              <a:t> 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Balancing</a:t>
            </a:r>
            <a:r>
              <a:rPr lang="nl-NL" b="0" dirty="0">
                <a:solidFill>
                  <a:schemeClr val="bg1"/>
                </a:solidFill>
              </a:rPr>
              <a:t> access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preservation</a:t>
            </a:r>
            <a:r>
              <a:rPr lang="nl-NL" b="0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Stonehenge: A Guide to England's Most Famous Ancient Monument">
            <a:extLst>
              <a:ext uri="{FF2B5EF4-FFF2-40B4-BE49-F238E27FC236}">
                <a16:creationId xmlns:a16="http://schemas.microsoft.com/office/drawing/2014/main" id="{C8AC4A54-A715-3D35-2218-EFA585F6A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4" y="19770"/>
            <a:ext cx="6099175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el 6">
            <a:extLst>
              <a:ext uri="{FF2B5EF4-FFF2-40B4-BE49-F238E27FC236}">
                <a16:creationId xmlns:a16="http://schemas.microsoft.com/office/drawing/2014/main" id="{E20836A9-173B-5EEB-4BED-10CE5E3A3E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519" y="764704"/>
            <a:ext cx="5262465" cy="432048"/>
          </a:xfrm>
        </p:spPr>
        <p:txBody>
          <a:bodyPr/>
          <a:lstStyle/>
          <a:p>
            <a:r>
              <a:rPr lang="nl-NL" sz="2400" dirty="0">
                <a:solidFill>
                  <a:schemeClr val="bg1"/>
                </a:solidFill>
              </a:rPr>
              <a:t> The Stonehenge Case </a:t>
            </a:r>
            <a:r>
              <a:rPr lang="nl-NL" sz="2400" dirty="0" err="1">
                <a:solidFill>
                  <a:schemeClr val="bg1"/>
                </a:solidFill>
              </a:rPr>
              <a:t>Study</a:t>
            </a:r>
            <a:r>
              <a:rPr lang="nl-NL" sz="2400" dirty="0">
                <a:solidFill>
                  <a:schemeClr val="bg1"/>
                </a:solidFill>
              </a:rPr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494734484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9770"/>
            <a:ext cx="12198350" cy="6433566"/>
          </a:xfrm>
          <a:solidFill>
            <a:schemeClr val="tx1">
              <a:lumMod val="65000"/>
              <a:lumOff val="35000"/>
            </a:schemeClr>
          </a:solidFill>
        </p:spPr>
        <p:txBody>
          <a:bodyPr>
            <a:normAutofit/>
          </a:bodyPr>
          <a:lstStyle/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sz="1800" dirty="0">
                <a:solidFill>
                  <a:schemeClr val="bg1"/>
                </a:solidFill>
              </a:rPr>
              <a:t> The Stonehenge Case </a:t>
            </a:r>
            <a:r>
              <a:rPr lang="nl-NL" sz="1800" dirty="0" err="1">
                <a:solidFill>
                  <a:schemeClr val="bg1"/>
                </a:solidFill>
              </a:rPr>
              <a:t>Study</a:t>
            </a:r>
            <a:r>
              <a:rPr lang="nl-NL" sz="1800" dirty="0">
                <a:solidFill>
                  <a:schemeClr val="bg1"/>
                </a:solidFill>
              </a:rPr>
              <a:t>: </a:t>
            </a: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 Visitor Management </a:t>
            </a:r>
            <a:r>
              <a:rPr lang="nl-NL" dirty="0" err="1">
                <a:solidFill>
                  <a:schemeClr val="bg1"/>
                </a:solidFill>
              </a:rPr>
              <a:t>Strategies</a:t>
            </a:r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Visitor Centre: 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Modern facility </a:t>
            </a:r>
            <a:r>
              <a:rPr lang="nl-NL" b="0" dirty="0" err="1">
                <a:solidFill>
                  <a:schemeClr val="bg1"/>
                </a:solidFill>
              </a:rPr>
              <a:t>located</a:t>
            </a:r>
            <a:r>
              <a:rPr lang="nl-NL" b="0" dirty="0">
                <a:solidFill>
                  <a:schemeClr val="bg1"/>
                </a:solidFill>
              </a:rPr>
              <a:t> 2 km </a:t>
            </a:r>
            <a:r>
              <a:rPr lang="nl-NL" b="0" dirty="0" err="1">
                <a:solidFill>
                  <a:schemeClr val="bg1"/>
                </a:solidFill>
              </a:rPr>
              <a:t>from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the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stones</a:t>
            </a:r>
            <a:r>
              <a:rPr lang="nl-NL" b="0" dirty="0">
                <a:solidFill>
                  <a:schemeClr val="bg1"/>
                </a:solidFill>
              </a:rPr>
              <a:t> 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with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exhibitions</a:t>
            </a:r>
            <a:r>
              <a:rPr lang="nl-NL" b="0" dirty="0">
                <a:solidFill>
                  <a:schemeClr val="bg1"/>
                </a:solidFill>
              </a:rPr>
              <a:t>, café, </a:t>
            </a:r>
            <a:r>
              <a:rPr lang="nl-NL" b="0" dirty="0" err="1">
                <a:solidFill>
                  <a:schemeClr val="bg1"/>
                </a:solidFill>
              </a:rPr>
              <a:t>and</a:t>
            </a:r>
            <a:r>
              <a:rPr lang="nl-NL" b="0" dirty="0">
                <a:solidFill>
                  <a:schemeClr val="bg1"/>
                </a:solidFill>
              </a:rPr>
              <a:t> shop.</a:t>
            </a: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Visitor Centre</a:t>
            </a:r>
            <a:endParaRPr lang="nl-NL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6" name="Picture 2" descr="Stonehenge Visitor Centre Entrance">
            <a:extLst>
              <a:ext uri="{FF2B5EF4-FFF2-40B4-BE49-F238E27FC236}">
                <a16:creationId xmlns:a16="http://schemas.microsoft.com/office/drawing/2014/main" id="{C75FAE9A-4B81-8D82-80BD-D49C8C015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127" y="19770"/>
            <a:ext cx="6531223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805422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9770"/>
            <a:ext cx="11970312" cy="6433566"/>
          </a:xfrm>
          <a:solidFill>
            <a:schemeClr val="tx1">
              <a:lumMod val="65000"/>
              <a:lumOff val="35000"/>
            </a:schemeClr>
          </a:solidFill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sz="1800" dirty="0">
                <a:solidFill>
                  <a:schemeClr val="bg1"/>
                </a:solidFill>
              </a:rPr>
              <a:t>  The Stonehenge Case </a:t>
            </a:r>
            <a:r>
              <a:rPr lang="nl-NL" sz="1800" dirty="0" err="1">
                <a:solidFill>
                  <a:schemeClr val="bg1"/>
                </a:solidFill>
              </a:rPr>
              <a:t>Study</a:t>
            </a:r>
            <a:r>
              <a:rPr lang="nl-NL" sz="1800" dirty="0">
                <a:solidFill>
                  <a:schemeClr val="bg1"/>
                </a:solidFill>
              </a:rPr>
              <a:t>: </a:t>
            </a: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Visitor Management </a:t>
            </a:r>
            <a:r>
              <a:rPr lang="nl-NL" dirty="0" err="1">
                <a:solidFill>
                  <a:schemeClr val="bg1"/>
                </a:solidFill>
              </a:rPr>
              <a:t>Strategies</a:t>
            </a:r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- Stonehenge Access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6" name="Picture 2" descr="Stonehenge Visitor Centre Entrance">
            <a:extLst>
              <a:ext uri="{FF2B5EF4-FFF2-40B4-BE49-F238E27FC236}">
                <a16:creationId xmlns:a16="http://schemas.microsoft.com/office/drawing/2014/main" id="{C75FAE9A-4B81-8D82-80BD-D49C8C015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127" y="19770"/>
            <a:ext cx="6531223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BBD2F0-215D-5350-6C57-0C67157C8F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948783"/>
              </p:ext>
            </p:extLst>
          </p:nvPr>
        </p:nvGraphicFramePr>
        <p:xfrm>
          <a:off x="228038" y="3068960"/>
          <a:ext cx="5421488" cy="21817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0744">
                  <a:extLst>
                    <a:ext uri="{9D8B030D-6E8A-4147-A177-3AD203B41FA5}">
                      <a16:colId xmlns:a16="http://schemas.microsoft.com/office/drawing/2014/main" val="401335598"/>
                    </a:ext>
                  </a:extLst>
                </a:gridCol>
                <a:gridCol w="2710744">
                  <a:extLst>
                    <a:ext uri="{9D8B030D-6E8A-4147-A177-3AD203B41FA5}">
                      <a16:colId xmlns:a16="http://schemas.microsoft.com/office/drawing/2014/main" val="3239554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1"/>
                          </a:solidFill>
                        </a:rPr>
                        <a:t>Mobility</a:t>
                      </a:r>
                      <a:r>
                        <a:rPr lang="nl-NL" b="0" dirty="0">
                          <a:solidFill>
                            <a:schemeClr val="bg1"/>
                          </a:solidFill>
                        </a:rPr>
                        <a:t> / </a:t>
                      </a:r>
                      <a:r>
                        <a:rPr lang="nl-NL" b="0" dirty="0" err="1">
                          <a:solidFill>
                            <a:schemeClr val="bg1"/>
                          </a:solidFill>
                        </a:rPr>
                        <a:t>Older</a:t>
                      </a:r>
                      <a:r>
                        <a:rPr lang="nl-NL" b="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1"/>
                          </a:solidFill>
                        </a:rPr>
                        <a:t>Visitors</a:t>
                      </a:r>
                      <a:endParaRPr lang="nl-NL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1"/>
                          </a:solidFill>
                        </a:rPr>
                        <a:t>Blind/</a:t>
                      </a:r>
                      <a:r>
                        <a:rPr lang="nl-NL" b="0" dirty="0" err="1">
                          <a:solidFill>
                            <a:schemeClr val="bg1"/>
                          </a:solidFill>
                        </a:rPr>
                        <a:t>Visually</a:t>
                      </a:r>
                      <a:r>
                        <a:rPr lang="nl-NL" b="0" dirty="0">
                          <a:solidFill>
                            <a:schemeClr val="bg1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1"/>
                          </a:solidFill>
                        </a:rPr>
                        <a:t>Impaired</a:t>
                      </a:r>
                      <a:endParaRPr lang="nl-NL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148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1"/>
                          </a:solidFill>
                        </a:rPr>
                        <a:t>Deaf</a:t>
                      </a:r>
                      <a:r>
                        <a:rPr lang="nl-NL" b="0" dirty="0">
                          <a:solidFill>
                            <a:schemeClr val="bg1"/>
                          </a:solidFill>
                        </a:rPr>
                        <a:t>/Hard of Hearing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1"/>
                          </a:solidFill>
                        </a:rPr>
                        <a:t>Learning </a:t>
                      </a:r>
                      <a:r>
                        <a:rPr lang="nl-NL" b="0" dirty="0" err="1">
                          <a:solidFill>
                            <a:schemeClr val="bg1"/>
                          </a:solidFill>
                        </a:rPr>
                        <a:t>Difficulties</a:t>
                      </a:r>
                      <a:endParaRPr lang="nl-NL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95451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1"/>
                          </a:solidFill>
                        </a:rPr>
                        <a:t>Culinary</a:t>
                      </a:r>
                      <a:r>
                        <a:rPr lang="nl-NL" b="0" dirty="0">
                          <a:solidFill>
                            <a:schemeClr val="bg1"/>
                          </a:solidFill>
                        </a:rPr>
                        <a:t>/</a:t>
                      </a:r>
                      <a:r>
                        <a:rPr lang="nl-NL" b="0" dirty="0" err="1">
                          <a:solidFill>
                            <a:schemeClr val="bg1"/>
                          </a:solidFill>
                        </a:rPr>
                        <a:t>Dietary</a:t>
                      </a:r>
                      <a:endParaRPr lang="nl-NL" b="0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1"/>
                          </a:solidFill>
                        </a:rPr>
                        <a:t>Health </a:t>
                      </a:r>
                      <a:r>
                        <a:rPr lang="nl-NL" b="0" dirty="0" err="1">
                          <a:solidFill>
                            <a:schemeClr val="bg1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1"/>
                          </a:solidFill>
                        </a:rPr>
                        <a:t> Safety Access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43961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4336986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>
            <a:normAutofit/>
          </a:bodyPr>
          <a:lstStyle/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sz="1800" dirty="0">
                <a:solidFill>
                  <a:schemeClr val="bg1"/>
                </a:solidFill>
              </a:rPr>
              <a:t> The Stonehenge Case </a:t>
            </a:r>
            <a:r>
              <a:rPr lang="nl-NL" sz="1800" dirty="0" err="1">
                <a:solidFill>
                  <a:schemeClr val="bg1"/>
                </a:solidFill>
              </a:rPr>
              <a:t>Study</a:t>
            </a:r>
            <a:r>
              <a:rPr lang="nl-NL" sz="1800" dirty="0">
                <a:solidFill>
                  <a:schemeClr val="bg1"/>
                </a:solidFill>
              </a:rPr>
              <a:t>: </a:t>
            </a: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 Visitor Management </a:t>
            </a:r>
            <a:r>
              <a:rPr lang="nl-NL" dirty="0" err="1">
                <a:solidFill>
                  <a:schemeClr val="bg1"/>
                </a:solidFill>
              </a:rPr>
              <a:t>Strategies</a:t>
            </a:r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Stonehenge Audio Guides:</a:t>
            </a: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endParaRPr lang="nl-NL" b="0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8BDDF6B7-13F0-DBC7-1E0D-20E7F41B2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963" y="166020"/>
            <a:ext cx="6630694" cy="6261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216733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-1"/>
            <a:ext cx="12198350" cy="6473106"/>
          </a:xfrm>
          <a:solidFill>
            <a:schemeClr val="tx1">
              <a:lumMod val="65000"/>
              <a:lumOff val="35000"/>
            </a:schemeClr>
          </a:solidFill>
        </p:spPr>
        <p:txBody>
          <a:bodyPr>
            <a:normAutofit/>
          </a:bodyPr>
          <a:lstStyle/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sz="1800" dirty="0">
                <a:solidFill>
                  <a:schemeClr val="bg1"/>
                </a:solidFill>
              </a:rPr>
              <a:t> The Stonehenge Case </a:t>
            </a:r>
            <a:r>
              <a:rPr lang="nl-NL" sz="1800" dirty="0" err="1">
                <a:solidFill>
                  <a:schemeClr val="bg1"/>
                </a:solidFill>
              </a:rPr>
              <a:t>Study</a:t>
            </a:r>
            <a:r>
              <a:rPr lang="nl-NL" sz="1800" dirty="0">
                <a:solidFill>
                  <a:schemeClr val="bg1"/>
                </a:solidFill>
              </a:rPr>
              <a:t>: </a:t>
            </a: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Visitor Management </a:t>
            </a:r>
            <a:r>
              <a:rPr lang="nl-NL" dirty="0" err="1">
                <a:solidFill>
                  <a:schemeClr val="bg1"/>
                </a:solidFill>
              </a:rPr>
              <a:t>Strategies</a:t>
            </a:r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Timed</a:t>
            </a:r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ticketing</a:t>
            </a:r>
            <a:r>
              <a:rPr lang="nl-NL" dirty="0">
                <a:solidFill>
                  <a:schemeClr val="bg1"/>
                </a:solidFill>
              </a:rPr>
              <a:t>: 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Spread </a:t>
            </a:r>
            <a:r>
              <a:rPr lang="nl-NL" b="0" dirty="0" err="1">
                <a:solidFill>
                  <a:schemeClr val="bg1"/>
                </a:solidFill>
              </a:rPr>
              <a:t>visitor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numbers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throughout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the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day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Shuttle service: 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Visitors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travel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from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centre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to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stones</a:t>
            </a:r>
            <a:r>
              <a:rPr lang="nl-NL" b="0" dirty="0">
                <a:solidFill>
                  <a:schemeClr val="bg1"/>
                </a:solidFill>
              </a:rPr>
              <a:t> via shuttle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 </a:t>
            </a:r>
            <a:r>
              <a:rPr lang="nl-NL" b="0" dirty="0" err="1">
                <a:solidFill>
                  <a:schemeClr val="bg1"/>
                </a:solidFill>
              </a:rPr>
              <a:t>buses</a:t>
            </a:r>
            <a:r>
              <a:rPr lang="nl-NL" b="0" dirty="0">
                <a:solidFill>
                  <a:schemeClr val="bg1"/>
                </a:solidFill>
              </a:rPr>
              <a:t> or </a:t>
            </a:r>
            <a:r>
              <a:rPr lang="nl-NL" b="0" dirty="0" err="1">
                <a:solidFill>
                  <a:schemeClr val="bg1"/>
                </a:solidFill>
              </a:rPr>
              <a:t>walking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path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5F123B9A-8295-8599-1656-9BFE17FF8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158" y="19770"/>
            <a:ext cx="6243191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9775867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0" y="1"/>
            <a:ext cx="12198350" cy="6473104"/>
          </a:xfrm>
          <a:solidFill>
            <a:schemeClr val="tx1">
              <a:lumMod val="65000"/>
              <a:lumOff val="35000"/>
            </a:schemeClr>
          </a:solidFill>
        </p:spPr>
        <p:txBody>
          <a:bodyPr>
            <a:normAutofit/>
          </a:bodyPr>
          <a:lstStyle/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sz="1800" dirty="0">
                <a:solidFill>
                  <a:schemeClr val="bg1"/>
                </a:solidFill>
              </a:rPr>
              <a:t> The Stonehenge Case </a:t>
            </a:r>
            <a:r>
              <a:rPr lang="nl-NL" sz="1800" dirty="0" err="1">
                <a:solidFill>
                  <a:schemeClr val="bg1"/>
                </a:solidFill>
              </a:rPr>
              <a:t>Study</a:t>
            </a:r>
            <a:r>
              <a:rPr lang="nl-NL" sz="1800" dirty="0">
                <a:solidFill>
                  <a:schemeClr val="bg1"/>
                </a:solidFill>
              </a:rPr>
              <a:t>: </a:t>
            </a: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Visitor Management </a:t>
            </a:r>
            <a:r>
              <a:rPr lang="nl-NL" dirty="0" err="1">
                <a:solidFill>
                  <a:schemeClr val="bg1"/>
                </a:solidFill>
              </a:rPr>
              <a:t>Strategies</a:t>
            </a:r>
            <a:endParaRPr lang="nl-NL" dirty="0">
              <a:solidFill>
                <a:schemeClr val="bg1"/>
              </a:solidFill>
            </a:endParaRPr>
          </a:p>
          <a:p>
            <a:pPr lvl="3"/>
            <a:endParaRPr lang="nl-NL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</a:t>
            </a:r>
            <a:r>
              <a:rPr lang="nl-NL" dirty="0" err="1">
                <a:solidFill>
                  <a:schemeClr val="bg1"/>
                </a:solidFill>
              </a:rPr>
              <a:t>Restricted</a:t>
            </a:r>
            <a:r>
              <a:rPr lang="nl-NL" dirty="0">
                <a:solidFill>
                  <a:schemeClr val="bg1"/>
                </a:solidFill>
              </a:rPr>
              <a:t> access: 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</a:t>
            </a:r>
            <a:r>
              <a:rPr lang="nl-NL" b="0" dirty="0" err="1">
                <a:solidFill>
                  <a:schemeClr val="bg1"/>
                </a:solidFill>
              </a:rPr>
              <a:t>Visitors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cannot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touch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stones</a:t>
            </a:r>
            <a:r>
              <a:rPr lang="nl-NL" b="0" dirty="0">
                <a:solidFill>
                  <a:schemeClr val="bg1"/>
                </a:solidFill>
              </a:rPr>
              <a:t>, </a:t>
            </a:r>
            <a:r>
              <a:rPr lang="nl-NL" b="0" dirty="0" err="1">
                <a:solidFill>
                  <a:schemeClr val="bg1"/>
                </a:solidFill>
              </a:rPr>
              <a:t>only</a:t>
            </a:r>
            <a:r>
              <a:rPr lang="nl-NL" b="0" dirty="0">
                <a:solidFill>
                  <a:schemeClr val="bg1"/>
                </a:solidFill>
              </a:rPr>
              <a:t> walk </a:t>
            </a:r>
            <a:r>
              <a:rPr lang="nl-NL" b="0" dirty="0" err="1">
                <a:solidFill>
                  <a:schemeClr val="bg1"/>
                </a:solidFill>
              </a:rPr>
              <a:t>around</a:t>
            </a:r>
            <a:r>
              <a:rPr lang="nl-NL" b="0" dirty="0">
                <a:solidFill>
                  <a:schemeClr val="bg1"/>
                </a:solidFill>
              </a:rPr>
              <a:t> 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the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circle</a:t>
            </a:r>
            <a:r>
              <a:rPr lang="nl-NL" b="0" dirty="0">
                <a:solidFill>
                  <a:schemeClr val="bg1"/>
                </a:solidFill>
              </a:rPr>
              <a:t>.</a:t>
            </a:r>
          </a:p>
          <a:p>
            <a:pPr lvl="3"/>
            <a:endParaRPr lang="nl-NL" b="0" dirty="0">
              <a:solidFill>
                <a:schemeClr val="bg1"/>
              </a:solidFill>
            </a:endParaRPr>
          </a:p>
          <a:p>
            <a:pPr lvl="3"/>
            <a:r>
              <a:rPr lang="nl-NL" dirty="0">
                <a:solidFill>
                  <a:schemeClr val="bg1"/>
                </a:solidFill>
              </a:rPr>
              <a:t>  Special access tours: 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- Limited </a:t>
            </a:r>
            <a:r>
              <a:rPr lang="nl-NL" b="0" dirty="0" err="1">
                <a:solidFill>
                  <a:schemeClr val="bg1"/>
                </a:solidFill>
              </a:rPr>
              <a:t>opportunities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for</a:t>
            </a:r>
            <a:r>
              <a:rPr lang="nl-NL" b="0" dirty="0">
                <a:solidFill>
                  <a:schemeClr val="bg1"/>
                </a:solidFill>
              </a:rPr>
              <a:t> small </a:t>
            </a:r>
            <a:r>
              <a:rPr lang="nl-NL" b="0" dirty="0" err="1">
                <a:solidFill>
                  <a:schemeClr val="bg1"/>
                </a:solidFill>
              </a:rPr>
              <a:t>groups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to</a:t>
            </a:r>
            <a:r>
              <a:rPr lang="nl-NL" b="0" dirty="0">
                <a:solidFill>
                  <a:schemeClr val="bg1"/>
                </a:solidFill>
              </a:rPr>
              <a:t> enter </a:t>
            </a:r>
          </a:p>
          <a:p>
            <a:pPr lvl="3"/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the</a:t>
            </a:r>
            <a:r>
              <a:rPr lang="nl-NL" b="0" dirty="0">
                <a:solidFill>
                  <a:schemeClr val="bg1"/>
                </a:solidFill>
              </a:rPr>
              <a:t> </a:t>
            </a:r>
            <a:r>
              <a:rPr lang="nl-NL" b="0" dirty="0" err="1">
                <a:solidFill>
                  <a:schemeClr val="bg1"/>
                </a:solidFill>
              </a:rPr>
              <a:t>circle</a:t>
            </a:r>
            <a:endParaRPr lang="nl-NL" b="0" dirty="0">
              <a:solidFill>
                <a:schemeClr val="bg1"/>
              </a:solidFill>
            </a:endParaRP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5F123B9A-8295-8599-1656-9BFE17FF8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158" y="19770"/>
            <a:ext cx="6243191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588061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pic>
        <p:nvPicPr>
          <p:cNvPr id="1026" name="Picture 2" descr="A rendering of the transformation planned for Michigan Central Station">
            <a:extLst>
              <a:ext uri="{FF2B5EF4-FFF2-40B4-BE49-F238E27FC236}">
                <a16:creationId xmlns:a16="http://schemas.microsoft.com/office/drawing/2014/main" id="{2576799A-7CAC-810A-5A08-3462E24134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19770"/>
            <a:ext cx="12192000" cy="6453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el 6">
            <a:extLst>
              <a:ext uri="{FF2B5EF4-FFF2-40B4-BE49-F238E27FC236}">
                <a16:creationId xmlns:a16="http://schemas.microsoft.com/office/drawing/2014/main" id="{33BE21E6-1565-BED7-367F-717750DEC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3" y="1124744"/>
            <a:ext cx="11389024" cy="432048"/>
          </a:xfrm>
        </p:spPr>
        <p:txBody>
          <a:bodyPr/>
          <a:lstStyle/>
          <a:p>
            <a:r>
              <a:rPr lang="nl-NL" sz="3600" dirty="0">
                <a:solidFill>
                  <a:schemeClr val="bg1"/>
                </a:solidFill>
              </a:rPr>
              <a:t>2- </a:t>
            </a:r>
            <a:r>
              <a:rPr lang="nl-NL" sz="3600" dirty="0" err="1">
                <a:solidFill>
                  <a:schemeClr val="bg1"/>
                </a:solidFill>
              </a:rPr>
              <a:t>Adaptive</a:t>
            </a:r>
            <a:r>
              <a:rPr lang="nl-NL" sz="3600" dirty="0">
                <a:solidFill>
                  <a:schemeClr val="bg1"/>
                </a:solidFill>
              </a:rPr>
              <a:t> Re-</a:t>
            </a:r>
            <a:r>
              <a:rPr lang="nl-NL" sz="3600" dirty="0" err="1">
                <a:solidFill>
                  <a:schemeClr val="bg1"/>
                </a:solidFill>
              </a:rPr>
              <a:t>use</a:t>
            </a:r>
            <a:r>
              <a:rPr lang="nl-NL" sz="3600" dirty="0">
                <a:solidFill>
                  <a:schemeClr val="bg1"/>
                </a:solidFill>
              </a:rPr>
              <a:t> </a:t>
            </a:r>
            <a:r>
              <a:rPr lang="nl-NL" sz="3600" dirty="0" err="1">
                <a:solidFill>
                  <a:schemeClr val="bg1"/>
                </a:solidFill>
              </a:rPr>
              <a:t>and</a:t>
            </a:r>
            <a:r>
              <a:rPr lang="nl-NL" sz="3600" dirty="0">
                <a:solidFill>
                  <a:schemeClr val="bg1"/>
                </a:solidFill>
              </a:rPr>
              <a:t> </a:t>
            </a:r>
            <a:r>
              <a:rPr lang="nl-NL" sz="3600" dirty="0" err="1">
                <a:solidFill>
                  <a:schemeClr val="bg1"/>
                </a:solidFill>
              </a:rPr>
              <a:t>Historic</a:t>
            </a:r>
            <a:r>
              <a:rPr lang="nl-NL" sz="3600" dirty="0">
                <a:solidFill>
                  <a:schemeClr val="bg1"/>
                </a:solidFill>
              </a:rPr>
              <a:t> Buildings</a:t>
            </a:r>
          </a:p>
        </p:txBody>
      </p:sp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2.1- Definitions: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5118449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2-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endParaRPr lang="nl-NL" sz="3200" dirty="0">
              <a:solidFill>
                <a:schemeClr val="bg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218855" y="1988840"/>
            <a:ext cx="8208912" cy="388843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DE" dirty="0">
                <a:solidFill>
                  <a:schemeClr val="bg1"/>
                </a:solidFill>
              </a:rPr>
              <a:t>- “</a:t>
            </a:r>
            <a:r>
              <a:rPr lang="en-US" dirty="0">
                <a:solidFill>
                  <a:schemeClr val="bg1"/>
                </a:solidFill>
              </a:rPr>
              <a:t>The process of converting a building to a function which is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 significantly different from the original function”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 (</a:t>
            </a:r>
            <a:r>
              <a:rPr lang="en-US" dirty="0" err="1">
                <a:solidFill>
                  <a:schemeClr val="bg1"/>
                </a:solidFill>
              </a:rPr>
              <a:t>Arfa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el</a:t>
            </a:r>
            <a:r>
              <a:rPr lang="en-US" dirty="0">
                <a:solidFill>
                  <a:schemeClr val="bg1"/>
                </a:solidFill>
              </a:rPr>
              <a:t> at, 2022).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“Making changes to a building to accommodate a new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 use is often a means of enabling the continued usefulness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 of a historic building, considering that the new use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 integrates with the original fabric” (Hussein &amp; </a:t>
            </a:r>
            <a:r>
              <a:rPr lang="en-US" dirty="0" err="1">
                <a:solidFill>
                  <a:schemeClr val="bg1"/>
                </a:solidFill>
              </a:rPr>
              <a:t>Alhebsi</a:t>
            </a:r>
            <a:r>
              <a:rPr lang="en-US" dirty="0">
                <a:solidFill>
                  <a:schemeClr val="bg1"/>
                </a:solidFill>
              </a:rPr>
              <a:t>, 2025). </a:t>
            </a:r>
            <a:endParaRPr lang="en-DE" dirty="0">
              <a:solidFill>
                <a:schemeClr val="bg1"/>
              </a:solidFill>
            </a:endParaRPr>
          </a:p>
          <a:p>
            <a:endParaRPr lang="en-DE" dirty="0">
              <a:solidFill>
                <a:schemeClr val="bg1"/>
              </a:solidFill>
            </a:endParaRPr>
          </a:p>
          <a:p>
            <a:pPr algn="ctr"/>
            <a:endParaRPr lang="en-DE" dirty="0">
              <a:solidFill>
                <a:schemeClr val="bg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>
            <a:off x="2963886" y="2080616"/>
            <a:ext cx="72008" cy="33123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2072719645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endParaRPr lang="en-DE" dirty="0"/>
          </a:p>
          <a:p>
            <a:endParaRPr lang="en-DE" dirty="0"/>
          </a:p>
          <a:p>
            <a:pPr marL="0" indent="0">
              <a:buNone/>
            </a:pPr>
            <a:endParaRPr lang="en-DE" dirty="0"/>
          </a:p>
          <a:p>
            <a:pPr marL="0" indent="0">
              <a:buNone/>
            </a:pPr>
            <a:endParaRPr lang="en-DE" dirty="0"/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2.2- key Characterirtics of the Definitions:</a:t>
            </a: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dirty="0">
                <a:solidFill>
                  <a:schemeClr val="bg1"/>
                </a:solidFill>
              </a:rPr>
              <a:t> - </a:t>
            </a:r>
            <a:r>
              <a:rPr lang="en-US" dirty="0">
                <a:solidFill>
                  <a:schemeClr val="bg1"/>
                </a:solidFill>
              </a:rPr>
              <a:t>Conversion and transformation focus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Functional, </a:t>
            </a:r>
            <a:r>
              <a:rPr lang="en-US" dirty="0" err="1">
                <a:solidFill>
                  <a:schemeClr val="bg1"/>
                </a:solidFill>
              </a:rPr>
              <a:t>ot</a:t>
            </a:r>
            <a:r>
              <a:rPr lang="en-US" dirty="0">
                <a:solidFill>
                  <a:schemeClr val="bg1"/>
                </a:solidFill>
              </a:rPr>
              <a:t> esthetic or symbolic emphasis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Continuity and integration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Functional continuity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Conservation ethic</a:t>
            </a:r>
            <a:endParaRPr lang="en-DE" dirty="0">
              <a:solidFill>
                <a:schemeClr val="bg1"/>
              </a:solidFill>
            </a:endParaRP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6143" y="706726"/>
            <a:ext cx="5118449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2-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endParaRPr lang="nl-NL" sz="3200" dirty="0">
              <a:solidFill>
                <a:schemeClr val="bg1"/>
              </a:solidFill>
            </a:endParaRPr>
          </a:p>
        </p:txBody>
      </p:sp>
      <p:pic>
        <p:nvPicPr>
          <p:cNvPr id="2052" name="Picture 4" descr="The Tai Kwun (Big Station) complex">
            <a:extLst>
              <a:ext uri="{FF2B5EF4-FFF2-40B4-BE49-F238E27FC236}">
                <a16:creationId xmlns:a16="http://schemas.microsoft.com/office/drawing/2014/main" id="{7E063ABE-763A-18EA-669C-72B0D6FCB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4592" y="1214191"/>
            <a:ext cx="6480042" cy="430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itel 6">
            <a:extLst>
              <a:ext uri="{FF2B5EF4-FFF2-40B4-BE49-F238E27FC236}">
                <a16:creationId xmlns:a16="http://schemas.microsoft.com/office/drawing/2014/main" id="{6B11E30B-071B-7616-46FA-11508F47A652}"/>
              </a:ext>
            </a:extLst>
          </p:cNvPr>
          <p:cNvSpPr txBox="1">
            <a:spLocks/>
          </p:cNvSpPr>
          <p:nvPr/>
        </p:nvSpPr>
        <p:spPr>
          <a:xfrm>
            <a:off x="5594780" y="5555002"/>
            <a:ext cx="3168352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1600" dirty="0">
                <a:solidFill>
                  <a:schemeClr val="bg1"/>
                </a:solidFill>
              </a:rPr>
              <a:t>Hong </a:t>
            </a:r>
            <a:r>
              <a:rPr lang="nl-NL" sz="1600" dirty="0" err="1">
                <a:solidFill>
                  <a:schemeClr val="bg1"/>
                </a:solidFill>
              </a:rPr>
              <a:t>Kong’s</a:t>
            </a:r>
            <a:r>
              <a:rPr lang="nl-NL" sz="1600" dirty="0">
                <a:solidFill>
                  <a:schemeClr val="bg1"/>
                </a:solidFill>
              </a:rPr>
              <a:t> new arts center</a:t>
            </a:r>
          </a:p>
        </p:txBody>
      </p:sp>
    </p:spTree>
    <p:extLst>
      <p:ext uri="{BB962C8B-B14F-4D97-AF65-F5344CB8AC3E}">
        <p14:creationId xmlns:p14="http://schemas.microsoft.com/office/powerpoint/2010/main" val="192066588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endParaRPr lang="en-DE" dirty="0"/>
          </a:p>
          <a:p>
            <a:endParaRPr lang="en-DE" dirty="0"/>
          </a:p>
          <a:p>
            <a:pPr marL="0" indent="0">
              <a:buNone/>
            </a:pPr>
            <a:endParaRPr lang="en-DE" dirty="0"/>
          </a:p>
          <a:p>
            <a:pPr marL="0" indent="0">
              <a:buNone/>
            </a:pPr>
            <a:endParaRPr lang="en-DE" dirty="0"/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</a:t>
            </a: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2.3- </a:t>
            </a:r>
            <a:r>
              <a:rPr lang="de-DE" b="1" dirty="0">
                <a:solidFill>
                  <a:schemeClr val="bg1"/>
                </a:solidFill>
              </a:rPr>
              <a:t>The Historical Evolution </a:t>
            </a:r>
            <a:r>
              <a:rPr lang="de-DE" b="1" dirty="0" err="1">
                <a:solidFill>
                  <a:schemeClr val="bg1"/>
                </a:solidFill>
              </a:rPr>
              <a:t>of</a:t>
            </a:r>
            <a:r>
              <a:rPr lang="de-DE" b="1" dirty="0">
                <a:solidFill>
                  <a:schemeClr val="bg1"/>
                </a:solidFill>
              </a:rPr>
              <a:t> Adaptive Re-</a:t>
            </a:r>
            <a:r>
              <a:rPr lang="de-DE" b="1" dirty="0" err="1">
                <a:solidFill>
                  <a:schemeClr val="bg1"/>
                </a:solidFill>
              </a:rPr>
              <a:t>use</a:t>
            </a:r>
            <a:r>
              <a:rPr lang="de-DE" b="1" dirty="0">
                <a:solidFill>
                  <a:schemeClr val="bg1"/>
                </a:solidFill>
              </a:rPr>
              <a:t>:</a:t>
            </a:r>
          </a:p>
          <a:p>
            <a:pPr marL="0" indent="0">
              <a:buNone/>
            </a:pPr>
            <a:endParaRPr lang="de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Adaptive reuse is not a new concept.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Buildings have long been modified for new needs.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In the Renaissance, classical monuments were repurposed.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During the French Revolution, religious buildings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became military or industrial sites.</a:t>
            </a:r>
            <a:endParaRPr lang="en-DE" dirty="0">
              <a:solidFill>
                <a:schemeClr val="bg1"/>
              </a:solidFill>
            </a:endParaRP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543" y="692696"/>
            <a:ext cx="5118449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2-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endParaRPr lang="nl-NL" sz="3200" dirty="0">
              <a:solidFill>
                <a:schemeClr val="bg1"/>
              </a:solidFill>
            </a:endParaRPr>
          </a:p>
        </p:txBody>
      </p:sp>
      <p:pic>
        <p:nvPicPr>
          <p:cNvPr id="1030" name="Picture 6" descr="Modern design objects feature in exhibition informed by 13th-century  English castle">
            <a:extLst>
              <a:ext uri="{FF2B5EF4-FFF2-40B4-BE49-F238E27FC236}">
                <a16:creationId xmlns:a16="http://schemas.microsoft.com/office/drawing/2014/main" id="{63871C17-AD7B-5757-251A-E78467BCC4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2992" y="1772816"/>
            <a:ext cx="5899584" cy="3933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3861695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endParaRPr lang="en-DE" dirty="0"/>
          </a:p>
          <a:p>
            <a:endParaRPr lang="en-DE" dirty="0"/>
          </a:p>
          <a:p>
            <a:pPr marL="0" indent="0">
              <a:buNone/>
            </a:pPr>
            <a:endParaRPr lang="en-DE" dirty="0"/>
          </a:p>
          <a:p>
            <a:pPr marL="0" indent="0">
              <a:buNone/>
            </a:pPr>
            <a:endParaRPr lang="en-DE" dirty="0"/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5118449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2-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endParaRPr lang="nl-NL" sz="3200" dirty="0">
              <a:solidFill>
                <a:schemeClr val="bg1"/>
              </a:solidFill>
            </a:endParaRPr>
          </a:p>
        </p:txBody>
      </p:sp>
      <p:sp>
        <p:nvSpPr>
          <p:cNvPr id="3" name="Titel 6">
            <a:extLst>
              <a:ext uri="{FF2B5EF4-FFF2-40B4-BE49-F238E27FC236}">
                <a16:creationId xmlns:a16="http://schemas.microsoft.com/office/drawing/2014/main" id="{753BF8AA-8E59-8BEE-1664-CF60AD4686B5}"/>
              </a:ext>
            </a:extLst>
          </p:cNvPr>
          <p:cNvSpPr txBox="1">
            <a:spLocks/>
          </p:cNvSpPr>
          <p:nvPr/>
        </p:nvSpPr>
        <p:spPr>
          <a:xfrm>
            <a:off x="6315199" y="5449366"/>
            <a:ext cx="5760640" cy="100811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1600" b="0" dirty="0">
                <a:solidFill>
                  <a:schemeClr val="bg1"/>
                </a:solidFill>
              </a:rPr>
              <a:t>The Baths of </a:t>
            </a:r>
            <a:r>
              <a:rPr lang="nl-NL" sz="1600" b="0" dirty="0" err="1">
                <a:solidFill>
                  <a:schemeClr val="bg1"/>
                </a:solidFill>
              </a:rPr>
              <a:t>Diocletian</a:t>
            </a:r>
            <a:r>
              <a:rPr lang="nl-NL" sz="1600" b="0" dirty="0">
                <a:solidFill>
                  <a:schemeClr val="bg1"/>
                </a:solidFill>
              </a:rPr>
              <a:t>, </a:t>
            </a:r>
            <a:r>
              <a:rPr lang="nl-NL" sz="1600" b="0" dirty="0" err="1">
                <a:solidFill>
                  <a:schemeClr val="bg1"/>
                </a:solidFill>
              </a:rPr>
              <a:t>where</a:t>
            </a:r>
            <a:r>
              <a:rPr lang="nl-NL" sz="1600" b="0" dirty="0">
                <a:solidFill>
                  <a:schemeClr val="bg1"/>
                </a:solidFill>
              </a:rPr>
              <a:t> Michelangelo </a:t>
            </a:r>
            <a:r>
              <a:rPr lang="nl-NL" sz="1600" b="0" dirty="0" err="1">
                <a:solidFill>
                  <a:schemeClr val="bg1"/>
                </a:solidFill>
              </a:rPr>
              <a:t>converted</a:t>
            </a:r>
            <a:r>
              <a:rPr lang="nl-NL" sz="1600" b="0" dirty="0">
                <a:solidFill>
                  <a:schemeClr val="bg1"/>
                </a:solidFill>
              </a:rPr>
              <a:t> </a:t>
            </a:r>
            <a:r>
              <a:rPr lang="nl-NL" sz="1600" b="0" dirty="0" err="1">
                <a:solidFill>
                  <a:schemeClr val="bg1"/>
                </a:solidFill>
              </a:rPr>
              <a:t>the</a:t>
            </a:r>
            <a:r>
              <a:rPr lang="nl-NL" sz="1600" b="0" dirty="0">
                <a:solidFill>
                  <a:schemeClr val="bg1"/>
                </a:solidFill>
              </a:rPr>
              <a:t> </a:t>
            </a:r>
            <a:r>
              <a:rPr lang="nl-NL" sz="1600" b="0" dirty="0" err="1">
                <a:solidFill>
                  <a:schemeClr val="bg1"/>
                </a:solidFill>
              </a:rPr>
              <a:t>main</a:t>
            </a:r>
            <a:r>
              <a:rPr lang="nl-NL" sz="1600" b="0" dirty="0">
                <a:solidFill>
                  <a:schemeClr val="bg1"/>
                </a:solidFill>
              </a:rPr>
              <a:t> hall </a:t>
            </a:r>
            <a:r>
              <a:rPr lang="nl-NL" sz="1600" b="0" dirty="0" err="1">
                <a:solidFill>
                  <a:schemeClr val="bg1"/>
                </a:solidFill>
              </a:rPr>
              <a:t>into</a:t>
            </a:r>
            <a:r>
              <a:rPr lang="nl-NL" sz="1600" b="0" dirty="0">
                <a:solidFill>
                  <a:schemeClr val="bg1"/>
                </a:solidFill>
              </a:rPr>
              <a:t> a </a:t>
            </a:r>
            <a:r>
              <a:rPr lang="nl-NL" sz="1600" b="0" dirty="0" err="1">
                <a:solidFill>
                  <a:schemeClr val="bg1"/>
                </a:solidFill>
              </a:rPr>
              <a:t>church</a:t>
            </a:r>
            <a:r>
              <a:rPr lang="nl-NL" sz="1600" b="0" dirty="0">
                <a:solidFill>
                  <a:schemeClr val="bg1"/>
                </a:solidFill>
              </a:rPr>
              <a:t>, </a:t>
            </a:r>
            <a:r>
              <a:rPr lang="nl-NL" sz="1600" b="0" dirty="0" err="1">
                <a:solidFill>
                  <a:schemeClr val="bg1"/>
                </a:solidFill>
              </a:rPr>
              <a:t>while</a:t>
            </a:r>
            <a:r>
              <a:rPr lang="nl-NL" sz="1600" b="0" dirty="0">
                <a:solidFill>
                  <a:schemeClr val="bg1"/>
                </a:solidFill>
              </a:rPr>
              <a:t> </a:t>
            </a:r>
            <a:r>
              <a:rPr lang="nl-NL" sz="1600" b="0" dirty="0" err="1">
                <a:solidFill>
                  <a:schemeClr val="bg1"/>
                </a:solidFill>
              </a:rPr>
              <a:t>other</a:t>
            </a:r>
            <a:r>
              <a:rPr lang="nl-NL" sz="1600" b="0" dirty="0">
                <a:solidFill>
                  <a:schemeClr val="bg1"/>
                </a:solidFill>
              </a:rPr>
              <a:t> </a:t>
            </a:r>
            <a:r>
              <a:rPr lang="nl-NL" sz="1600" b="0" dirty="0" err="1">
                <a:solidFill>
                  <a:schemeClr val="bg1"/>
                </a:solidFill>
              </a:rPr>
              <a:t>sections</a:t>
            </a:r>
            <a:r>
              <a:rPr lang="nl-NL" sz="1600" b="0" dirty="0">
                <a:solidFill>
                  <a:schemeClr val="bg1"/>
                </a:solidFill>
              </a:rPr>
              <a:t> have been </a:t>
            </a:r>
            <a:r>
              <a:rPr lang="nl-NL" sz="1600" b="0" dirty="0" err="1">
                <a:solidFill>
                  <a:schemeClr val="bg1"/>
                </a:solidFill>
              </a:rPr>
              <a:t>repurposed</a:t>
            </a:r>
            <a:r>
              <a:rPr lang="nl-NL" sz="1600" b="0" dirty="0">
                <a:solidFill>
                  <a:schemeClr val="bg1"/>
                </a:solidFill>
              </a:rPr>
              <a:t> as a museum, a cinema, </a:t>
            </a:r>
            <a:r>
              <a:rPr lang="nl-NL" sz="1600" b="0" dirty="0" err="1">
                <a:solidFill>
                  <a:schemeClr val="bg1"/>
                </a:solidFill>
              </a:rPr>
              <a:t>and</a:t>
            </a:r>
            <a:r>
              <a:rPr lang="nl-NL" sz="1600" b="0" dirty="0">
                <a:solidFill>
                  <a:schemeClr val="bg1"/>
                </a:solidFill>
              </a:rPr>
              <a:t> a planetarium</a:t>
            </a:r>
          </a:p>
        </p:txBody>
      </p:sp>
      <p:pic>
        <p:nvPicPr>
          <p:cNvPr id="6148" name="Picture 4" descr="Baths of Diocletian interior showing the &#10;central Main Hall and the frigidarium and tepidarium in the 4th century">
            <a:extLst>
              <a:ext uri="{FF2B5EF4-FFF2-40B4-BE49-F238E27FC236}">
                <a16:creationId xmlns:a16="http://schemas.microsoft.com/office/drawing/2014/main" id="{B8A389A1-20C9-E279-80BE-8CF1C3DE1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31292"/>
            <a:ext cx="6017402" cy="5253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year 2008 photo of the interior of the Baths of &#10;Diocletian showing the main hall which has been converted into a church">
            <a:extLst>
              <a:ext uri="{FF2B5EF4-FFF2-40B4-BE49-F238E27FC236}">
                <a16:creationId xmlns:a16="http://schemas.microsoft.com/office/drawing/2014/main" id="{BA9E06DC-1412-8666-D33A-0B4F7A555A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492" y="1031291"/>
            <a:ext cx="6017402" cy="4418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8185413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endParaRPr lang="en-DE" dirty="0"/>
          </a:p>
          <a:p>
            <a:endParaRPr lang="en-DE" dirty="0"/>
          </a:p>
          <a:p>
            <a:pPr marL="0" indent="0">
              <a:buNone/>
            </a:pPr>
            <a:endParaRPr lang="en-DE" dirty="0"/>
          </a:p>
          <a:p>
            <a:pPr marL="0" indent="0">
              <a:buNone/>
            </a:pPr>
            <a:endParaRPr lang="en-DE" dirty="0"/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5118449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2-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endParaRPr lang="nl-NL" sz="3200" dirty="0">
              <a:solidFill>
                <a:schemeClr val="bg1"/>
              </a:solidFill>
            </a:endParaRPr>
          </a:p>
        </p:txBody>
      </p:sp>
      <p:pic>
        <p:nvPicPr>
          <p:cNvPr id="8196" name="Picture 4" descr="The Baths of Diocletian in the year 2025 seen from above showing what remains">
            <a:extLst>
              <a:ext uri="{FF2B5EF4-FFF2-40B4-BE49-F238E27FC236}">
                <a16:creationId xmlns:a16="http://schemas.microsoft.com/office/drawing/2014/main" id="{26FDF625-EA92-D928-EC02-73D9E6AE55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127" y="1171566"/>
            <a:ext cx="6210444" cy="5256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11C0E81-9ECE-12C1-21C8-AC38619ED5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888" y="1203124"/>
            <a:ext cx="5245351" cy="5187197"/>
          </a:xfrm>
          <a:prstGeom prst="rect">
            <a:avLst/>
          </a:prstGeom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F1DBBFCC-A771-BFFA-21F1-16FB1B8886CA}"/>
              </a:ext>
            </a:extLst>
          </p:cNvPr>
          <p:cNvSpPr txBox="1">
            <a:spLocks/>
          </p:cNvSpPr>
          <p:nvPr/>
        </p:nvSpPr>
        <p:spPr>
          <a:xfrm>
            <a:off x="6033048" y="615963"/>
            <a:ext cx="5760640" cy="62288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1600" b="0" dirty="0">
                <a:solidFill>
                  <a:schemeClr val="bg1"/>
                </a:solidFill>
              </a:rPr>
              <a:t>The Baths of </a:t>
            </a:r>
            <a:r>
              <a:rPr lang="nl-NL" sz="1600" b="0" dirty="0" err="1">
                <a:solidFill>
                  <a:schemeClr val="bg1"/>
                </a:solidFill>
              </a:rPr>
              <a:t>Diocletian</a:t>
            </a:r>
            <a:r>
              <a:rPr lang="nl-NL" sz="1600" b="0" dirty="0">
                <a:solidFill>
                  <a:schemeClr val="bg1"/>
                </a:solidFill>
              </a:rPr>
              <a:t> in 325 </a:t>
            </a:r>
            <a:r>
              <a:rPr lang="nl-NL" sz="1600" b="0" dirty="0" err="1">
                <a:solidFill>
                  <a:schemeClr val="bg1"/>
                </a:solidFill>
              </a:rPr>
              <a:t>vs</a:t>
            </a:r>
            <a:r>
              <a:rPr lang="nl-NL" sz="1600" b="0" dirty="0">
                <a:solidFill>
                  <a:schemeClr val="bg1"/>
                </a:solidFill>
              </a:rPr>
              <a:t> 2025</a:t>
            </a:r>
          </a:p>
        </p:txBody>
      </p:sp>
    </p:spTree>
    <p:extLst>
      <p:ext uri="{BB962C8B-B14F-4D97-AF65-F5344CB8AC3E}">
        <p14:creationId xmlns:p14="http://schemas.microsoft.com/office/powerpoint/2010/main" val="1176285600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pPr marL="0" indent="0">
              <a:buNone/>
            </a:pPr>
            <a:endParaRPr lang="en-DE" dirty="0"/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5118449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2-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endParaRPr lang="nl-NL" sz="3200" dirty="0">
              <a:solidFill>
                <a:schemeClr val="bg1"/>
              </a:solidFill>
            </a:endParaRPr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641D6B0F-C104-BBAF-28E0-0FE6DD091E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239" y="1484784"/>
            <a:ext cx="5377571" cy="4090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itel 6">
            <a:extLst>
              <a:ext uri="{FF2B5EF4-FFF2-40B4-BE49-F238E27FC236}">
                <a16:creationId xmlns:a16="http://schemas.microsoft.com/office/drawing/2014/main" id="{753BF8AA-8E59-8BEE-1664-CF60AD4686B5}"/>
              </a:ext>
            </a:extLst>
          </p:cNvPr>
          <p:cNvSpPr txBox="1">
            <a:spLocks/>
          </p:cNvSpPr>
          <p:nvPr/>
        </p:nvSpPr>
        <p:spPr>
          <a:xfrm>
            <a:off x="275099" y="5445224"/>
            <a:ext cx="4815963" cy="100811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nl-NL" sz="1600" b="0" dirty="0" err="1">
                <a:solidFill>
                  <a:schemeClr val="bg1"/>
                </a:solidFill>
              </a:rPr>
              <a:t>Castel</a:t>
            </a:r>
            <a:r>
              <a:rPr lang="nl-NL" sz="1600" b="0" dirty="0">
                <a:solidFill>
                  <a:schemeClr val="bg1"/>
                </a:solidFill>
              </a:rPr>
              <a:t> Sant’ Angelo, Rome.</a:t>
            </a:r>
            <a:br>
              <a:rPr lang="nl-NL" sz="1600" b="0" dirty="0">
                <a:solidFill>
                  <a:schemeClr val="bg1"/>
                </a:solidFill>
              </a:rPr>
            </a:br>
            <a:r>
              <a:rPr lang="nl-NL" sz="1600" b="0" dirty="0" err="1">
                <a:solidFill>
                  <a:schemeClr val="bg1"/>
                </a:solidFill>
              </a:rPr>
              <a:t>Hadrian’s</a:t>
            </a:r>
            <a:r>
              <a:rPr lang="nl-NL" sz="1600" b="0" dirty="0">
                <a:solidFill>
                  <a:schemeClr val="bg1"/>
                </a:solidFill>
              </a:rPr>
              <a:t> Mausoleum, </a:t>
            </a:r>
            <a:r>
              <a:rPr lang="nl-NL" sz="1600" b="0" dirty="0" err="1">
                <a:solidFill>
                  <a:schemeClr val="bg1"/>
                </a:solidFill>
              </a:rPr>
              <a:t>fortress</a:t>
            </a:r>
            <a:r>
              <a:rPr lang="nl-NL" sz="1600" b="0" dirty="0">
                <a:solidFill>
                  <a:schemeClr val="bg1"/>
                </a:solidFill>
              </a:rPr>
              <a:t>, </a:t>
            </a:r>
            <a:r>
              <a:rPr lang="nl-NL" sz="1600" b="0" dirty="0" err="1">
                <a:solidFill>
                  <a:schemeClr val="bg1"/>
                </a:solidFill>
              </a:rPr>
              <a:t>Papel</a:t>
            </a:r>
            <a:r>
              <a:rPr lang="nl-NL" sz="1600" b="0" dirty="0">
                <a:solidFill>
                  <a:schemeClr val="bg1"/>
                </a:solidFill>
              </a:rPr>
              <a:t> </a:t>
            </a:r>
            <a:r>
              <a:rPr lang="nl-NL" sz="1600" b="0" dirty="0" err="1">
                <a:solidFill>
                  <a:schemeClr val="bg1"/>
                </a:solidFill>
              </a:rPr>
              <a:t>residence</a:t>
            </a:r>
            <a:r>
              <a:rPr lang="nl-NL" sz="1600" b="0" dirty="0">
                <a:solidFill>
                  <a:schemeClr val="bg1"/>
                </a:solidFill>
              </a:rPr>
              <a:t>, prison, </a:t>
            </a:r>
            <a:r>
              <a:rPr lang="nl-NL" sz="1600" b="0" dirty="0" err="1">
                <a:solidFill>
                  <a:schemeClr val="bg1"/>
                </a:solidFill>
              </a:rPr>
              <a:t>and</a:t>
            </a:r>
            <a:r>
              <a:rPr lang="nl-NL" sz="1600" b="0" dirty="0">
                <a:solidFill>
                  <a:schemeClr val="bg1"/>
                </a:solidFill>
              </a:rPr>
              <a:t> </a:t>
            </a:r>
            <a:r>
              <a:rPr lang="nl-NL" sz="1600" b="0" dirty="0" err="1">
                <a:solidFill>
                  <a:schemeClr val="bg1"/>
                </a:solidFill>
              </a:rPr>
              <a:t>now</a:t>
            </a:r>
            <a:r>
              <a:rPr lang="nl-NL" sz="1600" b="0" dirty="0">
                <a:solidFill>
                  <a:schemeClr val="bg1"/>
                </a:solidFill>
              </a:rPr>
              <a:t> a museum </a:t>
            </a:r>
            <a:r>
              <a:rPr lang="nl-NL" sz="1600" b="0" dirty="0" err="1">
                <a:solidFill>
                  <a:schemeClr val="bg1"/>
                </a:solidFill>
              </a:rPr>
              <a:t>and</a:t>
            </a:r>
            <a:r>
              <a:rPr lang="nl-NL" sz="1600" b="0" dirty="0">
                <a:solidFill>
                  <a:schemeClr val="bg1"/>
                </a:solidFill>
              </a:rPr>
              <a:t> </a:t>
            </a:r>
            <a:r>
              <a:rPr lang="nl-NL" sz="1600" b="0" dirty="0" err="1">
                <a:solidFill>
                  <a:schemeClr val="bg1"/>
                </a:solidFill>
              </a:rPr>
              <a:t>tourist</a:t>
            </a:r>
            <a:r>
              <a:rPr lang="nl-NL" sz="1600" b="0" dirty="0">
                <a:solidFill>
                  <a:schemeClr val="bg1"/>
                </a:solidFill>
              </a:rPr>
              <a:t> </a:t>
            </a:r>
            <a:r>
              <a:rPr lang="nl-NL" sz="1600" b="0" dirty="0" err="1">
                <a:solidFill>
                  <a:schemeClr val="bg1"/>
                </a:solidFill>
              </a:rPr>
              <a:t>attraction</a:t>
            </a:r>
            <a:r>
              <a:rPr lang="nl-NL" sz="1600" b="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218" name="Picture 2" descr="King's Manor">
            <a:extLst>
              <a:ext uri="{FF2B5EF4-FFF2-40B4-BE49-F238E27FC236}">
                <a16:creationId xmlns:a16="http://schemas.microsoft.com/office/drawing/2014/main" id="{A392B54B-9ACD-3EE9-04FD-AB51D3D8D4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0510" y="383688"/>
            <a:ext cx="6350000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el 6">
            <a:extLst>
              <a:ext uri="{FF2B5EF4-FFF2-40B4-BE49-F238E27FC236}">
                <a16:creationId xmlns:a16="http://schemas.microsoft.com/office/drawing/2014/main" id="{49860223-3278-4A51-4F96-57C82EF21561}"/>
              </a:ext>
            </a:extLst>
          </p:cNvPr>
          <p:cNvSpPr txBox="1">
            <a:spLocks/>
          </p:cNvSpPr>
          <p:nvPr/>
        </p:nvSpPr>
        <p:spPr>
          <a:xfrm>
            <a:off x="5823544" y="5665442"/>
            <a:ext cx="6349999" cy="80766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b="1" i="0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200" b="0" dirty="0">
                <a:solidFill>
                  <a:schemeClr val="bg1"/>
                </a:solidFill>
              </a:rPr>
              <a:t>In England, York’s King’s Manor, built in the thirteenth century for an abbot, later served as a royal residence, administrative </a:t>
            </a:r>
            <a:r>
              <a:rPr lang="en-US" sz="1200" b="0" dirty="0" err="1">
                <a:solidFill>
                  <a:schemeClr val="bg1"/>
                </a:solidFill>
              </a:rPr>
              <a:t>centre</a:t>
            </a:r>
            <a:r>
              <a:rPr lang="en-US" sz="1200" b="0" dirty="0">
                <a:solidFill>
                  <a:schemeClr val="bg1"/>
                </a:solidFill>
              </a:rPr>
              <a:t>, tenements, a workshop for the blind, and eventually a university building.</a:t>
            </a:r>
            <a:endParaRPr lang="en-DE" sz="1200" b="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7745714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</a:rPr>
              <a:t> 2.4- The Purpose of Adaptive Re-use: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Preserve the heritage value of buildings.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Ensure their future contribution to the community.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Extend the building’s physical life.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Maintain cultural and historic significance while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adapting to new uses. </a:t>
            </a:r>
            <a:endParaRPr lang="en-DE" dirty="0">
              <a:solidFill>
                <a:schemeClr val="bg1"/>
              </a:solidFill>
            </a:endParaRP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5726" y="764704"/>
            <a:ext cx="5118449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2-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endParaRPr lang="nl-NL" sz="32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D75C849-AEA3-45E4-B50F-3133ED97C0EB}"/>
              </a:ext>
            </a:extLst>
          </p:cNvPr>
          <p:cNvSpPr txBox="1"/>
          <p:nvPr/>
        </p:nvSpPr>
        <p:spPr>
          <a:xfrm>
            <a:off x="5631528" y="5854804"/>
            <a:ext cx="618597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600" dirty="0">
                <a:solidFill>
                  <a:schemeClr val="bg1"/>
                </a:solidFill>
              </a:rPr>
              <a:t>The historic Saatchi &amp; Saatchi office building from </a:t>
            </a:r>
            <a:r>
              <a:rPr lang="en-US" sz="1600" dirty="0">
                <a:solidFill>
                  <a:schemeClr val="bg1"/>
                </a:solidFill>
              </a:rPr>
              <a:t>former warehouse to a social hub</a:t>
            </a:r>
            <a:endParaRPr lang="en-DE" sz="1600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70D9DDF-E280-04CA-58D5-C8CFC8BD48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9901" y="532331"/>
            <a:ext cx="6421658" cy="5288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661292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</a:rPr>
              <a:t> 2.5- Guiding principles of adaptive reuse: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Safeguard the integrity of existing buildings with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limited changes.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Respect the symbolic values of the building.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Follow sustainability principles.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Ensure community involvement in the process.</a:t>
            </a:r>
            <a:endParaRPr lang="en-DE" dirty="0">
              <a:solidFill>
                <a:schemeClr val="bg1"/>
              </a:solidFill>
            </a:endParaRP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9492" y="863622"/>
            <a:ext cx="5118449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2-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endParaRPr lang="nl-NL" sz="3200" dirty="0">
              <a:solidFill>
                <a:schemeClr val="bg1"/>
              </a:solidFill>
            </a:endParaRPr>
          </a:p>
        </p:txBody>
      </p:sp>
      <p:pic>
        <p:nvPicPr>
          <p:cNvPr id="11268" name="Picture 4" descr="The cons of conservation and adaptive re-use - RTF | Rethinking The Future">
            <a:extLst>
              <a:ext uri="{FF2B5EF4-FFF2-40B4-BE49-F238E27FC236}">
                <a16:creationId xmlns:a16="http://schemas.microsoft.com/office/drawing/2014/main" id="{81FD4428-2081-BC7F-B000-AAF20829F1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9095" y="1295670"/>
            <a:ext cx="6703141" cy="450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D75C849-AEA3-45E4-B50F-3133ED97C0EB}"/>
              </a:ext>
            </a:extLst>
          </p:cNvPr>
          <p:cNvSpPr txBox="1"/>
          <p:nvPr/>
        </p:nvSpPr>
        <p:spPr>
          <a:xfrm>
            <a:off x="5379095" y="5846559"/>
            <a:ext cx="618597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600" dirty="0">
                <a:solidFill>
                  <a:schemeClr val="bg1"/>
                </a:solidFill>
              </a:rPr>
              <a:t>The historic Saatchi &amp; Saatchi office building from </a:t>
            </a:r>
            <a:r>
              <a:rPr lang="en-US" sz="1600" dirty="0">
                <a:solidFill>
                  <a:schemeClr val="bg1"/>
                </a:solidFill>
              </a:rPr>
              <a:t>former warehouse to a social hub</a:t>
            </a:r>
            <a:endParaRPr lang="en-DE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111413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</a:rPr>
              <a:t> 2.6- The Benefits of Adaptive re-use:</a:t>
            </a: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It provides social, cultural, environmental,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and economic benefits.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</a:rPr>
              <a:t>  - Social benefits: 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 Retains cultural values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creates community resources.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Revitalises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en-US" dirty="0" err="1">
                <a:solidFill>
                  <a:schemeClr val="bg1"/>
                </a:solidFill>
              </a:rPr>
              <a:t>neighbourhoods</a:t>
            </a:r>
            <a:r>
              <a:rPr lang="en-US" dirty="0">
                <a:solidFill>
                  <a:schemeClr val="bg1"/>
                </a:solidFill>
              </a:rPr>
              <a:t> 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 improves quality of life. 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</a:rPr>
              <a:t> </a:t>
            </a:r>
            <a:endParaRPr lang="en-DE" dirty="0">
              <a:solidFill>
                <a:schemeClr val="bg1"/>
              </a:solidFill>
            </a:endParaRP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0543" y="905864"/>
            <a:ext cx="5118449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2-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endParaRPr lang="nl-NL" sz="32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D75C849-AEA3-45E4-B50F-3133ED97C0EB}"/>
              </a:ext>
            </a:extLst>
          </p:cNvPr>
          <p:cNvSpPr txBox="1"/>
          <p:nvPr/>
        </p:nvSpPr>
        <p:spPr>
          <a:xfrm>
            <a:off x="5751939" y="5649768"/>
            <a:ext cx="618597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 err="1">
                <a:solidFill>
                  <a:schemeClr val="bg1"/>
                </a:solidFill>
              </a:rPr>
              <a:t>Halele</a:t>
            </a:r>
            <a:r>
              <a:rPr lang="en-US" sz="1600" dirty="0">
                <a:solidFill>
                  <a:schemeClr val="bg1"/>
                </a:solidFill>
              </a:rPr>
              <a:t> Carol in Bucharest</a:t>
            </a:r>
            <a:endParaRPr lang="en-DE" sz="1600" dirty="0">
              <a:solidFill>
                <a:schemeClr val="bg1"/>
              </a:solidFill>
            </a:endParaRPr>
          </a:p>
        </p:txBody>
      </p:sp>
      <p:pic>
        <p:nvPicPr>
          <p:cNvPr id="16386" name="Picture 2" descr="Reuse through temporary functions at Halele Carol in Bucharest |  OpenHeritage">
            <a:extLst>
              <a:ext uri="{FF2B5EF4-FFF2-40B4-BE49-F238E27FC236}">
                <a16:creationId xmlns:a16="http://schemas.microsoft.com/office/drawing/2014/main" id="{FEB0F28F-A98A-3BDA-8E31-6A4F50DD3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1143" y="1354460"/>
            <a:ext cx="6229383" cy="4149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0657412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   </a:t>
            </a:r>
            <a:r>
              <a:rPr lang="en-US" b="1" dirty="0">
                <a:solidFill>
                  <a:schemeClr val="bg1"/>
                </a:solidFill>
              </a:rPr>
              <a:t>Cultural Benefits: </a:t>
            </a:r>
            <a:r>
              <a:rPr lang="en-DE" b="1" dirty="0">
                <a:solidFill>
                  <a:schemeClr val="bg1"/>
                </a:solidFill>
              </a:rPr>
              <a:t>: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5118449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2-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endParaRPr lang="nl-NL" sz="3200" dirty="0">
              <a:solidFill>
                <a:schemeClr val="bg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218855" y="2080616"/>
            <a:ext cx="8208912" cy="331236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en-DE" dirty="0">
                <a:solidFill>
                  <a:schemeClr val="bg1"/>
                </a:solidFill>
              </a:rPr>
              <a:t>- </a:t>
            </a:r>
            <a:r>
              <a:rPr lang="en-US" dirty="0">
                <a:solidFill>
                  <a:schemeClr val="bg1"/>
                </a:solidFill>
              </a:rPr>
              <a:t>Protects heritage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Enhances significance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 Restores deteriorated elements.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 - Interpretive value: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 Reveals forgotten stories or adds new meaningful narratives.</a:t>
            </a:r>
            <a:endParaRPr lang="en-DE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endParaRPr lang="en-DE" dirty="0">
              <a:solidFill>
                <a:schemeClr val="bg1"/>
              </a:solidFill>
            </a:endParaRPr>
          </a:p>
          <a:p>
            <a:pPr algn="ctr"/>
            <a:endParaRPr lang="en-DE" dirty="0">
              <a:solidFill>
                <a:schemeClr val="bg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>
            <a:off x="2963886" y="2080616"/>
            <a:ext cx="72008" cy="33123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4133321532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</a:t>
            </a:r>
            <a:r>
              <a:rPr lang="en-US" b="1" dirty="0">
                <a:solidFill>
                  <a:schemeClr val="bg1"/>
                </a:solidFill>
              </a:rPr>
              <a:t>Environmental  Benefits</a:t>
            </a:r>
            <a:r>
              <a:rPr lang="en-DE" b="1" dirty="0">
                <a:solidFill>
                  <a:schemeClr val="bg1"/>
                </a:solidFill>
              </a:rPr>
              <a:t>: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5118449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2-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endParaRPr lang="nl-NL" sz="3200" dirty="0">
              <a:solidFill>
                <a:schemeClr val="bg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524377" y="1972063"/>
            <a:ext cx="8208912" cy="331236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DE" b="1" dirty="0">
                <a:solidFill>
                  <a:schemeClr val="bg1"/>
                </a:solidFill>
              </a:rPr>
              <a:t>- </a:t>
            </a:r>
            <a:r>
              <a:rPr lang="en-DE" dirty="0">
                <a:solidFill>
                  <a:schemeClr val="bg1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Preserving buildings promotes sustainability.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 - Adaptive reuse reduces energy, resources, and pollution.</a:t>
            </a:r>
          </a:p>
          <a:p>
            <a:pPr marL="0" indent="0">
              <a:lnSpc>
                <a:spcPct val="150000"/>
              </a:lnSpc>
              <a:buNone/>
            </a:pPr>
            <a:endParaRPr lang="en-DE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endParaRPr lang="en-DE" dirty="0">
              <a:solidFill>
                <a:schemeClr val="bg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>
            <a:off x="3122206" y="2080616"/>
            <a:ext cx="72008" cy="33123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</p:spTree>
    <p:extLst>
      <p:ext uri="{BB962C8B-B14F-4D97-AF65-F5344CB8AC3E}">
        <p14:creationId xmlns:p14="http://schemas.microsoft.com/office/powerpoint/2010/main" val="3913962500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  <a:ln>
            <a:noFill/>
          </a:ln>
        </p:spPr>
        <p:txBody>
          <a:bodyPr/>
          <a:lstStyle/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DE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DE" b="1" dirty="0">
                <a:solidFill>
                  <a:schemeClr val="bg1"/>
                </a:solidFill>
              </a:rPr>
              <a:t>   </a:t>
            </a:r>
            <a:r>
              <a:rPr lang="en-US" b="1" dirty="0">
                <a:solidFill>
                  <a:schemeClr val="bg1"/>
                </a:solidFill>
              </a:rPr>
              <a:t>Economic Benefits</a:t>
            </a:r>
            <a:r>
              <a:rPr lang="en-DE" b="1" dirty="0">
                <a:solidFill>
                  <a:schemeClr val="bg1"/>
                </a:solidFill>
              </a:rPr>
              <a:t>: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0583" y="764704"/>
            <a:ext cx="5118449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2-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endParaRPr lang="nl-NL" sz="3200" dirty="0">
              <a:solidFill>
                <a:schemeClr val="bg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86908E7-5845-F0D8-1751-00EE290FFC3B}"/>
              </a:ext>
            </a:extLst>
          </p:cNvPr>
          <p:cNvSpPr/>
          <p:nvPr/>
        </p:nvSpPr>
        <p:spPr>
          <a:xfrm>
            <a:off x="3074839" y="1504553"/>
            <a:ext cx="8208912" cy="331236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Uses existing infrastructure.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Increases property value and tourism.</a:t>
            </a:r>
          </a:p>
          <a:p>
            <a:pPr>
              <a:lnSpc>
                <a:spcPct val="150000"/>
              </a:lnSpc>
            </a:pPr>
            <a:r>
              <a:rPr lang="en-US" dirty="0">
                <a:solidFill>
                  <a:schemeClr val="bg1"/>
                </a:solidFill>
              </a:rPr>
              <a:t>- Saves energy and avoids demolition costs.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934A0F1-6355-087C-B93B-DBACB8E0E6BC}"/>
              </a:ext>
            </a:extLst>
          </p:cNvPr>
          <p:cNvSpPr/>
          <p:nvPr/>
        </p:nvSpPr>
        <p:spPr>
          <a:xfrm>
            <a:off x="2858815" y="1772816"/>
            <a:ext cx="72008" cy="33123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DE"/>
          </a:p>
        </p:txBody>
      </p:sp>
      <p:pic>
        <p:nvPicPr>
          <p:cNvPr id="3" name="Picture 2" descr="exterior view of Michigan Central Station shot from below on a sunny day">
            <a:extLst>
              <a:ext uri="{FF2B5EF4-FFF2-40B4-BE49-F238E27FC236}">
                <a16:creationId xmlns:a16="http://schemas.microsoft.com/office/drawing/2014/main" id="{B9377A95-4A75-83FF-E2CB-7DBA69822B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1343" y="2780928"/>
            <a:ext cx="4481691" cy="3447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7703131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</a:rPr>
              <a:t> - Economic Benefits: </a:t>
            </a:r>
          </a:p>
          <a:p>
            <a:pPr marL="0" indent="0"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Uses existing infrastructure.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Increases property value and tourism.</a:t>
            </a:r>
          </a:p>
          <a:p>
            <a:pPr>
              <a:buFont typeface="Wingdings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Saves energy and avoids demolition costs.</a:t>
            </a:r>
          </a:p>
          <a:p>
            <a:pPr>
              <a:buFont typeface="Wingdings" pitchFamily="2" charset="2"/>
              <a:buChar char="Ø"/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5118449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2-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endParaRPr lang="nl-NL" sz="3200" dirty="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D75C849-AEA3-45E4-B50F-3133ED97C0EB}"/>
              </a:ext>
            </a:extLst>
          </p:cNvPr>
          <p:cNvSpPr txBox="1"/>
          <p:nvPr/>
        </p:nvSpPr>
        <p:spPr>
          <a:xfrm>
            <a:off x="6099175" y="5709987"/>
            <a:ext cx="532859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nl-NL" sz="1600" dirty="0" err="1">
                <a:solidFill>
                  <a:schemeClr val="bg1"/>
                </a:solidFill>
              </a:rPr>
              <a:t>Ford’s</a:t>
            </a:r>
            <a:r>
              <a:rPr lang="nl-NL" sz="1600" dirty="0">
                <a:solidFill>
                  <a:schemeClr val="bg1"/>
                </a:solidFill>
              </a:rPr>
              <a:t> </a:t>
            </a:r>
            <a:r>
              <a:rPr lang="nl-NL" sz="1600" dirty="0" err="1">
                <a:solidFill>
                  <a:schemeClr val="bg1"/>
                </a:solidFill>
              </a:rPr>
              <a:t>Corktown</a:t>
            </a:r>
            <a:r>
              <a:rPr lang="nl-NL" sz="1600" dirty="0">
                <a:solidFill>
                  <a:schemeClr val="bg1"/>
                </a:solidFill>
              </a:rPr>
              <a:t> campus</a:t>
            </a:r>
          </a:p>
        </p:txBody>
      </p:sp>
      <p:pic>
        <p:nvPicPr>
          <p:cNvPr id="3" name="Picture 2" descr="exterior view of Michigan Central Station shot from below on a sunny day">
            <a:extLst>
              <a:ext uri="{FF2B5EF4-FFF2-40B4-BE49-F238E27FC236}">
                <a16:creationId xmlns:a16="http://schemas.microsoft.com/office/drawing/2014/main" id="{5DC625F3-EFE8-128A-BD32-A32D402DE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5" y="1234020"/>
            <a:ext cx="5706652" cy="4389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5372682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</a:rPr>
              <a:t> </a:t>
            </a: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Nuremberg Rallies, Germany</a:t>
            </a:r>
            <a:endParaRPr lang="en-DE" dirty="0">
              <a:solidFill>
                <a:schemeClr val="bg1"/>
              </a:solidFill>
            </a:endParaRP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095113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3- The </a:t>
            </a:r>
            <a:r>
              <a:rPr lang="nl-NL" sz="3200" dirty="0" err="1">
                <a:solidFill>
                  <a:schemeClr val="bg1"/>
                </a:solidFill>
              </a:rPr>
              <a:t>Ethics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and</a:t>
            </a:r>
            <a:r>
              <a:rPr lang="nl-NL" sz="3200" dirty="0">
                <a:solidFill>
                  <a:schemeClr val="bg1"/>
                </a:solidFill>
              </a:rPr>
              <a:t> Controversies of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endParaRPr lang="nl-NL" sz="3200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417A3C-E95C-CC3E-A050-7E4957B7DC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6905" y="884447"/>
            <a:ext cx="7772400" cy="4074676"/>
          </a:xfrm>
          <a:prstGeom prst="rect">
            <a:avLst/>
          </a:prstGeom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11DA8918-BED8-7A54-8FAA-E00260B0DE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84" y="3661756"/>
            <a:ext cx="7550667" cy="2762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1236767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2391257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3- The </a:t>
            </a:r>
            <a:r>
              <a:rPr lang="nl-NL" sz="3200" dirty="0" err="1">
                <a:solidFill>
                  <a:schemeClr val="bg1"/>
                </a:solidFill>
              </a:rPr>
              <a:t>Ethics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and</a:t>
            </a:r>
            <a:r>
              <a:rPr lang="nl-NL" sz="3200" dirty="0">
                <a:solidFill>
                  <a:schemeClr val="bg1"/>
                </a:solidFill>
              </a:rPr>
              <a:t> Controversies of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endParaRPr lang="nl-NL" sz="3200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4FD7488-C900-363B-D3A7-A8DC60CCFE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70627" y="968097"/>
            <a:ext cx="3727723" cy="390221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176102A-42CA-19C8-876A-215515FD4A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01146" y="1000497"/>
            <a:ext cx="4691308" cy="547260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55EF98E-956A-32D8-FEEA-06917D1B81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48" y="1426841"/>
            <a:ext cx="4293035" cy="50053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975A2B9-51B6-2AA8-3F4B-A8EBAA43A788}"/>
              </a:ext>
            </a:extLst>
          </p:cNvPr>
          <p:cNvSpPr txBox="1"/>
          <p:nvPr/>
        </p:nvSpPr>
        <p:spPr>
          <a:xfrm>
            <a:off x="9132784" y="5001698"/>
            <a:ext cx="285093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sz="1600" dirty="0">
                <a:solidFill>
                  <a:schemeClr val="bg1"/>
                </a:solidFill>
              </a:rPr>
              <a:t>The Liberty Hotel, USA</a:t>
            </a:r>
          </a:p>
        </p:txBody>
      </p:sp>
    </p:spTree>
    <p:extLst>
      <p:ext uri="{BB962C8B-B14F-4D97-AF65-F5344CB8AC3E}">
        <p14:creationId xmlns:p14="http://schemas.microsoft.com/office/powerpoint/2010/main" val="4055755890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11671177" cy="432048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3- The </a:t>
            </a:r>
            <a:r>
              <a:rPr lang="nl-NL" sz="3200" dirty="0" err="1">
                <a:solidFill>
                  <a:schemeClr val="bg1"/>
                </a:solidFill>
              </a:rPr>
              <a:t>Ethics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and</a:t>
            </a:r>
            <a:r>
              <a:rPr lang="nl-NL" sz="3200" dirty="0">
                <a:solidFill>
                  <a:schemeClr val="bg1"/>
                </a:solidFill>
              </a:rPr>
              <a:t> Controversies of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endParaRPr lang="nl-NL" sz="3200" dirty="0">
              <a:solidFill>
                <a:schemeClr val="bg1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975A2B9-51B6-2AA8-3F4B-A8EBAA43A788}"/>
              </a:ext>
            </a:extLst>
          </p:cNvPr>
          <p:cNvSpPr txBox="1"/>
          <p:nvPr/>
        </p:nvSpPr>
        <p:spPr>
          <a:xfrm>
            <a:off x="8884164" y="4339625"/>
            <a:ext cx="321822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The Mansoura NDP-building, Egypt </a:t>
            </a:r>
            <a:endParaRPr lang="en-DE" sz="1600" dirty="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565670-01EE-30BD-03E3-CC8420BF8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324" y="962796"/>
            <a:ext cx="4937108" cy="3250745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F62A9ED-A7CF-1E92-0C45-C626898E86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653" y="1221607"/>
            <a:ext cx="6504312" cy="3312053"/>
          </a:xfrm>
          <a:prstGeom prst="rect">
            <a:avLst/>
          </a:prstGeom>
          <a:ln>
            <a:noFill/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5007B99C-EAF9-B328-E413-4C6D21E282B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2553" y="3610498"/>
            <a:ext cx="5077282" cy="2862605"/>
          </a:xfrm>
          <a:prstGeom prst="rect">
            <a:avLst/>
          </a:prstGeom>
          <a:noFill/>
          <a:ln>
            <a:solidFill>
              <a:schemeClr val="bg1"/>
            </a:solidFill>
          </a:ln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2939304859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/>
              <a:t> </a:t>
            </a:r>
          </a:p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</a:rPr>
              <a:t> 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C49290B5-D394-9D68-13D5-E1A69F8231A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768"/>
            <a:ext cx="12194408" cy="6453336"/>
          </a:xfrm>
          <a:prstGeom prst="rect">
            <a:avLst/>
          </a:prstGeom>
        </p:spPr>
      </p:pic>
      <p:sp>
        <p:nvSpPr>
          <p:cNvPr id="16" name="Titel 6">
            <a:extLst>
              <a:ext uri="{FF2B5EF4-FFF2-40B4-BE49-F238E27FC236}">
                <a16:creationId xmlns:a16="http://schemas.microsoft.com/office/drawing/2014/main" id="{CA7E7D6C-E64E-A367-5B37-8EB2D5A4D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3723" y="3426274"/>
            <a:ext cx="9726961" cy="829355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4-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and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Development</a:t>
            </a:r>
          </a:p>
        </p:txBody>
      </p:sp>
    </p:spTree>
    <p:extLst>
      <p:ext uri="{BB962C8B-B14F-4D97-AF65-F5344CB8AC3E}">
        <p14:creationId xmlns:p14="http://schemas.microsoft.com/office/powerpoint/2010/main" val="1173443307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u="sng" dirty="0">
                <a:solidFill>
                  <a:schemeClr val="bg1"/>
                </a:solidFill>
              </a:rPr>
              <a:t> The Case of </a:t>
            </a:r>
            <a:r>
              <a:rPr lang="en-US" b="1" u="sng" dirty="0" err="1">
                <a:solidFill>
                  <a:schemeClr val="bg1"/>
                </a:solidFill>
              </a:rPr>
              <a:t>Paradores</a:t>
            </a:r>
            <a:r>
              <a:rPr lang="en-US" b="1" u="sng" dirty="0">
                <a:solidFill>
                  <a:schemeClr val="bg1"/>
                </a:solidFill>
              </a:rPr>
              <a:t> de Turismo de </a:t>
            </a:r>
            <a:r>
              <a:rPr lang="en-US" b="1" u="sng" dirty="0" err="1">
                <a:solidFill>
                  <a:schemeClr val="bg1"/>
                </a:solidFill>
              </a:rPr>
              <a:t>España</a:t>
            </a:r>
            <a:r>
              <a:rPr lang="en-US" b="1" u="sng" dirty="0">
                <a:solidFill>
                  <a:schemeClr val="bg1"/>
                </a:solidFill>
              </a:rPr>
              <a:t>: Spain </a:t>
            </a:r>
          </a:p>
          <a:p>
            <a:pPr marL="0" indent="0"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It is a state-owned hotel chain founded in the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early 20th century.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The 1st parador was Parador Nacional de </a:t>
            </a:r>
            <a:r>
              <a:rPr lang="en-US" dirty="0" err="1">
                <a:solidFill>
                  <a:schemeClr val="bg1"/>
                </a:solidFill>
              </a:rPr>
              <a:t>Gredos</a:t>
            </a:r>
            <a:endParaRPr lang="en-US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It was inaugurated in 1928. 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- it operates 99 hotels located throughout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Spain. </a:t>
            </a: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19768"/>
            <a:ext cx="10663065" cy="960960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4-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and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Development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3074FA1-2C08-6096-804D-C82E9C5E9D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3441" y="749144"/>
            <a:ext cx="5060247" cy="303486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357B8A1-E3FD-D6E7-E2DF-255BDA6BBB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25950" y="3831054"/>
            <a:ext cx="7772400" cy="262228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255D462-AC94-8658-B370-8FE6E79F2678}"/>
              </a:ext>
            </a:extLst>
          </p:cNvPr>
          <p:cNvSpPr txBox="1"/>
          <p:nvPr/>
        </p:nvSpPr>
        <p:spPr>
          <a:xfrm>
            <a:off x="1325688" y="6084004"/>
            <a:ext cx="31002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>
                <a:solidFill>
                  <a:schemeClr val="bg1"/>
                </a:solidFill>
              </a:rPr>
              <a:t>Parador </a:t>
            </a:r>
            <a:r>
              <a:rPr lang="en-US" dirty="0">
                <a:solidFill>
                  <a:schemeClr val="bg1"/>
                </a:solidFill>
              </a:rPr>
              <a:t>Nacional de </a:t>
            </a:r>
            <a:r>
              <a:rPr lang="en-US" dirty="0" err="1">
                <a:solidFill>
                  <a:schemeClr val="bg1"/>
                </a:solidFill>
              </a:rPr>
              <a:t>Gredos</a:t>
            </a:r>
            <a:endParaRPr lang="en-D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785423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b="1" dirty="0">
                <a:solidFill>
                  <a:schemeClr val="bg1"/>
                </a:solidFill>
              </a:rPr>
              <a:t> The Main Objectives of </a:t>
            </a:r>
            <a:r>
              <a:rPr lang="en-US" b="1" dirty="0" err="1">
                <a:solidFill>
                  <a:schemeClr val="bg1"/>
                </a:solidFill>
              </a:rPr>
              <a:t>Paradores</a:t>
            </a:r>
            <a:r>
              <a:rPr lang="en-US" b="1" dirty="0">
                <a:solidFill>
                  <a:schemeClr val="bg1"/>
                </a:solidFill>
              </a:rPr>
              <a:t> de Turismo de </a:t>
            </a:r>
            <a:r>
              <a:rPr lang="en-US" b="1" dirty="0" err="1">
                <a:solidFill>
                  <a:schemeClr val="bg1"/>
                </a:solidFill>
              </a:rPr>
              <a:t>España</a:t>
            </a:r>
            <a:r>
              <a:rPr lang="en-US" b="1" dirty="0">
                <a:solidFill>
                  <a:schemeClr val="bg1"/>
                </a:solidFill>
              </a:rPr>
              <a:t>: </a:t>
            </a:r>
          </a:p>
          <a:p>
            <a:pPr marL="0" indent="0">
              <a:buNone/>
            </a:pPr>
            <a:endParaRPr lang="en-US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Stimulate the hotel sector.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Promote Spain’s artistic, cultural, and architectural heritage.</a:t>
            </a:r>
          </a:p>
          <a:p>
            <a:pPr marL="0" indent="0">
              <a:buNone/>
            </a:pPr>
            <a:r>
              <a:rPr lang="en-US" dirty="0">
                <a:solidFill>
                  <a:schemeClr val="bg1"/>
                </a:solidFill>
              </a:rPr>
              <a:t> - Boost economic activity in underdeveloped regions.</a:t>
            </a:r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527" y="357197"/>
            <a:ext cx="11383145" cy="720080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4-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and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Development</a:t>
            </a:r>
          </a:p>
        </p:txBody>
      </p:sp>
      <p:pic>
        <p:nvPicPr>
          <p:cNvPr id="2050" name="Picture 2" descr="Exterior panoramic of the Parador de Molina de Aragón">
            <a:extLst>
              <a:ext uri="{FF2B5EF4-FFF2-40B4-BE49-F238E27FC236}">
                <a16:creationId xmlns:a16="http://schemas.microsoft.com/office/drawing/2014/main" id="{FDBC59D3-64E6-799E-326E-73E91781DC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5478" y="1077277"/>
            <a:ext cx="4459283" cy="2972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5EBF5CE-BE47-CA00-00D7-743953CCFD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4830" y="3777593"/>
            <a:ext cx="5577954" cy="26600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5350DCF-76C7-0D8E-00C7-E2648DA9BB09}"/>
              </a:ext>
            </a:extLst>
          </p:cNvPr>
          <p:cNvSpPr txBox="1"/>
          <p:nvPr/>
        </p:nvSpPr>
        <p:spPr>
          <a:xfrm>
            <a:off x="9143146" y="4123881"/>
            <a:ext cx="310026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>
                <a:solidFill>
                  <a:schemeClr val="bg1"/>
                </a:solidFill>
              </a:rPr>
              <a:t>Parador de Molina de Aragón</a:t>
            </a:r>
          </a:p>
        </p:txBody>
      </p:sp>
    </p:spTree>
    <p:extLst>
      <p:ext uri="{BB962C8B-B14F-4D97-AF65-F5344CB8AC3E}">
        <p14:creationId xmlns:p14="http://schemas.microsoft.com/office/powerpoint/2010/main" val="2238810562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527" y="357197"/>
            <a:ext cx="11383145" cy="720080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4-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and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Development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350DCF-76C7-0D8E-00C7-E2648DA9BB09}"/>
              </a:ext>
            </a:extLst>
          </p:cNvPr>
          <p:cNvSpPr txBox="1"/>
          <p:nvPr/>
        </p:nvSpPr>
        <p:spPr>
          <a:xfrm>
            <a:off x="7936795" y="6087284"/>
            <a:ext cx="39815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Parador of </a:t>
            </a:r>
            <a:r>
              <a:rPr lang="en-US" dirty="0" err="1">
                <a:solidFill>
                  <a:schemeClr val="bg1"/>
                </a:solidFill>
              </a:rPr>
              <a:t>Alcalá</a:t>
            </a:r>
            <a:r>
              <a:rPr lang="en-US" dirty="0">
                <a:solidFill>
                  <a:schemeClr val="bg1"/>
                </a:solidFill>
              </a:rPr>
              <a:t> de Henares</a:t>
            </a:r>
            <a:endParaRPr lang="en-DE" dirty="0">
              <a:solidFill>
                <a:schemeClr val="bg1"/>
              </a:solidFill>
            </a:endParaRPr>
          </a:p>
        </p:txBody>
      </p:sp>
      <p:pic>
        <p:nvPicPr>
          <p:cNvPr id="4098" name="Picture 2" descr="Cloister of the Parador of Alcala de Henares">
            <a:extLst>
              <a:ext uri="{FF2B5EF4-FFF2-40B4-BE49-F238E27FC236}">
                <a16:creationId xmlns:a16="http://schemas.microsoft.com/office/drawing/2014/main" id="{DAF157D6-D8AE-06D3-B347-60505382D2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5387" y="1077277"/>
            <a:ext cx="4209428" cy="5059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Parador de Almagro">
            <a:extLst>
              <a:ext uri="{FF2B5EF4-FFF2-40B4-BE49-F238E27FC236}">
                <a16:creationId xmlns:a16="http://schemas.microsoft.com/office/drawing/2014/main" id="{9520483A-EC0E-EFEF-75E7-718984ED01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4611" y="1104678"/>
            <a:ext cx="3877350" cy="50320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CB8BBFE-A003-1FF0-D2DB-3C61980D390F}"/>
              </a:ext>
            </a:extLst>
          </p:cNvPr>
          <p:cNvSpPr txBox="1"/>
          <p:nvPr/>
        </p:nvSpPr>
        <p:spPr>
          <a:xfrm>
            <a:off x="4134047" y="6087284"/>
            <a:ext cx="2431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dirty="0">
                <a:solidFill>
                  <a:schemeClr val="bg1"/>
                </a:solidFill>
              </a:rPr>
              <a:t>Parador de Almagro</a:t>
            </a:r>
          </a:p>
        </p:txBody>
      </p:sp>
      <p:pic>
        <p:nvPicPr>
          <p:cNvPr id="4102" name="Picture 6">
            <a:extLst>
              <a:ext uri="{FF2B5EF4-FFF2-40B4-BE49-F238E27FC236}">
                <a16:creationId xmlns:a16="http://schemas.microsoft.com/office/drawing/2014/main" id="{5112355C-D314-26AE-A5DF-410CA595C7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53" y="1150771"/>
            <a:ext cx="3617808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929CC84-5F6F-3C5F-6E2F-CAFFF046BC2D}"/>
              </a:ext>
            </a:extLst>
          </p:cNvPr>
          <p:cNvSpPr txBox="1"/>
          <p:nvPr/>
        </p:nvSpPr>
        <p:spPr>
          <a:xfrm>
            <a:off x="300286" y="6103771"/>
            <a:ext cx="333908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>
                <a:solidFill>
                  <a:schemeClr val="bg1"/>
                </a:solidFill>
              </a:rPr>
              <a:t>Parador de </a:t>
            </a:r>
            <a:r>
              <a:rPr lang="en-US" sz="1600" dirty="0" err="1">
                <a:solidFill>
                  <a:schemeClr val="bg1"/>
                </a:solidFill>
              </a:rPr>
              <a:t>Arcos</a:t>
            </a:r>
            <a:r>
              <a:rPr lang="en-US" sz="1600" dirty="0">
                <a:solidFill>
                  <a:schemeClr val="bg1"/>
                </a:solidFill>
              </a:rPr>
              <a:t> de la Frontera</a:t>
            </a:r>
            <a:endParaRPr lang="en-DE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372568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6527" y="357197"/>
            <a:ext cx="11383145" cy="720080"/>
          </a:xfrm>
        </p:spPr>
        <p:txBody>
          <a:bodyPr/>
          <a:lstStyle/>
          <a:p>
            <a:r>
              <a:rPr lang="nl-NL" sz="3200" dirty="0">
                <a:solidFill>
                  <a:schemeClr val="bg1"/>
                </a:solidFill>
              </a:rPr>
              <a:t>4- </a:t>
            </a:r>
            <a:r>
              <a:rPr lang="nl-NL" sz="3200" dirty="0" err="1">
                <a:solidFill>
                  <a:schemeClr val="bg1"/>
                </a:solidFill>
              </a:rPr>
              <a:t>Adaptive</a:t>
            </a:r>
            <a:r>
              <a:rPr lang="nl-NL" sz="3200" dirty="0">
                <a:solidFill>
                  <a:schemeClr val="bg1"/>
                </a:solidFill>
              </a:rPr>
              <a:t> Re-</a:t>
            </a:r>
            <a:r>
              <a:rPr lang="nl-NL" sz="3200" dirty="0" err="1">
                <a:solidFill>
                  <a:schemeClr val="bg1"/>
                </a:solidFill>
              </a:rPr>
              <a:t>use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and</a:t>
            </a:r>
            <a:r>
              <a:rPr lang="nl-NL" sz="3200" dirty="0">
                <a:solidFill>
                  <a:schemeClr val="bg1"/>
                </a:solidFill>
              </a:rPr>
              <a:t> </a:t>
            </a:r>
            <a:r>
              <a:rPr lang="nl-NL" sz="3200" dirty="0" err="1">
                <a:solidFill>
                  <a:schemeClr val="bg1"/>
                </a:solidFill>
              </a:rPr>
              <a:t>Tourism</a:t>
            </a:r>
            <a:r>
              <a:rPr lang="nl-NL" sz="3200" dirty="0">
                <a:solidFill>
                  <a:schemeClr val="bg1"/>
                </a:solidFill>
              </a:rPr>
              <a:t> Development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5350DCF-76C7-0D8E-00C7-E2648DA9BB09}"/>
              </a:ext>
            </a:extLst>
          </p:cNvPr>
          <p:cNvSpPr txBox="1"/>
          <p:nvPr/>
        </p:nvSpPr>
        <p:spPr>
          <a:xfrm>
            <a:off x="6090735" y="6190420"/>
            <a:ext cx="58191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 err="1">
                <a:solidFill>
                  <a:schemeClr val="bg1"/>
                </a:solidFill>
              </a:rPr>
              <a:t>Palacete</a:t>
            </a:r>
            <a:r>
              <a:rPr lang="en-US" sz="1600" dirty="0">
                <a:solidFill>
                  <a:schemeClr val="bg1"/>
                </a:solidFill>
              </a:rPr>
              <a:t> </a:t>
            </a:r>
            <a:r>
              <a:rPr lang="en-US" sz="1600" dirty="0" err="1">
                <a:solidFill>
                  <a:schemeClr val="bg1"/>
                </a:solidFill>
              </a:rPr>
              <a:t>Barao</a:t>
            </a:r>
            <a:r>
              <a:rPr lang="en-US" sz="1600" dirty="0">
                <a:solidFill>
                  <a:schemeClr val="bg1"/>
                </a:solidFill>
              </a:rPr>
              <a:t> De Forrester – </a:t>
            </a:r>
            <a:r>
              <a:rPr lang="en-US" sz="1600" dirty="0" err="1">
                <a:solidFill>
                  <a:schemeClr val="bg1"/>
                </a:solidFill>
              </a:rPr>
              <a:t>Alijo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929CC84-5F6F-3C5F-6E2F-CAFFF046BC2D}"/>
              </a:ext>
            </a:extLst>
          </p:cNvPr>
          <p:cNvSpPr txBox="1"/>
          <p:nvPr/>
        </p:nvSpPr>
        <p:spPr>
          <a:xfrm>
            <a:off x="82082" y="5944199"/>
            <a:ext cx="5666113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dirty="0" err="1">
                <a:solidFill>
                  <a:schemeClr val="bg1"/>
                </a:solidFill>
              </a:rPr>
              <a:t>Pestana</a:t>
            </a:r>
            <a:r>
              <a:rPr lang="en-US" sz="1600" dirty="0">
                <a:solidFill>
                  <a:schemeClr val="bg1"/>
                </a:solidFill>
              </a:rPr>
              <a:t> Douro Riverside, from a 19th century factory to a luxurious hotel</a:t>
            </a:r>
            <a:endParaRPr lang="en-DE" sz="1600" dirty="0">
              <a:solidFill>
                <a:schemeClr val="bg1"/>
              </a:solidFill>
            </a:endParaRPr>
          </a:p>
        </p:txBody>
      </p:sp>
      <p:pic>
        <p:nvPicPr>
          <p:cNvPr id="6148" name="Picture 4">
            <a:extLst>
              <a:ext uri="{FF2B5EF4-FFF2-40B4-BE49-F238E27FC236}">
                <a16:creationId xmlns:a16="http://schemas.microsoft.com/office/drawing/2014/main" id="{9AF1114D-280A-BCA7-3B8A-354517D0A4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913" y="1167768"/>
            <a:ext cx="5739135" cy="482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>
            <a:extLst>
              <a:ext uri="{FF2B5EF4-FFF2-40B4-BE49-F238E27FC236}">
                <a16:creationId xmlns:a16="http://schemas.microsoft.com/office/drawing/2014/main" id="{E440BB8A-6F6A-2206-097E-70570B4528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0961" y="1501792"/>
            <a:ext cx="6099176" cy="4829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A087074-0F3B-051B-F170-6D993F48C3B0}"/>
              </a:ext>
            </a:extLst>
          </p:cNvPr>
          <p:cNvSpPr txBox="1"/>
          <p:nvPr/>
        </p:nvSpPr>
        <p:spPr>
          <a:xfrm>
            <a:off x="6101131" y="1104868"/>
            <a:ext cx="612201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DE" b="1" dirty="0">
                <a:solidFill>
                  <a:schemeClr val="bg1"/>
                </a:solidFill>
              </a:rPr>
              <a:t>Pousadas Portuguesas: P</a:t>
            </a:r>
            <a:r>
              <a:rPr lang="en-US" b="1" dirty="0">
                <a:solidFill>
                  <a:schemeClr val="bg1"/>
                </a:solidFill>
              </a:rPr>
              <a:t>o</a:t>
            </a:r>
            <a:r>
              <a:rPr lang="en-DE" b="1" dirty="0">
                <a:solidFill>
                  <a:schemeClr val="bg1"/>
                </a:solidFill>
              </a:rPr>
              <a:t>rtugal  </a:t>
            </a:r>
          </a:p>
        </p:txBody>
      </p:sp>
    </p:spTree>
    <p:extLst>
      <p:ext uri="{BB962C8B-B14F-4D97-AF65-F5344CB8AC3E}">
        <p14:creationId xmlns:p14="http://schemas.microsoft.com/office/powerpoint/2010/main" val="63732129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EAD3D8-F64E-32F5-A5F0-5028B534AB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769"/>
            <a:ext cx="12198350" cy="6453335"/>
          </a:xfrm>
          <a:solidFill>
            <a:schemeClr val="tx1">
              <a:lumMod val="65000"/>
              <a:lumOff val="35000"/>
            </a:schemeClr>
          </a:solidFill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4" name="Titel 6">
            <a:extLst>
              <a:ext uri="{FF2B5EF4-FFF2-40B4-BE49-F238E27FC236}">
                <a16:creationId xmlns:a16="http://schemas.microsoft.com/office/drawing/2014/main" id="{5BA85482-5F97-BD10-7425-D96EAC69C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602" y="1268760"/>
            <a:ext cx="11383145" cy="720080"/>
          </a:xfrm>
        </p:spPr>
        <p:txBody>
          <a:bodyPr/>
          <a:lstStyle/>
          <a:p>
            <a:pPr algn="ctr"/>
            <a:r>
              <a:rPr lang="nl-NL" sz="3200" dirty="0" err="1">
                <a:solidFill>
                  <a:schemeClr val="bg1"/>
                </a:solidFill>
              </a:rPr>
              <a:t>Discussion</a:t>
            </a:r>
            <a:endParaRPr lang="nl-NL" sz="3200" dirty="0">
              <a:solidFill>
                <a:schemeClr val="bg1"/>
              </a:solidFill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11EF2A-0100-7965-BFDA-0F840B79745F}"/>
              </a:ext>
            </a:extLst>
          </p:cNvPr>
          <p:cNvSpPr/>
          <p:nvPr/>
        </p:nvSpPr>
        <p:spPr>
          <a:xfrm>
            <a:off x="1922711" y="2276872"/>
            <a:ext cx="9505056" cy="3528392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>
                <a:solidFill>
                  <a:schemeClr val="bg1"/>
                </a:solidFill>
              </a:rPr>
              <a:t>Choose a historic site/building that you are familiar with and outline the following:</a:t>
            </a:r>
          </a:p>
          <a:p>
            <a:pPr marL="0" indent="0">
              <a:lnSpc>
                <a:spcPct val="150000"/>
              </a:lnSpc>
              <a:buNone/>
            </a:pPr>
            <a:endParaRPr lang="en-US" dirty="0">
              <a:solidFill>
                <a:schemeClr val="bg1"/>
              </a:solidFill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Different values/significance of the site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Threats it faces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Proposed adaptive re-use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How the re-use maintains its values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dirty="0">
                <a:solidFill>
                  <a:schemeClr val="bg1"/>
                </a:solidFill>
              </a:rPr>
              <a:t>- Benefits to the local community</a:t>
            </a:r>
          </a:p>
          <a:p>
            <a:pPr algn="ctr">
              <a:lnSpc>
                <a:spcPct val="150000"/>
              </a:lnSpc>
            </a:pPr>
            <a:endParaRPr lang="en-DE" dirty="0"/>
          </a:p>
        </p:txBody>
      </p:sp>
    </p:spTree>
    <p:extLst>
      <p:ext uri="{BB962C8B-B14F-4D97-AF65-F5344CB8AC3E}">
        <p14:creationId xmlns:p14="http://schemas.microsoft.com/office/powerpoint/2010/main" val="3456635195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342</TotalTime>
  <Words>1461</Words>
  <Application>Microsoft Macintosh PowerPoint</Application>
  <PresentationFormat>Custom</PresentationFormat>
  <Paragraphs>408</Paragraphs>
  <Slides>39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5" baseType="lpstr">
      <vt:lpstr>Wingdings</vt:lpstr>
      <vt:lpstr>Minion</vt:lpstr>
      <vt:lpstr>Arial</vt:lpstr>
      <vt:lpstr>Georgia</vt:lpstr>
      <vt:lpstr>Calibri</vt:lpstr>
      <vt:lpstr>Corporate template-set Universiteit Leiden</vt:lpstr>
      <vt:lpstr>Planning and Management of Sustainable Tourism Spaces  European Institute of Innovation, Entrepreneurship and Technology Lessingstraße 79, 13158 Berlin, Germany </vt:lpstr>
      <vt:lpstr>Outline: </vt:lpstr>
      <vt:lpstr>PowerPoint Presentation</vt:lpstr>
      <vt:lpstr>2- Components of a World Heritage Management Plan</vt:lpstr>
      <vt:lpstr>2- Components of a World Heritage Management Plan</vt:lpstr>
      <vt:lpstr>PowerPoint Presentation</vt:lpstr>
      <vt:lpstr>PowerPoint Presentation</vt:lpstr>
      <vt:lpstr> The Stonehenge Case Study, the UK</vt:lpstr>
      <vt:lpstr>The Stonehenge Case Study: </vt:lpstr>
      <vt:lpstr> The Stonehenge Case Study: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2- Adaptive Re-use and Historic Buildings</vt:lpstr>
      <vt:lpstr>2- Adaptive Re-use</vt:lpstr>
      <vt:lpstr>2- Adaptive Re-use</vt:lpstr>
      <vt:lpstr>2- Adaptive Re-use</vt:lpstr>
      <vt:lpstr>2- Adaptive Re-use</vt:lpstr>
      <vt:lpstr>2- Adaptive Re-use</vt:lpstr>
      <vt:lpstr>2- Adaptive Re-use</vt:lpstr>
      <vt:lpstr>2- Adaptive Re-use</vt:lpstr>
      <vt:lpstr>2- Adaptive Re-use</vt:lpstr>
      <vt:lpstr>2- Adaptive Re-use</vt:lpstr>
      <vt:lpstr>2- Adaptive Re-use</vt:lpstr>
      <vt:lpstr>2- Adaptive Re-use</vt:lpstr>
      <vt:lpstr>2- Adaptive Re-use</vt:lpstr>
      <vt:lpstr>2- Adaptive Re-use</vt:lpstr>
      <vt:lpstr>3- The Ethics and Controversies of Adaptive Re-use</vt:lpstr>
      <vt:lpstr>3- The Ethics and Controversies of Adaptive Re-use</vt:lpstr>
      <vt:lpstr>3- The Ethics and Controversies of Adaptive Re-use</vt:lpstr>
      <vt:lpstr>4- Adaptive Re-use and Tourism Development</vt:lpstr>
      <vt:lpstr>4- Adaptive Re-use and Tourism Development</vt:lpstr>
      <vt:lpstr>4- Adaptive Re-use and Tourism Development</vt:lpstr>
      <vt:lpstr>4- Adaptive Re-use and Tourism Development</vt:lpstr>
      <vt:lpstr>4- Adaptive Re-use and Tourism Development</vt:lpstr>
      <vt:lpstr>Discussion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201</cp:revision>
  <dcterms:created xsi:type="dcterms:W3CDTF">2023-10-18T00:40:52Z</dcterms:created>
  <dcterms:modified xsi:type="dcterms:W3CDTF">2025-11-11T20:53:13Z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