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embedTrueTypeFonts="1">
  <p:sldMasterIdLst>
    <p:sldMasterId id="2147483648" r:id="rId4"/>
  </p:sldMasterIdLst>
  <p:notesMasterIdLst>
    <p:notesMasterId r:id="rId20"/>
  </p:notesMasterIdLst>
  <p:handoutMasterIdLst>
    <p:handoutMasterId r:id="rId21"/>
  </p:handoutMasterIdLst>
  <p:sldIdLst>
    <p:sldId id="256" r:id="rId5"/>
    <p:sldId id="257" r:id="rId6"/>
    <p:sldId id="268" r:id="rId7"/>
    <p:sldId id="301" r:id="rId8"/>
    <p:sldId id="302" r:id="rId9"/>
    <p:sldId id="303" r:id="rId10"/>
    <p:sldId id="304" r:id="rId11"/>
    <p:sldId id="305" r:id="rId12"/>
    <p:sldId id="306" r:id="rId13"/>
    <p:sldId id="307" r:id="rId14"/>
    <p:sldId id="308" r:id="rId15"/>
    <p:sldId id="309" r:id="rId16"/>
    <p:sldId id="310" r:id="rId17"/>
    <p:sldId id="311" r:id="rId18"/>
    <p:sldId id="269" r:id="rId19"/>
  </p:sldIdLst>
  <p:sldSz cx="12198350" cy="6858000"/>
  <p:notesSz cx="6858000" cy="9144000"/>
  <p:embeddedFontLst>
    <p:embeddedFont>
      <p:font typeface="Georgia" panose="02040502050405020303" pitchFamily="18" charset="0"/>
      <p:regular r:id="rId22"/>
      <p:bold r:id="rId23"/>
      <p:italic r:id="rId24"/>
      <p:boldItalic r:id="rId25"/>
    </p:embeddedFont>
    <p:embeddedFont>
      <p:font typeface="Minion" panose="020B0604020202020204"/>
      <p:regular r:id="rId26"/>
      <p:bold r:id="rId27"/>
      <p:italic r:id="rId28"/>
      <p:boldItalic r:id="rId29"/>
    </p:embeddedFont>
  </p:embeddedFontLst>
  <p:custDataLst>
    <p:tags r:id="rId30"/>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2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p:cViewPr varScale="1">
        <p:scale>
          <a:sx n="86" d="100"/>
          <a:sy n="86" d="100"/>
        </p:scale>
        <p:origin x="882" y="60"/>
      </p:cViewPr>
      <p:guideLst>
        <p:guide orient="horz" pos="2160"/>
        <p:guide pos="3842"/>
      </p:guideLst>
    </p:cSldViewPr>
  </p:slideViewPr>
  <p:notesTextViewPr>
    <p:cViewPr>
      <p:scale>
        <a:sx n="1" d="1"/>
        <a:sy n="1" d="1"/>
      </p:scale>
      <p:origin x="0" y="0"/>
    </p:cViewPr>
  </p:notesTextViewPr>
  <p:notesViewPr>
    <p:cSldViewPr>
      <p:cViewPr varScale="1">
        <p:scale>
          <a:sx n="101" d="100"/>
          <a:sy n="101" d="100"/>
        </p:scale>
        <p:origin x="-3528"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5.fntdata"/><Relationship Id="rId3" Type="http://schemas.openxmlformats.org/officeDocument/2006/relationships/customXml" Target="../customXml/item3.xml"/><Relationship Id="rId21" Type="http://schemas.openxmlformats.org/officeDocument/2006/relationships/handoutMaster" Target="handoutMasters/handoutMaster1.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4.fntdata"/><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29" Type="http://schemas.openxmlformats.org/officeDocument/2006/relationships/font" Target="fonts/font8.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3.fntdata"/><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2.fntdata"/><Relationship Id="rId28" Type="http://schemas.openxmlformats.org/officeDocument/2006/relationships/font" Target="fonts/font7.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tags" Target="tags/tag1.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F068446-54CF-4267-A5BD-FA01909E96A2}" type="datetimeFigureOut">
              <a:rPr lang="nl-NL" smtClean="0"/>
              <a:t>29-6-2026</a:t>
            </a:fld>
            <a:endParaRPr lang="nl-NL"/>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AF345F5-224F-42F7-8104-3FF77BEE4CD0}" type="slidenum">
              <a:rPr lang="nl-NL" smtClean="0"/>
              <a:t>‹#›</a:t>
            </a:fld>
            <a:endParaRPr lang="nl-NL"/>
          </a:p>
        </p:txBody>
      </p:sp>
    </p:spTree>
    <p:extLst>
      <p:ext uri="{BB962C8B-B14F-4D97-AF65-F5344CB8AC3E}">
        <p14:creationId xmlns:p14="http://schemas.microsoft.com/office/powerpoint/2010/main" val="28108302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698784-F1F2-4D71-B346-94F94D5EBAA2}" type="datetimeFigureOut">
              <a:rPr lang="nl-NL" smtClean="0"/>
              <a:t>29-6-2026</a:t>
            </a:fld>
            <a:endParaRPr lang="nl-NL"/>
          </a:p>
        </p:txBody>
      </p:sp>
      <p:sp>
        <p:nvSpPr>
          <p:cNvPr id="4" name="Tijdelijke aanduiding voor dia-afbeelding 3"/>
          <p:cNvSpPr>
            <a:spLocks noGrp="1" noRot="1" noChangeAspect="1"/>
          </p:cNvSpPr>
          <p:nvPr>
            <p:ph type="sldImg" idx="2"/>
          </p:nvPr>
        </p:nvSpPr>
        <p:spPr>
          <a:xfrm>
            <a:off x="379413" y="685800"/>
            <a:ext cx="6099175"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12ECD43-08E5-4945-BC4F-4857758E978F}" type="slidenum">
              <a:rPr lang="nl-NL" smtClean="0"/>
              <a:t>‹#›</a:t>
            </a:fld>
            <a:endParaRPr lang="nl-NL"/>
          </a:p>
        </p:txBody>
      </p:sp>
    </p:spTree>
    <p:extLst>
      <p:ext uri="{BB962C8B-B14F-4D97-AF65-F5344CB8AC3E}">
        <p14:creationId xmlns:p14="http://schemas.microsoft.com/office/powerpoint/2010/main" val="2563515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812ECD43-08E5-4945-BC4F-4857758E978F}" type="slidenum">
              <a:rPr lang="nl-NL" smtClean="0"/>
              <a:t>0</a:t>
            </a:fld>
            <a:endParaRPr lang="nl-NL"/>
          </a:p>
        </p:txBody>
      </p:sp>
    </p:spTree>
    <p:extLst>
      <p:ext uri="{BB962C8B-B14F-4D97-AF65-F5344CB8AC3E}">
        <p14:creationId xmlns:p14="http://schemas.microsoft.com/office/powerpoint/2010/main" val="15545344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jdelijke aanduiding voor tekst 5"/>
          <p:cNvSpPr>
            <a:spLocks noGrp="1"/>
          </p:cNvSpPr>
          <p:nvPr>
            <p:ph type="body" sz="quarter" idx="13" hasCustomPrompt="1"/>
          </p:nvPr>
        </p:nvSpPr>
        <p:spPr>
          <a:xfrm>
            <a:off x="0" y="-1"/>
            <a:ext cx="12198349" cy="4521941"/>
          </a:xfrm>
          <a:solidFill>
            <a:srgbClr val="8592BC"/>
          </a:solidFill>
        </p:spPr>
        <p:txBody>
          <a:bodyPr>
            <a:normAutofit/>
          </a:bodyPr>
          <a:lstStyle>
            <a:lvl1pPr marL="0" indent="0">
              <a:buNone/>
              <a:defRPr sz="100">
                <a:solidFill>
                  <a:schemeClr val="bg2"/>
                </a:solidFill>
              </a:defRPr>
            </a:lvl1pPr>
          </a:lstStyle>
          <a:p>
            <a:pPr lvl="0"/>
            <a:r>
              <a:rPr lang="en-GB" noProof="0" dirty="0"/>
              <a:t>..</a:t>
            </a:r>
          </a:p>
        </p:txBody>
      </p:sp>
      <p:sp>
        <p:nvSpPr>
          <p:cNvPr id="6" name="Tijdelijke aanduiding voor tekst 5"/>
          <p:cNvSpPr>
            <a:spLocks noGrp="1"/>
          </p:cNvSpPr>
          <p:nvPr>
            <p:ph type="body" sz="quarter" idx="12" hasCustomPrompt="1"/>
          </p:nvPr>
        </p:nvSpPr>
        <p:spPr>
          <a:xfrm>
            <a:off x="1" y="1"/>
            <a:ext cx="12198350" cy="3719335"/>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presentation</a:t>
            </a:r>
          </a:p>
        </p:txBody>
      </p:sp>
      <p:sp>
        <p:nvSpPr>
          <p:cNvPr id="20" name="Tijdelijke aanduiding voor tekst 19"/>
          <p:cNvSpPr>
            <a:spLocks noGrp="1"/>
          </p:cNvSpPr>
          <p:nvPr>
            <p:ph type="body" sz="quarter" idx="14" hasCustomPrompt="1"/>
          </p:nvPr>
        </p:nvSpPr>
        <p:spPr>
          <a:xfrm>
            <a:off x="1490663" y="3934610"/>
            <a:ext cx="6918325" cy="393700"/>
          </a:xfrm>
        </p:spPr>
        <p:txBody>
          <a:bodyPr anchor="ctr">
            <a:normAutofit/>
          </a:bodyPr>
          <a:lstStyle>
            <a:lvl1pPr marL="0" indent="0">
              <a:buNone/>
              <a:defRPr sz="2400">
                <a:solidFill>
                  <a:schemeClr val="bg1"/>
                </a:solidFill>
              </a:defRPr>
            </a:lvl1pPr>
          </a:lstStyle>
          <a:p>
            <a:pPr lvl="0"/>
            <a:r>
              <a:rPr lang="en-GB" noProof="0" dirty="0"/>
              <a:t>Subtitle presentation</a:t>
            </a:r>
          </a:p>
        </p:txBody>
      </p:sp>
      <p:sp>
        <p:nvSpPr>
          <p:cNvPr id="8" name="Tijdelijke aanduiding voor datum 3"/>
          <p:cNvSpPr>
            <a:spLocks noGrp="1"/>
          </p:cNvSpPr>
          <p:nvPr>
            <p:ph type="dt" sz="half" idx="2"/>
          </p:nvPr>
        </p:nvSpPr>
        <p:spPr>
          <a:xfrm>
            <a:off x="7467327" y="3934684"/>
            <a:ext cx="4326359" cy="394127"/>
          </a:xfrm>
          <a:prstGeom prst="rect">
            <a:avLst/>
          </a:prstGeom>
        </p:spPr>
        <p:txBody>
          <a:bodyPr vert="horz" lIns="0" tIns="0" rIns="0" bIns="0" rtlCol="0" anchor="ctr"/>
          <a:lstStyle>
            <a:lvl1pPr algn="r">
              <a:defRPr sz="2400">
                <a:solidFill>
                  <a:schemeClr val="bg1"/>
                </a:solidFill>
              </a:defRPr>
            </a:lvl1pPr>
          </a:lstStyle>
          <a:p>
            <a:fld id="{928F9493-D671-4F27-99EF-9D103FC79999}" type="datetime1">
              <a:rPr lang="nl-NL" noProof="0" smtClean="0"/>
              <a:t>29-6-2026</a:t>
            </a:fld>
            <a:endParaRPr lang="en-GB" noProof="0" dirty="0"/>
          </a:p>
        </p:txBody>
      </p:sp>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8" name="Rechthoek 19"/>
          <p:cNvSpPr/>
          <p:nvPr userDrawn="1"/>
        </p:nvSpPr>
        <p:spPr bwMode="auto">
          <a:xfrm>
            <a:off x="6099174" y="6453336"/>
            <a:ext cx="6099175"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22" name="Tijdelijke aanduiding voor tekst 19">
            <a:extLst>
              <a:ext uri="{FF2B5EF4-FFF2-40B4-BE49-F238E27FC236}">
                <a16:creationId xmlns:a16="http://schemas.microsoft.com/office/drawing/2014/main" id="{0E29121B-8495-55E8-780C-49244C24E89D}"/>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EIIET</a:t>
            </a:r>
          </a:p>
        </p:txBody>
      </p:sp>
      <p:pic>
        <p:nvPicPr>
          <p:cNvPr id="5" name="Picture 4" descr="A blue and white logo  AI-generated content may be incorrect.">
            <a:extLst>
              <a:ext uri="{FF2B5EF4-FFF2-40B4-BE49-F238E27FC236}">
                <a16:creationId xmlns:a16="http://schemas.microsoft.com/office/drawing/2014/main" id="{8D3E7696-F788-78D6-1AFF-270E64B1E2B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90663" y="4988290"/>
            <a:ext cx="1425328" cy="1227564"/>
          </a:xfrm>
          <a:prstGeom prst="rect">
            <a:avLst/>
          </a:prstGeom>
        </p:spPr>
      </p:pic>
    </p:spTree>
    <p:extLst>
      <p:ext uri="{BB962C8B-B14F-4D97-AF65-F5344CB8AC3E}">
        <p14:creationId xmlns:p14="http://schemas.microsoft.com/office/powerpoint/2010/main" val="103637975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0"/>
                                  </p:stCondLst>
                                  <p:childTnLst>
                                    <p:set>
                                      <p:cBhvr>
                                        <p:cTn id="9" dur="1" fill="hold">
                                          <p:stCondLst>
                                            <p:cond delay="0"/>
                                          </p:stCondLst>
                                        </p:cTn>
                                        <p:tgtEl>
                                          <p:spTgt spid="7">
                                            <p:bg/>
                                          </p:spTgt>
                                        </p:tgtEl>
                                        <p:attrNameLst>
                                          <p:attrName>style.visibility</p:attrName>
                                        </p:attrNameLst>
                                      </p:cBhvr>
                                      <p:to>
                                        <p:strVal val="visible"/>
                                      </p:to>
                                    </p:set>
                                    <p:anim calcmode="lin" valueType="num">
                                      <p:cBhvr additive="base">
                                        <p:cTn id="10" dur="1000" fill="hold"/>
                                        <p:tgtEl>
                                          <p:spTgt spid="7">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7">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additive="base">
                                        <p:cTn id="14"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7">
                                            <p:txEl>
                                              <p:pRg st="0" end="0"/>
                                            </p:txEl>
                                          </p:spTgt>
                                        </p:tgtEl>
                                        <p:attrNameLst>
                                          <p:attrName>ppt_y</p:attrName>
                                        </p:attrNameLst>
                                      </p:cBhvr>
                                      <p:tavLst>
                                        <p:tav tm="0">
                                          <p:val>
                                            <p:strVal val="0-#ppt_h/2"/>
                                          </p:val>
                                        </p:tav>
                                        <p:tav tm="100000">
                                          <p:val>
                                            <p:strVal val="#ppt_y"/>
                                          </p:val>
                                        </p:tav>
                                      </p:tavLst>
                                    </p:anim>
                                  </p:childTnLst>
                                </p:cTn>
                              </p:par>
                              <p:par>
                                <p:cTn id="16" presetID="2" presetClass="entr" presetSubtype="1" decel="100000" fill="hold" grpId="0" nodeType="withEffect">
                                  <p:stCondLst>
                                    <p:cond delay="250"/>
                                  </p:stCondLst>
                                  <p:childTnLst>
                                    <p:set>
                                      <p:cBhvr>
                                        <p:cTn id="17" dur="1" fill="hold">
                                          <p:stCondLst>
                                            <p:cond delay="0"/>
                                          </p:stCondLst>
                                        </p:cTn>
                                        <p:tgtEl>
                                          <p:spTgt spid="6">
                                            <p:bg/>
                                          </p:spTgt>
                                        </p:tgtEl>
                                        <p:attrNameLst>
                                          <p:attrName>style.visibility</p:attrName>
                                        </p:attrNameLst>
                                      </p:cBhvr>
                                      <p:to>
                                        <p:strVal val="visible"/>
                                      </p:to>
                                    </p:set>
                                    <p:anim calcmode="lin" valueType="num">
                                      <p:cBhvr additive="base">
                                        <p:cTn id="18"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9" dur="1000" fill="hold"/>
                                        <p:tgtEl>
                                          <p:spTgt spid="6">
                                            <p:bg/>
                                          </p:spTgt>
                                        </p:tgtEl>
                                        <p:attrNameLst>
                                          <p:attrName>ppt_y</p:attrName>
                                        </p:attrNameLst>
                                      </p:cBhvr>
                                      <p:tavLst>
                                        <p:tav tm="0">
                                          <p:val>
                                            <p:strVal val="0-#ppt_h/2"/>
                                          </p:val>
                                        </p:tav>
                                        <p:tav tm="100000">
                                          <p:val>
                                            <p:strVal val="#ppt_y"/>
                                          </p:val>
                                        </p:tav>
                                      </p:tavLst>
                                    </p:anim>
                                  </p:childTnLst>
                                </p:cTn>
                              </p:par>
                              <p:par>
                                <p:cTn id="20" presetID="2" presetClass="entr" presetSubtype="1" decel="100000" fill="hold" grpId="0" nodeType="withEffect">
                                  <p:stCondLst>
                                    <p:cond delay="25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additive="base">
                                        <p:cTn id="2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3"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24" presetID="10" presetClass="entr" presetSubtype="0" fill="hold" grpId="0" nodeType="withEffect">
                                  <p:stCondLst>
                                    <p:cond delay="1000"/>
                                  </p:stCondLst>
                                  <p:childTnLst>
                                    <p:set>
                                      <p:cBhvr>
                                        <p:cTn id="25" dur="1" fill="hold">
                                          <p:stCondLst>
                                            <p:cond delay="0"/>
                                          </p:stCondLst>
                                        </p:cTn>
                                        <p:tgtEl>
                                          <p:spTgt spid="20">
                                            <p:txEl>
                                              <p:pRg st="0" end="0"/>
                                            </p:txEl>
                                          </p:spTgt>
                                        </p:tgtEl>
                                        <p:attrNameLst>
                                          <p:attrName>style.visibility</p:attrName>
                                        </p:attrNameLst>
                                      </p:cBhvr>
                                      <p:to>
                                        <p:strVal val="visible"/>
                                      </p:to>
                                    </p:set>
                                    <p:animEffect transition="in" filter="fade">
                                      <p:cBhvr>
                                        <p:cTn id="26" dur="750"/>
                                        <p:tgtEl>
                                          <p:spTgt spid="20">
                                            <p:txEl>
                                              <p:pRg st="0" end="0"/>
                                            </p:txEl>
                                          </p:spTgt>
                                        </p:tgtEl>
                                      </p:cBhvr>
                                    </p:animEffect>
                                  </p:childTnLst>
                                </p:cTn>
                              </p:par>
                              <p:par>
                                <p:cTn id="27" presetID="10" presetClass="entr" presetSubtype="0" fill="hold" grpId="0" nodeType="withEffect">
                                  <p:stCondLst>
                                    <p:cond delay="100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750"/>
                                        <p:tgtEl>
                                          <p:spTgt spid="8"/>
                                        </p:tgtEl>
                                      </p:cBhvr>
                                    </p:animEffect>
                                  </p:childTnLst>
                                </p:cTn>
                              </p:par>
                              <p:par>
                                <p:cTn id="30" presetID="10" presetClass="entr" presetSubtype="0" fill="hold" grpId="0" nodeType="withEffect">
                                  <p:stCondLst>
                                    <p:cond delay="1000"/>
                                  </p:stCondLst>
                                  <p:childTnLst>
                                    <p:set>
                                      <p:cBhvr>
                                        <p:cTn id="31" dur="1" fill="hold">
                                          <p:stCondLst>
                                            <p:cond delay="0"/>
                                          </p:stCondLst>
                                        </p:cTn>
                                        <p:tgtEl>
                                          <p:spTgt spid="22">
                                            <p:txEl>
                                              <p:pRg st="0" end="0"/>
                                            </p:txEl>
                                          </p:spTgt>
                                        </p:tgtEl>
                                        <p:attrNameLst>
                                          <p:attrName>style.visibility</p:attrName>
                                        </p:attrNameLst>
                                      </p:cBhvr>
                                      <p:to>
                                        <p:strVal val="visible"/>
                                      </p:to>
                                    </p:set>
                                    <p:animEffect transition="in" filter="fade">
                                      <p:cBhvr>
                                        <p:cTn id="32" dur="750"/>
                                        <p:tgtEl>
                                          <p:spTgt spid="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tmplLst>
          <p:tmpl>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Lst>
      </p:bldP>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20" grpId="0" build="p">
        <p:tmplLst>
          <p:tmpl lvl="1">
            <p:tnLst>
              <p:par>
                <p:cTn presetID="10" presetClass="entr" presetSubtype="0" fill="hold" nodeType="withEffect">
                  <p:stCondLst>
                    <p:cond delay="1000"/>
                  </p:stCondLst>
                  <p:childTnLst>
                    <p:set>
                      <p:cBhvr>
                        <p:cTn dur="1" fill="hold">
                          <p:stCondLst>
                            <p:cond delay="0"/>
                          </p:stCondLst>
                        </p:cTn>
                        <p:tgtEl>
                          <p:spTgt spid="20"/>
                        </p:tgtEl>
                        <p:attrNameLst>
                          <p:attrName>style.visibility</p:attrName>
                        </p:attrNameLst>
                      </p:cBhvr>
                      <p:to>
                        <p:strVal val="visible"/>
                      </p:to>
                    </p:set>
                    <p:animEffect transition="in" filter="fade">
                      <p:cBhvr>
                        <p:cTn dur="750"/>
                        <p:tgtEl>
                          <p:spTgt spid="20"/>
                        </p:tgtEl>
                      </p:cBhvr>
                    </p:animEffect>
                  </p:childTnLst>
                </p:cTn>
              </p:par>
            </p:tnLst>
          </p:tmpl>
        </p:tmplLst>
      </p:bldP>
      <p:bldP spid="8" grpId="0"/>
      <p:bldP spid="22" grpId="0" build="p">
        <p:tmplLst>
          <p:tmpl lvl="1">
            <p:tnLst>
              <p:par>
                <p:cTn presetID="10" presetClass="entr" presetSubtype="0" fill="hold" nodeType="withEffect">
                  <p:stCondLst>
                    <p:cond delay="1000"/>
                  </p:stCondLst>
                  <p:childTnLst>
                    <p:set>
                      <p:cBhvr>
                        <p:cTn dur="1" fill="hold">
                          <p:stCondLst>
                            <p:cond delay="0"/>
                          </p:stCondLst>
                        </p:cTn>
                        <p:tgtEl>
                          <p:spTgt spid="22"/>
                        </p:tgtEl>
                        <p:attrNameLst>
                          <p:attrName>style.visibility</p:attrName>
                        </p:attrNameLst>
                      </p:cBhvr>
                      <p:to>
                        <p:strVal val="visible"/>
                      </p:to>
                    </p:set>
                    <p:animEffect transition="in" filter="fade">
                      <p:cBhvr>
                        <p:cTn dur="750"/>
                        <p:tgtEl>
                          <p:spTgt spid="22"/>
                        </p:tgtEl>
                      </p:cBhvr>
                    </p:animEffect>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de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3" y="1252836"/>
            <a:ext cx="6846640" cy="4795836"/>
          </a:xfrm>
          <a:noFill/>
        </p:spPr>
        <p:txBody>
          <a:bodyPr vert="horz" wrap="none" lIns="0" tIns="0" rIns="0" bIns="0"/>
          <a:lstStyle>
            <a:lvl1pPr marL="361950" indent="-361950">
              <a:spcBef>
                <a:spcPts val="800"/>
              </a:spcBef>
              <a:spcAft>
                <a:spcPts val="800"/>
              </a:spcAft>
              <a:buClr>
                <a:schemeClr val="bg2"/>
              </a:buClr>
              <a:buFont typeface="+mj-lt"/>
              <a:buAutoNum type="arabicPeriod"/>
              <a:defRPr sz="2400">
                <a:solidFill>
                  <a:schemeClr val="bg2"/>
                </a:solidFill>
              </a:defRPr>
            </a:lvl1pPr>
            <a:lvl2pPr marL="542925" indent="-180975">
              <a:buClr>
                <a:schemeClr val="bg2"/>
              </a:buClr>
              <a:buFont typeface="Arial" panose="020B0604020202020204" pitchFamily="34" charset="0"/>
              <a:buChar char="•"/>
              <a:defRPr>
                <a:solidFill>
                  <a:schemeClr val="bg2"/>
                </a:solidFill>
              </a:defRPr>
            </a:lvl2pPr>
            <a:lvl3pPr>
              <a:defRPr>
                <a:solidFill>
                  <a:schemeClr val="bg2"/>
                </a:solidFill>
              </a:defRPr>
            </a:lvl3pPr>
            <a:lvl4pPr>
              <a:defRPr>
                <a:solidFill>
                  <a:schemeClr val="bg2"/>
                </a:solidFill>
              </a:defRPr>
            </a:lvl4pPr>
            <a:lvl5pPr>
              <a:defRPr>
                <a:solidFill>
                  <a:schemeClr val="accent1"/>
                </a:solidFill>
              </a:defRPr>
            </a:lvl5pPr>
            <a:lvl6pPr marL="361950" indent="-361950">
              <a:spcBef>
                <a:spcPts val="800"/>
              </a:spcBef>
              <a:spcAft>
                <a:spcPts val="800"/>
              </a:spcAft>
              <a:buClr>
                <a:schemeClr val="bg2"/>
              </a:buClr>
              <a:buFont typeface="+mj-lt"/>
              <a:buAutoNum type="arabicPeriod"/>
              <a:tabLst/>
              <a:defRPr sz="2400">
                <a:solidFill>
                  <a:schemeClr val="bg2"/>
                </a:solidFill>
              </a:defRPr>
            </a:lvl6pPr>
            <a:lvl7pPr marL="542925" indent="-180975">
              <a:buClr>
                <a:schemeClr val="bg2"/>
              </a:buClr>
              <a:buFont typeface="Arial" panose="020B0604020202020204" pitchFamily="34" charset="0"/>
              <a:buChar char="•"/>
              <a:defRPr>
                <a:solidFill>
                  <a:schemeClr val="bg2"/>
                </a:solidFill>
              </a:defRPr>
            </a:lvl7pPr>
            <a:lvl8pPr>
              <a:defRPr>
                <a:solidFill>
                  <a:schemeClr val="bg2"/>
                </a:solidFill>
              </a:defRPr>
            </a:lvl8pPr>
            <a:lvl9pPr>
              <a:defRPr>
                <a:solidFill>
                  <a:schemeClr val="bg2"/>
                </a:solidFill>
              </a:defRPr>
            </a:lvl9pPr>
          </a:lstStyle>
          <a:p>
            <a:pPr lvl="0"/>
            <a:r>
              <a:rPr lang="en-GB" noProof="0" dirty="0"/>
              <a:t>Numbering</a:t>
            </a:r>
          </a:p>
          <a:p>
            <a:pPr lvl="1"/>
            <a:r>
              <a:rPr lang="en-GB" noProof="0" dirty="0"/>
              <a:t>Bullet</a:t>
            </a:r>
          </a:p>
          <a:p>
            <a:pPr lvl="2"/>
            <a:r>
              <a:rPr lang="en-GB" noProof="0" dirty="0"/>
              <a:t>Plain text</a:t>
            </a:r>
          </a:p>
          <a:p>
            <a:pPr lvl="3"/>
            <a:r>
              <a:rPr lang="en-GB" noProof="0" dirty="0"/>
              <a:t>Header dark blue</a:t>
            </a:r>
          </a:p>
          <a:p>
            <a:pPr lvl="4"/>
            <a:r>
              <a:rPr lang="en-GB" noProof="0" dirty="0"/>
              <a:t>Header yellow</a:t>
            </a:r>
          </a:p>
          <a:p>
            <a:pPr lvl="5"/>
            <a:r>
              <a:rPr lang="en-GB" noProof="0" dirty="0"/>
              <a:t>Numbering</a:t>
            </a:r>
          </a:p>
          <a:p>
            <a:pPr lvl="6"/>
            <a:r>
              <a:rPr lang="en-GB" noProof="0" dirty="0"/>
              <a:t>Bullet</a:t>
            </a:r>
          </a:p>
          <a:p>
            <a:pPr lvl="7"/>
            <a:r>
              <a:rPr lang="en-GB" sz="1800" noProof="0" dirty="0"/>
              <a:t>Plain text</a:t>
            </a:r>
          </a:p>
          <a:p>
            <a:pPr lvl="8"/>
            <a:r>
              <a:rPr lang="en-GB" noProof="0" dirty="0"/>
              <a:t>Header dark blue</a:t>
            </a:r>
          </a:p>
        </p:txBody>
      </p:sp>
      <p:sp>
        <p:nvSpPr>
          <p:cNvPr id="7" name="Tijdelijke aanduiding voor afbeelding 13"/>
          <p:cNvSpPr>
            <a:spLocks noGrp="1"/>
          </p:cNvSpPr>
          <p:nvPr>
            <p:ph type="pic" sz="quarter" idx="13" hasCustomPrompt="1"/>
          </p:nvPr>
        </p:nvSpPr>
        <p:spPr>
          <a:xfrm>
            <a:off x="7453634" y="1252538"/>
            <a:ext cx="4339905"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grpSp>
        <p:nvGrpSpPr>
          <p:cNvPr id="8" name="Grid" hidden="1"/>
          <p:cNvGrpSpPr/>
          <p:nvPr userDrawn="1"/>
        </p:nvGrpSpPr>
        <p:grpSpPr>
          <a:xfrm>
            <a:off x="0" y="0"/>
            <a:ext cx="12198353" cy="6858004"/>
            <a:chOff x="-2" y="-1"/>
            <a:chExt cx="12198353" cy="6858004"/>
          </a:xfrm>
        </p:grpSpPr>
        <p:sp>
          <p:nvSpPr>
            <p:cNvPr id="9" name="Rechthoek 8"/>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0" name="Rechthoek 9"/>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4" name="Rechthoek 13"/>
            <p:cNvSpPr/>
            <p:nvPr userDrawn="1"/>
          </p:nvSpPr>
          <p:spPr bwMode="auto">
            <a:xfrm rot="5400000">
              <a:off x="392346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dirty="0"/>
          </a:p>
        </p:txBody>
      </p:sp>
    </p:spTree>
    <p:extLst>
      <p:ext uri="{BB962C8B-B14F-4D97-AF65-F5344CB8AC3E}">
        <p14:creationId xmlns:p14="http://schemas.microsoft.com/office/powerpoint/2010/main" val="54426134"/>
      </p:ext>
    </p:extLst>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sp>
        <p:nvSpPr>
          <p:cNvPr id="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2596851"/>
      </p:ext>
    </p:extLst>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mp; Image 75%/2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7926761"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0" y="0"/>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500358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8533755" y="1252538"/>
            <a:ext cx="3259784"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0302820"/>
      </p:ext>
    </p:extLst>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mp; Image 50%/5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b="1"/>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5" y="1252538"/>
            <a:ext cx="5592763"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82767422"/>
      </p:ext>
    </p:extLst>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amp; Image 25%/7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3534273"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611099"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141267" y="1252538"/>
            <a:ext cx="7652271"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32317621"/>
      </p:ext>
    </p:extLst>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04663" y="1252538"/>
            <a:ext cx="11388876"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929258224"/>
      </p:ext>
    </p:extLst>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amp; Image 4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218777" cy="6858004"/>
            <a:chOff x="-2" y="-1"/>
            <a:chExt cx="12218777"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6" name="Rechthoek 15"/>
            <p:cNvSpPr/>
            <p:nvPr userDrawn="1"/>
          </p:nvSpPr>
          <p:spPr bwMode="auto">
            <a:xfrm rot="10800000">
              <a:off x="5360772" y="3549589"/>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6"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614"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8" name="Tijdelijke aanduiding voor afbeelding 13"/>
          <p:cNvSpPr>
            <a:spLocks noGrp="1"/>
          </p:cNvSpPr>
          <p:nvPr>
            <p:ph type="pic" sz="quarter" idx="15" hasCustomPrompt="1"/>
          </p:nvPr>
        </p:nvSpPr>
        <p:spPr>
          <a:xfrm>
            <a:off x="6200776"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9" name="Tijdelijke aanduiding voor afbeelding 13"/>
          <p:cNvSpPr>
            <a:spLocks noGrp="1"/>
          </p:cNvSpPr>
          <p:nvPr>
            <p:ph type="pic" sz="quarter" idx="16" hasCustomPrompt="1"/>
          </p:nvPr>
        </p:nvSpPr>
        <p:spPr>
          <a:xfrm>
            <a:off x="9098614"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20"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73173449"/>
      </p:ext>
    </p:extLst>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amp; Image 2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341"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179"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6"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46982251"/>
      </p:ext>
    </p:extLst>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Graph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4" name="Tijdelijke aanduiding voor grafiek 3"/>
          <p:cNvSpPr>
            <a:spLocks noGrp="1"/>
          </p:cNvSpPr>
          <p:nvPr>
            <p:ph type="chart"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graph</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702950967"/>
      </p:ext>
    </p:extLst>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ideo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3" name="Tijdelijke aanduiding voor media 12"/>
          <p:cNvSpPr>
            <a:spLocks noGrp="1"/>
          </p:cNvSpPr>
          <p:nvPr>
            <p:ph type="media"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video</a:t>
            </a:r>
          </a:p>
        </p:txBody>
      </p:sp>
      <p:sp>
        <p:nvSpPr>
          <p:cNvPr id="1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653170741"/>
      </p:ext>
    </p:extLst>
  </p:cSld>
  <p:clrMapOvr>
    <a:masterClrMapping/>
  </p:clrMapOvr>
  <p:transition spd="slow">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6" name="Tijdelijke aanduiding voor tekst 5"/>
          <p:cNvSpPr>
            <a:spLocks noGrp="1"/>
          </p:cNvSpPr>
          <p:nvPr>
            <p:ph type="body" sz="quarter" idx="12" hasCustomPrompt="1"/>
          </p:nvPr>
        </p:nvSpPr>
        <p:spPr>
          <a:xfrm>
            <a:off x="1" y="1"/>
            <a:ext cx="12198350" cy="4521939"/>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closure</a:t>
            </a: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pic>
        <p:nvPicPr>
          <p:cNvPr id="4" name="Picture 3">
            <a:extLst>
              <a:ext uri="{FF2B5EF4-FFF2-40B4-BE49-F238E27FC236}">
                <a16:creationId xmlns:a16="http://schemas.microsoft.com/office/drawing/2014/main" id="{18048538-D4AE-5088-18C8-E4973733DB01}"/>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5" name="Tijdelijke aanduiding voor tekst 19">
            <a:extLst>
              <a:ext uri="{FF2B5EF4-FFF2-40B4-BE49-F238E27FC236}">
                <a16:creationId xmlns:a16="http://schemas.microsoft.com/office/drawing/2014/main" id="{A5FD0683-31F6-0964-643E-E91B64949CFB}"/>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Tree>
    <p:extLst>
      <p:ext uri="{BB962C8B-B14F-4D97-AF65-F5344CB8AC3E}">
        <p14:creationId xmlns:p14="http://schemas.microsoft.com/office/powerpoint/2010/main" val="361301136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250"/>
                                  </p:stCondLst>
                                  <p:childTnLst>
                                    <p:set>
                                      <p:cBhvr>
                                        <p:cTn id="9" dur="1" fill="hold">
                                          <p:stCondLst>
                                            <p:cond delay="0"/>
                                          </p:stCondLst>
                                        </p:cTn>
                                        <p:tgtEl>
                                          <p:spTgt spid="6">
                                            <p:bg/>
                                          </p:spTgt>
                                        </p:tgtEl>
                                        <p:attrNameLst>
                                          <p:attrName>style.visibility</p:attrName>
                                        </p:attrNameLst>
                                      </p:cBhvr>
                                      <p:to>
                                        <p:strVal val="visible"/>
                                      </p:to>
                                    </p:set>
                                    <p:anim calcmode="lin" valueType="num">
                                      <p:cBhvr additive="base">
                                        <p:cTn id="10"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6">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25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additive="base">
                                        <p:cTn id="14"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16" presetID="10" presetClass="entr" presetSubtype="0" fill="hold" grpId="0" nodeType="withEffect">
                                  <p:stCondLst>
                                    <p:cond delay="100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75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5" grpId="0" build="p">
        <p:tmplLst>
          <p:tmpl lvl="1">
            <p:tnLst>
              <p:par>
                <p:cTn presetID="10" presetClass="entr" presetSubtype="0" fill="hold" nodeType="withEffect">
                  <p:stCondLst>
                    <p:cond delay="1000"/>
                  </p:stCondLst>
                  <p:childTnLst>
                    <p:set>
                      <p:cBhvr>
                        <p:cTn dur="1" fill="hold">
                          <p:stCondLst>
                            <p:cond delay="0"/>
                          </p:stCondLst>
                        </p:cTn>
                        <p:tgtEl>
                          <p:spTgt spid="5"/>
                        </p:tgtEl>
                        <p:attrNameLst>
                          <p:attrName>style.visibility</p:attrName>
                        </p:attrNameLst>
                      </p:cBhvr>
                      <p:to>
                        <p:strVal val="visible"/>
                      </p:to>
                    </p:set>
                    <p:animEffect transition="in" filter="fade">
                      <p:cBhvr>
                        <p:cTn dur="750"/>
                        <p:tgtEl>
                          <p:spTgt spid="5"/>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04662" y="404664"/>
            <a:ext cx="11389024" cy="432048"/>
          </a:xfrm>
          <a:prstGeom prst="rect">
            <a:avLst/>
          </a:prstGeom>
        </p:spPr>
        <p:txBody>
          <a:bodyPr vert="horz" lIns="0" tIns="0" rIns="0" bIns="0" rtlCol="0" anchor="ctr">
            <a:noAutofit/>
          </a:bodyPr>
          <a:lstStyle/>
          <a:p>
            <a:r>
              <a:rPr lang="en-GB" noProof="0" dirty="0"/>
              <a:t>Title</a:t>
            </a:r>
          </a:p>
        </p:txBody>
      </p:sp>
      <p:sp>
        <p:nvSpPr>
          <p:cNvPr id="3" name="Tijdelijke aanduiding voor tekst 2"/>
          <p:cNvSpPr>
            <a:spLocks noGrp="1"/>
          </p:cNvSpPr>
          <p:nvPr>
            <p:ph type="body" idx="1"/>
          </p:nvPr>
        </p:nvSpPr>
        <p:spPr>
          <a:xfrm>
            <a:off x="404662" y="1252836"/>
            <a:ext cx="11389023" cy="4795836"/>
          </a:xfrm>
          <a:prstGeom prst="rect">
            <a:avLst/>
          </a:prstGeom>
        </p:spPr>
        <p:txBody>
          <a:bodyPr vert="horz" lIns="0" tIns="0" rIns="0" bIns="0" rtlCol="0">
            <a:normAutofit/>
          </a:bodyPr>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11" name="Grid" hidden="1"/>
          <p:cNvGrpSpPr/>
          <p:nvPr userDrawn="1"/>
        </p:nvGrpSpPr>
        <p:grpSpPr>
          <a:xfrm>
            <a:off x="-2" y="-1"/>
            <a:ext cx="12198353" cy="6858003"/>
            <a:chOff x="-2" y="-1"/>
            <a:chExt cx="12198353" cy="6858003"/>
          </a:xfrm>
        </p:grpSpPr>
        <p:sp>
          <p:nvSpPr>
            <p:cNvPr id="7" name="Rechthoek 6"/>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8" name="Rechthoek 7"/>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9" name="Rechthoek 8"/>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20" name="Rechthoek 19"/>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4" name="Tijdelijke aanduiding voor tekst 19">
            <a:extLst>
              <a:ext uri="{FF2B5EF4-FFF2-40B4-BE49-F238E27FC236}">
                <a16:creationId xmlns:a16="http://schemas.microsoft.com/office/drawing/2014/main" id="{530CFE0E-CEE1-AF16-0319-72803FFD8BDB}"/>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EIIET</a:t>
            </a:r>
          </a:p>
        </p:txBody>
      </p:sp>
    </p:spTree>
    <p:extLst>
      <p:ext uri="{BB962C8B-B14F-4D97-AF65-F5344CB8AC3E}">
        <p14:creationId xmlns:p14="http://schemas.microsoft.com/office/powerpoint/2010/main" val="383980359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58" r:id="rId3"/>
    <p:sldLayoutId id="2147483665" r:id="rId4"/>
    <p:sldLayoutId id="2147483661" r:id="rId5"/>
    <p:sldLayoutId id="2147483664" r:id="rId6"/>
    <p:sldLayoutId id="2147483666" r:id="rId7"/>
    <p:sldLayoutId id="2147483662" r:id="rId8"/>
    <p:sldLayoutId id="2147483663" r:id="rId9"/>
    <p:sldLayoutId id="2147483667" r:id="rId10"/>
    <p:sldLayoutId id="2147483668" r:id="rId11"/>
    <p:sldLayoutId id="2147483670" r:id="rId12"/>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1000"/>
                  </p:stCondLst>
                  <p:childTnLst>
                    <p:set>
                      <p:cBhvr>
                        <p:cTn dur="1" fill="hold">
                          <p:stCondLst>
                            <p:cond delay="0"/>
                          </p:stCondLst>
                        </p:cTn>
                        <p:tgtEl>
                          <p:spTgt spid="4"/>
                        </p:tgtEl>
                        <p:attrNameLst>
                          <p:attrName>style.visibility</p:attrName>
                        </p:attrNameLst>
                      </p:cBhvr>
                      <p:to>
                        <p:strVal val="visible"/>
                      </p:to>
                    </p:set>
                    <p:animEffect transition="in" filter="fade">
                      <p:cBhvr>
                        <p:cTn dur="750"/>
                        <p:tgtEl>
                          <p:spTgt spid="4"/>
                        </p:tgtEl>
                      </p:cBhvr>
                    </p:animEffect>
                  </p:childTnLst>
                </p:cTn>
              </p:par>
            </p:tnLst>
          </p:tmpl>
        </p:tmplLst>
      </p:bldP>
    </p:bldLst>
  </p:timing>
  <p:hf hdr="0" ftr="0" dt="0"/>
  <p:txStyles>
    <p:titleStyle>
      <a:lvl1pPr algn="l" defTabSz="914400" rtl="0" eaLnBrk="1" latinLnBrk="0" hangingPunct="1">
        <a:spcBef>
          <a:spcPct val="0"/>
        </a:spcBef>
        <a:buNone/>
        <a:defRPr sz="4000" b="1" i="0" kern="1200">
          <a:solidFill>
            <a:schemeClr val="bg2"/>
          </a:solidFill>
          <a:latin typeface="+mj-lt"/>
          <a:ea typeface="+mj-ea"/>
          <a:cs typeface="+mj-cs"/>
        </a:defRPr>
      </a:lvl1pPr>
    </p:titleStyle>
    <p:body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jdelijke aanduiding voor tekst 12"/>
          <p:cNvSpPr>
            <a:spLocks noGrp="1"/>
          </p:cNvSpPr>
          <p:nvPr>
            <p:ph type="body" sz="quarter" idx="13"/>
          </p:nvPr>
        </p:nvSpPr>
        <p:spPr/>
        <p:txBody>
          <a:bodyPr/>
          <a:lstStyle/>
          <a:p>
            <a:endParaRPr lang="en-US" dirty="0"/>
          </a:p>
        </p:txBody>
      </p:sp>
      <p:sp>
        <p:nvSpPr>
          <p:cNvPr id="12" name="Tijdelijke aanduiding voor tekst 11"/>
          <p:cNvSpPr>
            <a:spLocks noGrp="1"/>
          </p:cNvSpPr>
          <p:nvPr>
            <p:ph type="body" sz="quarter" idx="12"/>
          </p:nvPr>
        </p:nvSpPr>
        <p:spPr/>
        <p:txBody>
          <a:bodyPr/>
          <a:lstStyle/>
          <a:p>
            <a:endParaRPr lang="en-US" b="1" dirty="0"/>
          </a:p>
          <a:p>
            <a:endParaRPr lang="en-US" b="1" dirty="0"/>
          </a:p>
        </p:txBody>
      </p:sp>
      <p:sp>
        <p:nvSpPr>
          <p:cNvPr id="4" name="Titel 3"/>
          <p:cNvSpPr>
            <a:spLocks noGrp="1"/>
          </p:cNvSpPr>
          <p:nvPr>
            <p:ph type="title"/>
          </p:nvPr>
        </p:nvSpPr>
        <p:spPr>
          <a:xfrm>
            <a:off x="1490663" y="1484784"/>
            <a:ext cx="10225136" cy="1656184"/>
          </a:xfrm>
        </p:spPr>
        <p:txBody>
          <a:bodyPr/>
          <a:lstStyle/>
          <a:p>
            <a:r>
              <a:rPr lang="en-US" dirty="0"/>
              <a:t>GAAP vs IFRS</a:t>
            </a:r>
            <a:br>
              <a:rPr lang="en-US" dirty="0"/>
            </a:br>
            <a:r>
              <a:rPr lang="en-US" sz="2400" dirty="0"/>
              <a:t>The Two Languages of Global Accounting</a:t>
            </a:r>
            <a:br>
              <a:rPr lang="en-US" sz="2400" dirty="0"/>
            </a:br>
            <a:r>
              <a:rPr lang="en-GB" sz="2000" dirty="0"/>
              <a:t>European Institute of Innovation, Entrepreneurship and Technology</a:t>
            </a:r>
            <a:br>
              <a:rPr lang="en-GB" sz="2000" dirty="0"/>
            </a:br>
            <a:r>
              <a:rPr lang="it-IT" sz="1600" dirty="0" err="1"/>
              <a:t>Lessingstraße</a:t>
            </a:r>
            <a:r>
              <a:rPr lang="it-IT" sz="1600" dirty="0"/>
              <a:t> 79, 13158 </a:t>
            </a:r>
            <a:r>
              <a:rPr lang="it-IT" sz="1600" dirty="0" err="1"/>
              <a:t>Berlin</a:t>
            </a:r>
            <a:r>
              <a:rPr lang="it-IT" sz="1600" dirty="0"/>
              <a:t>, Germany</a:t>
            </a:r>
            <a:br>
              <a:rPr lang="it-IT" sz="1600" dirty="0"/>
            </a:br>
            <a:endParaRPr lang="nl-NL" sz="1600" dirty="0"/>
          </a:p>
        </p:txBody>
      </p:sp>
      <p:sp>
        <p:nvSpPr>
          <p:cNvPr id="5" name="Tijdelijke aanduiding voor tekst 4"/>
          <p:cNvSpPr>
            <a:spLocks noGrp="1"/>
          </p:cNvSpPr>
          <p:nvPr>
            <p:ph type="body" sz="quarter" idx="14"/>
          </p:nvPr>
        </p:nvSpPr>
        <p:spPr/>
        <p:txBody>
          <a:bodyPr/>
          <a:lstStyle/>
          <a:p>
            <a:r>
              <a:rPr lang="nl-NL" dirty="0" err="1"/>
              <a:t>Vaibhav</a:t>
            </a:r>
            <a:r>
              <a:rPr lang="nl-NL" dirty="0"/>
              <a:t> </a:t>
            </a:r>
            <a:r>
              <a:rPr lang="nl-NL" dirty="0" err="1"/>
              <a:t>Sai</a:t>
            </a:r>
            <a:r>
              <a:rPr lang="nl-NL" dirty="0"/>
              <a:t> Sri | Financial Reporting</a:t>
            </a:r>
          </a:p>
        </p:txBody>
      </p:sp>
      <p:sp>
        <p:nvSpPr>
          <p:cNvPr id="6" name="Tijdelijke aanduiding voor verticale tekst 6">
            <a:extLst>
              <a:ext uri="{FF2B5EF4-FFF2-40B4-BE49-F238E27FC236}">
                <a16:creationId xmlns:a16="http://schemas.microsoft.com/office/drawing/2014/main" id="{52305461-B21F-48B3-AB30-6DE069F98C3A}"/>
              </a:ext>
            </a:extLst>
          </p:cNvPr>
          <p:cNvSpPr txBox="1">
            <a:spLocks/>
          </p:cNvSpPr>
          <p:nvPr/>
        </p:nvSpPr>
        <p:spPr>
          <a:xfrm>
            <a:off x="8979495" y="5013176"/>
            <a:ext cx="316835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sz="1600" dirty="0" err="1"/>
              <a:t>Lessingstraße</a:t>
            </a:r>
            <a:r>
              <a:rPr lang="en-GB" sz="1600" dirty="0"/>
              <a:t> 79,</a:t>
            </a:r>
          </a:p>
          <a:p>
            <a:pPr lvl="3"/>
            <a:r>
              <a:rPr lang="en-GB" sz="1600" dirty="0"/>
              <a:t>13158 Berlin, Germany</a:t>
            </a:r>
          </a:p>
          <a:p>
            <a:pPr lvl="3"/>
            <a:r>
              <a:rPr lang="en-GB" sz="1600" dirty="0"/>
              <a:t>Phone: +49 30 233618555</a:t>
            </a:r>
          </a:p>
          <a:p>
            <a:pPr lvl="3"/>
            <a:r>
              <a:rPr lang="en-GB" sz="1600" dirty="0"/>
              <a:t>Email: info@eiiet.com</a:t>
            </a:r>
            <a:endParaRPr lang="nl-NL" sz="1600" b="0" dirty="0"/>
          </a:p>
        </p:txBody>
      </p:sp>
    </p:spTree>
    <p:extLst>
      <p:ext uri="{BB962C8B-B14F-4D97-AF65-F5344CB8AC3E}">
        <p14:creationId xmlns:p14="http://schemas.microsoft.com/office/powerpoint/2010/main" val="2977814846"/>
      </p:ext>
    </p:extLst>
  </p:cSld>
  <p:clrMapOvr>
    <a:masterClrMapping/>
  </p:clrMapOvr>
  <p:transition spd="slow">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Index</a:t>
            </a:r>
            <a:endParaRPr lang="nl-NL" dirty="0"/>
          </a:p>
        </p:txBody>
      </p:sp>
      <p:sp>
        <p:nvSpPr>
          <p:cNvPr id="3" name="Tijdelijke aanduiding voor verticale tekst 2"/>
          <p:cNvSpPr>
            <a:spLocks noGrp="1"/>
          </p:cNvSpPr>
          <p:nvPr>
            <p:ph type="body" orient="vert" idx="1"/>
          </p:nvPr>
        </p:nvSpPr>
        <p:spPr/>
        <p:txBody>
          <a:bodyPr>
            <a:normAutofit/>
          </a:bodyPr>
          <a:lstStyle/>
          <a:p>
            <a:r>
              <a:rPr lang="en-US" dirty="0"/>
              <a:t>Decoding the acronyms</a:t>
            </a:r>
          </a:p>
          <a:p>
            <a:r>
              <a:rPr lang="en-US" dirty="0"/>
              <a:t>Rules-based vs. principles-based</a:t>
            </a:r>
          </a:p>
          <a:p>
            <a:r>
              <a:rPr lang="en-US" dirty="0"/>
              <a:t>Who sets and uses each standard</a:t>
            </a:r>
          </a:p>
          <a:p>
            <a:r>
              <a:rPr lang="en-US" dirty="0"/>
              <a:t>Assets: cost, fair value &amp; impairment</a:t>
            </a:r>
          </a:p>
          <a:p>
            <a:r>
              <a:rPr lang="en-US" dirty="0"/>
              <a:t>Inventory: LIFO, FIFO &amp; the LIFO ban</a:t>
            </a:r>
          </a:p>
          <a:p>
            <a:r>
              <a:rPr lang="en-US" dirty="0"/>
              <a:t>R&amp;D, revenue &amp; leases</a:t>
            </a:r>
          </a:p>
          <a:p>
            <a:r>
              <a:rPr lang="en-US" dirty="0"/>
              <a:t>More key differences at a glance</a:t>
            </a:r>
          </a:p>
          <a:p>
            <a:r>
              <a:rPr lang="en-US" dirty="0"/>
              <a:t>Why not IFRS? &amp; impact on analysis</a:t>
            </a:r>
          </a:p>
          <a:p>
            <a:r>
              <a:rPr lang="en-US" dirty="0"/>
              <a:t>Glossary of key terms</a:t>
            </a:r>
          </a:p>
        </p:txBody>
      </p:sp>
      <p:sp>
        <p:nvSpPr>
          <p:cNvPr id="4" name="Tijdelijke aanduiding voor dianummer 3"/>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nl-NL" smtClean="0"/>
              <a:pPr/>
              <a:t>1</a:t>
            </a:fld>
            <a:endParaRPr lang="nl-NL"/>
          </a:p>
        </p:txBody>
      </p:sp>
    </p:spTree>
    <p:extLst>
      <p:ext uri="{BB962C8B-B14F-4D97-AF65-F5344CB8AC3E}">
        <p14:creationId xmlns:p14="http://schemas.microsoft.com/office/powerpoint/2010/main" val="1662105023"/>
      </p:ext>
    </p:extLst>
  </p:cSld>
  <p:clrMapOvr>
    <a:masterClrMapping/>
  </p:clrMapOvr>
  <p:transition spd="slow">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dirty="0"/>
              <a:t>Decoding the Acronyms</a:t>
            </a:r>
          </a:p>
        </p:txBody>
      </p:sp>
      <p:sp>
        <p:nvSpPr>
          <p:cNvPr id="3" name="SlideNumber"/>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en-US" smtClean="0"/>
              <a:pPr/>
              <a:t>2</a:t>
            </a:fld>
            <a:endParaRPr lang="en-US"/>
          </a:p>
        </p:txBody>
      </p:sp>
      <p:sp>
        <p:nvSpPr>
          <p:cNvPr id="10" name="Intro"/>
          <p:cNvSpPr txBox="1"/>
          <p:nvPr/>
        </p:nvSpPr>
        <p:spPr>
          <a:xfrm>
            <a:off x="560000" y="1360000"/>
            <a:ext cx="11080000" cy="360000"/>
          </a:xfrm>
          <a:prstGeom prst="rect">
            <a:avLst/>
          </a:prstGeom>
        </p:spPr>
        <p:txBody>
          <a:bodyPr wrap="square" lIns="20000" tIns="20000" rIns="20000" bIns="0" anchor="t">
            <a:normAutofit/>
          </a:bodyPr>
          <a:lstStyle/>
          <a:p>
            <a:pPr marL="0" indent="0" algn="l">
              <a:lnSpc>
                <a:spcPct val="104000"/>
              </a:lnSpc>
              <a:buNone/>
            </a:pPr>
            <a:r>
              <a:rPr lang="en-US" sz="1500" i="1" dirty="0">
                <a:solidFill>
                  <a:srgbClr val="5A6072"/>
                </a:solidFill>
                <a:latin typeface="Calibri"/>
                <a:cs typeface="Calibri"/>
              </a:rPr>
              <a:t>Before any difference makes sense, here is exactly what each name and standard-setting body stands for.</a:t>
            </a:r>
          </a:p>
        </p:txBody>
      </p:sp>
      <p:sp>
        <p:nvSpPr>
          <p:cNvPr id="11" name="Defs"/>
          <p:cNvSpPr txBox="1"/>
          <p:nvPr/>
        </p:nvSpPr>
        <p:spPr>
          <a:xfrm>
            <a:off x="560000" y="1860000"/>
            <a:ext cx="5340000" cy="3960000"/>
          </a:xfrm>
          <a:prstGeom prst="rect">
            <a:avLst/>
          </a:prstGeom>
        </p:spPr>
        <p:txBody>
          <a:bodyPr wrap="square" lIns="40000" tIns="20000" rIns="60000" bIns="0" anchor="t">
            <a:normAutofit/>
          </a:bodyPr>
          <a:lstStyle/>
          <a:p>
            <a:pPr marL="0" indent="0" algn="l">
              <a:lnSpc>
                <a:spcPct val="104000"/>
              </a:lnSpc>
              <a:buNone/>
            </a:pPr>
            <a:r>
              <a:rPr lang="en-US" b="1" dirty="0">
                <a:solidFill>
                  <a:srgbClr val="001158"/>
                </a:solidFill>
                <a:latin typeface="Calibri"/>
                <a:cs typeface="Calibri"/>
              </a:rPr>
              <a:t>GAAP  </a:t>
            </a:r>
            <a:r>
              <a:rPr lang="en-US" dirty="0">
                <a:solidFill>
                  <a:srgbClr val="1A1A2E"/>
                </a:solidFill>
                <a:latin typeface="Calibri"/>
                <a:cs typeface="Calibri"/>
              </a:rPr>
              <a:t>(Generally Accepted Accounting Principles) - the common rulebook companies follow so outsiders can trust and compare their financial statements.</a:t>
            </a:r>
          </a:p>
          <a:p>
            <a:pPr marL="0" indent="0" algn="l">
              <a:lnSpc>
                <a:spcPct val="104000"/>
              </a:lnSpc>
              <a:spcBef>
                <a:spcPts val="640"/>
              </a:spcBef>
              <a:buNone/>
            </a:pPr>
            <a:r>
              <a:rPr lang="en-US" b="1" dirty="0">
                <a:solidFill>
                  <a:srgbClr val="001158"/>
                </a:solidFill>
                <a:latin typeface="Calibri"/>
                <a:cs typeface="Calibri"/>
              </a:rPr>
              <a:t>US GAAP  </a:t>
            </a:r>
            <a:r>
              <a:rPr lang="en-US" dirty="0">
                <a:solidFill>
                  <a:srgbClr val="1A1A2E"/>
                </a:solidFill>
                <a:latin typeface="Calibri"/>
                <a:cs typeface="Calibri"/>
              </a:rPr>
              <a:t>the American version of GAAP, used by companies that report inside the United States.</a:t>
            </a:r>
          </a:p>
          <a:p>
            <a:pPr marL="0" indent="0" algn="l">
              <a:lnSpc>
                <a:spcPct val="104000"/>
              </a:lnSpc>
              <a:spcBef>
                <a:spcPts val="640"/>
              </a:spcBef>
              <a:buNone/>
            </a:pPr>
            <a:r>
              <a:rPr lang="en-US" b="1" dirty="0">
                <a:solidFill>
                  <a:srgbClr val="001158"/>
                </a:solidFill>
                <a:latin typeface="Calibri"/>
                <a:cs typeface="Calibri"/>
              </a:rPr>
              <a:t>IFRS  </a:t>
            </a:r>
            <a:r>
              <a:rPr lang="en-US" dirty="0">
                <a:solidFill>
                  <a:srgbClr val="1A1A2E"/>
                </a:solidFill>
                <a:latin typeface="Calibri"/>
                <a:cs typeface="Calibri"/>
              </a:rPr>
              <a:t>(International Financial Reporting Standards) - a single global rulebook used in 140+ countries.</a:t>
            </a:r>
          </a:p>
          <a:p>
            <a:pPr marL="0" indent="0" algn="l">
              <a:lnSpc>
                <a:spcPct val="104000"/>
              </a:lnSpc>
              <a:spcBef>
                <a:spcPts val="640"/>
              </a:spcBef>
              <a:buNone/>
            </a:pPr>
            <a:r>
              <a:rPr lang="en-US" b="1" dirty="0">
                <a:solidFill>
                  <a:srgbClr val="001158"/>
                </a:solidFill>
                <a:latin typeface="Calibri"/>
                <a:cs typeface="Calibri"/>
              </a:rPr>
              <a:t>Financial statements  </a:t>
            </a:r>
            <a:r>
              <a:rPr lang="en-US" dirty="0">
                <a:solidFill>
                  <a:srgbClr val="1A1A2E"/>
                </a:solidFill>
                <a:latin typeface="Calibri"/>
                <a:cs typeface="Calibri"/>
              </a:rPr>
              <a:t>the core reports a company publishes: the balance sheet, income statement, and cash-flow statement.</a:t>
            </a:r>
          </a:p>
        </p:txBody>
      </p:sp>
      <p:sp>
        <p:nvSpPr>
          <p:cNvPr id="12" name="Defs"/>
          <p:cNvSpPr txBox="1"/>
          <p:nvPr/>
        </p:nvSpPr>
        <p:spPr>
          <a:xfrm>
            <a:off x="6300000" y="1860000"/>
            <a:ext cx="5340000" cy="3960000"/>
          </a:xfrm>
          <a:prstGeom prst="rect">
            <a:avLst/>
          </a:prstGeom>
        </p:spPr>
        <p:txBody>
          <a:bodyPr wrap="square" lIns="40000" tIns="20000" rIns="60000" bIns="0" anchor="t">
            <a:normAutofit/>
          </a:bodyPr>
          <a:lstStyle/>
          <a:p>
            <a:pPr marL="0" indent="0" algn="l">
              <a:lnSpc>
                <a:spcPct val="104000"/>
              </a:lnSpc>
              <a:buNone/>
            </a:pPr>
            <a:r>
              <a:rPr lang="en-US" b="1" dirty="0">
                <a:solidFill>
                  <a:srgbClr val="001158"/>
                </a:solidFill>
                <a:latin typeface="Calibri"/>
                <a:cs typeface="Calibri"/>
              </a:rPr>
              <a:t>FASB  </a:t>
            </a:r>
            <a:r>
              <a:rPr lang="en-US" dirty="0">
                <a:solidFill>
                  <a:srgbClr val="1A1A2E"/>
                </a:solidFill>
                <a:latin typeface="Calibri"/>
                <a:cs typeface="Calibri"/>
              </a:rPr>
              <a:t>(Financial Accounting Standards Board) - the private US body that writes and updates US GAAP.</a:t>
            </a:r>
          </a:p>
          <a:p>
            <a:pPr marL="0" indent="0" algn="l">
              <a:lnSpc>
                <a:spcPct val="104000"/>
              </a:lnSpc>
              <a:spcBef>
                <a:spcPts val="640"/>
              </a:spcBef>
              <a:buNone/>
            </a:pPr>
            <a:r>
              <a:rPr lang="en-US" b="1" dirty="0">
                <a:solidFill>
                  <a:srgbClr val="001158"/>
                </a:solidFill>
                <a:latin typeface="Calibri"/>
                <a:cs typeface="Calibri"/>
              </a:rPr>
              <a:t>IASB  </a:t>
            </a:r>
            <a:r>
              <a:rPr lang="en-US" dirty="0">
                <a:solidFill>
                  <a:srgbClr val="1A1A2E"/>
                </a:solidFill>
                <a:latin typeface="Calibri"/>
                <a:cs typeface="Calibri"/>
              </a:rPr>
              <a:t>(International Accounting Standards Board) - the body that writes and updates IFRS.</a:t>
            </a:r>
          </a:p>
          <a:p>
            <a:pPr marL="0" indent="0" algn="l">
              <a:lnSpc>
                <a:spcPct val="104000"/>
              </a:lnSpc>
              <a:spcBef>
                <a:spcPts val="640"/>
              </a:spcBef>
              <a:buNone/>
            </a:pPr>
            <a:r>
              <a:rPr lang="en-US" b="1" dirty="0">
                <a:solidFill>
                  <a:srgbClr val="001158"/>
                </a:solidFill>
                <a:latin typeface="Calibri"/>
                <a:cs typeface="Calibri"/>
              </a:rPr>
              <a:t>SEC  </a:t>
            </a:r>
            <a:r>
              <a:rPr lang="en-US" dirty="0">
                <a:solidFill>
                  <a:srgbClr val="1A1A2E"/>
                </a:solidFill>
                <a:latin typeface="Calibri"/>
                <a:cs typeface="Calibri"/>
              </a:rPr>
              <a:t>(Securities and Exchange Commission) - the US government regulator that oversees markets and requires US GAAP.</a:t>
            </a:r>
          </a:p>
          <a:p>
            <a:pPr marL="0" indent="0" algn="l">
              <a:lnSpc>
                <a:spcPct val="104000"/>
              </a:lnSpc>
              <a:spcBef>
                <a:spcPts val="640"/>
              </a:spcBef>
              <a:buNone/>
            </a:pPr>
            <a:r>
              <a:rPr lang="en-US" b="1" dirty="0">
                <a:solidFill>
                  <a:srgbClr val="001158"/>
                </a:solidFill>
                <a:latin typeface="Calibri"/>
                <a:cs typeface="Calibri"/>
              </a:rPr>
              <a:t>IFRS Foundation  </a:t>
            </a:r>
            <a:r>
              <a:rPr lang="en-US" dirty="0">
                <a:solidFill>
                  <a:srgbClr val="1A1A2E"/>
                </a:solidFill>
                <a:latin typeface="Calibri"/>
                <a:cs typeface="Calibri"/>
              </a:rPr>
              <a:t>the non-profit that oversees the IASB, much as the SEC sits above US standard-setting.</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dirty="0"/>
              <a:t>The Master Key: Rules vs. Principles</a:t>
            </a:r>
          </a:p>
        </p:txBody>
      </p:sp>
      <p:sp>
        <p:nvSpPr>
          <p:cNvPr id="3" name="SlideNumber"/>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en-US" smtClean="0"/>
              <a:pPr/>
              <a:t>3</a:t>
            </a:fld>
            <a:endParaRPr lang="en-US"/>
          </a:p>
        </p:txBody>
      </p:sp>
      <p:sp>
        <p:nvSpPr>
          <p:cNvPr id="10" name="Intro"/>
          <p:cNvSpPr txBox="1"/>
          <p:nvPr/>
        </p:nvSpPr>
        <p:spPr>
          <a:xfrm>
            <a:off x="560000" y="1360000"/>
            <a:ext cx="11080000" cy="360000"/>
          </a:xfrm>
          <a:prstGeom prst="rect">
            <a:avLst/>
          </a:prstGeom>
        </p:spPr>
        <p:txBody>
          <a:bodyPr wrap="square" lIns="20000" tIns="20000" rIns="20000" bIns="0" anchor="t">
            <a:normAutofit/>
          </a:bodyPr>
          <a:lstStyle/>
          <a:p>
            <a:pPr marL="0" indent="0" algn="l">
              <a:lnSpc>
                <a:spcPct val="104000"/>
              </a:lnSpc>
              <a:buNone/>
            </a:pPr>
            <a:r>
              <a:rPr lang="en-US" sz="1500" i="1" dirty="0">
                <a:solidFill>
                  <a:srgbClr val="5A6072"/>
                </a:solidFill>
                <a:latin typeface="Calibri"/>
                <a:cs typeface="Calibri"/>
              </a:rPr>
              <a:t>Master this one idea and most of the other differences become obvious.</a:t>
            </a:r>
          </a:p>
        </p:txBody>
      </p:sp>
      <p:sp>
        <p:nvSpPr>
          <p:cNvPr id="11" name="GAAP"/>
          <p:cNvSpPr/>
          <p:nvPr/>
        </p:nvSpPr>
        <p:spPr>
          <a:xfrm>
            <a:off x="560000" y="1820000"/>
            <a:ext cx="5340000" cy="2840000"/>
          </a:xfrm>
          <a:prstGeom prst="roundRect">
            <a:avLst>
              <a:gd name="adj" fmla="val 4500"/>
            </a:avLst>
          </a:prstGeom>
          <a:solidFill>
            <a:srgbClr val="EAEEF6"/>
          </a:solidFill>
          <a:effectLst>
            <a:outerShdw blurRad="38100" dist="19050" dir="5400000" rotWithShape="0">
              <a:srgbClr val="001158">
                <a:alpha val="16000"/>
              </a:srgbClr>
            </a:outerShdw>
          </a:effectLst>
        </p:spPr>
        <p:txBody>
          <a:bodyPr wrap="square" lIns="146000" tIns="120000" rIns="130000" bIns="110000" anchor="t">
            <a:normAutofit lnSpcReduction="10000"/>
          </a:bodyPr>
          <a:lstStyle/>
          <a:p>
            <a:pPr marL="0" indent="0" algn="l">
              <a:lnSpc>
                <a:spcPct val="100000"/>
              </a:lnSpc>
              <a:spcAft>
                <a:spcPts val="400"/>
              </a:spcAft>
              <a:buNone/>
            </a:pPr>
            <a:r>
              <a:rPr lang="en-US" sz="1800" b="1" dirty="0">
                <a:solidFill>
                  <a:srgbClr val="001158"/>
                </a:solidFill>
                <a:latin typeface="Calibri"/>
                <a:cs typeface="Calibri"/>
              </a:rPr>
              <a:t>US GAAP - Rules-Based</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Gives detailed, specific rules and bright-line tests for almost every situation.</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Bright-line test = a fixed numeric cut-off (e.g. a 75% threshold) that decides the accounting.</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Tens of thousands of pages of detailed guidance.</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Why: born in a litigious market - a precise rule is a legal defense (I followed the rule).</a:t>
            </a:r>
          </a:p>
        </p:txBody>
      </p:sp>
      <p:sp>
        <p:nvSpPr>
          <p:cNvPr id="12" name="IFRS"/>
          <p:cNvSpPr/>
          <p:nvPr/>
        </p:nvSpPr>
        <p:spPr>
          <a:xfrm>
            <a:off x="6300000" y="1820000"/>
            <a:ext cx="5340000" cy="2840000"/>
          </a:xfrm>
          <a:prstGeom prst="roundRect">
            <a:avLst>
              <a:gd name="adj" fmla="val 4500"/>
            </a:avLst>
          </a:prstGeom>
          <a:solidFill>
            <a:srgbClr val="EDF2DC"/>
          </a:solidFill>
          <a:effectLst>
            <a:outerShdw blurRad="38100" dist="19050" dir="5400000" rotWithShape="0">
              <a:srgbClr val="001158">
                <a:alpha val="16000"/>
              </a:srgbClr>
            </a:outerShdw>
          </a:effectLst>
        </p:spPr>
        <p:txBody>
          <a:bodyPr wrap="square" lIns="146000" tIns="120000" rIns="130000" bIns="110000" anchor="t">
            <a:normAutofit lnSpcReduction="10000"/>
          </a:bodyPr>
          <a:lstStyle/>
          <a:p>
            <a:pPr marL="0" indent="0" algn="l">
              <a:lnSpc>
                <a:spcPct val="100000"/>
              </a:lnSpc>
              <a:spcAft>
                <a:spcPts val="400"/>
              </a:spcAft>
              <a:buNone/>
            </a:pPr>
            <a:r>
              <a:rPr lang="en-US" sz="1800" b="1" dirty="0">
                <a:solidFill>
                  <a:srgbClr val="2C712D"/>
                </a:solidFill>
                <a:latin typeface="Calibri"/>
                <a:cs typeface="Calibri"/>
              </a:rPr>
              <a:t>IFRS - Principles-Based</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Gives broad principles and asks for professional judgment to reflect economic substance.</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Economic substance = report what is really happening, not just the legal form.</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A far shorter rulebook, with fewer hard numbers.</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Why: built for 140+ legal systems, so it leans on judgment over one rule per case.</a:t>
            </a:r>
          </a:p>
        </p:txBody>
      </p:sp>
      <p:sp>
        <p:nvSpPr>
          <p:cNvPr id="13" name="ExampleBox"/>
          <p:cNvSpPr/>
          <p:nvPr/>
        </p:nvSpPr>
        <p:spPr>
          <a:xfrm>
            <a:off x="560000" y="4760000"/>
            <a:ext cx="11080000" cy="1120000"/>
          </a:xfrm>
          <a:prstGeom prst="roundRect">
            <a:avLst>
              <a:gd name="adj" fmla="val 4500"/>
            </a:avLst>
          </a:prstGeom>
          <a:solidFill>
            <a:srgbClr val="FCF7E3"/>
          </a:solidFill>
          <a:effectLst>
            <a:outerShdw blurRad="38100" dist="19050" dir="5400000" rotWithShape="0">
              <a:srgbClr val="001158">
                <a:alpha val="16000"/>
              </a:srgbClr>
            </a:outerShdw>
          </a:effectLst>
        </p:spPr>
        <p:txBody>
          <a:bodyPr wrap="square" lIns="160000" tIns="110000" rIns="160000" bIns="110000" anchor="ctr">
            <a:normAutofit/>
          </a:bodyPr>
          <a:lstStyle/>
          <a:p>
            <a:pPr marL="0" indent="0" algn="l">
              <a:lnSpc>
                <a:spcPct val="110000"/>
              </a:lnSpc>
              <a:buNone/>
            </a:pPr>
            <a:r>
              <a:rPr lang="en-US" sz="1300" b="1" dirty="0">
                <a:solidFill>
                  <a:srgbClr val="2C712D"/>
                </a:solidFill>
                <a:latin typeface="Calibri"/>
                <a:cs typeface="Calibri"/>
              </a:rPr>
              <a:t>EXAMPLE  </a:t>
            </a:r>
            <a:r>
              <a:rPr lang="en-US" sz="1300" dirty="0">
                <a:solidFill>
                  <a:srgbClr val="1A1A2E"/>
                </a:solidFill>
                <a:latin typeface="Calibri"/>
                <a:cs typeface="Calibri"/>
              </a:rPr>
              <a:t>Is a lease a finance or an operating lease? Old US GAAP used a bright line - a lease period covering 75%+ of the asset's life was a finance lease. IFRS instead asks whether the user gets substantially all the risks and rewards of ownership: a judgment call, with no magic number.</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dirty="0"/>
              <a:t>Who Writes and Uses Each Standard</a:t>
            </a:r>
          </a:p>
        </p:txBody>
      </p:sp>
      <p:sp>
        <p:nvSpPr>
          <p:cNvPr id="3" name="SlideNumber"/>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en-US" smtClean="0"/>
              <a:pPr/>
              <a:t>4</a:t>
            </a:fld>
            <a:endParaRPr lang="en-US"/>
          </a:p>
        </p:txBody>
      </p:sp>
      <p:sp>
        <p:nvSpPr>
          <p:cNvPr id="10" name="Intro"/>
          <p:cNvSpPr txBox="1"/>
          <p:nvPr/>
        </p:nvSpPr>
        <p:spPr>
          <a:xfrm>
            <a:off x="560000" y="1360000"/>
            <a:ext cx="11080000" cy="360000"/>
          </a:xfrm>
          <a:prstGeom prst="rect">
            <a:avLst/>
          </a:prstGeom>
        </p:spPr>
        <p:txBody>
          <a:bodyPr wrap="square" lIns="20000" tIns="20000" rIns="20000" bIns="0" anchor="t">
            <a:normAutofit/>
          </a:bodyPr>
          <a:lstStyle/>
          <a:p>
            <a:pPr marL="0" indent="0" algn="l">
              <a:lnSpc>
                <a:spcPct val="104000"/>
              </a:lnSpc>
              <a:buNone/>
            </a:pPr>
            <a:r>
              <a:rPr lang="en-US" sz="1500" i="1" dirty="0">
                <a:solidFill>
                  <a:srgbClr val="5A6072"/>
                </a:solidFill>
                <a:latin typeface="Calibri"/>
                <a:cs typeface="Calibri"/>
              </a:rPr>
              <a:t>Two different standard-setters, two very different footprints across the world.</a:t>
            </a:r>
          </a:p>
        </p:txBody>
      </p:sp>
      <p:sp>
        <p:nvSpPr>
          <p:cNvPr id="11" name="GAAP"/>
          <p:cNvSpPr/>
          <p:nvPr/>
        </p:nvSpPr>
        <p:spPr>
          <a:xfrm>
            <a:off x="560000" y="1820000"/>
            <a:ext cx="5340000" cy="2840000"/>
          </a:xfrm>
          <a:prstGeom prst="roundRect">
            <a:avLst>
              <a:gd name="adj" fmla="val 4500"/>
            </a:avLst>
          </a:prstGeom>
          <a:solidFill>
            <a:srgbClr val="EAEEF6"/>
          </a:solidFill>
          <a:effectLst>
            <a:outerShdw blurRad="38100" dist="19050" dir="5400000" rotWithShape="0">
              <a:srgbClr val="001158">
                <a:alpha val="16000"/>
              </a:srgbClr>
            </a:outerShdw>
          </a:effectLst>
        </p:spPr>
        <p:txBody>
          <a:bodyPr wrap="square" lIns="146000" tIns="120000" rIns="130000" bIns="110000" anchor="t">
            <a:normAutofit lnSpcReduction="10000"/>
          </a:bodyPr>
          <a:lstStyle/>
          <a:p>
            <a:pPr marL="0" indent="0" algn="l">
              <a:lnSpc>
                <a:spcPct val="100000"/>
              </a:lnSpc>
              <a:spcAft>
                <a:spcPts val="400"/>
              </a:spcAft>
              <a:buNone/>
            </a:pPr>
            <a:r>
              <a:rPr lang="en-US" sz="1800" b="1" dirty="0">
                <a:solidFill>
                  <a:srgbClr val="001158"/>
                </a:solidFill>
                <a:latin typeface="Calibri"/>
                <a:cs typeface="Calibri"/>
              </a:rPr>
              <a:t>US GAAP</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Written by the FASB, a private standard-setting board.</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Enforced by the SEC (the government regulator) for listed US companies.</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Used in the United States.</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The US has not adopted IFRS for its domestic companies.</a:t>
            </a:r>
          </a:p>
        </p:txBody>
      </p:sp>
      <p:sp>
        <p:nvSpPr>
          <p:cNvPr id="12" name="IFRS"/>
          <p:cNvSpPr/>
          <p:nvPr/>
        </p:nvSpPr>
        <p:spPr>
          <a:xfrm>
            <a:off x="6300000" y="1820000"/>
            <a:ext cx="5340000" cy="2840000"/>
          </a:xfrm>
          <a:prstGeom prst="roundRect">
            <a:avLst>
              <a:gd name="adj" fmla="val 4500"/>
            </a:avLst>
          </a:prstGeom>
          <a:solidFill>
            <a:srgbClr val="EDF2DC"/>
          </a:solidFill>
          <a:effectLst>
            <a:outerShdw blurRad="38100" dist="19050" dir="5400000" rotWithShape="0">
              <a:srgbClr val="001158">
                <a:alpha val="16000"/>
              </a:srgbClr>
            </a:outerShdw>
          </a:effectLst>
        </p:spPr>
        <p:txBody>
          <a:bodyPr wrap="square" lIns="146000" tIns="120000" rIns="130000" bIns="110000" anchor="t">
            <a:normAutofit lnSpcReduction="10000"/>
          </a:bodyPr>
          <a:lstStyle/>
          <a:p>
            <a:pPr marL="0" indent="0" algn="l">
              <a:lnSpc>
                <a:spcPct val="100000"/>
              </a:lnSpc>
              <a:spcAft>
                <a:spcPts val="400"/>
              </a:spcAft>
              <a:buNone/>
            </a:pPr>
            <a:r>
              <a:rPr lang="en-US" sz="1800" b="1" dirty="0">
                <a:solidFill>
                  <a:srgbClr val="2C712D"/>
                </a:solidFill>
                <a:latin typeface="Calibri"/>
                <a:cs typeface="Calibri"/>
              </a:rPr>
              <a:t>IFRS</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Written by the IASB (International Accounting Standards Board).</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Overseen by the IFRS Foundation.</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Used across the EU, UK, Canada, Australia and much of Asia - 140+ countries.</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Designed to make financial statements comparable across borders.</a:t>
            </a:r>
          </a:p>
        </p:txBody>
      </p:sp>
      <p:sp>
        <p:nvSpPr>
          <p:cNvPr id="13" name="ExampleBox"/>
          <p:cNvSpPr/>
          <p:nvPr/>
        </p:nvSpPr>
        <p:spPr>
          <a:xfrm>
            <a:off x="560000" y="4760000"/>
            <a:ext cx="11080000" cy="1120000"/>
          </a:xfrm>
          <a:prstGeom prst="roundRect">
            <a:avLst>
              <a:gd name="adj" fmla="val 4500"/>
            </a:avLst>
          </a:prstGeom>
          <a:solidFill>
            <a:srgbClr val="FCF7E3"/>
          </a:solidFill>
          <a:effectLst>
            <a:outerShdw blurRad="38100" dist="19050" dir="5400000" rotWithShape="0">
              <a:srgbClr val="001158">
                <a:alpha val="16000"/>
              </a:srgbClr>
            </a:outerShdw>
          </a:effectLst>
        </p:spPr>
        <p:txBody>
          <a:bodyPr wrap="square" lIns="160000" tIns="110000" rIns="160000" bIns="110000" anchor="ctr">
            <a:normAutofit/>
          </a:bodyPr>
          <a:lstStyle/>
          <a:p>
            <a:pPr marL="0" indent="0" algn="l">
              <a:lnSpc>
                <a:spcPct val="110000"/>
              </a:lnSpc>
              <a:buNone/>
            </a:pPr>
            <a:r>
              <a:rPr lang="en-US" sz="1300" b="1" dirty="0">
                <a:solidFill>
                  <a:srgbClr val="2C712D"/>
                </a:solidFill>
                <a:latin typeface="Calibri"/>
                <a:cs typeface="Calibri"/>
              </a:rPr>
              <a:t>EXAMPLE  </a:t>
            </a:r>
            <a:r>
              <a:rPr lang="en-US" sz="1300" dirty="0">
                <a:solidFill>
                  <a:srgbClr val="1A1A2E"/>
                </a:solidFill>
                <a:latin typeface="Calibri"/>
                <a:cs typeface="Calibri"/>
              </a:rPr>
              <a:t>A German carmaker reports under IFRS at home. To list shares in the US it can file IFRS statements with the SEC, but a US-only rival must use US GAAP - so an analyst has to adjust the numbers before comparing the two companies.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dirty="0"/>
              <a:t>Assets: Cost vs. Fair Value</a:t>
            </a:r>
          </a:p>
        </p:txBody>
      </p:sp>
      <p:sp>
        <p:nvSpPr>
          <p:cNvPr id="3" name="SlideNumber"/>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en-US" smtClean="0"/>
              <a:pPr/>
              <a:t>5</a:t>
            </a:fld>
            <a:endParaRPr lang="en-US"/>
          </a:p>
        </p:txBody>
      </p:sp>
      <p:sp>
        <p:nvSpPr>
          <p:cNvPr id="10" name="Intro"/>
          <p:cNvSpPr txBox="1"/>
          <p:nvPr/>
        </p:nvSpPr>
        <p:spPr>
          <a:xfrm>
            <a:off x="560000" y="1360000"/>
            <a:ext cx="11080000" cy="360000"/>
          </a:xfrm>
          <a:prstGeom prst="rect">
            <a:avLst/>
          </a:prstGeom>
        </p:spPr>
        <p:txBody>
          <a:bodyPr wrap="square" lIns="20000" tIns="20000" rIns="20000" bIns="0" anchor="t">
            <a:normAutofit/>
          </a:bodyPr>
          <a:lstStyle/>
          <a:p>
            <a:pPr marL="0" indent="0" algn="l">
              <a:lnSpc>
                <a:spcPct val="104000"/>
              </a:lnSpc>
              <a:buNone/>
            </a:pPr>
            <a:r>
              <a:rPr lang="en-US" sz="1500" i="1" dirty="0">
                <a:solidFill>
                  <a:srgbClr val="5A6072"/>
                </a:solidFill>
                <a:latin typeface="Calibri"/>
                <a:cs typeface="Calibri"/>
              </a:rPr>
              <a:t>Can a company show an asset rising in value? This is where the two systems most visibly disagree.</a:t>
            </a:r>
          </a:p>
        </p:txBody>
      </p:sp>
      <p:sp>
        <p:nvSpPr>
          <p:cNvPr id="11" name="GAAP"/>
          <p:cNvSpPr/>
          <p:nvPr/>
        </p:nvSpPr>
        <p:spPr>
          <a:xfrm>
            <a:off x="560000" y="1820000"/>
            <a:ext cx="5340000" cy="2840000"/>
          </a:xfrm>
          <a:prstGeom prst="roundRect">
            <a:avLst>
              <a:gd name="adj" fmla="val 4500"/>
            </a:avLst>
          </a:prstGeom>
          <a:solidFill>
            <a:srgbClr val="EAEEF6"/>
          </a:solidFill>
          <a:effectLst>
            <a:outerShdw blurRad="38100" dist="19050" dir="5400000" rotWithShape="0">
              <a:srgbClr val="001158">
                <a:alpha val="16000"/>
              </a:srgbClr>
            </a:outerShdw>
          </a:effectLst>
        </p:spPr>
        <p:txBody>
          <a:bodyPr wrap="square" lIns="146000" tIns="120000" rIns="130000" bIns="110000" anchor="t">
            <a:normAutofit fontScale="92500" lnSpcReduction="10000"/>
          </a:bodyPr>
          <a:lstStyle/>
          <a:p>
            <a:pPr marL="0" indent="0" algn="l">
              <a:lnSpc>
                <a:spcPct val="100000"/>
              </a:lnSpc>
              <a:spcAft>
                <a:spcPts val="400"/>
              </a:spcAft>
              <a:buNone/>
            </a:pPr>
            <a:r>
              <a:rPr lang="en-US" sz="1800" b="1" dirty="0">
                <a:solidFill>
                  <a:srgbClr val="001158"/>
                </a:solidFill>
                <a:latin typeface="Calibri"/>
                <a:cs typeface="Calibri"/>
              </a:rPr>
              <a:t>US GAAP - Cost Model Only</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Assets are carried at historical cost (what you originally paid) minus depreciation.</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Depreciation = spreading an asset's cost over the years it is used.</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Assets are never written up - gains appear only when you sell.</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More conservative: no paper gains sit on the balance sheet.</a:t>
            </a:r>
          </a:p>
        </p:txBody>
      </p:sp>
      <p:sp>
        <p:nvSpPr>
          <p:cNvPr id="12" name="IFRS"/>
          <p:cNvSpPr/>
          <p:nvPr/>
        </p:nvSpPr>
        <p:spPr>
          <a:xfrm>
            <a:off x="6300000" y="1820000"/>
            <a:ext cx="5340000" cy="2840000"/>
          </a:xfrm>
          <a:prstGeom prst="roundRect">
            <a:avLst>
              <a:gd name="adj" fmla="val 4500"/>
            </a:avLst>
          </a:prstGeom>
          <a:solidFill>
            <a:srgbClr val="EDF2DC"/>
          </a:solidFill>
          <a:effectLst>
            <a:outerShdw blurRad="38100" dist="19050" dir="5400000" rotWithShape="0">
              <a:srgbClr val="001158">
                <a:alpha val="16000"/>
              </a:srgbClr>
            </a:outerShdw>
          </a:effectLst>
        </p:spPr>
        <p:txBody>
          <a:bodyPr wrap="square" lIns="146000" tIns="120000" rIns="130000" bIns="110000" anchor="t">
            <a:normAutofit fontScale="92500" lnSpcReduction="10000"/>
          </a:bodyPr>
          <a:lstStyle/>
          <a:p>
            <a:pPr marL="0" indent="0" algn="l">
              <a:lnSpc>
                <a:spcPct val="100000"/>
              </a:lnSpc>
              <a:spcAft>
                <a:spcPts val="400"/>
              </a:spcAft>
              <a:buNone/>
            </a:pPr>
            <a:r>
              <a:rPr lang="en-US" sz="1800" b="1" dirty="0">
                <a:solidFill>
                  <a:srgbClr val="2C712D"/>
                </a:solidFill>
                <a:latin typeface="Calibri"/>
                <a:cs typeface="Calibri"/>
              </a:rPr>
              <a:t>IFRS - Cost or Revaluation</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May carry property, plant &amp; equipment (PP&amp;E) at fair value - today's market value.</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Fair value = the price the asset would fetch in an orderly sale today.</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You can write the asset UP; the gain goes to OCI, not to profit.</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OCI (Other Comprehensive Income) = gains parked in equity, kept out of net profit.</a:t>
            </a:r>
          </a:p>
        </p:txBody>
      </p:sp>
      <p:sp>
        <p:nvSpPr>
          <p:cNvPr id="13" name="ExampleBox"/>
          <p:cNvSpPr/>
          <p:nvPr/>
        </p:nvSpPr>
        <p:spPr>
          <a:xfrm>
            <a:off x="560000" y="4760000"/>
            <a:ext cx="11080000" cy="1120000"/>
          </a:xfrm>
          <a:prstGeom prst="roundRect">
            <a:avLst>
              <a:gd name="adj" fmla="val 4500"/>
            </a:avLst>
          </a:prstGeom>
          <a:solidFill>
            <a:srgbClr val="FCF7E3"/>
          </a:solidFill>
          <a:effectLst>
            <a:outerShdw blurRad="38100" dist="19050" dir="5400000" rotWithShape="0">
              <a:srgbClr val="001158">
                <a:alpha val="16000"/>
              </a:srgbClr>
            </a:outerShdw>
          </a:effectLst>
        </p:spPr>
        <p:txBody>
          <a:bodyPr wrap="square" lIns="160000" tIns="110000" rIns="160000" bIns="110000" anchor="ctr">
            <a:normAutofit/>
          </a:bodyPr>
          <a:lstStyle/>
          <a:p>
            <a:pPr marL="0" indent="0" algn="l">
              <a:lnSpc>
                <a:spcPct val="110000"/>
              </a:lnSpc>
              <a:buNone/>
            </a:pPr>
            <a:r>
              <a:rPr lang="en-US" sz="1300" b="1" dirty="0">
                <a:solidFill>
                  <a:srgbClr val="2C712D"/>
                </a:solidFill>
                <a:latin typeface="Calibri"/>
                <a:cs typeface="Calibri"/>
              </a:rPr>
              <a:t>EXAMPLE  </a:t>
            </a:r>
            <a:r>
              <a:rPr lang="en-US" sz="1300" dirty="0">
                <a:solidFill>
                  <a:srgbClr val="1A1A2E"/>
                </a:solidFill>
                <a:latin typeface="Calibri"/>
                <a:cs typeface="Calibri"/>
              </a:rPr>
              <a:t>A building bought for EUR 1,000,000 is now worth EUR 1,500,000. Under IFRS revaluation the balance sheet can show EUR 1,500,000 (the EUR 500,000 uplift goes to equity via OCI). Under US GAAP it stays at EUR 1,000,000 (less depreciation) until it is sold.</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dirty="0"/>
              <a:t>Impairment: Can It Bounce Back?</a:t>
            </a:r>
          </a:p>
        </p:txBody>
      </p:sp>
      <p:sp>
        <p:nvSpPr>
          <p:cNvPr id="3" name="SlideNumber"/>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en-US" smtClean="0"/>
              <a:pPr/>
              <a:t>6</a:t>
            </a:fld>
            <a:endParaRPr lang="en-US"/>
          </a:p>
        </p:txBody>
      </p:sp>
      <p:sp>
        <p:nvSpPr>
          <p:cNvPr id="10" name="Intro"/>
          <p:cNvSpPr txBox="1"/>
          <p:nvPr/>
        </p:nvSpPr>
        <p:spPr>
          <a:xfrm>
            <a:off x="560000" y="1360000"/>
            <a:ext cx="11080000" cy="360000"/>
          </a:xfrm>
          <a:prstGeom prst="rect">
            <a:avLst/>
          </a:prstGeom>
        </p:spPr>
        <p:txBody>
          <a:bodyPr wrap="square" lIns="20000" tIns="20000" rIns="20000" bIns="0" anchor="t">
            <a:normAutofit/>
          </a:bodyPr>
          <a:lstStyle/>
          <a:p>
            <a:pPr marL="0" indent="0" algn="l">
              <a:lnSpc>
                <a:spcPct val="104000"/>
              </a:lnSpc>
              <a:buNone/>
            </a:pPr>
            <a:r>
              <a:rPr lang="en-US" sz="1500" i="1" dirty="0">
                <a:solidFill>
                  <a:srgbClr val="5A6072"/>
                </a:solidFill>
                <a:latin typeface="Calibri"/>
                <a:cs typeface="Calibri"/>
              </a:rPr>
              <a:t>When an asset loses value you write it down. The real question is whether that loss is permanent.</a:t>
            </a:r>
          </a:p>
        </p:txBody>
      </p:sp>
      <p:sp>
        <p:nvSpPr>
          <p:cNvPr id="11" name="GAAP"/>
          <p:cNvSpPr/>
          <p:nvPr/>
        </p:nvSpPr>
        <p:spPr>
          <a:xfrm>
            <a:off x="560000" y="1820000"/>
            <a:ext cx="5340000" cy="2840000"/>
          </a:xfrm>
          <a:prstGeom prst="roundRect">
            <a:avLst>
              <a:gd name="adj" fmla="val 4500"/>
            </a:avLst>
          </a:prstGeom>
          <a:solidFill>
            <a:srgbClr val="EAEEF6"/>
          </a:solidFill>
          <a:effectLst>
            <a:outerShdw blurRad="38100" dist="19050" dir="5400000" rotWithShape="0">
              <a:srgbClr val="001158">
                <a:alpha val="16000"/>
              </a:srgbClr>
            </a:outerShdw>
          </a:effectLst>
        </p:spPr>
        <p:txBody>
          <a:bodyPr wrap="square" lIns="146000" tIns="120000" rIns="130000" bIns="110000" anchor="t">
            <a:normAutofit fontScale="92500" lnSpcReduction="10000"/>
          </a:bodyPr>
          <a:lstStyle/>
          <a:p>
            <a:pPr marL="0" indent="0" algn="l">
              <a:lnSpc>
                <a:spcPct val="100000"/>
              </a:lnSpc>
              <a:spcAft>
                <a:spcPts val="400"/>
              </a:spcAft>
              <a:buNone/>
            </a:pPr>
            <a:r>
              <a:rPr lang="en-US" sz="1800" b="1" dirty="0">
                <a:solidFill>
                  <a:srgbClr val="001158"/>
                </a:solidFill>
                <a:latin typeface="Calibri"/>
                <a:cs typeface="Calibri"/>
              </a:rPr>
              <a:t>US GAAP - No Reversals</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Impairment = writing an asset down when its value falls below its book value.</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Once written down, that lower value becomes the new permanent floor.</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If the asset later recovers, you may NOT write it back up.</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The same applies to inventory write-downs - the reduction stays.</a:t>
            </a:r>
          </a:p>
        </p:txBody>
      </p:sp>
      <p:sp>
        <p:nvSpPr>
          <p:cNvPr id="12" name="IFRS"/>
          <p:cNvSpPr/>
          <p:nvPr/>
        </p:nvSpPr>
        <p:spPr>
          <a:xfrm>
            <a:off x="6300000" y="1820000"/>
            <a:ext cx="5340000" cy="2840000"/>
          </a:xfrm>
          <a:prstGeom prst="roundRect">
            <a:avLst>
              <a:gd name="adj" fmla="val 4500"/>
            </a:avLst>
          </a:prstGeom>
          <a:solidFill>
            <a:srgbClr val="EDF2DC"/>
          </a:solidFill>
          <a:effectLst>
            <a:outerShdw blurRad="38100" dist="19050" dir="5400000" rotWithShape="0">
              <a:srgbClr val="001158">
                <a:alpha val="16000"/>
              </a:srgbClr>
            </a:outerShdw>
          </a:effectLst>
        </p:spPr>
        <p:txBody>
          <a:bodyPr wrap="square" lIns="146000" tIns="120000" rIns="130000" bIns="110000" anchor="t">
            <a:normAutofit fontScale="92500" lnSpcReduction="10000"/>
          </a:bodyPr>
          <a:lstStyle/>
          <a:p>
            <a:pPr marL="0" indent="0" algn="l">
              <a:lnSpc>
                <a:spcPct val="100000"/>
              </a:lnSpc>
              <a:spcAft>
                <a:spcPts val="400"/>
              </a:spcAft>
              <a:buNone/>
            </a:pPr>
            <a:r>
              <a:rPr lang="en-US" sz="1800" b="1" dirty="0">
                <a:solidFill>
                  <a:srgbClr val="2C712D"/>
                </a:solidFill>
                <a:latin typeface="Calibri"/>
                <a:cs typeface="Calibri"/>
              </a:rPr>
              <a:t>IFRS - Reversals Allowed</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Also requires impairment when value falls below the carrying amount.</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Recoverable amount = the higher of fair value and value-in-use (cash it can still earn).</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If value recovers, you reverse the write-down back toward the original cost.</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One shared exception: goodwill impairment is never reversed.</a:t>
            </a:r>
          </a:p>
        </p:txBody>
      </p:sp>
      <p:sp>
        <p:nvSpPr>
          <p:cNvPr id="13" name="ExampleBox"/>
          <p:cNvSpPr/>
          <p:nvPr/>
        </p:nvSpPr>
        <p:spPr>
          <a:xfrm>
            <a:off x="560000" y="4760000"/>
            <a:ext cx="11080000" cy="1120000"/>
          </a:xfrm>
          <a:prstGeom prst="roundRect">
            <a:avLst>
              <a:gd name="adj" fmla="val 4500"/>
            </a:avLst>
          </a:prstGeom>
          <a:solidFill>
            <a:srgbClr val="FCF7E3"/>
          </a:solidFill>
          <a:effectLst>
            <a:outerShdw blurRad="38100" dist="19050" dir="5400000" rotWithShape="0">
              <a:srgbClr val="001158">
                <a:alpha val="16000"/>
              </a:srgbClr>
            </a:outerShdw>
          </a:effectLst>
        </p:spPr>
        <p:txBody>
          <a:bodyPr wrap="square" lIns="160000" tIns="110000" rIns="160000" bIns="110000" anchor="ctr">
            <a:normAutofit/>
          </a:bodyPr>
          <a:lstStyle/>
          <a:p>
            <a:pPr marL="0" indent="0" algn="l">
              <a:lnSpc>
                <a:spcPct val="110000"/>
              </a:lnSpc>
              <a:buNone/>
            </a:pPr>
            <a:r>
              <a:rPr lang="en-US" sz="1300" b="1" dirty="0">
                <a:solidFill>
                  <a:srgbClr val="2C712D"/>
                </a:solidFill>
                <a:latin typeface="Calibri"/>
                <a:cs typeface="Calibri"/>
              </a:rPr>
              <a:t>EXAMPLE  </a:t>
            </a:r>
            <a:r>
              <a:rPr lang="en-US" sz="1300" dirty="0">
                <a:solidFill>
                  <a:srgbClr val="1A1A2E"/>
                </a:solidFill>
                <a:latin typeface="Calibri"/>
                <a:cs typeface="Calibri"/>
              </a:rPr>
              <a:t>Inventory recorded at EUR 200,000 is written down to EUR 150,000 when prices fall, then prices rebound. IFRS lets you reverse the EUR 50,000 back up; US GAAP keeps it at EUR 150,000 - so the two firms now report different inventory and profit.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dirty="0"/>
              <a:t>Inventory: FIFO, LIFO &amp; the Ban</a:t>
            </a:r>
          </a:p>
        </p:txBody>
      </p:sp>
      <p:sp>
        <p:nvSpPr>
          <p:cNvPr id="3" name="SlideNumber"/>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en-US" smtClean="0"/>
              <a:pPr/>
              <a:t>7</a:t>
            </a:fld>
            <a:endParaRPr lang="en-US"/>
          </a:p>
        </p:txBody>
      </p:sp>
      <p:sp>
        <p:nvSpPr>
          <p:cNvPr id="10" name="Intro"/>
          <p:cNvSpPr txBox="1"/>
          <p:nvPr/>
        </p:nvSpPr>
        <p:spPr>
          <a:xfrm>
            <a:off x="560000" y="1360000"/>
            <a:ext cx="11080000" cy="360000"/>
          </a:xfrm>
          <a:prstGeom prst="rect">
            <a:avLst/>
          </a:prstGeom>
        </p:spPr>
        <p:txBody>
          <a:bodyPr wrap="square" lIns="20000" tIns="20000" rIns="20000" bIns="0" anchor="t">
            <a:normAutofit/>
          </a:bodyPr>
          <a:lstStyle/>
          <a:p>
            <a:pPr marL="0" indent="0" algn="l">
              <a:lnSpc>
                <a:spcPct val="104000"/>
              </a:lnSpc>
              <a:buNone/>
            </a:pPr>
            <a:r>
              <a:rPr lang="en-US" sz="1500" i="1" dirty="0">
                <a:solidFill>
                  <a:srgbClr val="5A6072"/>
                </a:solidFill>
                <a:latin typeface="Calibri"/>
                <a:cs typeface="Calibri"/>
              </a:rPr>
              <a:t>The famous one: IFRS bans a method US GAAP allows - and taxes are the reason.</a:t>
            </a:r>
          </a:p>
        </p:txBody>
      </p:sp>
      <p:sp>
        <p:nvSpPr>
          <p:cNvPr id="11" name="GAAP"/>
          <p:cNvSpPr/>
          <p:nvPr/>
        </p:nvSpPr>
        <p:spPr>
          <a:xfrm>
            <a:off x="560000" y="1820000"/>
            <a:ext cx="5340000" cy="2840000"/>
          </a:xfrm>
          <a:prstGeom prst="roundRect">
            <a:avLst>
              <a:gd name="adj" fmla="val 4500"/>
            </a:avLst>
          </a:prstGeom>
          <a:solidFill>
            <a:srgbClr val="EAEEF6"/>
          </a:solidFill>
          <a:effectLst>
            <a:outerShdw blurRad="38100" dist="19050" dir="5400000" rotWithShape="0">
              <a:srgbClr val="001158">
                <a:alpha val="16000"/>
              </a:srgbClr>
            </a:outerShdw>
          </a:effectLst>
        </p:spPr>
        <p:txBody>
          <a:bodyPr wrap="square" lIns="146000" tIns="120000" rIns="130000" bIns="110000" anchor="t">
            <a:normAutofit lnSpcReduction="10000"/>
          </a:bodyPr>
          <a:lstStyle/>
          <a:p>
            <a:pPr marL="0" indent="0" algn="l">
              <a:lnSpc>
                <a:spcPct val="100000"/>
              </a:lnSpc>
              <a:spcAft>
                <a:spcPts val="400"/>
              </a:spcAft>
              <a:buNone/>
            </a:pPr>
            <a:r>
              <a:rPr lang="en-US" sz="1800" b="1" dirty="0">
                <a:solidFill>
                  <a:srgbClr val="001158"/>
                </a:solidFill>
                <a:latin typeface="Calibri"/>
                <a:cs typeface="Calibri"/>
              </a:rPr>
              <a:t>US GAAP - LIFO Allowed</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Permits FIFO, weighted-average, and LIFO.</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FIFO (First-In, First-Out) = the oldest stock is treated as sold first.</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LIFO (Last-In, First-Out) = the newest stock is treated as sold first.</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When prices rise, LIFO raises COGS, lowering both profit and US tax.</a:t>
            </a:r>
          </a:p>
        </p:txBody>
      </p:sp>
      <p:sp>
        <p:nvSpPr>
          <p:cNvPr id="12" name="IFRS"/>
          <p:cNvSpPr/>
          <p:nvPr/>
        </p:nvSpPr>
        <p:spPr>
          <a:xfrm>
            <a:off x="6300000" y="1820000"/>
            <a:ext cx="5340000" cy="2840000"/>
          </a:xfrm>
          <a:prstGeom prst="roundRect">
            <a:avLst>
              <a:gd name="adj" fmla="val 4500"/>
            </a:avLst>
          </a:prstGeom>
          <a:solidFill>
            <a:srgbClr val="EDF2DC"/>
          </a:solidFill>
          <a:effectLst>
            <a:outerShdw blurRad="38100" dist="19050" dir="5400000" rotWithShape="0">
              <a:srgbClr val="001158">
                <a:alpha val="16000"/>
              </a:srgbClr>
            </a:outerShdw>
          </a:effectLst>
        </p:spPr>
        <p:txBody>
          <a:bodyPr wrap="square" lIns="146000" tIns="120000" rIns="130000" bIns="110000" anchor="t">
            <a:normAutofit lnSpcReduction="10000"/>
          </a:bodyPr>
          <a:lstStyle/>
          <a:p>
            <a:pPr marL="0" indent="0" algn="l">
              <a:lnSpc>
                <a:spcPct val="100000"/>
              </a:lnSpc>
              <a:spcAft>
                <a:spcPts val="400"/>
              </a:spcAft>
              <a:buNone/>
            </a:pPr>
            <a:r>
              <a:rPr lang="en-US" sz="1800" b="1" dirty="0">
                <a:solidFill>
                  <a:srgbClr val="2C712D"/>
                </a:solidFill>
                <a:latin typeface="Calibri"/>
                <a:cs typeface="Calibri"/>
              </a:rPr>
              <a:t>IFRS - LIFO Banned</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Permits FIFO and weighted-average cost only.</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Weighted-average = every unit costs the average of all units in stock.</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LIFO is prohibited - IFRS says it rarely reflects real inventory flow.</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COGS (Cost of Goods Sold) = the cost of the inventory you actually sold.</a:t>
            </a:r>
          </a:p>
        </p:txBody>
      </p:sp>
      <p:sp>
        <p:nvSpPr>
          <p:cNvPr id="14" name="ExampleBox"/>
          <p:cNvSpPr/>
          <p:nvPr/>
        </p:nvSpPr>
        <p:spPr>
          <a:xfrm>
            <a:off x="560000" y="4760000"/>
            <a:ext cx="11080000" cy="1240000"/>
          </a:xfrm>
          <a:prstGeom prst="roundRect">
            <a:avLst>
              <a:gd name="adj" fmla="val 4500"/>
            </a:avLst>
          </a:prstGeom>
          <a:solidFill>
            <a:srgbClr val="FCF7E3"/>
          </a:solidFill>
          <a:effectLst>
            <a:outerShdw blurRad="38100" dist="19050" dir="5400000" rotWithShape="0">
              <a:srgbClr val="001158">
                <a:alpha val="16000"/>
              </a:srgbClr>
            </a:outerShdw>
          </a:effectLst>
        </p:spPr>
        <p:txBody>
          <a:bodyPr wrap="square" lIns="160000" tIns="110000" rIns="160000" bIns="110000" anchor="ctr">
            <a:normAutofit/>
          </a:bodyPr>
          <a:lstStyle/>
          <a:p>
            <a:pPr marL="0" indent="0" algn="l">
              <a:lnSpc>
                <a:spcPct val="110000"/>
              </a:lnSpc>
              <a:buNone/>
            </a:pPr>
            <a:r>
              <a:rPr lang="en-US" sz="1300" b="1" dirty="0">
                <a:solidFill>
                  <a:srgbClr val="2C712D"/>
                </a:solidFill>
                <a:latin typeface="Calibri"/>
                <a:cs typeface="Calibri"/>
              </a:rPr>
              <a:t>EXAMPLE  </a:t>
            </a:r>
            <a:r>
              <a:rPr lang="en-US" sz="1300" dirty="0">
                <a:solidFill>
                  <a:srgbClr val="1A1A2E"/>
                </a:solidFill>
                <a:latin typeface="Calibri"/>
                <a:cs typeface="Calibri"/>
              </a:rPr>
              <a:t>Buy 3 units at EUR 10, 12, 14 and sell one for EUR 20. FIFO: COGS 10, profit 10. LIFO: COGS 14, profit 6. The LIFO conformity rule forces US firms that use LIFO for tax to also use it in their accounts - so switching to IFRS would trigger a big tax bill, a key reason the US resists.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dirty="0"/>
              <a:t>R&amp;D: Expense or Capitalize?</a:t>
            </a:r>
          </a:p>
        </p:txBody>
      </p:sp>
      <p:sp>
        <p:nvSpPr>
          <p:cNvPr id="3" name="SlideNumber"/>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en-US" smtClean="0"/>
              <a:pPr/>
              <a:t>8</a:t>
            </a:fld>
            <a:endParaRPr lang="en-US"/>
          </a:p>
        </p:txBody>
      </p:sp>
      <p:sp>
        <p:nvSpPr>
          <p:cNvPr id="10" name="Intro"/>
          <p:cNvSpPr txBox="1"/>
          <p:nvPr/>
        </p:nvSpPr>
        <p:spPr>
          <a:xfrm>
            <a:off x="560000" y="1360000"/>
            <a:ext cx="11080000" cy="360000"/>
          </a:xfrm>
          <a:prstGeom prst="rect">
            <a:avLst/>
          </a:prstGeom>
        </p:spPr>
        <p:txBody>
          <a:bodyPr wrap="square" lIns="20000" tIns="20000" rIns="20000" bIns="0" anchor="t">
            <a:normAutofit/>
          </a:bodyPr>
          <a:lstStyle/>
          <a:p>
            <a:pPr marL="0" indent="0" algn="l">
              <a:lnSpc>
                <a:spcPct val="104000"/>
              </a:lnSpc>
              <a:buNone/>
            </a:pPr>
            <a:r>
              <a:rPr lang="en-US" sz="1500" i="1" dirty="0">
                <a:solidFill>
                  <a:srgbClr val="5A6072"/>
                </a:solidFill>
                <a:latin typeface="Calibri"/>
                <a:cs typeface="Calibri"/>
              </a:rPr>
              <a:t>R&amp;D = Research and Development. IFRS lets part of it sit on the balance sheet; US GAAP usually does not.</a:t>
            </a:r>
          </a:p>
        </p:txBody>
      </p:sp>
      <p:sp>
        <p:nvSpPr>
          <p:cNvPr id="11" name="GAAP"/>
          <p:cNvSpPr/>
          <p:nvPr/>
        </p:nvSpPr>
        <p:spPr>
          <a:xfrm>
            <a:off x="560000" y="1820000"/>
            <a:ext cx="5340000" cy="2840000"/>
          </a:xfrm>
          <a:prstGeom prst="roundRect">
            <a:avLst>
              <a:gd name="adj" fmla="val 4500"/>
            </a:avLst>
          </a:prstGeom>
          <a:solidFill>
            <a:srgbClr val="EAEEF6"/>
          </a:solidFill>
          <a:effectLst>
            <a:outerShdw blurRad="38100" dist="19050" dir="5400000" rotWithShape="0">
              <a:srgbClr val="001158">
                <a:alpha val="16000"/>
              </a:srgbClr>
            </a:outerShdw>
          </a:effectLst>
        </p:spPr>
        <p:txBody>
          <a:bodyPr wrap="square" lIns="146000" tIns="120000" rIns="130000" bIns="110000" anchor="t">
            <a:normAutofit lnSpcReduction="10000"/>
          </a:bodyPr>
          <a:lstStyle/>
          <a:p>
            <a:pPr marL="0" indent="0" algn="l">
              <a:lnSpc>
                <a:spcPct val="100000"/>
              </a:lnSpc>
              <a:spcAft>
                <a:spcPts val="400"/>
              </a:spcAft>
              <a:buNone/>
            </a:pPr>
            <a:r>
              <a:rPr lang="en-US" sz="1800" b="1" dirty="0">
                <a:solidFill>
                  <a:srgbClr val="001158"/>
                </a:solidFill>
                <a:latin typeface="Calibri"/>
                <a:cs typeface="Calibri"/>
              </a:rPr>
              <a:t>US GAAP - Expense R&amp;D</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Most research AND development costs are expensed as you spend them.</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Expense = record the full cost now, reducing this year's profit.</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Rationale: the future benefit is too uncertain to call it an asset.</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(Internal-use software has only narrow exceptions.)</a:t>
            </a:r>
          </a:p>
        </p:txBody>
      </p:sp>
      <p:sp>
        <p:nvSpPr>
          <p:cNvPr id="12" name="IFRS"/>
          <p:cNvSpPr/>
          <p:nvPr/>
        </p:nvSpPr>
        <p:spPr>
          <a:xfrm>
            <a:off x="6300000" y="1820000"/>
            <a:ext cx="5340000" cy="2840000"/>
          </a:xfrm>
          <a:prstGeom prst="roundRect">
            <a:avLst>
              <a:gd name="adj" fmla="val 4500"/>
            </a:avLst>
          </a:prstGeom>
          <a:solidFill>
            <a:srgbClr val="EDF2DC"/>
          </a:solidFill>
          <a:effectLst>
            <a:outerShdw blurRad="38100" dist="19050" dir="5400000" rotWithShape="0">
              <a:srgbClr val="001158">
                <a:alpha val="16000"/>
              </a:srgbClr>
            </a:outerShdw>
          </a:effectLst>
        </p:spPr>
        <p:txBody>
          <a:bodyPr wrap="square" lIns="146000" tIns="120000" rIns="130000" bIns="110000" anchor="t">
            <a:normAutofit fontScale="92500"/>
          </a:bodyPr>
          <a:lstStyle/>
          <a:p>
            <a:pPr marL="0" indent="0" algn="l">
              <a:lnSpc>
                <a:spcPct val="100000"/>
              </a:lnSpc>
              <a:spcAft>
                <a:spcPts val="400"/>
              </a:spcAft>
              <a:buNone/>
            </a:pPr>
            <a:r>
              <a:rPr lang="en-US" sz="1800" b="1" dirty="0">
                <a:solidFill>
                  <a:srgbClr val="2C712D"/>
                </a:solidFill>
                <a:latin typeface="Calibri"/>
                <a:cs typeface="Calibri"/>
              </a:rPr>
              <a:t>IFRS - Capitalize Development</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Research is expensed; development is capitalized once strict criteria are met.</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Capitalize = record the cost as an asset and expense it gradually (amortization).</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Amortization = depreciation, but for intangible assets.</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Intangible asset = a non-physical asset such as a patent or developed technology.</a:t>
            </a:r>
          </a:p>
        </p:txBody>
      </p:sp>
      <p:sp>
        <p:nvSpPr>
          <p:cNvPr id="13" name="ExampleBox"/>
          <p:cNvSpPr/>
          <p:nvPr/>
        </p:nvSpPr>
        <p:spPr>
          <a:xfrm>
            <a:off x="560000" y="4760000"/>
            <a:ext cx="11080000" cy="1120000"/>
          </a:xfrm>
          <a:prstGeom prst="roundRect">
            <a:avLst>
              <a:gd name="adj" fmla="val 4500"/>
            </a:avLst>
          </a:prstGeom>
          <a:solidFill>
            <a:srgbClr val="FCF7E3"/>
          </a:solidFill>
          <a:effectLst>
            <a:outerShdw blurRad="38100" dist="19050" dir="5400000" rotWithShape="0">
              <a:srgbClr val="001158">
                <a:alpha val="16000"/>
              </a:srgbClr>
            </a:outerShdw>
          </a:effectLst>
        </p:spPr>
        <p:txBody>
          <a:bodyPr wrap="square" lIns="160000" tIns="110000" rIns="160000" bIns="110000" anchor="ctr">
            <a:normAutofit/>
          </a:bodyPr>
          <a:lstStyle/>
          <a:p>
            <a:pPr marL="0" indent="0" algn="l">
              <a:lnSpc>
                <a:spcPct val="110000"/>
              </a:lnSpc>
              <a:buNone/>
            </a:pPr>
            <a:r>
              <a:rPr lang="en-US" sz="1300" b="1" dirty="0">
                <a:solidFill>
                  <a:srgbClr val="2C712D"/>
                </a:solidFill>
                <a:latin typeface="Calibri"/>
                <a:cs typeface="Calibri"/>
              </a:rPr>
              <a:t>EXAMPLE  </a:t>
            </a:r>
            <a:r>
              <a:rPr lang="en-US" sz="1300" dirty="0">
                <a:solidFill>
                  <a:srgbClr val="1A1A2E"/>
                </a:solidFill>
                <a:latin typeface="Calibri"/>
                <a:cs typeface="Calibri"/>
              </a:rPr>
              <a:t>A pharma company spends EUR 5,000,000 developing a drug that has passed key trials. Under IFRS the qualifying development cost can become an intangible asset (amortized over time). Under US GAAP that EUR 5,000,000 is expensed now - so the IFRS firm reports higher current profit and more assets.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dirty="0"/>
              <a:t>Revenue: A Convergence Win</a:t>
            </a:r>
          </a:p>
        </p:txBody>
      </p:sp>
      <p:sp>
        <p:nvSpPr>
          <p:cNvPr id="3" name="SlideNumber"/>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en-US" smtClean="0"/>
              <a:pPr/>
              <a:t>9</a:t>
            </a:fld>
            <a:endParaRPr lang="en-US"/>
          </a:p>
        </p:txBody>
      </p:sp>
      <p:sp>
        <p:nvSpPr>
          <p:cNvPr id="10" name="Intro"/>
          <p:cNvSpPr txBox="1"/>
          <p:nvPr/>
        </p:nvSpPr>
        <p:spPr>
          <a:xfrm>
            <a:off x="560000" y="1340000"/>
            <a:ext cx="11080000" cy="330000"/>
          </a:xfrm>
          <a:prstGeom prst="rect">
            <a:avLst/>
          </a:prstGeom>
        </p:spPr>
        <p:txBody>
          <a:bodyPr wrap="square" lIns="20000" tIns="20000" rIns="20000" bIns="0" anchor="t">
            <a:normAutofit/>
          </a:bodyPr>
          <a:lstStyle/>
          <a:p>
            <a:pPr marL="0" indent="0" algn="l">
              <a:lnSpc>
                <a:spcPct val="104000"/>
              </a:lnSpc>
              <a:buNone/>
            </a:pPr>
            <a:r>
              <a:rPr lang="en-US" sz="1500" i="1" dirty="0">
                <a:solidFill>
                  <a:srgbClr val="5A6072"/>
                </a:solidFill>
                <a:latin typeface="Calibri"/>
                <a:cs typeface="Calibri"/>
              </a:rPr>
              <a:t>Here the two systems agree: ASC 606 (US GAAP) and IFRS 15 use the SAME five-step model.</a:t>
            </a:r>
          </a:p>
        </p:txBody>
      </p:sp>
      <p:sp>
        <p:nvSpPr>
          <p:cNvPr id="11" name="Defs"/>
          <p:cNvSpPr txBox="1"/>
          <p:nvPr/>
        </p:nvSpPr>
        <p:spPr>
          <a:xfrm>
            <a:off x="558350" y="1669772"/>
            <a:ext cx="11080000" cy="460000"/>
          </a:xfrm>
          <a:prstGeom prst="rect">
            <a:avLst/>
          </a:prstGeom>
        </p:spPr>
        <p:txBody>
          <a:bodyPr wrap="square" lIns="20000" tIns="10000" rIns="20000" bIns="0" anchor="t">
            <a:noAutofit/>
          </a:bodyPr>
          <a:lstStyle/>
          <a:p>
            <a:pPr marL="0" indent="0" algn="l">
              <a:lnSpc>
                <a:spcPct val="106000"/>
              </a:lnSpc>
              <a:buNone/>
            </a:pPr>
            <a:r>
              <a:rPr lang="en-US" sz="1600" b="1" dirty="0">
                <a:solidFill>
                  <a:srgbClr val="001158"/>
                </a:solidFill>
                <a:latin typeface="Calibri"/>
                <a:cs typeface="Calibri"/>
              </a:rPr>
              <a:t>ASC 606</a:t>
            </a:r>
            <a:r>
              <a:rPr lang="en-US" sz="1600" dirty="0">
                <a:solidFill>
                  <a:srgbClr val="1A1A2E"/>
                </a:solidFill>
                <a:latin typeface="Calibri"/>
                <a:cs typeface="Calibri"/>
              </a:rPr>
              <a:t> = how this rule is codified in US GAAP.   </a:t>
            </a:r>
            <a:r>
              <a:rPr lang="en-US" sz="1600" b="1" dirty="0">
                <a:solidFill>
                  <a:srgbClr val="2C712D"/>
                </a:solidFill>
                <a:latin typeface="Calibri"/>
                <a:cs typeface="Calibri"/>
              </a:rPr>
              <a:t>IFRS 15</a:t>
            </a:r>
            <a:r>
              <a:rPr lang="en-US" sz="1600" dirty="0">
                <a:solidFill>
                  <a:srgbClr val="1A1A2E"/>
                </a:solidFill>
                <a:latin typeface="Calibri"/>
                <a:cs typeface="Calibri"/>
              </a:rPr>
              <a:t> = the matching IFRS standard.   </a:t>
            </a:r>
            <a:r>
              <a:rPr lang="en-US" sz="1600" b="1" dirty="0">
                <a:solidFill>
                  <a:srgbClr val="001158"/>
                </a:solidFill>
                <a:latin typeface="Calibri"/>
                <a:cs typeface="Calibri"/>
              </a:rPr>
              <a:t>Performance obligation</a:t>
            </a:r>
            <a:r>
              <a:rPr lang="en-US" sz="1600" dirty="0">
                <a:solidFill>
                  <a:srgbClr val="1A1A2E"/>
                </a:solidFill>
                <a:latin typeface="Calibri"/>
                <a:cs typeface="Calibri"/>
              </a:rPr>
              <a:t> = a distinct promise to the customer.</a:t>
            </a:r>
          </a:p>
        </p:txBody>
      </p:sp>
      <p:sp>
        <p:nvSpPr>
          <p:cNvPr id="20" name="Step1"/>
          <p:cNvSpPr/>
          <p:nvPr/>
        </p:nvSpPr>
        <p:spPr>
          <a:xfrm>
            <a:off x="560000" y="2280000"/>
            <a:ext cx="2056000" cy="1560000"/>
          </a:xfrm>
          <a:prstGeom prst="roundRect">
            <a:avLst>
              <a:gd name="adj" fmla="val 7000"/>
            </a:avLst>
          </a:prstGeom>
          <a:solidFill>
            <a:srgbClr val="EAEEF6"/>
          </a:solidFill>
          <a:effectLst>
            <a:outerShdw blurRad="38100" dist="19050" dir="5400000" rotWithShape="0">
              <a:srgbClr val="001158">
                <a:alpha val="16000"/>
              </a:srgbClr>
            </a:outerShdw>
          </a:effectLst>
        </p:spPr>
        <p:txBody>
          <a:bodyPr wrap="square" lIns="70000" tIns="130000" rIns="70000" bIns="90000" anchor="t">
            <a:normAutofit/>
          </a:bodyPr>
          <a:lstStyle/>
          <a:p>
            <a:pPr marL="0" indent="0" algn="ctr">
              <a:lnSpc>
                <a:spcPct val="100000"/>
              </a:lnSpc>
              <a:spcAft>
                <a:spcPts val="200"/>
              </a:spcAft>
              <a:buNone/>
            </a:pPr>
            <a:r>
              <a:rPr lang="en-US" sz="3200" b="1" dirty="0">
                <a:solidFill>
                  <a:srgbClr val="001158"/>
                </a:solidFill>
                <a:latin typeface="Calibri"/>
                <a:cs typeface="Calibri"/>
              </a:rPr>
              <a:t>1</a:t>
            </a:r>
          </a:p>
          <a:p>
            <a:pPr marL="0" indent="0" algn="ctr">
              <a:lnSpc>
                <a:spcPct val="104000"/>
              </a:lnSpc>
              <a:buNone/>
            </a:pPr>
            <a:r>
              <a:rPr lang="en-US" sz="1100" dirty="0">
                <a:solidFill>
                  <a:srgbClr val="1A1A2E"/>
                </a:solidFill>
                <a:latin typeface="Calibri"/>
                <a:cs typeface="Calibri"/>
              </a:rPr>
              <a:t>Identify the contract with the customer.</a:t>
            </a:r>
          </a:p>
        </p:txBody>
      </p:sp>
      <p:sp>
        <p:nvSpPr>
          <p:cNvPr id="21" name="Step2"/>
          <p:cNvSpPr/>
          <p:nvPr/>
        </p:nvSpPr>
        <p:spPr>
          <a:xfrm>
            <a:off x="2816000" y="2280000"/>
            <a:ext cx="2056000" cy="1560000"/>
          </a:xfrm>
          <a:prstGeom prst="roundRect">
            <a:avLst>
              <a:gd name="adj" fmla="val 7000"/>
            </a:avLst>
          </a:prstGeom>
          <a:solidFill>
            <a:srgbClr val="EDF2DC"/>
          </a:solidFill>
          <a:effectLst>
            <a:outerShdw blurRad="38100" dist="19050" dir="5400000" rotWithShape="0">
              <a:srgbClr val="001158">
                <a:alpha val="16000"/>
              </a:srgbClr>
            </a:outerShdw>
          </a:effectLst>
        </p:spPr>
        <p:txBody>
          <a:bodyPr wrap="square" lIns="70000" tIns="130000" rIns="70000" bIns="90000" anchor="t">
            <a:normAutofit/>
          </a:bodyPr>
          <a:lstStyle/>
          <a:p>
            <a:pPr marL="0" indent="0" algn="ctr">
              <a:lnSpc>
                <a:spcPct val="100000"/>
              </a:lnSpc>
              <a:spcAft>
                <a:spcPts val="200"/>
              </a:spcAft>
              <a:buNone/>
            </a:pPr>
            <a:r>
              <a:rPr lang="en-US" sz="3200" b="1" dirty="0">
                <a:solidFill>
                  <a:srgbClr val="2C712D"/>
                </a:solidFill>
                <a:latin typeface="Calibri"/>
                <a:cs typeface="Calibri"/>
              </a:rPr>
              <a:t>2</a:t>
            </a:r>
          </a:p>
          <a:p>
            <a:pPr marL="0" indent="0" algn="ctr">
              <a:lnSpc>
                <a:spcPct val="104000"/>
              </a:lnSpc>
              <a:buNone/>
            </a:pPr>
            <a:r>
              <a:rPr lang="en-US" sz="1100" dirty="0">
                <a:solidFill>
                  <a:srgbClr val="1A1A2E"/>
                </a:solidFill>
                <a:latin typeface="Calibri"/>
                <a:cs typeface="Calibri"/>
              </a:rPr>
              <a:t>Identify the performance obligations.</a:t>
            </a:r>
          </a:p>
        </p:txBody>
      </p:sp>
      <p:sp>
        <p:nvSpPr>
          <p:cNvPr id="22" name="Step3"/>
          <p:cNvSpPr/>
          <p:nvPr/>
        </p:nvSpPr>
        <p:spPr>
          <a:xfrm>
            <a:off x="5072000" y="2280000"/>
            <a:ext cx="2056000" cy="1560000"/>
          </a:xfrm>
          <a:prstGeom prst="roundRect">
            <a:avLst>
              <a:gd name="adj" fmla="val 7000"/>
            </a:avLst>
          </a:prstGeom>
          <a:solidFill>
            <a:srgbClr val="EAEEF6"/>
          </a:solidFill>
          <a:effectLst>
            <a:outerShdw blurRad="38100" dist="19050" dir="5400000" rotWithShape="0">
              <a:srgbClr val="001158">
                <a:alpha val="16000"/>
              </a:srgbClr>
            </a:outerShdw>
          </a:effectLst>
        </p:spPr>
        <p:txBody>
          <a:bodyPr wrap="square" lIns="70000" tIns="130000" rIns="70000" bIns="90000" anchor="t">
            <a:normAutofit/>
          </a:bodyPr>
          <a:lstStyle/>
          <a:p>
            <a:pPr marL="0" indent="0" algn="ctr">
              <a:lnSpc>
                <a:spcPct val="100000"/>
              </a:lnSpc>
              <a:spcAft>
                <a:spcPts val="200"/>
              </a:spcAft>
              <a:buNone/>
            </a:pPr>
            <a:r>
              <a:rPr lang="en-US" sz="3200" b="1" dirty="0">
                <a:solidFill>
                  <a:srgbClr val="001158"/>
                </a:solidFill>
                <a:latin typeface="Calibri"/>
                <a:cs typeface="Calibri"/>
              </a:rPr>
              <a:t>3</a:t>
            </a:r>
          </a:p>
          <a:p>
            <a:pPr marL="0" indent="0" algn="ctr">
              <a:lnSpc>
                <a:spcPct val="104000"/>
              </a:lnSpc>
              <a:buNone/>
            </a:pPr>
            <a:r>
              <a:rPr lang="en-US" sz="1100" dirty="0">
                <a:solidFill>
                  <a:srgbClr val="1A1A2E"/>
                </a:solidFill>
                <a:latin typeface="Calibri"/>
                <a:cs typeface="Calibri"/>
              </a:rPr>
              <a:t>Determine the transaction price.</a:t>
            </a:r>
          </a:p>
        </p:txBody>
      </p:sp>
      <p:sp>
        <p:nvSpPr>
          <p:cNvPr id="23" name="Step4"/>
          <p:cNvSpPr/>
          <p:nvPr/>
        </p:nvSpPr>
        <p:spPr>
          <a:xfrm>
            <a:off x="7328000" y="2280000"/>
            <a:ext cx="2056000" cy="1560000"/>
          </a:xfrm>
          <a:prstGeom prst="roundRect">
            <a:avLst>
              <a:gd name="adj" fmla="val 7000"/>
            </a:avLst>
          </a:prstGeom>
          <a:solidFill>
            <a:srgbClr val="EDF2DC"/>
          </a:solidFill>
          <a:effectLst>
            <a:outerShdw blurRad="38100" dist="19050" dir="5400000" rotWithShape="0">
              <a:srgbClr val="001158">
                <a:alpha val="16000"/>
              </a:srgbClr>
            </a:outerShdw>
          </a:effectLst>
        </p:spPr>
        <p:txBody>
          <a:bodyPr wrap="square" lIns="70000" tIns="130000" rIns="70000" bIns="90000" anchor="t">
            <a:normAutofit/>
          </a:bodyPr>
          <a:lstStyle/>
          <a:p>
            <a:pPr marL="0" indent="0" algn="ctr">
              <a:lnSpc>
                <a:spcPct val="100000"/>
              </a:lnSpc>
              <a:spcAft>
                <a:spcPts val="200"/>
              </a:spcAft>
              <a:buNone/>
            </a:pPr>
            <a:r>
              <a:rPr lang="en-US" sz="3200" b="1" dirty="0">
                <a:solidFill>
                  <a:srgbClr val="2C712D"/>
                </a:solidFill>
                <a:latin typeface="Calibri"/>
                <a:cs typeface="Calibri"/>
              </a:rPr>
              <a:t>4</a:t>
            </a:r>
          </a:p>
          <a:p>
            <a:pPr marL="0" indent="0" algn="ctr">
              <a:lnSpc>
                <a:spcPct val="104000"/>
              </a:lnSpc>
              <a:buNone/>
            </a:pPr>
            <a:r>
              <a:rPr lang="en-US" sz="1100" dirty="0">
                <a:solidFill>
                  <a:srgbClr val="1A1A2E"/>
                </a:solidFill>
                <a:latin typeface="Calibri"/>
                <a:cs typeface="Calibri"/>
              </a:rPr>
              <a:t>Allocate the price to each obligation.</a:t>
            </a:r>
          </a:p>
        </p:txBody>
      </p:sp>
      <p:sp>
        <p:nvSpPr>
          <p:cNvPr id="24" name="Step5"/>
          <p:cNvSpPr/>
          <p:nvPr/>
        </p:nvSpPr>
        <p:spPr>
          <a:xfrm>
            <a:off x="9584000" y="2280000"/>
            <a:ext cx="2056000" cy="1560000"/>
          </a:xfrm>
          <a:prstGeom prst="roundRect">
            <a:avLst>
              <a:gd name="adj" fmla="val 7000"/>
            </a:avLst>
          </a:prstGeom>
          <a:solidFill>
            <a:srgbClr val="EAEEF6"/>
          </a:solidFill>
          <a:effectLst>
            <a:outerShdw blurRad="38100" dist="19050" dir="5400000" rotWithShape="0">
              <a:srgbClr val="001158">
                <a:alpha val="16000"/>
              </a:srgbClr>
            </a:outerShdw>
          </a:effectLst>
        </p:spPr>
        <p:txBody>
          <a:bodyPr wrap="square" lIns="70000" tIns="130000" rIns="70000" bIns="90000" anchor="t">
            <a:normAutofit/>
          </a:bodyPr>
          <a:lstStyle/>
          <a:p>
            <a:pPr marL="0" indent="0" algn="ctr">
              <a:lnSpc>
                <a:spcPct val="100000"/>
              </a:lnSpc>
              <a:spcAft>
                <a:spcPts val="200"/>
              </a:spcAft>
              <a:buNone/>
            </a:pPr>
            <a:r>
              <a:rPr lang="en-US" sz="3200" b="1" dirty="0">
                <a:solidFill>
                  <a:srgbClr val="001158"/>
                </a:solidFill>
                <a:latin typeface="Calibri"/>
                <a:cs typeface="Calibri"/>
              </a:rPr>
              <a:t>5</a:t>
            </a:r>
          </a:p>
          <a:p>
            <a:pPr marL="0" indent="0" algn="ctr">
              <a:lnSpc>
                <a:spcPct val="104000"/>
              </a:lnSpc>
              <a:buNone/>
            </a:pPr>
            <a:r>
              <a:rPr lang="en-US" sz="1100" dirty="0">
                <a:solidFill>
                  <a:srgbClr val="1A1A2E"/>
                </a:solidFill>
                <a:latin typeface="Calibri"/>
                <a:cs typeface="Calibri"/>
              </a:rPr>
              <a:t>Recognize revenue as each is satisfied.</a:t>
            </a:r>
          </a:p>
        </p:txBody>
      </p:sp>
      <p:sp>
        <p:nvSpPr>
          <p:cNvPr id="30" name="ExampleBox"/>
          <p:cNvSpPr/>
          <p:nvPr/>
        </p:nvSpPr>
        <p:spPr>
          <a:xfrm>
            <a:off x="560000" y="4060000"/>
            <a:ext cx="11080000" cy="1280000"/>
          </a:xfrm>
          <a:prstGeom prst="roundRect">
            <a:avLst>
              <a:gd name="adj" fmla="val 4500"/>
            </a:avLst>
          </a:prstGeom>
          <a:solidFill>
            <a:srgbClr val="FCF7E3"/>
          </a:solidFill>
          <a:effectLst>
            <a:outerShdw blurRad="38100" dist="19050" dir="5400000" rotWithShape="0">
              <a:srgbClr val="001158">
                <a:alpha val="16000"/>
              </a:srgbClr>
            </a:outerShdw>
          </a:effectLst>
        </p:spPr>
        <p:txBody>
          <a:bodyPr wrap="square" lIns="160000" tIns="110000" rIns="160000" bIns="110000" anchor="ctr">
            <a:normAutofit/>
          </a:bodyPr>
          <a:lstStyle/>
          <a:p>
            <a:pPr marL="0" indent="0" algn="l">
              <a:lnSpc>
                <a:spcPct val="110000"/>
              </a:lnSpc>
              <a:buNone/>
            </a:pPr>
            <a:r>
              <a:rPr lang="en-US" sz="1300" b="1" dirty="0">
                <a:solidFill>
                  <a:srgbClr val="2C712D"/>
                </a:solidFill>
                <a:latin typeface="Calibri"/>
                <a:cs typeface="Calibri"/>
              </a:rPr>
              <a:t>EXAMPLE  </a:t>
            </a:r>
            <a:r>
              <a:rPr lang="en-US" sz="1300" dirty="0">
                <a:solidFill>
                  <a:srgbClr val="1A1A2E"/>
                </a:solidFill>
                <a:latin typeface="Calibri"/>
                <a:cs typeface="Calibri"/>
              </a:rPr>
              <a:t>A software firm sells a EUR 1,200 one-year subscription. It does NOT book EUR 1,200 on day one - it recognizes EUR 100 each month as the service is delivered (step 5). ASC 606 and IFRS 15 give the same answer: a rare case of full alignment.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dirty="0"/>
              <a:t>Leases: Now on the Balance Sheet</a:t>
            </a:r>
          </a:p>
        </p:txBody>
      </p:sp>
      <p:sp>
        <p:nvSpPr>
          <p:cNvPr id="3" name="SlideNumber"/>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en-US" smtClean="0"/>
              <a:pPr/>
              <a:t>10</a:t>
            </a:fld>
            <a:endParaRPr lang="en-US"/>
          </a:p>
        </p:txBody>
      </p:sp>
      <p:sp>
        <p:nvSpPr>
          <p:cNvPr id="10" name="Intro"/>
          <p:cNvSpPr txBox="1"/>
          <p:nvPr/>
        </p:nvSpPr>
        <p:spPr>
          <a:xfrm>
            <a:off x="560000" y="1360000"/>
            <a:ext cx="11080000" cy="360000"/>
          </a:xfrm>
          <a:prstGeom prst="rect">
            <a:avLst/>
          </a:prstGeom>
        </p:spPr>
        <p:txBody>
          <a:bodyPr wrap="square" lIns="20000" tIns="20000" rIns="20000" bIns="0" anchor="t">
            <a:normAutofit/>
          </a:bodyPr>
          <a:lstStyle/>
          <a:p>
            <a:pPr marL="0" indent="0" algn="l">
              <a:lnSpc>
                <a:spcPct val="104000"/>
              </a:lnSpc>
              <a:buNone/>
            </a:pPr>
            <a:r>
              <a:rPr lang="en-US" sz="1500" i="1" dirty="0">
                <a:solidFill>
                  <a:srgbClr val="5A6072"/>
                </a:solidFill>
                <a:latin typeface="Calibri"/>
                <a:cs typeface="Calibri"/>
              </a:rPr>
              <a:t>Both systems recently ended hidden off-balance-sheet leases - but they still differ on the income statement.</a:t>
            </a:r>
          </a:p>
        </p:txBody>
      </p:sp>
      <p:sp>
        <p:nvSpPr>
          <p:cNvPr id="11" name="GAAP"/>
          <p:cNvSpPr/>
          <p:nvPr/>
        </p:nvSpPr>
        <p:spPr>
          <a:xfrm>
            <a:off x="560000" y="1820000"/>
            <a:ext cx="5340000" cy="2840000"/>
          </a:xfrm>
          <a:prstGeom prst="roundRect">
            <a:avLst>
              <a:gd name="adj" fmla="val 4500"/>
            </a:avLst>
          </a:prstGeom>
          <a:solidFill>
            <a:srgbClr val="EAEEF6"/>
          </a:solidFill>
          <a:effectLst>
            <a:outerShdw blurRad="38100" dist="19050" dir="5400000" rotWithShape="0">
              <a:srgbClr val="001158">
                <a:alpha val="16000"/>
              </a:srgbClr>
            </a:outerShdw>
          </a:effectLst>
        </p:spPr>
        <p:txBody>
          <a:bodyPr wrap="square" lIns="146000" tIns="120000" rIns="130000" bIns="110000" anchor="t">
            <a:normAutofit/>
          </a:bodyPr>
          <a:lstStyle/>
          <a:p>
            <a:pPr marL="0" indent="0" algn="l">
              <a:lnSpc>
                <a:spcPct val="100000"/>
              </a:lnSpc>
              <a:spcAft>
                <a:spcPts val="400"/>
              </a:spcAft>
              <a:buNone/>
            </a:pPr>
            <a:r>
              <a:rPr lang="en-US" sz="1800" b="1" dirty="0">
                <a:solidFill>
                  <a:srgbClr val="001158"/>
                </a:solidFill>
                <a:latin typeface="Calibri"/>
                <a:cs typeface="Calibri"/>
              </a:rPr>
              <a:t>US GAAP - ASC 842 (Dual Model)</a:t>
            </a:r>
          </a:p>
          <a:p>
            <a:pPr marL="200000" indent="-200000" algn="l">
              <a:lnSpc>
                <a:spcPct val="104000"/>
              </a:lnSpc>
              <a:spcBef>
                <a:spcPts val="500"/>
              </a:spcBef>
              <a:buFont typeface="Arial" panose="020B0604020202020204" pitchFamily="34" charset="0"/>
              <a:buChar char="-"/>
            </a:pPr>
            <a:r>
              <a:rPr lang="en-US" sz="1300" dirty="0">
                <a:solidFill>
                  <a:srgbClr val="1A1A2E"/>
                </a:solidFill>
                <a:latin typeface="Calibri"/>
                <a:cs typeface="Calibri"/>
              </a:rPr>
              <a:t>A lease = the right to use an asset (e.g. a store) for payments over time.</a:t>
            </a:r>
          </a:p>
          <a:p>
            <a:pPr marL="200000" indent="-200000" algn="l">
              <a:lnSpc>
                <a:spcPct val="104000"/>
              </a:lnSpc>
              <a:spcBef>
                <a:spcPts val="500"/>
              </a:spcBef>
              <a:buFont typeface="Arial" panose="020B0604020202020204" pitchFamily="34" charset="0"/>
              <a:buChar char="-"/>
            </a:pPr>
            <a:r>
              <a:rPr lang="en-US" sz="1300" dirty="0">
                <a:solidFill>
                  <a:srgbClr val="1A1A2E"/>
                </a:solidFill>
                <a:latin typeface="Calibri"/>
                <a:cs typeface="Calibri"/>
              </a:rPr>
              <a:t>Almost all leases now appear on the balance sheet.</a:t>
            </a:r>
          </a:p>
          <a:p>
            <a:pPr marL="200000" indent="-200000" algn="l">
              <a:lnSpc>
                <a:spcPct val="104000"/>
              </a:lnSpc>
              <a:spcBef>
                <a:spcPts val="500"/>
              </a:spcBef>
              <a:buFont typeface="Arial" panose="020B0604020202020204" pitchFamily="34" charset="0"/>
              <a:buChar char="-"/>
            </a:pPr>
            <a:r>
              <a:rPr lang="en-US" sz="1300" dirty="0">
                <a:solidFill>
                  <a:srgbClr val="1A1A2E"/>
                </a:solidFill>
                <a:latin typeface="Calibri"/>
                <a:cs typeface="Calibri"/>
              </a:rPr>
              <a:t>Keeps TWO categories: finance leases and operating leases.</a:t>
            </a:r>
          </a:p>
          <a:p>
            <a:pPr marL="200000" indent="-200000" algn="l">
              <a:lnSpc>
                <a:spcPct val="104000"/>
              </a:lnSpc>
              <a:spcBef>
                <a:spcPts val="500"/>
              </a:spcBef>
              <a:buFont typeface="Arial" panose="020B0604020202020204" pitchFamily="34" charset="0"/>
              <a:buChar char="-"/>
            </a:pPr>
            <a:r>
              <a:rPr lang="en-US" sz="1300" dirty="0">
                <a:solidFill>
                  <a:srgbClr val="1A1A2E"/>
                </a:solidFill>
                <a:latin typeface="Calibri"/>
                <a:cs typeface="Calibri"/>
              </a:rPr>
              <a:t>Operating leases keep a smooth, straight-line expense each year.</a:t>
            </a:r>
          </a:p>
        </p:txBody>
      </p:sp>
      <p:sp>
        <p:nvSpPr>
          <p:cNvPr id="12" name="IFRS"/>
          <p:cNvSpPr/>
          <p:nvPr/>
        </p:nvSpPr>
        <p:spPr>
          <a:xfrm>
            <a:off x="6300000" y="1820000"/>
            <a:ext cx="5340000" cy="2840000"/>
          </a:xfrm>
          <a:prstGeom prst="roundRect">
            <a:avLst>
              <a:gd name="adj" fmla="val 4500"/>
            </a:avLst>
          </a:prstGeom>
          <a:solidFill>
            <a:srgbClr val="EDF2DC"/>
          </a:solidFill>
          <a:effectLst>
            <a:outerShdw blurRad="38100" dist="19050" dir="5400000" rotWithShape="0">
              <a:srgbClr val="001158">
                <a:alpha val="16000"/>
              </a:srgbClr>
            </a:outerShdw>
          </a:effectLst>
        </p:spPr>
        <p:txBody>
          <a:bodyPr wrap="square" lIns="146000" tIns="120000" rIns="130000" bIns="110000" anchor="t">
            <a:normAutofit/>
          </a:bodyPr>
          <a:lstStyle/>
          <a:p>
            <a:pPr marL="0" indent="0" algn="l">
              <a:lnSpc>
                <a:spcPct val="100000"/>
              </a:lnSpc>
              <a:spcAft>
                <a:spcPts val="400"/>
              </a:spcAft>
              <a:buNone/>
            </a:pPr>
            <a:r>
              <a:rPr lang="en-US" sz="1800" b="1" dirty="0">
                <a:solidFill>
                  <a:srgbClr val="2C712D"/>
                </a:solidFill>
                <a:latin typeface="Calibri"/>
                <a:cs typeface="Calibri"/>
              </a:rPr>
              <a:t>IFRS - IFRS 16 (Single Model)</a:t>
            </a:r>
          </a:p>
          <a:p>
            <a:pPr marL="200000" indent="-200000" algn="l">
              <a:lnSpc>
                <a:spcPct val="104000"/>
              </a:lnSpc>
              <a:spcBef>
                <a:spcPts val="500"/>
              </a:spcBef>
              <a:buFont typeface="Arial" panose="020B0604020202020204" pitchFamily="34" charset="0"/>
              <a:buChar char="-"/>
            </a:pPr>
            <a:r>
              <a:rPr lang="en-US" sz="1300" dirty="0">
                <a:solidFill>
                  <a:srgbClr val="1A1A2E"/>
                </a:solidFill>
                <a:latin typeface="Calibri"/>
                <a:cs typeface="Calibri"/>
              </a:rPr>
              <a:t>Puts leases on the balance sheet as a right-of-use asset + a lease liability.</a:t>
            </a:r>
          </a:p>
          <a:p>
            <a:pPr marL="200000" indent="-200000" algn="l">
              <a:lnSpc>
                <a:spcPct val="104000"/>
              </a:lnSpc>
              <a:spcBef>
                <a:spcPts val="500"/>
              </a:spcBef>
              <a:buFont typeface="Arial" panose="020B0604020202020204" pitchFamily="34" charset="0"/>
              <a:buChar char="-"/>
            </a:pPr>
            <a:r>
              <a:rPr lang="en-US" sz="1300" dirty="0">
                <a:solidFill>
                  <a:srgbClr val="1A1A2E"/>
                </a:solidFill>
                <a:latin typeface="Calibri"/>
                <a:cs typeface="Calibri"/>
              </a:rPr>
              <a:t>Right-of-use asset = the balance-sheet value of using the leased item.</a:t>
            </a:r>
          </a:p>
          <a:p>
            <a:pPr marL="200000" indent="-200000" algn="l">
              <a:lnSpc>
                <a:spcPct val="104000"/>
              </a:lnSpc>
              <a:spcBef>
                <a:spcPts val="500"/>
              </a:spcBef>
              <a:buFont typeface="Arial" panose="020B0604020202020204" pitchFamily="34" charset="0"/>
              <a:buChar char="-"/>
            </a:pPr>
            <a:r>
              <a:rPr lang="en-US" sz="1300" dirty="0">
                <a:solidFill>
                  <a:srgbClr val="1A1A2E"/>
                </a:solidFill>
                <a:latin typeface="Calibri"/>
                <a:cs typeface="Calibri"/>
              </a:rPr>
              <a:t>Lease liability = the obligation to make the future lease payments.</a:t>
            </a:r>
          </a:p>
          <a:p>
            <a:pPr marL="200000" indent="-200000" algn="l">
              <a:lnSpc>
                <a:spcPct val="104000"/>
              </a:lnSpc>
              <a:spcBef>
                <a:spcPts val="500"/>
              </a:spcBef>
              <a:buFont typeface="Arial" panose="020B0604020202020204" pitchFamily="34" charset="0"/>
              <a:buChar char="-"/>
            </a:pPr>
            <a:r>
              <a:rPr lang="en-US" sz="1300" dirty="0">
                <a:solidFill>
                  <a:srgbClr val="1A1A2E"/>
                </a:solidFill>
                <a:latin typeface="Calibri"/>
                <a:cs typeface="Calibri"/>
              </a:rPr>
              <a:t>Treats ALL leases as financing - so expense is front-loaded (higher early, lower later).</a:t>
            </a:r>
          </a:p>
        </p:txBody>
      </p:sp>
      <p:sp>
        <p:nvSpPr>
          <p:cNvPr id="13" name="ExampleBox"/>
          <p:cNvSpPr/>
          <p:nvPr/>
        </p:nvSpPr>
        <p:spPr>
          <a:xfrm>
            <a:off x="560000" y="4760000"/>
            <a:ext cx="11080000" cy="1120000"/>
          </a:xfrm>
          <a:prstGeom prst="roundRect">
            <a:avLst>
              <a:gd name="adj" fmla="val 4500"/>
            </a:avLst>
          </a:prstGeom>
          <a:solidFill>
            <a:srgbClr val="FCF7E3"/>
          </a:solidFill>
          <a:effectLst>
            <a:outerShdw blurRad="38100" dist="19050" dir="5400000" rotWithShape="0">
              <a:srgbClr val="001158">
                <a:alpha val="16000"/>
              </a:srgbClr>
            </a:outerShdw>
          </a:effectLst>
        </p:spPr>
        <p:txBody>
          <a:bodyPr wrap="square" lIns="160000" tIns="110000" rIns="160000" bIns="110000" anchor="ctr">
            <a:normAutofit/>
          </a:bodyPr>
          <a:lstStyle/>
          <a:p>
            <a:pPr marL="0" indent="0" algn="l">
              <a:lnSpc>
                <a:spcPct val="110000"/>
              </a:lnSpc>
              <a:buNone/>
            </a:pPr>
            <a:r>
              <a:rPr lang="en-US" sz="1300" b="1" dirty="0">
                <a:solidFill>
                  <a:srgbClr val="2C712D"/>
                </a:solidFill>
                <a:latin typeface="Calibri"/>
                <a:cs typeface="Calibri"/>
              </a:rPr>
              <a:t>EXAMPLE  </a:t>
            </a:r>
            <a:r>
              <a:rPr lang="en-US" sz="1300" dirty="0">
                <a:solidFill>
                  <a:srgbClr val="1A1A2E"/>
                </a:solidFill>
                <a:latin typeface="Calibri"/>
                <a:cs typeface="Calibri"/>
              </a:rPr>
              <a:t>A retailer signs a 10-year store lease. Both systems now show a right-of-use asset and a lease liability (no more hidden lease). But under IFRS 16 the yearly expense is higher in the early years, while a US GAAP operating lease stays level - so early-year profits differ.</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dirty="0"/>
              <a:t>Quick Reference: More Key Differences</a:t>
            </a:r>
          </a:p>
        </p:txBody>
      </p:sp>
      <p:sp>
        <p:nvSpPr>
          <p:cNvPr id="3" name="SlideNumber"/>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en-US" smtClean="0"/>
              <a:pPr/>
              <a:t>11</a:t>
            </a:fld>
            <a:endParaRPr lang="en-US"/>
          </a:p>
        </p:txBody>
      </p:sp>
      <p:sp>
        <p:nvSpPr>
          <p:cNvPr id="10" name="C1"/>
          <p:cNvSpPr/>
          <p:nvPr/>
        </p:nvSpPr>
        <p:spPr>
          <a:xfrm>
            <a:off x="560000" y="1500000"/>
            <a:ext cx="5340000" cy="2160000"/>
          </a:xfrm>
          <a:prstGeom prst="roundRect">
            <a:avLst>
              <a:gd name="adj" fmla="val 5000"/>
            </a:avLst>
          </a:prstGeom>
          <a:solidFill>
            <a:srgbClr val="EAEEF6"/>
          </a:solidFill>
          <a:effectLst>
            <a:outerShdw blurRad="38100" dist="19050" dir="5400000" rotWithShape="0">
              <a:srgbClr val="001158">
                <a:alpha val="16000"/>
              </a:srgbClr>
            </a:outerShdw>
          </a:effectLst>
        </p:spPr>
        <p:txBody>
          <a:bodyPr wrap="square" lIns="130000" tIns="110000" rIns="120000" bIns="90000" anchor="t">
            <a:normAutofit fontScale="92500" lnSpcReduction="20000"/>
          </a:bodyPr>
          <a:lstStyle/>
          <a:p>
            <a:pPr marL="0" indent="0" algn="l">
              <a:lnSpc>
                <a:spcPct val="100000"/>
              </a:lnSpc>
              <a:spcAft>
                <a:spcPts val="300"/>
              </a:spcAft>
              <a:buNone/>
            </a:pPr>
            <a:r>
              <a:rPr lang="en-US" sz="1400" b="1" dirty="0">
                <a:solidFill>
                  <a:srgbClr val="001158"/>
                </a:solidFill>
                <a:latin typeface="Calibri"/>
                <a:cs typeface="Calibri"/>
              </a:rPr>
              <a:t>Provisions &amp; Contingencies</a:t>
            </a:r>
          </a:p>
          <a:p>
            <a:pPr marL="180000" indent="-180000" algn="l">
              <a:lnSpc>
                <a:spcPct val="102000"/>
              </a:lnSpc>
              <a:spcBef>
                <a:spcPts val="380"/>
              </a:spcBef>
              <a:buFont typeface="Arial" panose="020B0604020202020204" pitchFamily="34" charset="0"/>
              <a:buChar char="-"/>
            </a:pPr>
            <a:r>
              <a:rPr lang="en-US" dirty="0">
                <a:solidFill>
                  <a:srgbClr val="1A1A2E"/>
                </a:solidFill>
                <a:latin typeface="Calibri"/>
                <a:cs typeface="Calibri"/>
              </a:rPr>
              <a:t>Provision = a liability of uncertain timing or amount (e.g. a likely lawsuit payout).</a:t>
            </a:r>
          </a:p>
          <a:p>
            <a:pPr marL="180000" indent="-180000" algn="l">
              <a:lnSpc>
                <a:spcPct val="102000"/>
              </a:lnSpc>
              <a:spcBef>
                <a:spcPts val="380"/>
              </a:spcBef>
              <a:buFont typeface="Arial" panose="020B0604020202020204" pitchFamily="34" charset="0"/>
              <a:buChar char="-"/>
            </a:pPr>
            <a:r>
              <a:rPr lang="en-US" dirty="0">
                <a:solidFill>
                  <a:srgbClr val="1A1A2E"/>
                </a:solidFill>
                <a:latin typeface="Calibri"/>
                <a:cs typeface="Calibri"/>
              </a:rPr>
              <a:t>IFRS records it when payment is more likely than not (&gt;50%).</a:t>
            </a:r>
          </a:p>
          <a:p>
            <a:pPr marL="180000" indent="-180000" algn="l">
              <a:lnSpc>
                <a:spcPct val="102000"/>
              </a:lnSpc>
              <a:spcBef>
                <a:spcPts val="380"/>
              </a:spcBef>
              <a:buFont typeface="Arial" panose="020B0604020202020204" pitchFamily="34" charset="0"/>
              <a:buChar char="-"/>
            </a:pPr>
            <a:r>
              <a:rPr lang="en-US" dirty="0">
                <a:solidFill>
                  <a:srgbClr val="1A1A2E"/>
                </a:solidFill>
                <a:latin typeface="Calibri"/>
                <a:cs typeface="Calibri"/>
              </a:rPr>
              <a:t>US GAAP waits for probable - a higher bar (~75%+).</a:t>
            </a:r>
          </a:p>
          <a:p>
            <a:pPr marL="180000" indent="-180000" algn="l">
              <a:lnSpc>
                <a:spcPct val="102000"/>
              </a:lnSpc>
              <a:spcBef>
                <a:spcPts val="380"/>
              </a:spcBef>
              <a:buFont typeface="Arial" panose="020B0604020202020204" pitchFamily="34" charset="0"/>
              <a:buChar char="-"/>
            </a:pPr>
            <a:r>
              <a:rPr lang="en-US" dirty="0">
                <a:solidFill>
                  <a:srgbClr val="1A1A2E"/>
                </a:solidFill>
                <a:latin typeface="Calibri"/>
                <a:cs typeface="Calibri"/>
              </a:rPr>
              <a:t>Result: a likely EUR 1M loss is booked sooner under IFRS.</a:t>
            </a:r>
          </a:p>
        </p:txBody>
      </p:sp>
      <p:sp>
        <p:nvSpPr>
          <p:cNvPr id="11" name="C2"/>
          <p:cNvSpPr/>
          <p:nvPr/>
        </p:nvSpPr>
        <p:spPr>
          <a:xfrm>
            <a:off x="6300000" y="1500000"/>
            <a:ext cx="5340000" cy="2160000"/>
          </a:xfrm>
          <a:prstGeom prst="roundRect">
            <a:avLst>
              <a:gd name="adj" fmla="val 5000"/>
            </a:avLst>
          </a:prstGeom>
          <a:solidFill>
            <a:srgbClr val="EDF2DC"/>
          </a:solidFill>
          <a:effectLst>
            <a:outerShdw blurRad="38100" dist="19050" dir="5400000" rotWithShape="0">
              <a:srgbClr val="001158">
                <a:alpha val="16000"/>
              </a:srgbClr>
            </a:outerShdw>
          </a:effectLst>
        </p:spPr>
        <p:txBody>
          <a:bodyPr wrap="square" lIns="130000" tIns="110000" rIns="120000" bIns="90000" anchor="t">
            <a:normAutofit fontScale="92500"/>
          </a:bodyPr>
          <a:lstStyle/>
          <a:p>
            <a:pPr marL="0" indent="0" algn="l">
              <a:lnSpc>
                <a:spcPct val="100000"/>
              </a:lnSpc>
              <a:spcAft>
                <a:spcPts val="300"/>
              </a:spcAft>
              <a:buNone/>
            </a:pPr>
            <a:r>
              <a:rPr lang="en-US" sz="1400" b="1" dirty="0">
                <a:solidFill>
                  <a:srgbClr val="2C712D"/>
                </a:solidFill>
                <a:latin typeface="Calibri"/>
                <a:cs typeface="Calibri"/>
              </a:rPr>
              <a:t>Balance-Sheet Order</a:t>
            </a:r>
          </a:p>
          <a:p>
            <a:pPr marL="180000" indent="-180000" algn="l">
              <a:lnSpc>
                <a:spcPct val="102000"/>
              </a:lnSpc>
              <a:spcBef>
                <a:spcPts val="380"/>
              </a:spcBef>
              <a:buFont typeface="Arial" panose="020B0604020202020204" pitchFamily="34" charset="0"/>
              <a:buChar char="-"/>
            </a:pPr>
            <a:r>
              <a:rPr lang="en-US" dirty="0">
                <a:solidFill>
                  <a:srgbClr val="1A1A2E"/>
                </a:solidFill>
                <a:latin typeface="Calibri"/>
                <a:cs typeface="Calibri"/>
              </a:rPr>
              <a:t>Liquidity = how quickly an asset can be turned into cash.</a:t>
            </a:r>
          </a:p>
          <a:p>
            <a:pPr marL="180000" indent="-180000" algn="l">
              <a:lnSpc>
                <a:spcPct val="102000"/>
              </a:lnSpc>
              <a:spcBef>
                <a:spcPts val="380"/>
              </a:spcBef>
              <a:buFont typeface="Arial" panose="020B0604020202020204" pitchFamily="34" charset="0"/>
              <a:buChar char="-"/>
            </a:pPr>
            <a:r>
              <a:rPr lang="en-US" dirty="0">
                <a:solidFill>
                  <a:srgbClr val="1A1A2E"/>
                </a:solidFill>
                <a:latin typeface="Calibri"/>
                <a:cs typeface="Calibri"/>
              </a:rPr>
              <a:t>IFRS often lists least-liquid first (buildings, then cash).</a:t>
            </a:r>
          </a:p>
          <a:p>
            <a:pPr marL="180000" indent="-180000" algn="l">
              <a:lnSpc>
                <a:spcPct val="102000"/>
              </a:lnSpc>
              <a:spcBef>
                <a:spcPts val="380"/>
              </a:spcBef>
              <a:buFont typeface="Arial" panose="020B0604020202020204" pitchFamily="34" charset="0"/>
              <a:buChar char="-"/>
            </a:pPr>
            <a:r>
              <a:rPr lang="en-US" dirty="0">
                <a:solidFill>
                  <a:srgbClr val="1A1A2E"/>
                </a:solidFill>
                <a:latin typeface="Calibri"/>
                <a:cs typeface="Calibri"/>
              </a:rPr>
              <a:t>US GAAP lists most-liquid first (cash at the top).</a:t>
            </a:r>
          </a:p>
          <a:p>
            <a:pPr marL="180000" indent="-180000" algn="l">
              <a:lnSpc>
                <a:spcPct val="102000"/>
              </a:lnSpc>
              <a:spcBef>
                <a:spcPts val="380"/>
              </a:spcBef>
              <a:buFont typeface="Arial" panose="020B0604020202020204" pitchFamily="34" charset="0"/>
              <a:buChar char="-"/>
            </a:pPr>
            <a:r>
              <a:rPr lang="en-US" dirty="0">
                <a:solidFill>
                  <a:srgbClr val="1A1A2E"/>
                </a:solidFill>
                <a:latin typeface="Calibri"/>
                <a:cs typeface="Calibri"/>
              </a:rPr>
              <a:t>Same balance sheet, reversed running order.</a:t>
            </a:r>
          </a:p>
        </p:txBody>
      </p:sp>
      <p:sp>
        <p:nvSpPr>
          <p:cNvPr id="12" name="C3"/>
          <p:cNvSpPr/>
          <p:nvPr/>
        </p:nvSpPr>
        <p:spPr>
          <a:xfrm>
            <a:off x="560000" y="3760000"/>
            <a:ext cx="5340000" cy="2160000"/>
          </a:xfrm>
          <a:prstGeom prst="roundRect">
            <a:avLst>
              <a:gd name="adj" fmla="val 5000"/>
            </a:avLst>
          </a:prstGeom>
          <a:solidFill>
            <a:srgbClr val="EDF2DC"/>
          </a:solidFill>
          <a:effectLst>
            <a:outerShdw blurRad="38100" dist="19050" dir="5400000" rotWithShape="0">
              <a:srgbClr val="001158">
                <a:alpha val="16000"/>
              </a:srgbClr>
            </a:outerShdw>
          </a:effectLst>
        </p:spPr>
        <p:txBody>
          <a:bodyPr wrap="square" lIns="130000" tIns="110000" rIns="120000" bIns="90000" anchor="t">
            <a:normAutofit fontScale="92500" lnSpcReduction="20000"/>
          </a:bodyPr>
          <a:lstStyle/>
          <a:p>
            <a:pPr marL="0" indent="0" algn="l">
              <a:lnSpc>
                <a:spcPct val="100000"/>
              </a:lnSpc>
              <a:spcAft>
                <a:spcPts val="300"/>
              </a:spcAft>
              <a:buNone/>
            </a:pPr>
            <a:r>
              <a:rPr lang="en-US" sz="1400" b="1" dirty="0">
                <a:solidFill>
                  <a:srgbClr val="2C712D"/>
                </a:solidFill>
                <a:latin typeface="Calibri"/>
                <a:cs typeface="Calibri"/>
              </a:rPr>
              <a:t>Component Depreciation</a:t>
            </a:r>
          </a:p>
          <a:p>
            <a:pPr marL="180000" indent="-180000" algn="l">
              <a:lnSpc>
                <a:spcPct val="102000"/>
              </a:lnSpc>
              <a:spcBef>
                <a:spcPts val="380"/>
              </a:spcBef>
              <a:buFont typeface="Arial" panose="020B0604020202020204" pitchFamily="34" charset="0"/>
              <a:buChar char="-"/>
            </a:pPr>
            <a:r>
              <a:rPr lang="en-US" dirty="0">
                <a:solidFill>
                  <a:srgbClr val="1A1A2E"/>
                </a:solidFill>
                <a:latin typeface="Calibri"/>
                <a:cs typeface="Calibri"/>
              </a:rPr>
              <a:t>Big assets are split into parts that wear out at different rates.</a:t>
            </a:r>
          </a:p>
          <a:p>
            <a:pPr marL="180000" indent="-180000" algn="l">
              <a:lnSpc>
                <a:spcPct val="102000"/>
              </a:lnSpc>
              <a:spcBef>
                <a:spcPts val="380"/>
              </a:spcBef>
              <a:buFont typeface="Arial" panose="020B0604020202020204" pitchFamily="34" charset="0"/>
              <a:buChar char="-"/>
            </a:pPr>
            <a:r>
              <a:rPr lang="en-US" dirty="0">
                <a:solidFill>
                  <a:srgbClr val="1A1A2E"/>
                </a:solidFill>
                <a:latin typeface="Calibri"/>
                <a:cs typeface="Calibri"/>
              </a:rPr>
              <a:t>IFRS requires depreciating major components separately.</a:t>
            </a:r>
          </a:p>
          <a:p>
            <a:pPr marL="180000" indent="-180000" algn="l">
              <a:lnSpc>
                <a:spcPct val="102000"/>
              </a:lnSpc>
              <a:spcBef>
                <a:spcPts val="380"/>
              </a:spcBef>
              <a:buFont typeface="Arial" panose="020B0604020202020204" pitchFamily="34" charset="0"/>
              <a:buChar char="-"/>
            </a:pPr>
            <a:r>
              <a:rPr lang="en-US" dirty="0">
                <a:solidFill>
                  <a:srgbClr val="1A1A2E"/>
                </a:solidFill>
                <a:latin typeface="Calibri"/>
                <a:cs typeface="Calibri"/>
              </a:rPr>
              <a:t>US GAAP allows it but rarely requires it.</a:t>
            </a:r>
          </a:p>
          <a:p>
            <a:pPr marL="180000" indent="-180000" algn="l">
              <a:lnSpc>
                <a:spcPct val="102000"/>
              </a:lnSpc>
              <a:spcBef>
                <a:spcPts val="380"/>
              </a:spcBef>
              <a:buFont typeface="Arial" panose="020B0604020202020204" pitchFamily="34" charset="0"/>
              <a:buChar char="-"/>
            </a:pPr>
            <a:r>
              <a:rPr lang="en-US" dirty="0">
                <a:solidFill>
                  <a:srgbClr val="1A1A2E"/>
                </a:solidFill>
                <a:latin typeface="Calibri"/>
                <a:cs typeface="Calibri"/>
              </a:rPr>
              <a:t>Example: a plane's engines depreciate apart from its frame</a:t>
            </a:r>
            <a:r>
              <a:rPr lang="en-US" sz="1150" dirty="0">
                <a:solidFill>
                  <a:srgbClr val="1A1A2E"/>
                </a:solidFill>
                <a:latin typeface="Calibri"/>
                <a:cs typeface="Calibri"/>
              </a:rPr>
              <a:t>.</a:t>
            </a:r>
          </a:p>
        </p:txBody>
      </p:sp>
      <p:sp>
        <p:nvSpPr>
          <p:cNvPr id="13" name="C4"/>
          <p:cNvSpPr/>
          <p:nvPr/>
        </p:nvSpPr>
        <p:spPr>
          <a:xfrm>
            <a:off x="6300000" y="3760000"/>
            <a:ext cx="5340000" cy="2160000"/>
          </a:xfrm>
          <a:prstGeom prst="roundRect">
            <a:avLst>
              <a:gd name="adj" fmla="val 5000"/>
            </a:avLst>
          </a:prstGeom>
          <a:solidFill>
            <a:srgbClr val="EAEEF6"/>
          </a:solidFill>
          <a:effectLst>
            <a:outerShdw blurRad="38100" dist="19050" dir="5400000" rotWithShape="0">
              <a:srgbClr val="001158">
                <a:alpha val="16000"/>
              </a:srgbClr>
            </a:outerShdw>
          </a:effectLst>
        </p:spPr>
        <p:txBody>
          <a:bodyPr wrap="square" lIns="130000" tIns="110000" rIns="120000" bIns="90000" anchor="t">
            <a:normAutofit fontScale="92500"/>
          </a:bodyPr>
          <a:lstStyle/>
          <a:p>
            <a:pPr marL="0" indent="0" algn="l">
              <a:lnSpc>
                <a:spcPct val="100000"/>
              </a:lnSpc>
              <a:spcAft>
                <a:spcPts val="300"/>
              </a:spcAft>
              <a:buNone/>
            </a:pPr>
            <a:r>
              <a:rPr lang="en-US" sz="1400" b="1" dirty="0">
                <a:solidFill>
                  <a:srgbClr val="001158"/>
                </a:solidFill>
                <a:latin typeface="Calibri"/>
                <a:cs typeface="Calibri"/>
              </a:rPr>
              <a:t>Interest on the Cash-Flow Statement</a:t>
            </a:r>
          </a:p>
          <a:p>
            <a:pPr marL="180000" indent="-180000" algn="l">
              <a:lnSpc>
                <a:spcPct val="102000"/>
              </a:lnSpc>
              <a:spcBef>
                <a:spcPts val="380"/>
              </a:spcBef>
              <a:buFont typeface="Arial" panose="020B0604020202020204" pitchFamily="34" charset="0"/>
              <a:buChar char="-"/>
            </a:pPr>
            <a:r>
              <a:rPr lang="en-US" dirty="0">
                <a:solidFill>
                  <a:srgbClr val="1A1A2E"/>
                </a:solidFill>
                <a:latin typeface="Calibri"/>
                <a:cs typeface="Calibri"/>
              </a:rPr>
              <a:t>The cash-flow statement sorts cash in/out by activity.</a:t>
            </a:r>
          </a:p>
          <a:p>
            <a:pPr marL="180000" indent="-180000" algn="l">
              <a:lnSpc>
                <a:spcPct val="102000"/>
              </a:lnSpc>
              <a:spcBef>
                <a:spcPts val="380"/>
              </a:spcBef>
              <a:buFont typeface="Arial" panose="020B0604020202020204" pitchFamily="34" charset="0"/>
              <a:buChar char="-"/>
            </a:pPr>
            <a:r>
              <a:rPr lang="en-US" dirty="0">
                <a:solidFill>
                  <a:srgbClr val="1A1A2E"/>
                </a:solidFill>
                <a:latin typeface="Calibri"/>
                <a:cs typeface="Calibri"/>
              </a:rPr>
              <a:t>IFRS lets interest paid sit in operating OR financing.</a:t>
            </a:r>
          </a:p>
          <a:p>
            <a:pPr marL="180000" indent="-180000" algn="l">
              <a:lnSpc>
                <a:spcPct val="102000"/>
              </a:lnSpc>
              <a:spcBef>
                <a:spcPts val="380"/>
              </a:spcBef>
              <a:buFont typeface="Arial" panose="020B0604020202020204" pitchFamily="34" charset="0"/>
              <a:buChar char="-"/>
            </a:pPr>
            <a:r>
              <a:rPr lang="en-US" dirty="0">
                <a:solidFill>
                  <a:srgbClr val="1A1A2E"/>
                </a:solidFill>
                <a:latin typeface="Calibri"/>
                <a:cs typeface="Calibri"/>
              </a:rPr>
              <a:t>US GAAP fixes interest paid inside operating.</a:t>
            </a:r>
          </a:p>
          <a:p>
            <a:pPr marL="180000" indent="-180000" algn="l">
              <a:lnSpc>
                <a:spcPct val="102000"/>
              </a:lnSpc>
              <a:spcBef>
                <a:spcPts val="380"/>
              </a:spcBef>
              <a:buFont typeface="Arial" panose="020B0604020202020204" pitchFamily="34" charset="0"/>
              <a:buChar char="-"/>
            </a:pPr>
            <a:r>
              <a:rPr lang="en-US" dirty="0">
                <a:solidFill>
                  <a:srgbClr val="1A1A2E"/>
                </a:solidFill>
                <a:latin typeface="Calibri"/>
                <a:cs typeface="Calibri"/>
              </a:rPr>
              <a:t>Result: the same cash can appear in a different section</a:t>
            </a:r>
            <a:r>
              <a:rPr lang="en-US" sz="1150" dirty="0">
                <a:solidFill>
                  <a:srgbClr val="1A1A2E"/>
                </a:solidFill>
                <a:latin typeface="Calibri"/>
                <a:cs typeface="Calibri"/>
              </a:rPr>
              <a: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dirty="0"/>
              <a:t>Why the US Hasn't Switched</a:t>
            </a:r>
          </a:p>
        </p:txBody>
      </p:sp>
      <p:sp>
        <p:nvSpPr>
          <p:cNvPr id="3" name="SlideNumber"/>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en-US" smtClean="0"/>
              <a:pPr/>
              <a:t>12</a:t>
            </a:fld>
            <a:endParaRPr lang="en-US"/>
          </a:p>
        </p:txBody>
      </p:sp>
      <p:sp>
        <p:nvSpPr>
          <p:cNvPr id="10" name="Intro"/>
          <p:cNvSpPr txBox="1"/>
          <p:nvPr/>
        </p:nvSpPr>
        <p:spPr>
          <a:xfrm>
            <a:off x="560000" y="1340000"/>
            <a:ext cx="11080000" cy="330000"/>
          </a:xfrm>
          <a:prstGeom prst="rect">
            <a:avLst/>
          </a:prstGeom>
        </p:spPr>
        <p:txBody>
          <a:bodyPr wrap="square" lIns="20000" tIns="20000" rIns="20000" bIns="0" anchor="t">
            <a:normAutofit/>
          </a:bodyPr>
          <a:lstStyle/>
          <a:p>
            <a:pPr marL="0" indent="0" algn="l">
              <a:lnSpc>
                <a:spcPct val="104000"/>
              </a:lnSpc>
              <a:buNone/>
            </a:pPr>
            <a:r>
              <a:rPr lang="en-US" sz="1500" i="1" dirty="0">
                <a:solidFill>
                  <a:srgbClr val="5A6072"/>
                </a:solidFill>
                <a:latin typeface="Calibri"/>
                <a:cs typeface="Calibri"/>
              </a:rPr>
              <a:t>The two questions sharp students always ask - the politics, and the 'so what' for analysis.</a:t>
            </a:r>
          </a:p>
        </p:txBody>
      </p:sp>
      <p:sp>
        <p:nvSpPr>
          <p:cNvPr id="11" name="Why"/>
          <p:cNvSpPr/>
          <p:nvPr/>
        </p:nvSpPr>
        <p:spPr>
          <a:xfrm>
            <a:off x="560000" y="1760000"/>
            <a:ext cx="5340000" cy="2680000"/>
          </a:xfrm>
          <a:prstGeom prst="roundRect">
            <a:avLst>
              <a:gd name="adj" fmla="val 4500"/>
            </a:avLst>
          </a:prstGeom>
          <a:solidFill>
            <a:srgbClr val="EAEEF6"/>
          </a:solidFill>
          <a:effectLst>
            <a:outerShdw blurRad="38100" dist="19050" dir="5400000" rotWithShape="0">
              <a:srgbClr val="001158">
                <a:alpha val="16000"/>
              </a:srgbClr>
            </a:outerShdw>
          </a:effectLst>
        </p:spPr>
        <p:txBody>
          <a:bodyPr wrap="square" lIns="146000" tIns="120000" rIns="130000" bIns="110000" anchor="t">
            <a:normAutofit fontScale="92500" lnSpcReduction="20000"/>
          </a:bodyPr>
          <a:lstStyle/>
          <a:p>
            <a:pPr marL="0" indent="0" algn="l">
              <a:lnSpc>
                <a:spcPct val="100000"/>
              </a:lnSpc>
              <a:spcAft>
                <a:spcPts val="400"/>
              </a:spcAft>
              <a:buNone/>
            </a:pPr>
            <a:r>
              <a:rPr lang="en-US" sz="1800" b="1" dirty="0">
                <a:solidFill>
                  <a:srgbClr val="001158"/>
                </a:solidFill>
                <a:latin typeface="Calibri"/>
                <a:cs typeface="Calibri"/>
              </a:rPr>
              <a:t>Why the US Resists</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The LIFO tax hit: dropping LIFO would raise taxable income and tax bills.</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Decades of sunk investment in US GAAP systems, training and case law.</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SEC sovereignty: handing rule-making to a global body is politically hard.</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A rules-based system suits America's litigious environment.</a:t>
            </a:r>
          </a:p>
        </p:txBody>
      </p:sp>
      <p:sp>
        <p:nvSpPr>
          <p:cNvPr id="12" name="Analysis"/>
          <p:cNvSpPr/>
          <p:nvPr/>
        </p:nvSpPr>
        <p:spPr>
          <a:xfrm>
            <a:off x="6300000" y="1760000"/>
            <a:ext cx="5340000" cy="2680000"/>
          </a:xfrm>
          <a:prstGeom prst="roundRect">
            <a:avLst>
              <a:gd name="adj" fmla="val 4500"/>
            </a:avLst>
          </a:prstGeom>
          <a:solidFill>
            <a:srgbClr val="EDF2DC"/>
          </a:solidFill>
          <a:effectLst>
            <a:outerShdw blurRad="38100" dist="19050" dir="5400000" rotWithShape="0">
              <a:srgbClr val="001158">
                <a:alpha val="16000"/>
              </a:srgbClr>
            </a:outerShdw>
          </a:effectLst>
        </p:spPr>
        <p:txBody>
          <a:bodyPr wrap="square" lIns="146000" tIns="120000" rIns="130000" bIns="110000" anchor="t">
            <a:normAutofit fontScale="92500" lnSpcReduction="20000"/>
          </a:bodyPr>
          <a:lstStyle/>
          <a:p>
            <a:pPr marL="0" indent="0" algn="l">
              <a:lnSpc>
                <a:spcPct val="100000"/>
              </a:lnSpc>
              <a:spcAft>
                <a:spcPts val="400"/>
              </a:spcAft>
              <a:buNone/>
            </a:pPr>
            <a:r>
              <a:rPr lang="en-US" sz="1800" b="1" dirty="0">
                <a:solidFill>
                  <a:srgbClr val="2C712D"/>
                </a:solidFill>
                <a:latin typeface="Calibri"/>
                <a:cs typeface="Calibri"/>
              </a:rPr>
              <a:t>What It Means for Analysis</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Ratios shift: revaluation and capitalized development enlarge the asset base.</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ROA (Return on Assets = profit / assets) falls when assets are written up.</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Analysts add back the LIFO reserve to compare a LIFO firm with a FIFO firm.</a:t>
            </a:r>
          </a:p>
          <a:p>
            <a:pPr marL="200000" indent="-200000" algn="l">
              <a:lnSpc>
                <a:spcPct val="104000"/>
              </a:lnSpc>
              <a:spcBef>
                <a:spcPts val="500"/>
              </a:spcBef>
              <a:buFont typeface="Arial" panose="020B0604020202020204" pitchFamily="34" charset="0"/>
              <a:buChar char="-"/>
            </a:pPr>
            <a:r>
              <a:rPr lang="en-US" dirty="0">
                <a:solidFill>
                  <a:srgbClr val="1A1A2E"/>
                </a:solidFill>
                <a:latin typeface="Calibri"/>
                <a:cs typeface="Calibri"/>
              </a:rPr>
              <a:t>Capitalized development lifts profit now but adds amortization later.</a:t>
            </a:r>
          </a:p>
        </p:txBody>
      </p:sp>
      <p:sp>
        <p:nvSpPr>
          <p:cNvPr id="13" name="ExampleBox"/>
          <p:cNvSpPr/>
          <p:nvPr/>
        </p:nvSpPr>
        <p:spPr>
          <a:xfrm>
            <a:off x="560000" y="4560000"/>
            <a:ext cx="11080000" cy="1300000"/>
          </a:xfrm>
          <a:prstGeom prst="roundRect">
            <a:avLst>
              <a:gd name="adj" fmla="val 4500"/>
            </a:avLst>
          </a:prstGeom>
          <a:solidFill>
            <a:srgbClr val="E7ECF7"/>
          </a:solidFill>
          <a:effectLst>
            <a:outerShdw blurRad="38100" dist="19050" dir="5400000" rotWithShape="0">
              <a:srgbClr val="001158">
                <a:alpha val="16000"/>
              </a:srgbClr>
            </a:outerShdw>
          </a:effectLst>
        </p:spPr>
        <p:txBody>
          <a:bodyPr wrap="square" lIns="160000" tIns="110000" rIns="160000" bIns="110000" anchor="ctr">
            <a:normAutofit/>
          </a:bodyPr>
          <a:lstStyle/>
          <a:p>
            <a:pPr marL="0" indent="0" algn="l">
              <a:lnSpc>
                <a:spcPct val="110000"/>
              </a:lnSpc>
              <a:buNone/>
            </a:pPr>
            <a:r>
              <a:rPr lang="en-US" b="1" dirty="0">
                <a:solidFill>
                  <a:srgbClr val="001158"/>
                </a:solidFill>
                <a:latin typeface="Calibri"/>
                <a:cs typeface="Calibri"/>
              </a:rPr>
              <a:t>BOTTOM LINE  </a:t>
            </a:r>
            <a:r>
              <a:rPr lang="en-US" dirty="0">
                <a:solidFill>
                  <a:srgbClr val="1A1A2E"/>
                </a:solidFill>
                <a:latin typeface="Calibri"/>
                <a:cs typeface="Calibri"/>
              </a:rPr>
              <a:t>Neither system is simply better. Principles (IFRS) give flexibility but less comparability; rules (US GAAP) give comparability but can be gamed at the bright lines. Skilled analysts learn to translate between the two before comparing companies across borders.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dirty="0"/>
              <a:t>Glossary: Key Terms at a Glance</a:t>
            </a:r>
          </a:p>
        </p:txBody>
      </p:sp>
      <p:sp>
        <p:nvSpPr>
          <p:cNvPr id="3" name="SlideNumber"/>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en-US" smtClean="0"/>
              <a:pPr/>
              <a:t>13</a:t>
            </a:fld>
            <a:endParaRPr lang="en-US"/>
          </a:p>
        </p:txBody>
      </p:sp>
      <p:sp>
        <p:nvSpPr>
          <p:cNvPr id="10" name="Defs"/>
          <p:cNvSpPr txBox="1"/>
          <p:nvPr/>
        </p:nvSpPr>
        <p:spPr>
          <a:xfrm>
            <a:off x="560000" y="1460000"/>
            <a:ext cx="5340000" cy="4380000"/>
          </a:xfrm>
          <a:prstGeom prst="rect">
            <a:avLst/>
          </a:prstGeom>
        </p:spPr>
        <p:txBody>
          <a:bodyPr wrap="square" lIns="40000" tIns="20000" rIns="60000" bIns="0" anchor="t">
            <a:normAutofit/>
          </a:bodyPr>
          <a:lstStyle/>
          <a:p>
            <a:pPr marL="0" indent="0" algn="l">
              <a:lnSpc>
                <a:spcPct val="104000"/>
              </a:lnSpc>
              <a:buNone/>
            </a:pPr>
            <a:r>
              <a:rPr lang="en-US" b="1" dirty="0">
                <a:solidFill>
                  <a:srgbClr val="001158"/>
                </a:solidFill>
                <a:latin typeface="Calibri"/>
                <a:cs typeface="Calibri"/>
              </a:rPr>
              <a:t>Carrying amount / book value  </a:t>
            </a:r>
            <a:r>
              <a:rPr lang="en-US" dirty="0">
                <a:solidFill>
                  <a:srgbClr val="1A1A2E"/>
                </a:solidFill>
                <a:latin typeface="Calibri"/>
                <a:cs typeface="Calibri"/>
              </a:rPr>
              <a:t>the value an asset is currently shown at on the balance sheet.</a:t>
            </a:r>
          </a:p>
          <a:p>
            <a:pPr marL="0" indent="0" algn="l">
              <a:lnSpc>
                <a:spcPct val="104000"/>
              </a:lnSpc>
              <a:spcBef>
                <a:spcPts val="640"/>
              </a:spcBef>
              <a:buNone/>
            </a:pPr>
            <a:r>
              <a:rPr lang="en-US" b="1" dirty="0">
                <a:solidFill>
                  <a:srgbClr val="001158"/>
                </a:solidFill>
                <a:latin typeface="Calibri"/>
                <a:cs typeface="Calibri"/>
              </a:rPr>
              <a:t>Depreciation  </a:t>
            </a:r>
            <a:r>
              <a:rPr lang="en-US" dirty="0">
                <a:solidFill>
                  <a:srgbClr val="1A1A2E"/>
                </a:solidFill>
                <a:latin typeface="Calibri"/>
                <a:cs typeface="Calibri"/>
              </a:rPr>
              <a:t>spreading a physical asset's cost over its useful life.</a:t>
            </a:r>
          </a:p>
          <a:p>
            <a:pPr marL="0" indent="0" algn="l">
              <a:lnSpc>
                <a:spcPct val="104000"/>
              </a:lnSpc>
              <a:spcBef>
                <a:spcPts val="640"/>
              </a:spcBef>
              <a:buNone/>
            </a:pPr>
            <a:r>
              <a:rPr lang="en-US" b="1" dirty="0">
                <a:solidFill>
                  <a:srgbClr val="001158"/>
                </a:solidFill>
                <a:latin typeface="Calibri"/>
                <a:cs typeface="Calibri"/>
              </a:rPr>
              <a:t>Amortization  </a:t>
            </a:r>
            <a:r>
              <a:rPr lang="en-US" dirty="0">
                <a:solidFill>
                  <a:srgbClr val="1A1A2E"/>
                </a:solidFill>
                <a:latin typeface="Calibri"/>
                <a:cs typeface="Calibri"/>
              </a:rPr>
              <a:t>the same idea, applied to intangible assets.</a:t>
            </a:r>
          </a:p>
          <a:p>
            <a:pPr marL="0" indent="0" algn="l">
              <a:lnSpc>
                <a:spcPct val="104000"/>
              </a:lnSpc>
              <a:spcBef>
                <a:spcPts val="640"/>
              </a:spcBef>
              <a:buNone/>
            </a:pPr>
            <a:r>
              <a:rPr lang="en-US" b="1" dirty="0">
                <a:solidFill>
                  <a:srgbClr val="001158"/>
                </a:solidFill>
                <a:latin typeface="Calibri"/>
                <a:cs typeface="Calibri"/>
              </a:rPr>
              <a:t>Goodwill  </a:t>
            </a:r>
            <a:r>
              <a:rPr lang="en-US" dirty="0">
                <a:solidFill>
                  <a:srgbClr val="1A1A2E"/>
                </a:solidFill>
                <a:latin typeface="Calibri"/>
                <a:cs typeface="Calibri"/>
              </a:rPr>
              <a:t>the premium paid to buy a business above its net asset value.</a:t>
            </a:r>
          </a:p>
          <a:p>
            <a:pPr marL="0" indent="0" algn="l">
              <a:lnSpc>
                <a:spcPct val="104000"/>
              </a:lnSpc>
              <a:spcBef>
                <a:spcPts val="640"/>
              </a:spcBef>
              <a:buNone/>
            </a:pPr>
            <a:r>
              <a:rPr lang="en-US" b="1" dirty="0">
                <a:solidFill>
                  <a:srgbClr val="001158"/>
                </a:solidFill>
                <a:latin typeface="Calibri"/>
                <a:cs typeface="Calibri"/>
              </a:rPr>
              <a:t>Intangible asset  </a:t>
            </a:r>
            <a:r>
              <a:rPr lang="en-US" dirty="0">
                <a:solidFill>
                  <a:srgbClr val="1A1A2E"/>
                </a:solidFill>
                <a:latin typeface="Calibri"/>
                <a:cs typeface="Calibri"/>
              </a:rPr>
              <a:t>a non-physical asset such as a patent, brand or software.</a:t>
            </a:r>
          </a:p>
          <a:p>
            <a:pPr marL="0" indent="0" algn="l">
              <a:lnSpc>
                <a:spcPct val="104000"/>
              </a:lnSpc>
              <a:spcBef>
                <a:spcPts val="640"/>
              </a:spcBef>
              <a:buNone/>
            </a:pPr>
            <a:r>
              <a:rPr lang="en-US" b="1" dirty="0">
                <a:solidFill>
                  <a:srgbClr val="001158"/>
                </a:solidFill>
                <a:latin typeface="Calibri"/>
                <a:cs typeface="Calibri"/>
              </a:rPr>
              <a:t>OCI  </a:t>
            </a:r>
            <a:r>
              <a:rPr lang="en-US" dirty="0">
                <a:solidFill>
                  <a:srgbClr val="1A1A2E"/>
                </a:solidFill>
                <a:latin typeface="Calibri"/>
                <a:cs typeface="Calibri"/>
              </a:rPr>
              <a:t>(Other Comprehensive Income) gains/losses booked in equity, outside net profit.</a:t>
            </a:r>
          </a:p>
        </p:txBody>
      </p:sp>
      <p:sp>
        <p:nvSpPr>
          <p:cNvPr id="11" name="Defs"/>
          <p:cNvSpPr txBox="1"/>
          <p:nvPr/>
        </p:nvSpPr>
        <p:spPr>
          <a:xfrm>
            <a:off x="6300000" y="1460000"/>
            <a:ext cx="5340000" cy="4380000"/>
          </a:xfrm>
          <a:prstGeom prst="rect">
            <a:avLst/>
          </a:prstGeom>
        </p:spPr>
        <p:txBody>
          <a:bodyPr wrap="square" lIns="40000" tIns="20000" rIns="60000" bIns="0" anchor="t">
            <a:normAutofit/>
          </a:bodyPr>
          <a:lstStyle/>
          <a:p>
            <a:pPr marL="0" indent="0" algn="l">
              <a:lnSpc>
                <a:spcPct val="104000"/>
              </a:lnSpc>
              <a:buNone/>
            </a:pPr>
            <a:r>
              <a:rPr lang="en-US" b="1" dirty="0">
                <a:solidFill>
                  <a:srgbClr val="001158"/>
                </a:solidFill>
                <a:latin typeface="Calibri"/>
                <a:cs typeface="Calibri"/>
              </a:rPr>
              <a:t>COGS  </a:t>
            </a:r>
            <a:r>
              <a:rPr lang="en-US" dirty="0">
                <a:solidFill>
                  <a:srgbClr val="1A1A2E"/>
                </a:solidFill>
                <a:latin typeface="Calibri"/>
                <a:cs typeface="Calibri"/>
              </a:rPr>
              <a:t>(Cost of Goods Sold) the cost of the inventory actually sold in the period.</a:t>
            </a:r>
          </a:p>
          <a:p>
            <a:pPr marL="0" indent="0" algn="l">
              <a:lnSpc>
                <a:spcPct val="104000"/>
              </a:lnSpc>
              <a:spcBef>
                <a:spcPts val="640"/>
              </a:spcBef>
              <a:buNone/>
            </a:pPr>
            <a:r>
              <a:rPr lang="en-US" b="1" dirty="0">
                <a:solidFill>
                  <a:srgbClr val="001158"/>
                </a:solidFill>
                <a:latin typeface="Calibri"/>
                <a:cs typeface="Calibri"/>
              </a:rPr>
              <a:t>LIFO reserve  </a:t>
            </a:r>
            <a:r>
              <a:rPr lang="en-US" dirty="0">
                <a:solidFill>
                  <a:srgbClr val="1A1A2E"/>
                </a:solidFill>
                <a:latin typeface="Calibri"/>
                <a:cs typeface="Calibri"/>
              </a:rPr>
              <a:t>the difference in inventory value between LIFO and FIFO.</a:t>
            </a:r>
          </a:p>
          <a:p>
            <a:pPr marL="0" indent="0" algn="l">
              <a:lnSpc>
                <a:spcPct val="104000"/>
              </a:lnSpc>
              <a:spcBef>
                <a:spcPts val="640"/>
              </a:spcBef>
              <a:buNone/>
            </a:pPr>
            <a:r>
              <a:rPr lang="en-US" b="1" dirty="0">
                <a:solidFill>
                  <a:srgbClr val="001158"/>
                </a:solidFill>
                <a:latin typeface="Calibri"/>
                <a:cs typeface="Calibri"/>
              </a:rPr>
              <a:t>Performance obligation  </a:t>
            </a:r>
            <a:r>
              <a:rPr lang="en-US" dirty="0">
                <a:solidFill>
                  <a:srgbClr val="1A1A2E"/>
                </a:solidFill>
                <a:latin typeface="Calibri"/>
                <a:cs typeface="Calibri"/>
              </a:rPr>
              <a:t>a distinct promise to deliver a good or service to a customer.</a:t>
            </a:r>
          </a:p>
          <a:p>
            <a:pPr marL="0" indent="0" algn="l">
              <a:lnSpc>
                <a:spcPct val="104000"/>
              </a:lnSpc>
              <a:spcBef>
                <a:spcPts val="640"/>
              </a:spcBef>
              <a:buNone/>
            </a:pPr>
            <a:r>
              <a:rPr lang="en-US" b="1" dirty="0">
                <a:solidFill>
                  <a:srgbClr val="001158"/>
                </a:solidFill>
                <a:latin typeface="Calibri"/>
                <a:cs typeface="Calibri"/>
              </a:rPr>
              <a:t>Right-of-use asset  </a:t>
            </a:r>
            <a:r>
              <a:rPr lang="en-US" dirty="0">
                <a:solidFill>
                  <a:srgbClr val="1A1A2E"/>
                </a:solidFill>
                <a:latin typeface="Calibri"/>
                <a:cs typeface="Calibri"/>
              </a:rPr>
              <a:t>the balance-sheet value of using a leased item.</a:t>
            </a:r>
          </a:p>
          <a:p>
            <a:pPr marL="0" indent="0" algn="l">
              <a:lnSpc>
                <a:spcPct val="104000"/>
              </a:lnSpc>
              <a:spcBef>
                <a:spcPts val="640"/>
              </a:spcBef>
              <a:buNone/>
            </a:pPr>
            <a:r>
              <a:rPr lang="en-US" b="1" dirty="0">
                <a:solidFill>
                  <a:srgbClr val="001158"/>
                </a:solidFill>
                <a:latin typeface="Calibri"/>
                <a:cs typeface="Calibri"/>
              </a:rPr>
              <a:t>Provision  </a:t>
            </a:r>
            <a:r>
              <a:rPr lang="en-US" dirty="0">
                <a:solidFill>
                  <a:srgbClr val="1A1A2E"/>
                </a:solidFill>
                <a:latin typeface="Calibri"/>
                <a:cs typeface="Calibri"/>
              </a:rPr>
              <a:t>a liability of uncertain timing or amount.</a:t>
            </a:r>
          </a:p>
          <a:p>
            <a:pPr marL="0" indent="0" algn="l">
              <a:lnSpc>
                <a:spcPct val="104000"/>
              </a:lnSpc>
              <a:spcBef>
                <a:spcPts val="640"/>
              </a:spcBef>
              <a:buNone/>
            </a:pPr>
            <a:r>
              <a:rPr lang="en-US" b="1" dirty="0">
                <a:solidFill>
                  <a:srgbClr val="001158"/>
                </a:solidFill>
                <a:latin typeface="Calibri"/>
                <a:cs typeface="Calibri"/>
              </a:rPr>
              <a:t>ROA  </a:t>
            </a:r>
            <a:r>
              <a:rPr lang="en-US" dirty="0">
                <a:solidFill>
                  <a:srgbClr val="1A1A2E"/>
                </a:solidFill>
                <a:latin typeface="Calibri"/>
                <a:cs typeface="Calibri"/>
              </a:rPr>
              <a:t>(Return on Assets) net profit divided by total assets; a core efficiency ratio</a:t>
            </a:r>
            <a:r>
              <a:rPr lang="en-US" sz="1200" dirty="0">
                <a:solidFill>
                  <a:srgbClr val="1A1A2E"/>
                </a:solidFill>
                <a:latin typeface="Calibri"/>
                <a:cs typeface="Calibri"/>
              </a:rPr>
              <a: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jdelijke aanduiding voor tekst 5"/>
          <p:cNvSpPr>
            <a:spLocks noGrp="1"/>
          </p:cNvSpPr>
          <p:nvPr>
            <p:ph type="body" sz="quarter" idx="12"/>
          </p:nvPr>
        </p:nvSpPr>
        <p:spPr/>
        <p:txBody>
          <a:bodyPr/>
          <a:lstStyle/>
          <a:p>
            <a:endParaRPr lang="nl-NL" dirty="0"/>
          </a:p>
        </p:txBody>
      </p:sp>
      <p:sp>
        <p:nvSpPr>
          <p:cNvPr id="4" name="Titel 3"/>
          <p:cNvSpPr>
            <a:spLocks noGrp="1"/>
          </p:cNvSpPr>
          <p:nvPr>
            <p:ph type="title"/>
          </p:nvPr>
        </p:nvSpPr>
        <p:spPr>
          <a:xfrm>
            <a:off x="1418655" y="1484784"/>
            <a:ext cx="10225136" cy="1656184"/>
          </a:xfrm>
        </p:spPr>
        <p:txBody>
          <a:bodyPr/>
          <a:lstStyle/>
          <a:p>
            <a:r>
              <a:rPr lang="en-US" b="1" dirty="0">
                <a:solidFill>
                  <a:srgbClr val="001158"/>
                </a:solidFill>
              </a:rPr>
              <a:t>Thank you</a:t>
            </a:r>
          </a:p>
        </p:txBody>
      </p:sp>
      <p:sp>
        <p:nvSpPr>
          <p:cNvPr id="2" name="Tijdelijke aanduiding voor tekst 19">
            <a:extLst>
              <a:ext uri="{FF2B5EF4-FFF2-40B4-BE49-F238E27FC236}">
                <a16:creationId xmlns:a16="http://schemas.microsoft.com/office/drawing/2014/main" id="{0CF4AE47-0636-A619-0388-D4892A106F90}"/>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EIIET</a:t>
            </a:r>
          </a:p>
        </p:txBody>
      </p:sp>
      <p:sp>
        <p:nvSpPr>
          <p:cNvPr id="3" name="Tijdelijke aanduiding voor verticale tekst 6">
            <a:extLst>
              <a:ext uri="{FF2B5EF4-FFF2-40B4-BE49-F238E27FC236}">
                <a16:creationId xmlns:a16="http://schemas.microsoft.com/office/drawing/2014/main" id="{3F48EF97-ED79-4B37-6799-FDFA9B24C180}"/>
              </a:ext>
            </a:extLst>
          </p:cNvPr>
          <p:cNvSpPr txBox="1">
            <a:spLocks/>
          </p:cNvSpPr>
          <p:nvPr/>
        </p:nvSpPr>
        <p:spPr>
          <a:xfrm>
            <a:off x="7467326" y="4581128"/>
            <a:ext cx="473102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dirty="0"/>
              <a:t>European Institute of Innovation, Entrepreneurship and Technology</a:t>
            </a:r>
            <a:endParaRPr lang="nl-NL" dirty="0"/>
          </a:p>
          <a:p>
            <a:pPr lvl="3"/>
            <a:r>
              <a:rPr lang="it-IT" b="0" dirty="0" err="1"/>
              <a:t>Lessingstraße</a:t>
            </a:r>
            <a:r>
              <a:rPr lang="it-IT" b="0" dirty="0"/>
              <a:t> 79,</a:t>
            </a:r>
          </a:p>
          <a:p>
            <a:pPr lvl="3"/>
            <a:r>
              <a:rPr lang="it-IT" b="0" dirty="0"/>
              <a:t>13158 </a:t>
            </a:r>
            <a:r>
              <a:rPr lang="it-IT" b="0" dirty="0" err="1"/>
              <a:t>Berlin</a:t>
            </a:r>
            <a:r>
              <a:rPr lang="it-IT" b="0" dirty="0"/>
              <a:t>, Germany</a:t>
            </a:r>
          </a:p>
          <a:p>
            <a:pPr lvl="3"/>
            <a:r>
              <a:rPr lang="nl-NL" b="0" dirty="0"/>
              <a:t>Phone: +49 176 55524449</a:t>
            </a:r>
          </a:p>
          <a:p>
            <a:pPr lvl="3"/>
            <a:r>
              <a:rPr lang="nl-NL" b="0" dirty="0"/>
              <a:t>Email: info@eiiet.com</a:t>
            </a:r>
          </a:p>
        </p:txBody>
      </p:sp>
      <p:sp>
        <p:nvSpPr>
          <p:cNvPr id="40" name="Takeaway"/>
          <p:cNvSpPr txBox="1"/>
          <p:nvPr/>
        </p:nvSpPr>
        <p:spPr>
          <a:xfrm>
            <a:off x="1418655" y="2980000"/>
            <a:ext cx="9200000" cy="650000"/>
          </a:xfrm>
          <a:prstGeom prst="rect">
            <a:avLst/>
          </a:prstGeom>
        </p:spPr>
        <p:txBody>
          <a:bodyPr wrap="square" lIns="0" tIns="0" rIns="0" bIns="0">
            <a:normAutofit/>
          </a:bodyPr>
          <a:lstStyle/>
          <a:p>
            <a:pPr>
              <a:buNone/>
            </a:pPr>
            <a:r>
              <a:rPr lang="en-US" sz="1800" i="1" dirty="0">
                <a:solidFill>
                  <a:srgbClr val="001158"/>
                </a:solidFill>
                <a:latin typeface="Calibri"/>
                <a:cs typeface="Calibri"/>
              </a:rPr>
              <a:t>Two rulebooks, one goal - financial statements the world can trust.</a:t>
            </a:r>
          </a:p>
        </p:txBody>
      </p:sp>
    </p:spTree>
    <p:extLst>
      <p:ext uri="{BB962C8B-B14F-4D97-AF65-F5344CB8AC3E}">
        <p14:creationId xmlns:p14="http://schemas.microsoft.com/office/powerpoint/2010/main" val="2746029914"/>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75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tmplLst>
          <p:tmpl lvl="1">
            <p:tnLst>
              <p:par>
                <p:cTn presetID="10" presetClass="entr" presetSubtype="0" fill="hold" nodeType="withEffect">
                  <p:stCondLst>
                    <p:cond delay="1000"/>
                  </p:stCondLst>
                  <p:childTnLst>
                    <p:set>
                      <p:cBhvr>
                        <p:cTn dur="1" fill="hold">
                          <p:stCondLst>
                            <p:cond delay="0"/>
                          </p:stCondLst>
                        </p:cTn>
                        <p:tgtEl>
                          <p:spTgt spid="2"/>
                        </p:tgtEl>
                        <p:attrNameLst>
                          <p:attrName>style.visibility</p:attrName>
                        </p:attrNameLst>
                      </p:cBhvr>
                      <p:to>
                        <p:strVal val="visible"/>
                      </p:to>
                    </p:set>
                    <p:animEffect transition="in" filter="fade">
                      <p:cBhvr>
                        <p:cTn dur="750"/>
                        <p:tgtEl>
                          <p:spTgt spid="2"/>
                        </p:tgtEl>
                      </p:cBhvr>
                    </p:animEffect>
                  </p:childTnLst>
                </p:cTn>
              </p:par>
            </p:tnLst>
          </p:tmpl>
        </p:tmplLst>
      </p:b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abce83e47c546ff6ac1b4b362eaa37f0f7a52c"/>
</p:tagLst>
</file>

<file path=ppt/theme/theme1.xml><?xml version="1.0" encoding="utf-8"?>
<a:theme xmlns:a="http://schemas.openxmlformats.org/drawingml/2006/main" name="Corporate template-set Universiteit Leiden">
  <a:themeElements>
    <a:clrScheme name="Universiteit Leiden">
      <a:dk1>
        <a:srgbClr val="000000"/>
      </a:dk1>
      <a:lt1>
        <a:srgbClr val="FFFFFF"/>
      </a:lt1>
      <a:dk2>
        <a:srgbClr val="8592BC"/>
      </a:dk2>
      <a:lt2>
        <a:srgbClr val="001158"/>
      </a:lt2>
      <a:accent1>
        <a:srgbClr val="9EBA2E"/>
      </a:accent1>
      <a:accent2>
        <a:srgbClr val="5CB1EB"/>
      </a:accent2>
      <a:accent3>
        <a:srgbClr val="34A3A9"/>
      </a:accent3>
      <a:accent4>
        <a:srgbClr val="F46E32"/>
      </a:accent4>
      <a:accent5>
        <a:srgbClr val="2C712D"/>
      </a:accent5>
      <a:accent6>
        <a:srgbClr val="B02079"/>
      </a:accent6>
      <a:hlink>
        <a:srgbClr val="0033CC"/>
      </a:hlink>
      <a:folHlink>
        <a:srgbClr val="7030A0"/>
      </a:folHlink>
    </a:clrScheme>
    <a:fontScheme name="Universiteit Leiden">
      <a:majorFont>
        <a:latin typeface="Georgia"/>
        <a:ea typeface=""/>
        <a:cs typeface=""/>
      </a:majorFont>
      <a:minorFont>
        <a:latin typeface="Georgia"/>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bg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08000" tIns="108000" rIns="108000" bIns="108000" rtlCol="0">
        <a:noAutofit/>
      </a:bodyPr>
      <a:lstStyle>
        <a:defPPr>
          <a:defRPr noProof="0" dirty="0" err="1" smtClean="0">
            <a:solidFill>
              <a:schemeClr val="bg2"/>
            </a:solidFill>
          </a:defRPr>
        </a:defPPr>
      </a:lstStyle>
    </a:txDef>
  </a:objectDefaults>
  <a:extraClrSchemeLst/>
  <a:extLst>
    <a:ext uri="{05A4C25C-085E-4340-85A3-A5531E510DB2}">
      <thm15:themeFamily xmlns:thm15="http://schemas.microsoft.com/office/thememl/2012/main" name="16-9-windows-en-met-slidenr.potx" id="{AFEA357D-D7A1-4093-8F37-2903EA1E32B4}" vid="{CE1BFD01-A7D4-4F03-8ED9-8F286D333555}"/>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8E77E9BB20574C88F1A51905EBD0AF" ma:contentTypeVersion="2" ma:contentTypeDescription="Create a new document." ma:contentTypeScope="" ma:versionID="2fd0fa924a9e82cd60e1feff1e189b11">
  <xsd:schema xmlns:xsd="http://www.w3.org/2001/XMLSchema" xmlns:xs="http://www.w3.org/2001/XMLSchema" xmlns:p="http://schemas.microsoft.com/office/2006/metadata/properties" xmlns:ns2="01a1795b-c314-4f6e-9e61-ae7877c66689" targetNamespace="http://schemas.microsoft.com/office/2006/metadata/properties" ma:root="true" ma:fieldsID="312e5ddb972235c6e69e0cbbfcd395b3" ns2:_="">
    <xsd:import namespace="01a1795b-c314-4f6e-9e61-ae7877c66689"/>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a1795b-c314-4f6e-9e61-ae7877c666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6ABCAEF-D5A0-4535-AD83-587F03E189BF}">
  <ds:schemaRefs>
    <ds:schemaRef ds:uri="http://schemas.microsoft.com/sharepoint/v3/contenttype/forms"/>
  </ds:schemaRefs>
</ds:datastoreItem>
</file>

<file path=customXml/itemProps2.xml><?xml version="1.0" encoding="utf-8"?>
<ds:datastoreItem xmlns:ds="http://schemas.openxmlformats.org/officeDocument/2006/customXml" ds:itemID="{D52D4775-B13D-4BD4-89B1-2E5B7CFBB179}">
  <ds:schemaRefs>
    <ds:schemaRef ds:uri="http://purl.org/dc/terms/"/>
    <ds:schemaRef ds:uri="http://purl.org/dc/dcmitype/"/>
    <ds:schemaRef ds:uri="http://schemas.microsoft.com/office/infopath/2007/PartnerControls"/>
    <ds:schemaRef ds:uri="http://schemas.openxmlformats.org/package/2006/metadata/core-properties"/>
    <ds:schemaRef ds:uri="http://schemas.microsoft.com/office/2006/metadata/properties"/>
    <ds:schemaRef ds:uri="http://purl.org/dc/elements/1.1/"/>
    <ds:schemaRef ds:uri="http://schemas.microsoft.com/office/2006/documentManagement/types"/>
    <ds:schemaRef ds:uri="01a1795b-c314-4f6e-9e61-ae7877c66689"/>
    <ds:schemaRef ds:uri="http://www.w3.org/XML/1998/namespace"/>
  </ds:schemaRefs>
</ds:datastoreItem>
</file>

<file path=customXml/itemProps3.xml><?xml version="1.0" encoding="utf-8"?>
<ds:datastoreItem xmlns:ds="http://schemas.openxmlformats.org/officeDocument/2006/customXml" ds:itemID="{0589FBFB-9829-4960-B574-BA25F32F53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a1795b-c314-4f6e-9e61-ae7877c6668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16-9-windows-en-met-slidenr</Template>
  <TotalTime>0</TotalTime>
  <Words>2426</Words>
  <Application>Microsoft Office PowerPoint</Application>
  <PresentationFormat>Custom</PresentationFormat>
  <Paragraphs>200</Paragraphs>
  <Slides>15</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Georgia</vt:lpstr>
      <vt:lpstr>Arial</vt:lpstr>
      <vt:lpstr>Minion</vt:lpstr>
      <vt:lpstr>Calibri</vt:lpstr>
      <vt:lpstr>Corporate template-set Universiteit Leiden</vt:lpstr>
      <vt:lpstr>GAAP vs IFRS The Two Languages of Global Accounting European Institute of Innovation, Entrepreneurship and Technology Lessingstraße 79, 13158 Berlin, Germany </vt:lpstr>
      <vt:lpstr>Index</vt:lpstr>
      <vt:lpstr>Decoding the Acronyms</vt:lpstr>
      <vt:lpstr>The Master Key: Rules vs. Principles</vt:lpstr>
      <vt:lpstr>Who Writes and Uses Each Standard</vt:lpstr>
      <vt:lpstr>Assets: Cost vs. Fair Value</vt:lpstr>
      <vt:lpstr>Impairment: Can It Bounce Back?</vt:lpstr>
      <vt:lpstr>Inventory: FIFO, LIFO &amp; the Ban</vt:lpstr>
      <vt:lpstr>R&amp;D: Expense or Capitalize?</vt:lpstr>
      <vt:lpstr>Revenue: A Convergence Win</vt:lpstr>
      <vt:lpstr>Leases: Now on the Balance Sheet</vt:lpstr>
      <vt:lpstr>Quick Reference: More Key Differences</vt:lpstr>
      <vt:lpstr>Why the US Hasn't Switched</vt:lpstr>
      <vt:lpstr>Glossary: Key Terms at a Glance</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presentation</dc:title>
  <dc:creator>vaclavlalik1968@gmail.com</dc:creator>
  <cp:lastModifiedBy>Jay Thakur</cp:lastModifiedBy>
  <cp:revision>200</cp:revision>
  <dcterms:created xsi:type="dcterms:W3CDTF">2023-10-18T00:40:52Z</dcterms:created>
  <dcterms:modified xsi:type="dcterms:W3CDTF">2026-06-29T07:04:12Z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0x010100798E77E9BB20574C88F1A51905EBD0AF</vt:lpwstr>
  </property>
</Properties>
</file>