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9"/>
  </p:notesMasterIdLst>
  <p:handoutMasterIdLst>
    <p:handoutMasterId r:id="rId40"/>
  </p:handoutMasterIdLst>
  <p:sldIdLst>
    <p:sldId id="256" r:id="rId5"/>
    <p:sldId id="342" r:id="rId6"/>
    <p:sldId id="405" r:id="rId7"/>
    <p:sldId id="429" r:id="rId8"/>
    <p:sldId id="406" r:id="rId9"/>
    <p:sldId id="407" r:id="rId10"/>
    <p:sldId id="418" r:id="rId11"/>
    <p:sldId id="420" r:id="rId12"/>
    <p:sldId id="421" r:id="rId13"/>
    <p:sldId id="422" r:id="rId14"/>
    <p:sldId id="423" r:id="rId15"/>
    <p:sldId id="424" r:id="rId16"/>
    <p:sldId id="419" r:id="rId17"/>
    <p:sldId id="410" r:id="rId18"/>
    <p:sldId id="409" r:id="rId19"/>
    <p:sldId id="413" r:id="rId20"/>
    <p:sldId id="408" r:id="rId21"/>
    <p:sldId id="426" r:id="rId22"/>
    <p:sldId id="411" r:id="rId23"/>
    <p:sldId id="427" r:id="rId24"/>
    <p:sldId id="428" r:id="rId25"/>
    <p:sldId id="412" r:id="rId26"/>
    <p:sldId id="414" r:id="rId27"/>
    <p:sldId id="430" r:id="rId28"/>
    <p:sldId id="415" r:id="rId29"/>
    <p:sldId id="416" r:id="rId30"/>
    <p:sldId id="334" r:id="rId31"/>
    <p:sldId id="369" r:id="rId32"/>
    <p:sldId id="370" r:id="rId33"/>
    <p:sldId id="371" r:id="rId34"/>
    <p:sldId id="372" r:id="rId35"/>
    <p:sldId id="373" r:id="rId36"/>
    <p:sldId id="374" r:id="rId37"/>
    <p:sldId id="269" r:id="rId38"/>
  </p:sldIdLst>
  <p:sldSz cx="12198350" cy="6858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Georgia" panose="02040502050405020303" pitchFamily="18" charset="0"/>
      <p:regular r:id="rId45"/>
      <p:bold r:id="rId46"/>
      <p:italic r:id="rId47"/>
      <p:boldItalic r:id="rId48"/>
    </p:embeddedFont>
    <p:embeddedFont>
      <p:font typeface="Minion" panose="02000503070000020003" pitchFamily="2" charset="0"/>
      <p:regular r:id="rId49"/>
      <p:bold r:id="rId50"/>
      <p:italic r:id="rId51"/>
      <p:boldItalic r:id="rId52"/>
    </p:embeddedFont>
  </p:embeddedFontLst>
  <p:custDataLst>
    <p:tags r:id="rId5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tags" Target="tags/tag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font" Target="fonts/font1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6.fntdata"/><Relationship Id="rId20" Type="http://schemas.openxmlformats.org/officeDocument/2006/relationships/slide" Target="slides/slide16.xml"/><Relationship Id="rId41" Type="http://schemas.openxmlformats.org/officeDocument/2006/relationships/font" Target="fonts/font1.fntdata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9.fntdata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03-12-2025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03-12-2025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03-12-2025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3074" name="Picture 2" descr="World's 15 Most Stunning Mountaintop Hotels – Fodors Travel Guide">
            <a:extLst>
              <a:ext uri="{FF2B5EF4-FFF2-40B4-BE49-F238E27FC236}">
                <a16:creationId xmlns:a16="http://schemas.microsoft.com/office/drawing/2014/main" id="{85CA41BF-A80A-B4A3-2DDB-1ED406E0F5A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xfrm>
            <a:off x="22560" y="19770"/>
            <a:ext cx="12150096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10789" y="19771"/>
            <a:ext cx="5586819" cy="6453334"/>
          </a:xfrm>
          <a:prstGeom prst="rect">
            <a:avLst/>
          </a:prstGeom>
          <a:solidFill>
            <a:schemeClr val="tx1">
              <a:lumMod val="95000"/>
              <a:lumOff val="5000"/>
              <a:alpha val="5979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r>
              <a:rPr lang="nl-NL" sz="2400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nl-NL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1- </a:t>
            </a:r>
            <a:r>
              <a:rPr lang="nl-NL" sz="2400" dirty="0" err="1">
                <a:solidFill>
                  <a:schemeClr val="bg1"/>
                </a:solidFill>
              </a:rPr>
              <a:t>Revenue</a:t>
            </a:r>
            <a:r>
              <a:rPr lang="nl-NL" sz="2400" dirty="0">
                <a:solidFill>
                  <a:schemeClr val="bg1"/>
                </a:solidFill>
              </a:rPr>
              <a:t> Management </a:t>
            </a:r>
            <a:r>
              <a:rPr lang="nl-NL" sz="2400" dirty="0" err="1">
                <a:solidFill>
                  <a:schemeClr val="bg1"/>
                </a:solidFill>
              </a:rPr>
              <a:t>Overview</a:t>
            </a: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2- Fundamentals of Hotel </a:t>
            </a:r>
            <a:r>
              <a:rPr lang="nl-NL" sz="2400" dirty="0" err="1">
                <a:solidFill>
                  <a:schemeClr val="bg1"/>
                </a:solidFill>
              </a:rPr>
              <a:t>Revenue</a:t>
            </a:r>
            <a:r>
              <a:rPr lang="nl-NL" sz="2400" dirty="0">
                <a:solidFill>
                  <a:schemeClr val="bg1"/>
                </a:solidFill>
              </a:rPr>
              <a:t> Management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3- Benefits of </a:t>
            </a:r>
            <a:r>
              <a:rPr lang="nl-NL" sz="2400" dirty="0" err="1">
                <a:solidFill>
                  <a:schemeClr val="bg1"/>
                </a:solidFill>
              </a:rPr>
              <a:t>Revenue</a:t>
            </a:r>
            <a:r>
              <a:rPr lang="nl-NL" sz="2400" dirty="0">
                <a:solidFill>
                  <a:schemeClr val="bg1"/>
                </a:solidFill>
              </a:rPr>
              <a:t> Management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4- </a:t>
            </a:r>
            <a:r>
              <a:rPr lang="nl-NL" sz="2400" dirty="0" err="1">
                <a:solidFill>
                  <a:schemeClr val="bg1"/>
                </a:solidFill>
              </a:rPr>
              <a:t>Characteristics</a:t>
            </a:r>
            <a:r>
              <a:rPr lang="nl-NL" sz="2400" dirty="0">
                <a:solidFill>
                  <a:schemeClr val="bg1"/>
                </a:solidFill>
              </a:rPr>
              <a:t> of </a:t>
            </a:r>
            <a:r>
              <a:rPr lang="nl-NL" sz="2400" dirty="0" err="1">
                <a:solidFill>
                  <a:schemeClr val="bg1"/>
                </a:solidFill>
              </a:rPr>
              <a:t>Hospitality</a:t>
            </a:r>
            <a:r>
              <a:rPr lang="nl-NL" sz="2400" dirty="0">
                <a:solidFill>
                  <a:schemeClr val="bg1"/>
                </a:solidFill>
              </a:rPr>
              <a:t> </a:t>
            </a:r>
            <a:r>
              <a:rPr lang="nl-NL" sz="2400" dirty="0" err="1">
                <a:solidFill>
                  <a:schemeClr val="bg1"/>
                </a:solidFill>
              </a:rPr>
              <a:t>Products</a:t>
            </a: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algn="ctr"/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cover the Top 5 Metrics Every Hotel Revenue Manager Must Track! –  Topline Revenue Management">
            <a:extLst>
              <a:ext uri="{FF2B5EF4-FFF2-40B4-BE49-F238E27FC236}">
                <a16:creationId xmlns:a16="http://schemas.microsoft.com/office/drawing/2014/main" id="{2CCB7F70-0C26-A228-86E7-C0E14F53C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84784"/>
            <a:ext cx="6094983" cy="1323439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1- REVENUE MANAGEMENT</a:t>
            </a:r>
          </a:p>
        </p:txBody>
      </p:sp>
    </p:spTree>
    <p:extLst>
      <p:ext uri="{BB962C8B-B14F-4D97-AF65-F5344CB8AC3E}">
        <p14:creationId xmlns:p14="http://schemas.microsoft.com/office/powerpoint/2010/main" val="1286938497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cover the Top 5 Metrics Every Hotel Revenue Manager Must Track! –  Topline Revenue Management">
            <a:extLst>
              <a:ext uri="{FF2B5EF4-FFF2-40B4-BE49-F238E27FC236}">
                <a16:creationId xmlns:a16="http://schemas.microsoft.com/office/drawing/2014/main" id="{2CCB7F70-0C26-A228-86E7-C0E14F53C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196855"/>
          </a:xfrm>
          <a:prstGeom prst="rect">
            <a:avLst/>
          </a:prstGeom>
          <a:solidFill>
            <a:schemeClr val="tx1">
              <a:lumMod val="95000"/>
              <a:lumOff val="5000"/>
              <a:alpha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Revenue management matches supply with demand.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Customers are segmented by their purchase intentions.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Capacity is allocated to each segment strategically.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It aim to maximize the firm’s revenues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731512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scover the Top 5 Metrics Every Hotel Revenue Manager Must Track! –  Topline Revenue Management">
            <a:extLst>
              <a:ext uri="{FF2B5EF4-FFF2-40B4-BE49-F238E27FC236}">
                <a16:creationId xmlns:a16="http://schemas.microsoft.com/office/drawing/2014/main" id="{DB6B65EC-6480-2E9C-9009-BBAECB392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196855"/>
          </a:xfrm>
          <a:prstGeom prst="rect">
            <a:avLst/>
          </a:prstGeom>
          <a:solidFill>
            <a:schemeClr val="tx1">
              <a:lumMod val="95000"/>
              <a:lumOff val="5000"/>
              <a:alpha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Origin: Airline industry post-deregulation, in 1970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Purpose: Maximize revenue from seats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Strategy: Discount some seats, keep full-price sales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Goal: Fill flights while staying profitable.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73395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scover the Top 5 Metrics Every Hotel Revenue Manager Must Track! –  Topline Revenue Management">
            <a:extLst>
              <a:ext uri="{FF2B5EF4-FFF2-40B4-BE49-F238E27FC236}">
                <a16:creationId xmlns:a16="http://schemas.microsoft.com/office/drawing/2014/main" id="{9D7ED450-D0F7-06F5-56DF-25DC77570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2950359"/>
          </a:xfrm>
          <a:prstGeom prst="rect">
            <a:avLst/>
          </a:prstGeom>
          <a:solidFill>
            <a:schemeClr val="tx1">
              <a:lumMod val="95000"/>
              <a:lumOff val="5000"/>
              <a:alpha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Dynamic Pricing: Prices adjust by demand, booking time, and segment.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High Demand: Prices rise.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 Demand: Prices drop to fill seats.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02968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scover the Top 5 Metrics Every Hotel Revenue Manager Must Track! –  Topline Revenue Management">
            <a:extLst>
              <a:ext uri="{FF2B5EF4-FFF2-40B4-BE49-F238E27FC236}">
                <a16:creationId xmlns:a16="http://schemas.microsoft.com/office/drawing/2014/main" id="{20FF5F29-FBF1-98AA-A6A3-FF462531F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solidFill>
            <a:schemeClr val="accent1">
              <a:alpha val="82955"/>
            </a:schemeClr>
          </a:solidFill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8499040" cy="3267946"/>
          </a:xfrm>
          <a:prstGeom prst="rect">
            <a:avLst/>
          </a:prstGeom>
          <a:solidFill>
            <a:schemeClr val="tx1">
              <a:lumMod val="95000"/>
              <a:lumOff val="5000"/>
              <a:alpha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20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It is defined as: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</a:rPr>
              <a:t>“The application of information systems and pricing strategies to allocate the right capacity to the right customer at the right price at the right time” (Ivanov, 2014).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5609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Top Hotel Revenue Management-Strategien zur Umsatzsteigerung - Lybra Tech">
            <a:extLst>
              <a:ext uri="{FF2B5EF4-FFF2-40B4-BE49-F238E27FC236}">
                <a16:creationId xmlns:a16="http://schemas.microsoft.com/office/drawing/2014/main" id="{7208F51F-364D-F10C-6600-0A6858D54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474704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The Right Capacity: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Capacity is the total number of units a firm can sell in a time period.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Capacity is fixed and perishable.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Right capacity means allocating inventory to the most profitable customers.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It avoids simple first-come, first-served decisions.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It aims to use limited capacity to maximize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5931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Top Hotel Revenue Management-Strategien zur Umsatzsteigerung - Lybra Tech">
            <a:extLst>
              <a:ext uri="{FF2B5EF4-FFF2-40B4-BE49-F238E27FC236}">
                <a16:creationId xmlns:a16="http://schemas.microsoft.com/office/drawing/2014/main" id="{5D14812A-28C5-3ED2-0D88-227803FAD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474704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Right Customer: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Not all customers bring the same profit.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Some require too many resources.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Others pay too little.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right customer is “the segment the hotel can serve profitably”.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Example: During fairs, hotels set minimum-stay rules to avoid low-value one-night bookings.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20462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Top Hotel Revenue Management-Strategien zur Umsatzsteigerung - Lybra Tech">
            <a:extLst>
              <a:ext uri="{FF2B5EF4-FFF2-40B4-BE49-F238E27FC236}">
                <a16:creationId xmlns:a16="http://schemas.microsoft.com/office/drawing/2014/main" id="{B4AB6D8C-4AB4-A150-60B6-63F509ACE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402696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Right Price: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directly impacts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Hotels adjust prices for different segments to attract profitable customers.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right price is “what customers are willing to pay and the hotel is willing to charge”.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Overpricing risks losing future guests.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73588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Top Hotel Revenue Management-Strategien zur Umsatzsteigerung - Lybra Tech">
            <a:extLst>
              <a:ext uri="{FF2B5EF4-FFF2-40B4-BE49-F238E27FC236}">
                <a16:creationId xmlns:a16="http://schemas.microsoft.com/office/drawing/2014/main" id="{23EFE773-D42C-8DD9-CA6F-9C6EA9CCB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369332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1-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Right Time: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Timing affects the success of offers.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Too early: ignored;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too late: missed.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Depends on the booking patterns of each segment.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92667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Three ways long-stay hotels can increase their revenue">
            <a:extLst>
              <a:ext uri="{FF2B5EF4-FFF2-40B4-BE49-F238E27FC236}">
                <a16:creationId xmlns:a16="http://schemas.microsoft.com/office/drawing/2014/main" id="{1546FB58-5F0A-B2C0-0B97-21C97A911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29137" y="1412776"/>
            <a:ext cx="6747246" cy="2750240"/>
          </a:xfrm>
          <a:prstGeom prst="rect">
            <a:avLst/>
          </a:prstGeom>
          <a:solidFill>
            <a:schemeClr val="accent4">
              <a:lumMod val="50000"/>
              <a:alpha val="7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DE" sz="4000" b="1" dirty="0">
                <a:solidFill>
                  <a:schemeClr val="bg1"/>
                </a:solidFill>
              </a:rPr>
              <a:t>2- </a:t>
            </a:r>
            <a:r>
              <a:rPr lang="en-US" sz="4000" b="1" dirty="0">
                <a:solidFill>
                  <a:schemeClr val="bg1"/>
                </a:solidFill>
              </a:rPr>
              <a:t>FUNDAMENTALS OF HOTEL REVENUE MANAGEMENT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3F7214-0D13-E87D-6D8F-6A107347F1DB}"/>
              </a:ext>
            </a:extLst>
          </p:cNvPr>
          <p:cNvSpPr txBox="1"/>
          <p:nvPr/>
        </p:nvSpPr>
        <p:spPr>
          <a:xfrm>
            <a:off x="8129239" y="947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76801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29C94F3C-1D13-D965-2E6C-F59B5F5AB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94783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7706952" cy="5027851"/>
          </a:xfrm>
          <a:prstGeom prst="rect">
            <a:avLst/>
          </a:prstGeom>
          <a:solidFill>
            <a:schemeClr val="bg1">
              <a:lumMod val="50000"/>
              <a:alpha val="94945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Revenue management relies on economic principles that guide pricing and capacity decisions.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These assumptions include: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232A18B-E8A2-E34F-40A5-56F9584D6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037684"/>
              </p:ext>
            </p:extLst>
          </p:nvPr>
        </p:nvGraphicFramePr>
        <p:xfrm>
          <a:off x="1788783" y="3003736"/>
          <a:ext cx="7706952" cy="2676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3476">
                  <a:extLst>
                    <a:ext uri="{9D8B030D-6E8A-4147-A177-3AD203B41FA5}">
                      <a16:colId xmlns:a16="http://schemas.microsoft.com/office/drawing/2014/main" val="1347125262"/>
                    </a:ext>
                  </a:extLst>
                </a:gridCol>
                <a:gridCol w="3853476">
                  <a:extLst>
                    <a:ext uri="{9D8B030D-6E8A-4147-A177-3AD203B41FA5}">
                      <a16:colId xmlns:a16="http://schemas.microsoft.com/office/drawing/2014/main" val="7067161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Product perishability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Limited capacity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7006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High fixed and low variable costs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Unequal demand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4634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Possibility to forecast demand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Possibility for advanced booking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3016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Different price elasticities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Different willingness-to-pay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091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Possibilities to segment market demand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3146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340244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17FEDEBF-7873-E26F-5AE4-D3DF4BE9D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366791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994719" y="1566251"/>
            <a:ext cx="3960440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1- Perishable Inventory: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Rooms, seats, or tables cannot be stored for later sale.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Unsold units represent lost, unrecoverable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82121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75B5ABF9-7226-CE64-FB20-CE5835361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2- Limited capacity: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Hospitality businesses have limited capacity.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Once fully booked, extra demand can’t be met immediately.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Examples: Hotels need new rooms, airlines need later flights, restaurants need available tables.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21298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264F77CA-22FE-D994-F406-C183E2971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826632" cy="5027851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3- High fixed and low variable costs: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Fixed Costs: Do not change with guest numbers.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Variable Costs: Change according to the number of guests.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Extra guests cost little to serve.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Expanding capacity is costly.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Prices can be lowered to fill space.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Better to sell than leave capacity unused.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04324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51BC7367-A0AE-897F-7A36-7EF0105F6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4- Fluctuating Demand: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Demand varies over time.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Prices adjust to low or high-demand periods.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Boosts off-peak bookings and eases peak demand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Smooth demand and maximize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75298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CC52D32C-F09C-D200-57C4-B9AA722FB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5027851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5- Possibility to forecast demand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Revenue management needs predictable demand.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Pricing decisions rely on accurate forecasts.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If demand is unpredictable, dynamic pricing fails.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Then the hotel should use constant prices.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57588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28D8B051-C593-2902-A4E8-37867B1B1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6- Market Segmentation: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Revenue management needs diverse demand.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Hotels must be able to segment customers.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Without segmentation, no need for marketing mix.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demand is naturally varied.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79239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2DA852BB-1660-39D7-A532-64605F8BC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7- Different Price Elasticities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Different segments react differently to price changes.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customers can be price-sensitive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This lets hotels charge different prices.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Elasticity indicates how demand responds to price.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61609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4F820C49-18B8-532E-604C-70914B80F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4612353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8- Different willingness-to-pay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highest price a customer is willing to pay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Lower price results in consumer surplus, lost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Different segments means different willingness-to-pay.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Hotels use price discrimination to maximize revenue</a:t>
            </a:r>
          </a:p>
        </p:txBody>
      </p:sp>
    </p:spTree>
    <p:extLst>
      <p:ext uri="{BB962C8B-B14F-4D97-AF65-F5344CB8AC3E}">
        <p14:creationId xmlns:p14="http://schemas.microsoft.com/office/powerpoint/2010/main" val="188861445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ree ways long-stay hotels can increase their revenue">
            <a:extLst>
              <a:ext uri="{FF2B5EF4-FFF2-40B4-BE49-F238E27FC236}">
                <a16:creationId xmlns:a16="http://schemas.microsoft.com/office/drawing/2014/main" id="{4EEC769C-43EC-6877-0BD5-E1B79C706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881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4248472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2- Fundamentals of Hotel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5027851"/>
          </a:xfrm>
          <a:prstGeom prst="rect">
            <a:avLst/>
          </a:prstGeom>
          <a:solidFill>
            <a:schemeClr val="bg1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9- Advance Sales: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Hotels can be booked in advance.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Secures accommodation for tourists.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Provides a long selling window.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Revenue management can: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Segment customers by booking time.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Track bookings and adjust prices or availability.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2010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otel Revenue Management Software [2025 Guide]">
            <a:extLst>
              <a:ext uri="{FF2B5EF4-FFF2-40B4-BE49-F238E27FC236}">
                <a16:creationId xmlns:a16="http://schemas.microsoft.com/office/drawing/2014/main" id="{46C0E89F-AAE5-C0DF-BC2B-8F01666C6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-751" y="1490008"/>
            <a:ext cx="6238999" cy="1938992"/>
          </a:xfrm>
          <a:prstGeom prst="rect">
            <a:avLst/>
          </a:prstGeom>
          <a:solidFill>
            <a:schemeClr val="accent4">
              <a:lumMod val="50000"/>
              <a:alpha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3- BENEFITS OF REVENUE MANAGEMENT</a:t>
            </a:r>
          </a:p>
        </p:txBody>
      </p:sp>
    </p:spTree>
    <p:extLst>
      <p:ext uri="{BB962C8B-B14F-4D97-AF65-F5344CB8AC3E}">
        <p14:creationId xmlns:p14="http://schemas.microsoft.com/office/powerpoint/2010/main" val="429489982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otel Revenue Management Software [2025 Guide]">
            <a:extLst>
              <a:ext uri="{FF2B5EF4-FFF2-40B4-BE49-F238E27FC236}">
                <a16:creationId xmlns:a16="http://schemas.microsoft.com/office/drawing/2014/main" id="{847370E8-622A-0B53-1C49-36FBB600E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3- Benefits of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4858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Increased Revenue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Optimized Occupancy: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Yield management helps sell rooms at the most profitable rate.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Higher Pricing in High Demand: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When demand rises, prices can be increased to boost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48287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tel Revenue Management Software [2025 Guide]">
            <a:extLst>
              <a:ext uri="{FF2B5EF4-FFF2-40B4-BE49-F238E27FC236}">
                <a16:creationId xmlns:a16="http://schemas.microsoft.com/office/drawing/2014/main" id="{BD7D02E9-CD05-D459-3A90-33DA24FEF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3- Benefits of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5027851"/>
          </a:xfrm>
          <a:prstGeom prst="rect">
            <a:avLst/>
          </a:prstGeom>
          <a:solidFill>
            <a:schemeClr val="tx1">
              <a:lumMod val="95000"/>
              <a:lumOff val="5000"/>
              <a:alpha val="6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B- Competitive Analysis: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Yield management aligns prices with the market.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Track competitors’ pricing patterns.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Use competitors’ strategies to adjust prices dynamically.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Competitor insights help increase incremental revenue.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606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tel Revenue Management Software [2025 Guide]">
            <a:extLst>
              <a:ext uri="{FF2B5EF4-FFF2-40B4-BE49-F238E27FC236}">
                <a16:creationId xmlns:a16="http://schemas.microsoft.com/office/drawing/2014/main" id="{738E1894-F33B-DFE5-4451-B250E9FC0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3- Benefits of Revenue 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4248472" cy="3781356"/>
          </a:xfrm>
          <a:prstGeom prst="rect">
            <a:avLst/>
          </a:prstGeom>
          <a:solidFill>
            <a:schemeClr val="tx1">
              <a:lumMod val="95000"/>
              <a:lumOff val="5000"/>
              <a:alpha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Decreased Errors: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Yield management relies on precise demand forecasting.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Better data reduces miscalculations and risk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274598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roduct Development">
            <a:extLst>
              <a:ext uri="{FF2B5EF4-FFF2-40B4-BE49-F238E27FC236}">
                <a16:creationId xmlns:a16="http://schemas.microsoft.com/office/drawing/2014/main" id="{4D5753B1-F509-E37F-F76F-601B0914A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29137" y="1412776"/>
            <a:ext cx="7726222" cy="2750240"/>
          </a:xfrm>
          <a:prstGeom prst="rect">
            <a:avLst/>
          </a:prstGeom>
          <a:solidFill>
            <a:schemeClr val="accent4">
              <a:lumMod val="50000"/>
              <a:alpha val="85446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DE" sz="4000" b="1" dirty="0">
                <a:solidFill>
                  <a:schemeClr val="bg1"/>
                </a:solidFill>
              </a:rPr>
              <a:t>4- THE </a:t>
            </a:r>
            <a:r>
              <a:rPr lang="en-US" sz="4000" b="1" dirty="0">
                <a:solidFill>
                  <a:schemeClr val="bg1"/>
                </a:solidFill>
              </a:rPr>
              <a:t>CHARACTERISTICS OF HOSPITALITY PRODUCTS</a:t>
            </a:r>
          </a:p>
        </p:txBody>
      </p:sp>
    </p:spTree>
    <p:extLst>
      <p:ext uri="{BB962C8B-B14F-4D97-AF65-F5344CB8AC3E}">
        <p14:creationId xmlns:p14="http://schemas.microsoft.com/office/powerpoint/2010/main" val="404448602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he summer 2024 travel trends that will impact hotels | Hotel Dive">
            <a:extLst>
              <a:ext uri="{FF2B5EF4-FFF2-40B4-BE49-F238E27FC236}">
                <a16:creationId xmlns:a16="http://schemas.microsoft.com/office/drawing/2014/main" id="{D84FF67A-4773-E4E4-E84C-0999E9865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5014863" cy="646331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DE" b="1" dirty="0">
                <a:solidFill>
                  <a:schemeClr val="bg1"/>
                </a:solidFill>
              </a:rPr>
              <a:t> 1- </a:t>
            </a:r>
            <a:r>
              <a:rPr lang="en-US" b="1" dirty="0">
                <a:solidFill>
                  <a:schemeClr val="bg1"/>
                </a:solidFill>
              </a:rPr>
              <a:t>Characteristics of Hospitality Products</a:t>
            </a:r>
            <a:endParaRPr lang="en-DE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5BFDDB-5AAD-C7DF-E7A7-5A89E96DFF05}"/>
              </a:ext>
            </a:extLst>
          </p:cNvPr>
          <p:cNvSpPr txBox="1"/>
          <p:nvPr/>
        </p:nvSpPr>
        <p:spPr>
          <a:xfrm>
            <a:off x="986607" y="1609589"/>
            <a:ext cx="4032448" cy="4612353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Hospitality products have different characteristics.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They include intangibility, perishability, inseparability, and heterogeneity.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They are more of an experience than a physical good.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36466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The summer 2024 travel trends that will impact hotels | Hotel Dive">
            <a:extLst>
              <a:ext uri="{FF2B5EF4-FFF2-40B4-BE49-F238E27FC236}">
                <a16:creationId xmlns:a16="http://schemas.microsoft.com/office/drawing/2014/main" id="{EC1FE5E5-D902-273F-B042-333968381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476493"/>
            <a:ext cx="4104456" cy="5489516"/>
          </a:xfrm>
          <a:prstGeom prst="rect">
            <a:avLst/>
          </a:prstGeom>
          <a:solidFill>
            <a:schemeClr val="bg1">
              <a:lumMod val="50000"/>
              <a:alpha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A- Inseparability: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Service is produced and consumed at the same time.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Guests must be physically present.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Customers participate in service delivery.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Experience is co-created with staff.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Interaction quality affects satisfaction.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DE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34848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he summer 2024 travel trends that will impact hotels | Hotel Dive">
            <a:extLst>
              <a:ext uri="{FF2B5EF4-FFF2-40B4-BE49-F238E27FC236}">
                <a16:creationId xmlns:a16="http://schemas.microsoft.com/office/drawing/2014/main" id="{74BDFE5D-6111-F296-19E2-2D4EAA185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620688"/>
            <a:ext cx="3744415" cy="5027851"/>
          </a:xfrm>
          <a:prstGeom prst="rect">
            <a:avLst/>
          </a:prstGeom>
          <a:solidFill>
            <a:schemeClr val="bg1">
              <a:lumMod val="50000"/>
              <a:alpha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B- Simultaneity: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 hotel service cannot be produced in advance or stored.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It cannot be inspected before it is delivered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Guests experience the service in real time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94167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he summer 2024 travel trends that will impact hotels | Hotel Dive">
            <a:extLst>
              <a:ext uri="{FF2B5EF4-FFF2-40B4-BE49-F238E27FC236}">
                <a16:creationId xmlns:a16="http://schemas.microsoft.com/office/drawing/2014/main" id="{4618F987-70B2-D259-AB5A-463CDA3D7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764704"/>
            <a:ext cx="3744415" cy="4243021"/>
          </a:xfrm>
          <a:prstGeom prst="rect">
            <a:avLst/>
          </a:prstGeom>
          <a:solidFill>
            <a:schemeClr val="bg1">
              <a:lumMod val="50000"/>
              <a:alpha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C- Perishability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Unsold services cannot be stored for future use.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If not consumed at the moment, the value is lost forever.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315983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7 Best Websites for Booking Hotels at the Cheapest Prices [2025]">
            <a:extLst>
              <a:ext uri="{FF2B5EF4-FFF2-40B4-BE49-F238E27FC236}">
                <a16:creationId xmlns:a16="http://schemas.microsoft.com/office/drawing/2014/main" id="{F82EDE54-8FC5-0566-DD36-EA31B11B4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707325"/>
            <a:ext cx="4392488" cy="5027851"/>
          </a:xfrm>
          <a:prstGeom prst="rect">
            <a:avLst/>
          </a:prstGeom>
          <a:solidFill>
            <a:schemeClr val="bg1">
              <a:lumMod val="50000"/>
              <a:alpha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Intangibility 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Services cannot be fully experienced before purchase.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Customers rely on pre-purchase cues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Intangible elements influence customer satisfaction.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Intangibility makes pre-purchase evaluation difficult.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48173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7 Best Websites for Booking Hotels at the Cheapest Prices [2025]">
            <a:extLst>
              <a:ext uri="{FF2B5EF4-FFF2-40B4-BE49-F238E27FC236}">
                <a16:creationId xmlns:a16="http://schemas.microsoft.com/office/drawing/2014/main" id="{A2B59008-C616-F25A-34D3-D5130BE17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661158"/>
            <a:ext cx="3600399" cy="5535683"/>
          </a:xfrm>
          <a:prstGeom prst="rect">
            <a:avLst/>
          </a:prstGeom>
          <a:solidFill>
            <a:schemeClr val="bg1">
              <a:lumMod val="50000"/>
              <a:alpha val="8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E- Heterogeneity: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Quality varies depending on the staff, time, and conditions.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Customer experiences are never the same.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Even standardized chains cannot guarantee identical experiences.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Variability is inherent in service delivery.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00828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1249</TotalTime>
  <Words>1227</Words>
  <Application>Microsoft Macintosh PowerPoint</Application>
  <PresentationFormat>Custom</PresentationFormat>
  <Paragraphs>276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216</cp:revision>
  <dcterms:created xsi:type="dcterms:W3CDTF">2023-10-18T00:40:52Z</dcterms:created>
  <dcterms:modified xsi:type="dcterms:W3CDTF">2025-12-03T13:36:47Z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