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62"/>
  </p:notesMasterIdLst>
  <p:handoutMasterIdLst>
    <p:handoutMasterId r:id="rId63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275" r:id="rId12"/>
    <p:sldId id="271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7" r:id="rId22"/>
    <p:sldId id="284" r:id="rId23"/>
    <p:sldId id="289" r:id="rId24"/>
    <p:sldId id="288" r:id="rId25"/>
    <p:sldId id="285" r:id="rId26"/>
    <p:sldId id="290" r:id="rId27"/>
    <p:sldId id="286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9" r:id="rId54"/>
    <p:sldId id="317" r:id="rId55"/>
    <p:sldId id="320" r:id="rId56"/>
    <p:sldId id="321" r:id="rId57"/>
    <p:sldId id="324" r:id="rId58"/>
    <p:sldId id="322" r:id="rId59"/>
    <p:sldId id="325" r:id="rId60"/>
    <p:sldId id="269" r:id="rId61"/>
  </p:sldIdLst>
  <p:sldSz cx="12198350" cy="6858000"/>
  <p:notesSz cx="6858000" cy="9144000"/>
  <p:embeddedFontLst>
    <p:embeddedFont>
      <p:font typeface="Calibri" panose="020F0502020204030204" pitchFamily="34" charset="0"/>
      <p:regular r:id="rId64"/>
      <p:bold r:id="rId65"/>
      <p:italic r:id="rId66"/>
      <p:boldItalic r:id="rId67"/>
    </p:embeddedFont>
    <p:embeddedFont>
      <p:font typeface="Georgia" panose="02040502050405020303" pitchFamily="18" charset="0"/>
      <p:regular r:id="rId68"/>
      <p:bold r:id="rId69"/>
      <p:italic r:id="rId70"/>
      <p:boldItalic r:id="rId71"/>
    </p:embeddedFont>
    <p:embeddedFont>
      <p:font typeface="Minion" panose="02000503070000020003" pitchFamily="2" charset="0"/>
      <p:regular r:id="rId72"/>
      <p:bold r:id="rId73"/>
      <p:italic r:id="rId74"/>
      <p:boldItalic r:id="rId75"/>
    </p:embeddedFont>
  </p:embeddedFontLst>
  <p:custDataLst>
    <p:tags r:id="rId7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handoutMaster" Target="handoutMasters/handoutMaster1.xml"/><Relationship Id="rId68" Type="http://schemas.openxmlformats.org/officeDocument/2006/relationships/font" Target="fonts/font5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3.fntdata"/><Relationship Id="rId74" Type="http://schemas.openxmlformats.org/officeDocument/2006/relationships/font" Target="fonts/font11.fntdata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9.fntdata"/><Relationship Id="rId80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4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font" Target="fonts/font8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02-05-2025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02-05-2025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02-05-2025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-Leisure,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r>
              <a:rPr lang="nl-NL" dirty="0"/>
              <a:t>- </a:t>
            </a:r>
            <a:r>
              <a:rPr lang="nl-NL" dirty="0" err="1"/>
              <a:t>Geography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Forms of </a:t>
            </a:r>
            <a:r>
              <a:rPr lang="nl-NL" dirty="0" err="1"/>
              <a:t>tourism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C6DB5E-2776-3F9A-F507-4DB7608ACE15}"/>
              </a:ext>
            </a:extLst>
          </p:cNvPr>
          <p:cNvSpPr txBox="1"/>
          <p:nvPr/>
        </p:nvSpPr>
        <p:spPr>
          <a:xfrm>
            <a:off x="1575412" y="14542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Leisure: </a:t>
            </a:r>
          </a:p>
          <a:p>
            <a:pPr lvl="2"/>
            <a:r>
              <a:rPr lang="en-GB" dirty="0"/>
              <a:t>- Leisure is often viewed as a measure of time.</a:t>
            </a:r>
          </a:p>
          <a:p>
            <a:pPr lvl="2"/>
            <a:r>
              <a:rPr lang="en-GB" dirty="0"/>
              <a:t>- It typically refers to the time remaining after fulfilling </a:t>
            </a:r>
          </a:p>
          <a:p>
            <a:pPr lvl="2"/>
            <a:r>
              <a:rPr lang="en-GB" dirty="0"/>
              <a:t>work, sleep, household chores, and personal obligations.</a:t>
            </a:r>
          </a:p>
          <a:p>
            <a:pPr lvl="2"/>
            <a:r>
              <a:rPr lang="en-GB" dirty="0"/>
              <a:t>- In essence, leisure is free time that individuals</a:t>
            </a:r>
          </a:p>
          <a:p>
            <a:pPr lvl="2"/>
            <a:r>
              <a:rPr lang="en-GB" dirty="0"/>
              <a:t> can spend as they choose.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D2BE17-DB40-9208-FF13-23B382AED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3684" y="1772816"/>
            <a:ext cx="5918200" cy="3619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D00E05-FD14-5F0C-9FEE-F8F928947330}"/>
              </a:ext>
            </a:extLst>
          </p:cNvPr>
          <p:cNvSpPr txBox="1"/>
          <p:nvPr/>
        </p:nvSpPr>
        <p:spPr>
          <a:xfrm>
            <a:off x="6387206" y="5351162"/>
            <a:ext cx="57954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Hall and Page, 2014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Leisure: </a:t>
            </a:r>
          </a:p>
          <a:p>
            <a:pPr lvl="2"/>
            <a:r>
              <a:rPr lang="en-GB" dirty="0"/>
              <a:t>- The concept of leisure raises the question of whether all free time can truly be considered leisure.</a:t>
            </a:r>
          </a:p>
          <a:p>
            <a:pPr lvl="2"/>
            <a:r>
              <a:rPr lang="en-GB" dirty="0"/>
              <a:t>- For example, the unemployed may view their free time as </a:t>
            </a:r>
            <a:r>
              <a:rPr lang="en-GB" b="1" dirty="0"/>
              <a:t>enforced leisure </a:t>
            </a:r>
            <a:r>
              <a:rPr lang="en-GB" dirty="0"/>
              <a:t>rather than voluntary.</a:t>
            </a:r>
          </a:p>
          <a:p>
            <a:pPr lvl="2"/>
            <a:r>
              <a:rPr lang="en-GB" dirty="0"/>
              <a:t>- Similarly, volunteers at a sporting event might regard their activity </a:t>
            </a:r>
            <a:r>
              <a:rPr lang="en-GB" b="1" dirty="0"/>
              <a:t>as serious leisure</a:t>
            </a:r>
            <a:r>
              <a:rPr lang="en-GB" dirty="0"/>
              <a:t> rather than just free time.</a:t>
            </a:r>
          </a:p>
          <a:p>
            <a:pPr lvl="2"/>
            <a:r>
              <a:rPr lang="en-GB" dirty="0"/>
              <a:t>- These examples suggest that leisure is not only a </a:t>
            </a:r>
            <a:r>
              <a:rPr lang="en-GB" b="1" dirty="0"/>
              <a:t>measure of time </a:t>
            </a:r>
            <a:r>
              <a:rPr lang="en-GB" dirty="0"/>
              <a:t>but also </a:t>
            </a:r>
            <a:r>
              <a:rPr lang="en-GB" b="1" dirty="0"/>
              <a:t>an attitude of mind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- An essential component of leisure is the element of </a:t>
            </a:r>
            <a:r>
              <a:rPr lang="en-GB" b="1" dirty="0"/>
              <a:t>choice</a:t>
            </a:r>
            <a:r>
              <a:rPr lang="en-GB" dirty="0"/>
              <a:t>—the freedom to decide how to use that time.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272666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1.2- </a:t>
            </a:r>
            <a:r>
              <a:rPr lang="nl-NL" dirty="0" err="1"/>
              <a:t>Recreation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- Recreation typically refers to the variety of activities undertaken during leisure time.</a:t>
            </a:r>
          </a:p>
          <a:p>
            <a:pPr lvl="2"/>
            <a:r>
              <a:rPr lang="en-GB" dirty="0"/>
              <a:t>- The main purpose of recreation is to refresh a person’s strength and spirit,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Watching television at home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 holidaying abroad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1026" name="Picture 2" descr="Leisure Activities As Ticket To Less ...">
            <a:extLst>
              <a:ext uri="{FF2B5EF4-FFF2-40B4-BE49-F238E27FC236}">
                <a16:creationId xmlns:a16="http://schemas.microsoft.com/office/drawing/2014/main" id="{5DA1CA57-4BE4-C215-A910-BAB90B9AD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938" y="3347287"/>
            <a:ext cx="5408412" cy="309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earchers: The benefits of free time ...">
            <a:extLst>
              <a:ext uri="{FF2B5EF4-FFF2-40B4-BE49-F238E27FC236}">
                <a16:creationId xmlns:a16="http://schemas.microsoft.com/office/drawing/2014/main" id="{C6561699-2970-DBC3-482E-B5E7EA610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35" y="3737703"/>
            <a:ext cx="5555738" cy="231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38432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1.2- </a:t>
            </a:r>
            <a:r>
              <a:rPr lang="nl-NL" dirty="0" err="1"/>
              <a:t>Recreation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A useful distinction can be made between different types of leisure pursuits: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Arts, cultural activities, and entertainment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Physical activities</a:t>
            </a:r>
          </a:p>
          <a:p>
            <a:pPr lvl="2"/>
            <a:r>
              <a:rPr lang="en-GB" dirty="0"/>
              <a:t>Sports can be further distinguished from other physical recreation because: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They involve competition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Participants must follow rules set by a recognised authority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21675-47D8-8AB5-EC55-97FA77A5736F}"/>
              </a:ext>
            </a:extLst>
          </p:cNvPr>
          <p:cNvSpPr txBox="1"/>
          <p:nvPr/>
        </p:nvSpPr>
        <p:spPr>
          <a:xfrm>
            <a:off x="8218449" y="38360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Many Leisure Time Activities May Lower ...">
            <a:extLst>
              <a:ext uri="{FF2B5EF4-FFF2-40B4-BE49-F238E27FC236}">
                <a16:creationId xmlns:a16="http://schemas.microsoft.com/office/drawing/2014/main" id="{56CD03B0-2311-0D38-1ABC-85232072B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430" y="3411836"/>
            <a:ext cx="3755723" cy="300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ultural Events &amp; Activities">
            <a:extLst>
              <a:ext uri="{FF2B5EF4-FFF2-40B4-BE49-F238E27FC236}">
                <a16:creationId xmlns:a16="http://schemas.microsoft.com/office/drawing/2014/main" id="{1ED466AF-487D-2DCE-E348-FC2D0A273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431" y="1124744"/>
            <a:ext cx="3771900" cy="215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55930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1.3-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- If leisure is considered a measure of time, and recreation refers to the activities done during that time, </a:t>
            </a:r>
            <a:r>
              <a:rPr lang="en-GB" b="1" dirty="0"/>
              <a:t>then what is tourism?</a:t>
            </a:r>
          </a:p>
          <a:p>
            <a:pPr lvl="2"/>
            <a:r>
              <a:rPr lang="en-GB" dirty="0"/>
              <a:t>- Tourism can be seen as one type of recreational activity.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How can we differentiate between recreation and tourism?</a:t>
            </a:r>
          </a:p>
          <a:p>
            <a:pPr lvl="2"/>
            <a:r>
              <a:rPr lang="en-GB" dirty="0"/>
              <a:t>- A helpful way to understand the difference is to imagine a spectrum: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At one end: Recreation based at home or in the local area.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At the other end: Recreational travel, which involves:</a:t>
            </a:r>
          </a:p>
          <a:p>
            <a:pPr marL="285750" lvl="2" indent="-285750">
              <a:buFont typeface="Wingdings" pitchFamily="2" charset="2"/>
              <a:buChar char="v"/>
            </a:pPr>
            <a:r>
              <a:rPr lang="en-GB" dirty="0"/>
              <a:t>Greater distances</a:t>
            </a:r>
          </a:p>
          <a:p>
            <a:pPr marL="285750" lvl="2" indent="-285750">
              <a:buFont typeface="Wingdings" pitchFamily="2" charset="2"/>
              <a:buChar char="v"/>
            </a:pPr>
            <a:r>
              <a:rPr lang="en-GB" dirty="0"/>
              <a:t>Possibly overnight accommodation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216909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1.3-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- From a geographical perspective, tourism is viewed as one form of temporary or leisure mobility.</a:t>
            </a:r>
          </a:p>
          <a:p>
            <a:pPr lvl="2"/>
            <a:r>
              <a:rPr lang="en-GB" dirty="0"/>
              <a:t>- This perspective acknowledges that technological advancements and societal changes have increased people's capacity to travel extensively.</a:t>
            </a:r>
          </a:p>
          <a:p>
            <a:pPr lvl="2"/>
            <a:r>
              <a:rPr lang="en-GB" dirty="0"/>
              <a:t>- Tourism can thus be understood as a form of voluntary, temporary mobility in relation to an individual’s place of residence.</a:t>
            </a:r>
          </a:p>
          <a:p>
            <a:pPr lvl="2"/>
            <a:r>
              <a:rPr lang="en-GB" dirty="0"/>
              <a:t>- It involves people choosing to temporarily leave their usual environment for leisure purposes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9693399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D00E05-FD14-5F0C-9FEE-F8F928947330}"/>
              </a:ext>
            </a:extLst>
          </p:cNvPr>
          <p:cNvSpPr txBox="1"/>
          <p:nvPr/>
        </p:nvSpPr>
        <p:spPr>
          <a:xfrm>
            <a:off x="197517" y="5958737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DAC034-A9C0-29F2-BD20-EDE3E9361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286" y="809328"/>
            <a:ext cx="7772400" cy="56637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56175F7-40F3-607D-A051-DC926B3CC651}"/>
              </a:ext>
            </a:extLst>
          </p:cNvPr>
          <p:cNvSpPr txBox="1"/>
          <p:nvPr/>
        </p:nvSpPr>
        <p:spPr>
          <a:xfrm>
            <a:off x="5397190" y="539719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34648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- The mobilities approach brings attention to the international debate over the definition of tourism.</a:t>
            </a:r>
          </a:p>
          <a:p>
            <a:pPr lvl="2"/>
            <a:r>
              <a:rPr lang="en-GB" dirty="0"/>
              <a:t>- There are two main ways to investigate this problem.</a:t>
            </a:r>
          </a:p>
          <a:p>
            <a:pPr lvl="2"/>
            <a:r>
              <a:rPr lang="en-GB" dirty="0"/>
              <a:t>- Defining tourism from the demand side, focusing on the tourist (the person traveling).</a:t>
            </a:r>
          </a:p>
          <a:p>
            <a:pPr lvl="2"/>
            <a:r>
              <a:rPr lang="en-GB" dirty="0"/>
              <a:t>- The United Nations Statistical Commission defines tourism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"The activities of persons traveling to and staying in places outside their usual environment for not more than one consecutive year for leisure, business, and other purposes."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825252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1.3-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- This definition raises several issues: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What is a person’s usual environment?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inclusion of business and other purposes of visit requires a broader understanding of tourism, not just as a recreational pursuit.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Certain types of </a:t>
            </a:r>
            <a:r>
              <a:rPr lang="en-GB" dirty="0" err="1"/>
              <a:t>travelers</a:t>
            </a:r>
            <a:r>
              <a:rPr lang="en-GB" dirty="0"/>
              <a:t> are excluded from this definition. Tourism is just one part of the broader spectrum of travel, which includes: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Daily commutes to work or for shopping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Migration, where the </a:t>
            </a:r>
            <a:r>
              <a:rPr lang="en-GB" dirty="0" err="1"/>
              <a:t>traveler</a:t>
            </a:r>
            <a:r>
              <a:rPr lang="en-GB" dirty="0"/>
              <a:t> intends to take up permanent or long-term residence in another area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151762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Leisure,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1.3- </a:t>
            </a:r>
            <a:r>
              <a:rPr lang="nl-NL" dirty="0" err="1"/>
              <a:t>Tourism</a:t>
            </a:r>
            <a:r>
              <a:rPr lang="nl-NL" dirty="0"/>
              <a:t>: </a:t>
            </a:r>
          </a:p>
          <a:p>
            <a:pPr lvl="2"/>
            <a:r>
              <a:rPr lang="en-GB" dirty="0"/>
              <a:t>- The tourism sector can also be defined from the supply-side point of view.</a:t>
            </a:r>
          </a:p>
          <a:p>
            <a:pPr lvl="2"/>
            <a:r>
              <a:rPr lang="en-GB" dirty="0"/>
              <a:t>- The challenge lies in disentangling tourism businesses and jobs from the rest of the economy.</a:t>
            </a:r>
          </a:p>
          <a:p>
            <a:pPr lvl="2"/>
            <a:r>
              <a:rPr lang="en-GB" dirty="0"/>
              <a:t>- After years of debate, the accepted approach is the tourism satellite account (TSA), adopted by the United Nations in 2000.</a:t>
            </a:r>
          </a:p>
          <a:p>
            <a:pPr lvl="2"/>
            <a:r>
              <a:rPr lang="en-GB" dirty="0"/>
              <a:t>- The TSA measures the demand for goods and services generated by visitors to a destination.</a:t>
            </a:r>
          </a:p>
          <a:p>
            <a:pPr lvl="2"/>
            <a:r>
              <a:rPr lang="en-GB" dirty="0"/>
              <a:t>- It allows tourism to be compared with other sectors of the economy by calculating its contribution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Investment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Consumption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Employment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Gross Domestic Product (GDP)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Taxation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59899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dirty="0"/>
              <a:t>- When studying the geography of travel and tourism, three essential concepts must be considered:</a:t>
            </a:r>
          </a:p>
          <a:p>
            <a:pPr lvl="2"/>
            <a:r>
              <a:rPr lang="en-GB" b="1" dirty="0"/>
              <a:t>Spatial Scale:</a:t>
            </a:r>
          </a:p>
          <a:p>
            <a:pPr lvl="2"/>
            <a:r>
              <a:rPr lang="en-GB" dirty="0"/>
              <a:t>- Understanding tourism at different levels: local, regional, national, and global.</a:t>
            </a:r>
          </a:p>
          <a:p>
            <a:pPr lvl="2"/>
            <a:r>
              <a:rPr lang="en-GB" b="1" dirty="0"/>
              <a:t>The Geographical Components of the Tourism System: </a:t>
            </a:r>
          </a:p>
          <a:p>
            <a:pPr lvl="2"/>
            <a:r>
              <a:rPr lang="en-GB" dirty="0"/>
              <a:t>- Includes tourist-generating areas, transit routes, and tourist destination areas.</a:t>
            </a:r>
          </a:p>
          <a:p>
            <a:pPr lvl="2"/>
            <a:r>
              <a:rPr lang="en-GB" b="1" dirty="0"/>
              <a:t>Spatial Interaction Between the Components of the Tourism System:</a:t>
            </a:r>
          </a:p>
          <a:p>
            <a:pPr lvl="2"/>
            <a:r>
              <a:rPr lang="en-GB" dirty="0"/>
              <a:t>- Focuses on the movement of people, goods, and services between different parts of the tourism system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3068001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2.1. Spatial Scale in Geography and Tourism</a:t>
            </a:r>
          </a:p>
          <a:p>
            <a:pPr lvl="2"/>
            <a:r>
              <a:rPr lang="en-GB" dirty="0"/>
              <a:t>- Geographers study the spatial expression of tourism as a human activity.</a:t>
            </a:r>
          </a:p>
          <a:p>
            <a:pPr lvl="2"/>
            <a:r>
              <a:rPr lang="en-GB" dirty="0"/>
              <a:t>- They focus on both tourist-generating areas, tourist-receiving areas, and the links between them.</a:t>
            </a:r>
          </a:p>
          <a:p>
            <a:pPr lvl="2"/>
            <a:r>
              <a:rPr lang="en-GB" dirty="0"/>
              <a:t>- This study can be conducted at various scales, including:</a:t>
            </a:r>
          </a:p>
          <a:p>
            <a:pPr lvl="2"/>
            <a:r>
              <a:rPr lang="en-GB" b="1" dirty="0"/>
              <a:t>Global or Continental Scale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Distribution of major climate zones and ecosystems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Air and shipping routes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Patterns of migration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623497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2.1. Spatial Scale in Geography and Tourism</a:t>
            </a:r>
            <a:endParaRPr lang="en-GB" dirty="0"/>
          </a:p>
          <a:p>
            <a:pPr lvl="2"/>
            <a:r>
              <a:rPr lang="en-GB" b="1" dirty="0"/>
              <a:t>National Scale: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Identification of a country's transport networks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Mapping of tourist regions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Population distribution</a:t>
            </a:r>
          </a:p>
          <a:p>
            <a:pPr lvl="2"/>
            <a:r>
              <a:rPr lang="en-GB" b="1" dirty="0"/>
              <a:t>Regional Scale: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Assessment of tourism resources in a particular part of a country</a:t>
            </a:r>
          </a:p>
          <a:p>
            <a:pPr lvl="2"/>
            <a:r>
              <a:rPr lang="en-GB" b="1" dirty="0"/>
              <a:t>Local Scale: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Location of specific attractions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Configuration of holiday resorts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0441051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r>
              <a:rPr lang="en-GB" b="1" dirty="0"/>
              <a:t>2.1. Spatial Scale in Geography and Tourism</a:t>
            </a:r>
            <a:endParaRPr lang="en-GB" dirty="0"/>
          </a:p>
          <a:p>
            <a:pPr lvl="2"/>
            <a:r>
              <a:rPr lang="en-GB" b="1" dirty="0"/>
              <a:t>Flows of Leisure Tourism in Europe: Importance of Spatial Scale</a:t>
            </a:r>
          </a:p>
          <a:p>
            <a:pPr lvl="2"/>
            <a:r>
              <a:rPr lang="en-GB" b="1" dirty="0"/>
              <a:t>International Scale:</a:t>
            </a:r>
          </a:p>
          <a:p>
            <a:pPr lvl="2"/>
            <a:r>
              <a:rPr lang="en-GB" dirty="0"/>
              <a:t>- The dominant flow of tourists is from north to south (e.g. Northern Europeans traveling to Southern Europe for sun and sea tourism).</a:t>
            </a:r>
          </a:p>
          <a:p>
            <a:pPr lvl="2"/>
            <a:r>
              <a:rPr lang="en-GB" b="1" dirty="0"/>
              <a:t>Regional Scale: </a:t>
            </a:r>
          </a:p>
          <a:p>
            <a:pPr lvl="2"/>
            <a:r>
              <a:rPr lang="en-GB" dirty="0"/>
              <a:t>-More diverse patterns of movement emerge,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Travel between cities: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Travel from cities to the coast or countryside</a:t>
            </a:r>
          </a:p>
          <a:p>
            <a:pPr lvl="2"/>
            <a:r>
              <a:rPr lang="en-GB" b="1" dirty="0"/>
              <a:t>Local Scale:</a:t>
            </a:r>
          </a:p>
          <a:p>
            <a:pPr lvl="2"/>
            <a:r>
              <a:rPr lang="en-GB" dirty="0"/>
              <a:t>- Focus is on day-trip patterns, where people: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Travel short distances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Move from their accommodation within a holiday area to nearby attractions or sites.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735825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 The geographical components of the tourism system</a:t>
            </a:r>
          </a:p>
          <a:p>
            <a:pPr lvl="2"/>
            <a:r>
              <a:rPr lang="en-GB" dirty="0"/>
              <a:t>From a geographical perspective, tourism consists of three major components:</a:t>
            </a:r>
          </a:p>
          <a:p>
            <a:pPr lvl="2"/>
            <a:r>
              <a:rPr lang="en-GB" b="1" dirty="0"/>
              <a:t>Generating Areas (Places of Origin):</a:t>
            </a:r>
          </a:p>
          <a:p>
            <a:pPr lvl="2"/>
            <a:r>
              <a:rPr lang="en-GB" dirty="0"/>
              <a:t>- Locations where tourists live and begin their journey.</a:t>
            </a:r>
          </a:p>
          <a:p>
            <a:pPr lvl="2"/>
            <a:r>
              <a:rPr lang="en-GB" dirty="0"/>
              <a:t>- Reflect economic, social, and cultural</a:t>
            </a:r>
          </a:p>
          <a:p>
            <a:pPr lvl="2"/>
            <a:r>
              <a:rPr lang="en-GB" dirty="0"/>
              <a:t> conditions that influence travel </a:t>
            </a:r>
          </a:p>
          <a:p>
            <a:pPr lvl="2"/>
            <a:r>
              <a:rPr lang="en-GB" dirty="0" err="1"/>
              <a:t>behavior</a:t>
            </a:r>
            <a:r>
              <a:rPr lang="en-GB" dirty="0"/>
              <a:t>.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218353-2142-0FB2-21AD-6268F9BA2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950" y="3140968"/>
            <a:ext cx="7772400" cy="325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6235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 The geographical components of the tourism system</a:t>
            </a:r>
          </a:p>
          <a:p>
            <a:pPr lvl="2"/>
            <a:r>
              <a:rPr lang="en-GB" b="1" dirty="0"/>
              <a:t>Generating Areas (Places of Origin):</a:t>
            </a:r>
          </a:p>
          <a:p>
            <a:pPr lvl="2"/>
            <a:r>
              <a:rPr lang="en-GB" dirty="0"/>
              <a:t>- Tourist-generating areas represent the main tourist markets in the world.</a:t>
            </a:r>
          </a:p>
          <a:p>
            <a:pPr lvl="2"/>
            <a:r>
              <a:rPr lang="en-GB" dirty="0"/>
              <a:t>- These are typically economically developed regions with high levels of disposable income and leisure time.</a:t>
            </a:r>
          </a:p>
          <a:p>
            <a:pPr lvl="2"/>
            <a:r>
              <a:rPr lang="en-GB" b="1" dirty="0"/>
              <a:t>As a result:</a:t>
            </a:r>
          </a:p>
          <a:p>
            <a:pPr lvl="2"/>
            <a:r>
              <a:rPr lang="en-GB" dirty="0"/>
              <a:t>- The main marketing functions of the tourism industry are concentrated in these areas.</a:t>
            </a:r>
          </a:p>
          <a:p>
            <a:pPr lvl="2"/>
            <a:r>
              <a:rPr lang="en-GB" dirty="0"/>
              <a:t>- Tourism promotion, advertising, and sales activities are primarily targeted at potential </a:t>
            </a:r>
            <a:r>
              <a:rPr lang="en-GB" dirty="0" err="1"/>
              <a:t>travelers</a:t>
            </a:r>
            <a:r>
              <a:rPr lang="en-GB" dirty="0"/>
              <a:t> from these regions.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941AEE-C211-8B91-8B7B-34A49DF81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350" y="4349892"/>
            <a:ext cx="4514999" cy="204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4706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 The geographical components of the tourism system</a:t>
            </a:r>
          </a:p>
          <a:p>
            <a:pPr lvl="2"/>
            <a:r>
              <a:rPr lang="en-GB" b="1" dirty="0"/>
              <a:t>Receiving Areas (Tourist Destinations):</a:t>
            </a:r>
          </a:p>
          <a:p>
            <a:pPr lvl="2"/>
            <a:r>
              <a:rPr lang="en-GB" dirty="0"/>
              <a:t>- Locations where tourists travel to and spend time.</a:t>
            </a:r>
          </a:p>
          <a:p>
            <a:pPr lvl="2"/>
            <a:r>
              <a:rPr lang="en-GB" dirty="0"/>
              <a:t>- These areas experience economic, environmental, and social impacts from tourism.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DF463-1F9B-00DA-14E1-EDF8EC786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56" y="3140968"/>
            <a:ext cx="7179294" cy="325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6517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 The geographical components of the tourism system</a:t>
            </a:r>
          </a:p>
          <a:p>
            <a:pPr lvl="2"/>
            <a:r>
              <a:rPr lang="en-GB" b="1" dirty="0"/>
              <a:t>Receiving Areas (Tourist Destinations):</a:t>
            </a:r>
          </a:p>
          <a:p>
            <a:pPr lvl="2"/>
            <a:r>
              <a:rPr lang="en-GB" dirty="0"/>
              <a:t>- These areas typically offer features and attractions not found in the tourists' generating areas.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The tourism industry in receiving areas includes: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Visitor attractions (natural, cultural, historical, or man-made)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Accommodation sector (hotels, resorts, guesthouses)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Retailing and service functions (shops, travel services, guides)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Entertainment and recreation facilities (theatres, amusement parks, </a:t>
            </a:r>
          </a:p>
          <a:p>
            <a:pPr lvl="2"/>
            <a:r>
              <a:rPr lang="en-GB" dirty="0"/>
              <a:t>sports venues)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DF463-1F9B-00DA-14E1-EDF8EC786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350" y="4349892"/>
            <a:ext cx="4514999" cy="204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0183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 The geographical components of the tourism system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Transit Routes:</a:t>
            </a:r>
          </a:p>
          <a:p>
            <a:pPr lvl="2"/>
            <a:r>
              <a:rPr lang="en-GB" dirty="0"/>
              <a:t>- The pathways that connect generating and </a:t>
            </a:r>
          </a:p>
          <a:p>
            <a:pPr lvl="2"/>
            <a:r>
              <a:rPr lang="en-GB" dirty="0"/>
              <a:t>receiving areas.</a:t>
            </a:r>
          </a:p>
          <a:p>
            <a:pPr lvl="2"/>
            <a:r>
              <a:rPr lang="en-GB" dirty="0"/>
              <a:t>- Include transport infrastructure </a:t>
            </a:r>
          </a:p>
          <a:p>
            <a:pPr lvl="2"/>
            <a:r>
              <a:rPr lang="en-GB" dirty="0"/>
              <a:t>(e.g., roads, railways, air routes).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DF463-1F9B-00DA-14E1-EDF8EC786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56" y="3140968"/>
            <a:ext cx="7179294" cy="325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40677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2.2. The geographical components of the tourism system</a:t>
            </a:r>
          </a:p>
          <a:p>
            <a:pPr lvl="2"/>
            <a:r>
              <a:rPr lang="en-GB" dirty="0"/>
              <a:t>In each part of the system, tourists interact with different segments of the travel and tourism industry, such as:</a:t>
            </a:r>
          </a:p>
          <a:p>
            <a:pPr lvl="2"/>
            <a:r>
              <a:rPr lang="en-GB" dirty="0"/>
              <a:t>- Transportation services (during transit)</a:t>
            </a:r>
          </a:p>
          <a:p>
            <a:pPr lvl="2"/>
            <a:r>
              <a:rPr lang="en-GB" dirty="0"/>
              <a:t>- Hospitality and attractions (at the destination)</a:t>
            </a:r>
          </a:p>
          <a:p>
            <a:pPr lvl="2"/>
            <a:r>
              <a:rPr lang="en-GB" dirty="0"/>
              <a:t>- Travel agencies and information services (in the generating area)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7828425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2.3. Spatial interaction between the components of the tourism system: tourist flows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Tourist Flows as Spatial Interaction:</a:t>
            </a:r>
          </a:p>
          <a:p>
            <a:pPr lvl="2"/>
            <a:r>
              <a:rPr lang="en-GB" dirty="0"/>
              <a:t>- Tourist flows represent a form of spatial interaction between: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destination area with a surplus of a commodity or resource (e.g., surfing beaches, ski slopes).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generating area with a deficit or demand for that resource.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54339574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2.3. Spatial interaction between the components of the tourism system: tourist flows</a:t>
            </a:r>
          </a:p>
          <a:p>
            <a:pPr lvl="2"/>
            <a:r>
              <a:rPr lang="en-GB" b="1" dirty="0"/>
              <a:t>Tourist flows are influenced by two main types of factors: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A- Push Factors (from the generating area):</a:t>
            </a:r>
          </a:p>
          <a:p>
            <a:pPr lvl="2"/>
            <a:r>
              <a:rPr lang="en-GB" dirty="0"/>
              <a:t>- Reasons motivating individuals to leave their home area,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Levels of affluence – availability of disposable income for travel.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Mobility – access to transport and the ability to travel easily.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Holiday entitlement – amount of paid leave or vacation time granted by employers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Climate (e.g., cold weather at home)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Work stress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Desire for adventure or relaxation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871148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Geography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2.3. Spatial interaction between the components of the tourism system: tourist flows</a:t>
            </a:r>
          </a:p>
          <a:p>
            <a:pPr lvl="2"/>
            <a:r>
              <a:rPr lang="en-GB" b="1" dirty="0"/>
              <a:t>B- Pull Factors (at the destination)</a:t>
            </a:r>
          </a:p>
          <a:p>
            <a:pPr lvl="2"/>
            <a:r>
              <a:rPr lang="en-GB" dirty="0"/>
              <a:t>- Features that attract tourists to a particular location,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b="1" dirty="0"/>
              <a:t>Accessibility</a:t>
            </a:r>
            <a:r>
              <a:rPr lang="en-GB" dirty="0"/>
              <a:t> – how easy it is to reach the destination</a:t>
            </a:r>
          </a:p>
          <a:p>
            <a:pPr lvl="2"/>
            <a:r>
              <a:rPr lang="en-GB" dirty="0"/>
              <a:t> (e.g., transport infrastructure, visa policies).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b="1" dirty="0"/>
              <a:t>Attractions</a:t>
            </a:r>
            <a:r>
              <a:rPr lang="en-GB" dirty="0"/>
              <a:t> – natural, cultural, or man-made sites of interest.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b="1" dirty="0"/>
              <a:t>Amenities</a:t>
            </a:r>
            <a:r>
              <a:rPr lang="en-GB" dirty="0"/>
              <a:t> – facilities and services available to tourists (e.g., hotels, restaurants, entertainment).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b="1" dirty="0"/>
              <a:t>Relative cost of the visit </a:t>
            </a:r>
            <a:r>
              <a:rPr lang="en-GB" dirty="0"/>
              <a:t>– affordability compared to other destinations.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b="1" dirty="0"/>
              <a:t>Marketing and promotion </a:t>
            </a:r>
            <a:r>
              <a:rPr lang="en-GB" dirty="0"/>
              <a:t>– the effectiveness of advertising and </a:t>
            </a:r>
          </a:p>
          <a:p>
            <a:pPr lvl="2"/>
            <a:r>
              <a:rPr lang="en-GB" dirty="0"/>
              <a:t>branding in attracting visitors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pic>
        <p:nvPicPr>
          <p:cNvPr id="3074" name="Picture 2" descr="Top Berlin's landmarks">
            <a:extLst>
              <a:ext uri="{FF2B5EF4-FFF2-40B4-BE49-F238E27FC236}">
                <a16:creationId xmlns:a16="http://schemas.microsoft.com/office/drawing/2014/main" id="{A7568F70-4E68-C3CF-C5B3-1237E610B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383" y="4365104"/>
            <a:ext cx="40259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ost Popular Cultural Attractions in ...">
            <a:extLst>
              <a:ext uri="{FF2B5EF4-FFF2-40B4-BE49-F238E27FC236}">
                <a16:creationId xmlns:a16="http://schemas.microsoft.com/office/drawing/2014/main" id="{494BF0EB-4B95-1BFE-DC93-04741902F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455" y="1895703"/>
            <a:ext cx="3174231" cy="211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842647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dirty="0"/>
              <a:t>- The geographical components of tourism, combined with concepts like spatial scale and tourist flows, result in a diverse range of tourism forms. </a:t>
            </a:r>
          </a:p>
          <a:p>
            <a:pPr lvl="2"/>
            <a:r>
              <a:rPr lang="en-GB" b="1" dirty="0"/>
              <a:t>These can be categorized based on the following criteria:</a:t>
            </a:r>
          </a:p>
          <a:p>
            <a:pPr lvl="2"/>
            <a:r>
              <a:rPr lang="en-GB" dirty="0"/>
              <a:t>- Type of Destination</a:t>
            </a:r>
          </a:p>
          <a:p>
            <a:pPr lvl="2"/>
            <a:r>
              <a:rPr lang="en-GB" dirty="0"/>
              <a:t>- The characteristics of the tourism system</a:t>
            </a:r>
          </a:p>
          <a:p>
            <a:pPr lvl="2"/>
            <a:r>
              <a:rPr lang="en-GB" dirty="0"/>
              <a:t>- The market</a:t>
            </a:r>
          </a:p>
          <a:p>
            <a:pPr lvl="2"/>
            <a:r>
              <a:rPr lang="en-GB" dirty="0"/>
              <a:t>- The distance travelled.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6392226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dirty="0"/>
              <a:t>- Distinction Between International and Domestic Tourism</a:t>
            </a:r>
          </a:p>
          <a:p>
            <a:pPr lvl="2"/>
            <a:r>
              <a:rPr lang="en-GB" b="1" dirty="0"/>
              <a:t>Domestic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individuals travelling within their own country.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Tourists do not cross national borders.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more accessible and cost-effective.</a:t>
            </a:r>
          </a:p>
          <a:p>
            <a:pPr lvl="2"/>
            <a:r>
              <a:rPr lang="en-GB" b="1" dirty="0"/>
              <a:t>International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travel to a country other than the one in which the tourist normally resides.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576917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International Tourism can be further divided into:</a:t>
            </a:r>
          </a:p>
          <a:p>
            <a:pPr lvl="2"/>
            <a:r>
              <a:rPr lang="en-GB" b="1" dirty="0"/>
              <a:t>Inbound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Non-residents traveling into a specific country.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Example: A French tourist visiting Germany contributes to Germany’s inbound tourism.</a:t>
            </a:r>
          </a:p>
          <a:p>
            <a:pPr lvl="2"/>
            <a:r>
              <a:rPr lang="en-GB" b="1" dirty="0"/>
              <a:t>Outbound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Residents of a country traveling abroad to other countries.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Example: A German tourist visiting Thailand contributes to Germany’s outbound tourism.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434698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- Factors Affecting International vs. Domestic Tourism</a:t>
            </a:r>
          </a:p>
          <a:p>
            <a:pPr lvl="2"/>
            <a:r>
              <a:rPr lang="en-GB" b="1" dirty="0"/>
              <a:t>- International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crossing national borders.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May require: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Use of different currencies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Navigating language barriers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Complying with immigration and visa requirements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483983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- Factors Affecting International vs. Domestic Tourism</a:t>
            </a:r>
          </a:p>
          <a:p>
            <a:pPr lvl="2"/>
            <a:r>
              <a:rPr lang="en-GB" b="1" dirty="0"/>
              <a:t>- Domestic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Easier to undertake due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Familiarity with language and customs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 border crossings or currency exchange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Greater convenience and lower cost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37705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3.1. Type of Destination</a:t>
            </a:r>
          </a:p>
          <a:p>
            <a:pPr lvl="2"/>
            <a:r>
              <a:rPr lang="en-GB" b="1" dirty="0"/>
              <a:t>Factors Affecting International vs. Domestic Tourism</a:t>
            </a:r>
          </a:p>
          <a:p>
            <a:pPr lvl="2"/>
            <a:r>
              <a:rPr lang="en-GB" b="1" dirty="0"/>
              <a:t>- Influence of Country Size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Larger countries (e.g., United States):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Tend to have a greater variety of attractions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Offer extensive domestic tourism opportunities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High percentage of tourism is domestic (e.g., 90% in the U.S.)</a:t>
            </a:r>
          </a:p>
          <a:p>
            <a:pPr lvl="2"/>
            <a:r>
              <a:rPr lang="en-GB" b="1" dirty="0"/>
              <a:t>Smaller countries (e.g., the Netherlands):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Easier access to </a:t>
            </a:r>
            <a:r>
              <a:rPr lang="en-GB" dirty="0" err="1"/>
              <a:t>neighboring</a:t>
            </a:r>
            <a:r>
              <a:rPr lang="en-GB" dirty="0"/>
              <a:t> nations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Higher proportion of international travel (e.g., around 50% domestic tourism)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46674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Explorer: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in small numbers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Fully accept and adapt to local conditions.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Self-sufficient and well-prepared.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Typically engage in non-mainstream, </a:t>
            </a:r>
          </a:p>
          <a:p>
            <a:pPr lvl="2"/>
            <a:r>
              <a:rPr lang="en-GB" dirty="0"/>
              <a:t>niche tourism activities.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motivated by research, adventure, </a:t>
            </a:r>
          </a:p>
          <a:p>
            <a:pPr lvl="2"/>
            <a:r>
              <a:rPr lang="en-GB" dirty="0"/>
              <a:t>or exploration rather  than leisure or </a:t>
            </a:r>
          </a:p>
          <a:p>
            <a:pPr lvl="2"/>
            <a:r>
              <a:rPr lang="en-GB" dirty="0"/>
              <a:t>Comfort.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698" y="2132856"/>
            <a:ext cx="7276717" cy="39412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5019055" y="6098830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40398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Elite: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off the beaten track for pleasure.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Have extensive travel experience – "they have done it all"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Now seek something different or unique.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Use tourist facilities (e.g., accommodation, transport).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Adapt easily to local conditions.</a:t>
            </a:r>
          </a:p>
          <a:p>
            <a:pPr lvl="2"/>
            <a:r>
              <a:rPr lang="en-GB" b="1" dirty="0"/>
              <a:t>Often motivated by a desire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Authentic cultural experiences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Personal enrichment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Escaping mass tourism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680" y="3130033"/>
            <a:ext cx="5822208" cy="3153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53469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Off-beat: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Not as wealthy as elite tourists.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Seek an "added extra" or unique experience within a standard tour.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Interested in going slightly beyond mainstream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Adapt well to local conditions.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Can cope with local environments for a few days.</a:t>
            </a:r>
          </a:p>
          <a:p>
            <a:pPr lvl="2"/>
            <a:r>
              <a:rPr lang="en-GB" b="1" dirty="0"/>
              <a:t>Likely motivated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desire for novelty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taste of authenticity without full immersion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3505" y="3033489"/>
            <a:ext cx="5822208" cy="3153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004521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Incipient mass: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in a steady flow, typically as small groups or individuals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Prefer comfort and amenities such as: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Central heating, air conditioning, and modern facilities.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Willing to tolerate the absence of amenities for a short </a:t>
            </a:r>
          </a:p>
          <a:p>
            <a:pPr lvl="2"/>
            <a:r>
              <a:rPr lang="en-GB" dirty="0"/>
              <a:t>time.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View discomfort as part of the travel experience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Seek a balance between comfort and authentic </a:t>
            </a:r>
          </a:p>
          <a:p>
            <a:pPr lvl="2"/>
            <a:r>
              <a:rPr lang="en-GB" dirty="0"/>
              <a:t>experiences.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680" y="2931801"/>
            <a:ext cx="5976670" cy="3237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740456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Mass: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Consists of large numbers of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Often from Europe, North America, or Asia.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Typically have middle-class values and relatively</a:t>
            </a:r>
          </a:p>
          <a:p>
            <a:pPr lvl="2"/>
            <a:r>
              <a:rPr lang="en-GB" dirty="0"/>
              <a:t> high incomes.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Highly seasonal travel patterns </a:t>
            </a:r>
          </a:p>
          <a:p>
            <a:pPr lvl="2"/>
            <a:r>
              <a:rPr lang="en-GB" dirty="0"/>
              <a:t>(e.g. summer or holiday periods).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9135" y="2743775"/>
            <a:ext cx="6323819" cy="34251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35556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Mass: </a:t>
            </a:r>
          </a:p>
          <a:p>
            <a:pPr lvl="2"/>
            <a:r>
              <a:rPr lang="en-GB" b="1" dirty="0"/>
              <a:t>Expect</a:t>
            </a:r>
            <a:r>
              <a:rPr lang="en-GB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Western-style amenities (e.g., modern hotels, familiar food)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Multi-lingual guides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Organized, structured experiences</a:t>
            </a:r>
          </a:p>
          <a:p>
            <a:pPr lvl="2"/>
            <a:r>
              <a:rPr lang="en-GB" b="1" dirty="0"/>
              <a:t>Motivated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Comfort and convenience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Leisure and relaxation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Safe, predictable environments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449" y="3116466"/>
            <a:ext cx="5976670" cy="3237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225145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r>
              <a:rPr lang="en-GB" b="1" dirty="0"/>
              <a:t>Charter: </a:t>
            </a:r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Represents full-blown, mass-market tourism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Involves high volumes of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Totally dependent on the travel trade (e.g., package tours, tour operators)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449" y="3116466"/>
            <a:ext cx="5976670" cy="3237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34121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Classification of Tourists:</a:t>
            </a:r>
          </a:p>
          <a:p>
            <a:pPr lvl="2"/>
            <a:r>
              <a:rPr lang="en-GB" b="1" dirty="0"/>
              <a:t>Charter: </a:t>
            </a:r>
          </a:p>
          <a:p>
            <a:pPr lvl="2"/>
            <a:r>
              <a:rPr lang="en-GB" b="1" dirty="0"/>
              <a:t>Tourists have:</a:t>
            </a:r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Standardised tastes and expectations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Little to no interest in the uniqueness of the destination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country of destination is largely irrelevant to the tourist experience</a:t>
            </a:r>
          </a:p>
          <a:p>
            <a:pPr lvl="2"/>
            <a:r>
              <a:rPr lang="en-GB" b="1" dirty="0"/>
              <a:t>Focus is on: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Low cost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Convenience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All-inclusive, familiar offerings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635C7-1C28-877E-5136-AEB8E23AA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449" y="3429000"/>
            <a:ext cx="5976670" cy="29245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E84A-9B51-5ED8-2999-08C7F91A9543}"/>
              </a:ext>
            </a:extLst>
          </p:cNvPr>
          <p:cNvSpPr txBox="1"/>
          <p:nvPr/>
        </p:nvSpPr>
        <p:spPr>
          <a:xfrm>
            <a:off x="6243600" y="6168924"/>
            <a:ext cx="3739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de-DE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Boniface, Cooper And Cooper, 2021</a:t>
            </a:r>
            <a:endParaRPr lang="en-DE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54530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3.2. The Characteristics of the Tourism System</a:t>
            </a:r>
          </a:p>
          <a:p>
            <a:pPr lvl="2"/>
            <a:r>
              <a:rPr lang="en-GB" dirty="0"/>
              <a:t>- Tourism types are shaped by the destination, which in turn affects:</a:t>
            </a:r>
          </a:p>
          <a:p>
            <a:pPr lvl="2"/>
            <a:endParaRPr lang="en-GB" b="1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market (types of tourists and their motivations)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transportation modes used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overall tourism product and experience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573935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Rural Tourism:</a:t>
            </a:r>
          </a:p>
          <a:p>
            <a:pPr lvl="2"/>
            <a:r>
              <a:rPr lang="en-GB" dirty="0"/>
              <a:t>- Tourism focused on the countryside, often involving farm stays, nature walks, and village life.</a:t>
            </a:r>
          </a:p>
          <a:p>
            <a:pPr lvl="2"/>
            <a:r>
              <a:rPr lang="en-GB" b="1" dirty="0"/>
              <a:t>Urban Tourism:</a:t>
            </a:r>
          </a:p>
          <a:p>
            <a:pPr lvl="2"/>
            <a:r>
              <a:rPr lang="en-GB" dirty="0"/>
              <a:t>- Tourism </a:t>
            </a:r>
            <a:r>
              <a:rPr lang="en-GB" dirty="0" err="1"/>
              <a:t>centered</a:t>
            </a:r>
            <a:r>
              <a:rPr lang="en-GB" dirty="0"/>
              <a:t> in towns and cities, featuring shopping, cultural sites, events, and nightlife.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Village Tourism: Influx into Rural ...">
            <a:extLst>
              <a:ext uri="{FF2B5EF4-FFF2-40B4-BE49-F238E27FC236}">
                <a16:creationId xmlns:a16="http://schemas.microsoft.com/office/drawing/2014/main" id="{42EBB967-B92E-C989-3F0C-255E84C6A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3513450"/>
            <a:ext cx="5637474" cy="293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ities central to EU sustainability ...">
            <a:extLst>
              <a:ext uri="{FF2B5EF4-FFF2-40B4-BE49-F238E27FC236}">
                <a16:creationId xmlns:a16="http://schemas.microsoft.com/office/drawing/2014/main" id="{2B8C5E94-7B0D-5B12-F17E-DE81636A9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655" y="3532172"/>
            <a:ext cx="4356596" cy="289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78718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Health and Wellness Tourism:</a:t>
            </a:r>
          </a:p>
          <a:p>
            <a:pPr lvl="2"/>
            <a:r>
              <a:rPr lang="en-GB" dirty="0"/>
              <a:t>- Travel aimed at improving physical, mental, and spiritual well-being.</a:t>
            </a:r>
          </a:p>
          <a:p>
            <a:pPr lvl="2"/>
            <a:r>
              <a:rPr lang="en-GB" dirty="0"/>
              <a:t>- Includes spas, beauty treatments, fitness retreats, and mindfulness practices.</a:t>
            </a:r>
          </a:p>
          <a:p>
            <a:pPr lvl="2"/>
            <a:r>
              <a:rPr lang="en-GB" dirty="0"/>
              <a:t>- Traditionally </a:t>
            </a:r>
            <a:r>
              <a:rPr lang="en-GB" dirty="0" err="1"/>
              <a:t>centered</a:t>
            </a:r>
            <a:r>
              <a:rPr lang="en-GB" dirty="0"/>
              <a:t> on thermal resorts and spa towns.</a:t>
            </a:r>
          </a:p>
          <a:p>
            <a:pPr lvl="2"/>
            <a:r>
              <a:rPr lang="en-GB" b="1" dirty="0"/>
              <a:t>Heritage Tourism:</a:t>
            </a:r>
          </a:p>
          <a:p>
            <a:pPr lvl="2"/>
            <a:r>
              <a:rPr lang="en-GB" dirty="0"/>
              <a:t>- Focuses on experiencing tangible historical elements (e.g. monuments, architecture, ruins).</a:t>
            </a:r>
          </a:p>
          <a:p>
            <a:pPr lvl="2"/>
            <a:r>
              <a:rPr lang="en-GB" dirty="0"/>
              <a:t>and travel to sacred places.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Health and Wellness Tourism">
            <a:extLst>
              <a:ext uri="{FF2B5EF4-FFF2-40B4-BE49-F238E27FC236}">
                <a16:creationId xmlns:a16="http://schemas.microsoft.com/office/drawing/2014/main" id="{8BEF5F96-4092-4B05-A3AC-C5E6B9236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986" y="4077072"/>
            <a:ext cx="5768640" cy="230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is Cultural Heritage Management ...">
            <a:extLst>
              <a:ext uri="{FF2B5EF4-FFF2-40B4-BE49-F238E27FC236}">
                <a16:creationId xmlns:a16="http://schemas.microsoft.com/office/drawing/2014/main" id="{C5530439-E452-F3DA-F2E4-5405BFC34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671" y="4293096"/>
            <a:ext cx="4255202" cy="212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83772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Cultural Tourism:</a:t>
            </a:r>
          </a:p>
          <a:p>
            <a:pPr lvl="2"/>
            <a:r>
              <a:rPr lang="en-GB" dirty="0"/>
              <a:t>- Involves discovering and engaging with a different way of life, customs, arts, festivals, and local traditions.</a:t>
            </a:r>
          </a:p>
          <a:p>
            <a:pPr lvl="2"/>
            <a:r>
              <a:rPr lang="en-GB" b="1" dirty="0"/>
              <a:t>Sport Tourism:</a:t>
            </a:r>
          </a:p>
          <a:p>
            <a:pPr lvl="2"/>
            <a:r>
              <a:rPr lang="en-GB" dirty="0"/>
              <a:t>- Can involve spectators attending events (like the Olympics or football matches) or participants in sporting activities.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Spotlighting the first Hainan Dongpo ...">
            <a:extLst>
              <a:ext uri="{FF2B5EF4-FFF2-40B4-BE49-F238E27FC236}">
                <a16:creationId xmlns:a16="http://schemas.microsoft.com/office/drawing/2014/main" id="{D40D43EB-E7A7-06CA-6D92-975E63F3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3284984"/>
            <a:ext cx="4536504" cy="301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Remarkable Growth Of Sport Tourism">
            <a:extLst>
              <a:ext uri="{FF2B5EF4-FFF2-40B4-BE49-F238E27FC236}">
                <a16:creationId xmlns:a16="http://schemas.microsoft.com/office/drawing/2014/main" id="{056BE64F-A8EB-EE8E-7DD9-893168E32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711" y="3383181"/>
            <a:ext cx="4930972" cy="282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45332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Forms of Tourism by Destination Type</a:t>
            </a:r>
          </a:p>
          <a:p>
            <a:pPr lvl="2"/>
            <a:r>
              <a:rPr lang="en-GB" b="1" dirty="0"/>
              <a:t>Dark Tourism:</a:t>
            </a:r>
          </a:p>
          <a:p>
            <a:pPr lvl="2"/>
            <a:r>
              <a:rPr lang="en-GB" dirty="0"/>
              <a:t>- Visits to sites associated with tragedy, death, or disaster, such as battlefields, genocide memorials, or former prisons.</a:t>
            </a:r>
          </a:p>
          <a:p>
            <a:pPr lvl="2"/>
            <a:r>
              <a:rPr lang="en-GB" b="1" dirty="0"/>
              <a:t>Faith-Based Tourism:</a:t>
            </a:r>
          </a:p>
          <a:p>
            <a:pPr lvl="2"/>
            <a:r>
              <a:rPr lang="en-GB" dirty="0"/>
              <a:t>- Motivated by religious beliefs, involving pilgrimages and travel to sacred places.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What is Dark Tourism? And What Are the ...">
            <a:extLst>
              <a:ext uri="{FF2B5EF4-FFF2-40B4-BE49-F238E27FC236}">
                <a16:creationId xmlns:a16="http://schemas.microsoft.com/office/drawing/2014/main" id="{D04C257A-6B52-F609-494A-F47D64CF4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357" y="3399574"/>
            <a:ext cx="4645620" cy="302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What Is Religious Tourism And What Are ...">
            <a:extLst>
              <a:ext uri="{FF2B5EF4-FFF2-40B4-BE49-F238E27FC236}">
                <a16:creationId xmlns:a16="http://schemas.microsoft.com/office/drawing/2014/main" id="{4E547EE7-88FA-AD9D-AA9D-AA957067F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59" y="3429000"/>
            <a:ext cx="4428604" cy="294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846818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dirty="0"/>
              <a:t>- The tourism market can be defined as a segment of the population expressing a demand for specific tourism products or experiences.</a:t>
            </a:r>
          </a:p>
          <a:p>
            <a:pPr lvl="2"/>
            <a:r>
              <a:rPr lang="en-GB" dirty="0"/>
              <a:t>- This demand is often linked to the purpose of the visit</a:t>
            </a:r>
            <a:r>
              <a:rPr lang="en-GB" b="1" dirty="0"/>
              <a:t>:</a:t>
            </a:r>
          </a:p>
          <a:p>
            <a:pPr lvl="2"/>
            <a:r>
              <a:rPr lang="en-GB" b="1" dirty="0"/>
              <a:t>Holiday Tourism:</a:t>
            </a:r>
          </a:p>
          <a:p>
            <a:pPr lvl="2"/>
            <a:r>
              <a:rPr lang="en-GB" dirty="0"/>
              <a:t>This is the most common form of tourism, primarily driven by leisure and recreation.</a:t>
            </a:r>
          </a:p>
          <a:p>
            <a:pPr lvl="2"/>
            <a:r>
              <a:rPr lang="en-GB" b="1" dirty="0"/>
              <a:t>Sun, Sand, and Sea Tourism:</a:t>
            </a:r>
          </a:p>
          <a:p>
            <a:pPr lvl="2"/>
            <a:r>
              <a:rPr lang="en-GB" dirty="0"/>
              <a:t>- Focuses on destinations with beaches and good weather.</a:t>
            </a:r>
          </a:p>
          <a:p>
            <a:pPr lvl="2"/>
            <a:r>
              <a:rPr lang="en-GB" dirty="0"/>
              <a:t>- Tourists are drawn to beach-related activities like swimming, sunbathing, and water sports.</a:t>
            </a:r>
          </a:p>
          <a:p>
            <a:pPr lvl="2"/>
            <a:r>
              <a:rPr lang="en-GB" b="1" dirty="0"/>
              <a:t>Touring, Sightseeing, and Culture Tourism:</a:t>
            </a:r>
          </a:p>
          <a:p>
            <a:pPr lvl="2"/>
            <a:r>
              <a:rPr lang="en-GB" dirty="0"/>
              <a:t>- Focuses on exploring new destinations.</a:t>
            </a:r>
          </a:p>
          <a:p>
            <a:pPr lvl="2"/>
            <a:r>
              <a:rPr lang="en-GB" dirty="0"/>
              <a:t>- Tourists are interested in experiencing different cultures, lifestyles, and historical or cultural attractions.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394151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B- Common-Interest Tourism</a:t>
            </a:r>
          </a:p>
          <a:p>
            <a:pPr lvl="2"/>
            <a:r>
              <a:rPr lang="en-GB" dirty="0"/>
              <a:t>- This type of tourism involves </a:t>
            </a:r>
            <a:r>
              <a:rPr lang="en-GB" dirty="0" err="1"/>
              <a:t>travelers</a:t>
            </a:r>
            <a:r>
              <a:rPr lang="en-GB" dirty="0"/>
              <a:t> who visit destinations with a specific purpose that they share with the people or places at the destination. </a:t>
            </a:r>
          </a:p>
          <a:p>
            <a:pPr lvl="2"/>
            <a:r>
              <a:rPr lang="en-GB" dirty="0"/>
              <a:t>- It includes various categories, such as: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Visiting Friends and Relatives (VFR):</a:t>
            </a:r>
          </a:p>
          <a:p>
            <a:pPr lvl="2"/>
            <a:r>
              <a:rPr lang="en-GB" dirty="0"/>
              <a:t>- Tourists travel to reconnect with family or friends, often resulting in less demand for serviced accommodation or standard tourist services.</a:t>
            </a:r>
          </a:p>
          <a:p>
            <a:pPr lvl="2"/>
            <a:r>
              <a:rPr lang="en-GB" b="1" dirty="0"/>
              <a:t>Religious Tourism:</a:t>
            </a:r>
          </a:p>
          <a:p>
            <a:pPr lvl="2"/>
            <a:r>
              <a:rPr lang="en-GB" dirty="0"/>
              <a:t>- Travel motivated by religious practices, pilgrimages, or visits to sacred sites.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174488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Health Tourism:</a:t>
            </a:r>
          </a:p>
          <a:p>
            <a:pPr lvl="2"/>
            <a:r>
              <a:rPr lang="en-GB" dirty="0"/>
              <a:t>- Travel for medical treatment, wellness, or holistic health experiences.</a:t>
            </a:r>
          </a:p>
          <a:p>
            <a:pPr lvl="2"/>
            <a:r>
              <a:rPr lang="en-GB" b="1" dirty="0"/>
              <a:t>- Educational Tourism:</a:t>
            </a:r>
          </a:p>
          <a:p>
            <a:pPr lvl="2"/>
            <a:r>
              <a:rPr lang="en-GB" dirty="0"/>
              <a:t>Travel motivated by learning or study, including academic exchanges, conferences, or specialized courses.</a:t>
            </a:r>
          </a:p>
          <a:p>
            <a:pPr lvl="2"/>
            <a:r>
              <a:rPr lang="en-GB" b="1" dirty="0"/>
              <a:t>Key Characteristics:</a:t>
            </a:r>
          </a:p>
          <a:p>
            <a:pPr lvl="2"/>
            <a:r>
              <a:rPr lang="en-GB" b="1" dirty="0"/>
              <a:t>Limited Demand:</a:t>
            </a:r>
          </a:p>
          <a:p>
            <a:pPr lvl="2"/>
            <a:r>
              <a:rPr lang="en-GB" dirty="0"/>
              <a:t>- Common-interest tourists, especially VFR visitors, may not require traditional tourist services such as hotels, restaurants, or guided tours, as their focus is more personal or purpose-driven.</a:t>
            </a:r>
          </a:p>
          <a:p>
            <a:pPr lvl="2"/>
            <a:r>
              <a:rPr lang="en-GB" b="1" dirty="0"/>
              <a:t>Cultural or Emotional Connection:</a:t>
            </a:r>
          </a:p>
          <a:p>
            <a:pPr lvl="2"/>
            <a:r>
              <a:rPr lang="en-GB" dirty="0"/>
              <a:t>- It often relies on deep personal connections to the destination, whether family ties, religious beliefs, or shared interests in health or education.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401772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Business and Professional Tourism</a:t>
            </a:r>
          </a:p>
          <a:p>
            <a:pPr lvl="2"/>
            <a:r>
              <a:rPr lang="en-GB" dirty="0"/>
              <a:t>- This category of tourism is primarily driven by work-related or professional purposes</a:t>
            </a:r>
          </a:p>
          <a:p>
            <a:pPr lvl="2"/>
            <a:r>
              <a:rPr lang="en-GB" dirty="0"/>
              <a:t>- It includes activities such as:</a:t>
            </a:r>
          </a:p>
          <a:p>
            <a:pPr lvl="2"/>
            <a:r>
              <a:rPr lang="en-GB" b="1" dirty="0"/>
              <a:t>A- MICE Tourism:</a:t>
            </a:r>
          </a:p>
          <a:p>
            <a:pPr lvl="2"/>
            <a:r>
              <a:rPr lang="en-GB" dirty="0"/>
              <a:t>MICE stands for Meetings, Incentives, Conferences, and Exhibitions.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05800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Business and Professional Tourism</a:t>
            </a:r>
          </a:p>
          <a:p>
            <a:pPr lvl="2"/>
            <a:r>
              <a:rPr lang="en-GB" b="1" dirty="0"/>
              <a:t>B- Corporate Travel:</a:t>
            </a:r>
          </a:p>
          <a:p>
            <a:pPr lvl="2"/>
            <a:r>
              <a:rPr lang="en-GB" dirty="0"/>
              <a:t>-Employees or executives traveling for business-related purposes</a:t>
            </a:r>
          </a:p>
          <a:p>
            <a:pPr lvl="2"/>
            <a:r>
              <a:rPr lang="en-GB" b="1" dirty="0"/>
              <a:t>Key Characteristics:</a:t>
            </a:r>
          </a:p>
          <a:p>
            <a:pPr lvl="2"/>
            <a:r>
              <a:rPr lang="en-GB" b="1" dirty="0"/>
              <a:t>Work-Oriented:</a:t>
            </a:r>
          </a:p>
          <a:p>
            <a:pPr lvl="2"/>
            <a:r>
              <a:rPr lang="en-GB" dirty="0"/>
              <a:t>- Business tourism is focused on professional activities, meaning there is often limited leisure time for tourists during their stay.</a:t>
            </a:r>
          </a:p>
          <a:p>
            <a:pPr lvl="2"/>
            <a:r>
              <a:rPr lang="en-GB" b="1" dirty="0"/>
              <a:t>Demand for Specific Services:</a:t>
            </a:r>
          </a:p>
          <a:p>
            <a:pPr lvl="2"/>
            <a:r>
              <a:rPr lang="en-GB" dirty="0"/>
              <a:t>- Business tourists typically require conferencing facilities, event management services, and high-quality business amenities like Wi-Fi, meeting rooms, and transportation.</a:t>
            </a:r>
          </a:p>
          <a:p>
            <a:pPr lvl="2"/>
            <a:r>
              <a:rPr lang="en-GB" b="1" dirty="0"/>
              <a:t>Economic Impact:</a:t>
            </a:r>
          </a:p>
          <a:p>
            <a:pPr lvl="2"/>
            <a:r>
              <a:rPr lang="en-GB" dirty="0"/>
              <a:t>- Business tourism, especially MICE, often brings higher spending due to the nature of the industry (luxury hotels, high-end services, etc.).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188155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dirty="0"/>
              <a:t>- Tourism can also be </a:t>
            </a:r>
            <a:r>
              <a:rPr lang="en-GB" dirty="0" err="1"/>
              <a:t>analyzed</a:t>
            </a:r>
            <a:r>
              <a:rPr lang="en-GB" dirty="0"/>
              <a:t> based on the type of travel arrangements purchased. </a:t>
            </a:r>
            <a:endParaRPr lang="en-GB" b="1" dirty="0"/>
          </a:p>
          <a:p>
            <a:pPr lvl="2"/>
            <a:r>
              <a:rPr lang="en-GB" b="1" dirty="0"/>
              <a:t>A- Inclusive Tours:</a:t>
            </a:r>
          </a:p>
          <a:p>
            <a:pPr lvl="2"/>
            <a:r>
              <a:rPr lang="en-GB" dirty="0"/>
              <a:t>An inclusive tour bundles two or more components of the trip together, such as transport, accommodation, and activities at a single price.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Typically offered by tour operators.</a:t>
            </a:r>
          </a:p>
          <a:p>
            <a:pPr lvl="2"/>
            <a:r>
              <a:rPr lang="en-GB" dirty="0"/>
              <a:t>- Provides a set itinerary with pre-arranged accommodations and activities.</a:t>
            </a:r>
          </a:p>
          <a:p>
            <a:pPr lvl="2"/>
            <a:r>
              <a:rPr lang="en-GB" dirty="0"/>
              <a:t>- Popular for group tours or packaged vacations.</a:t>
            </a:r>
          </a:p>
          <a:p>
            <a:pPr lvl="2"/>
            <a:r>
              <a:rPr lang="en-GB" dirty="0"/>
              <a:t>- Convenient and cost-effective for </a:t>
            </a:r>
            <a:r>
              <a:rPr lang="en-GB" dirty="0" err="1"/>
              <a:t>travelers</a:t>
            </a:r>
            <a:r>
              <a:rPr lang="en-GB" dirty="0"/>
              <a:t> who prefer a hassle-free experience.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321585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B- Independent Travel:</a:t>
            </a:r>
          </a:p>
          <a:p>
            <a:pPr lvl="2"/>
            <a:r>
              <a:rPr lang="en-GB" dirty="0"/>
              <a:t>- Independent </a:t>
            </a:r>
            <a:r>
              <a:rPr lang="en-GB" dirty="0" err="1"/>
              <a:t>travelers</a:t>
            </a:r>
            <a:r>
              <a:rPr lang="en-GB" dirty="0"/>
              <a:t> purchase various elements of their trip separately, such as flights, hotel bookings, and activities.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Offers greater flexibility and personalization.</a:t>
            </a:r>
          </a:p>
          <a:p>
            <a:pPr lvl="2"/>
            <a:r>
              <a:rPr lang="en-GB" dirty="0"/>
              <a:t>- Travelers make their own arrangements for transportation, accommodation, and other trip details.</a:t>
            </a:r>
          </a:p>
          <a:p>
            <a:pPr lvl="2"/>
            <a:r>
              <a:rPr lang="en-GB" dirty="0"/>
              <a:t>- Often preferred by individuals or couples who enjoy exploring destinations on their own schedule.</a:t>
            </a:r>
          </a:p>
          <a:p>
            <a:pPr lvl="2"/>
            <a:r>
              <a:rPr lang="en-GB" dirty="0"/>
              <a:t>- Can be more time-consuming and require more effort in planning.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08318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The Market </a:t>
            </a:r>
          </a:p>
          <a:p>
            <a:pPr lvl="2"/>
            <a:r>
              <a:rPr lang="en-GB" b="1" dirty="0"/>
              <a:t>C- Tailor-Made Travel:</a:t>
            </a:r>
          </a:p>
          <a:p>
            <a:pPr lvl="2"/>
            <a:r>
              <a:rPr lang="en-GB" dirty="0"/>
              <a:t>- A combination of both inclusive tours and independent travel, where elements are customized to the </a:t>
            </a:r>
            <a:r>
              <a:rPr lang="en-GB" dirty="0" err="1"/>
              <a:t>traveler’s</a:t>
            </a:r>
            <a:r>
              <a:rPr lang="en-GB" dirty="0"/>
              <a:t> preferences.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Travelers can select individual components (like accommodation, activities, or transportation) but have the flexibility of customized itineraries.</a:t>
            </a:r>
          </a:p>
          <a:p>
            <a:pPr lvl="2"/>
            <a:r>
              <a:rPr lang="en-GB" dirty="0"/>
              <a:t>- Common in luxury travel or for those who want a personalized experience without the full complexity of independent travel.</a:t>
            </a:r>
          </a:p>
          <a:p>
            <a:pPr lvl="2"/>
            <a:r>
              <a:rPr lang="en-GB" dirty="0"/>
              <a:t>- The Internet has made it easier for </a:t>
            </a:r>
            <a:r>
              <a:rPr lang="en-GB" dirty="0" err="1"/>
              <a:t>travelers</a:t>
            </a:r>
            <a:r>
              <a:rPr lang="en-GB" dirty="0"/>
              <a:t> to mix and match services (e.g., booking flights, hotels, and activities online).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43137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r>
              <a:rPr lang="en-GB" dirty="0"/>
              <a:t>The distance </a:t>
            </a:r>
            <a:r>
              <a:rPr lang="en-GB" dirty="0" err="1"/>
              <a:t>traveled</a:t>
            </a:r>
            <a:r>
              <a:rPr lang="en-GB" dirty="0"/>
              <a:t> is a key factor in defining types of tourism.</a:t>
            </a:r>
          </a:p>
          <a:p>
            <a:pPr lvl="2"/>
            <a:r>
              <a:rPr lang="en-GB" dirty="0"/>
              <a:t>- It is often categorized into long-haul, medium-haul, and short-haul tourism.</a:t>
            </a:r>
          </a:p>
          <a:p>
            <a:pPr lvl="2"/>
            <a:r>
              <a:rPr lang="en-GB" dirty="0"/>
              <a:t>- This distinction is important for various aspects, such as aircraft operations, marketing strategies, and understanding tourist </a:t>
            </a:r>
            <a:r>
              <a:rPr lang="en-GB" dirty="0" err="1"/>
              <a:t>behaviors</a:t>
            </a:r>
            <a:r>
              <a:rPr lang="en-GB" dirty="0"/>
              <a:t>.</a:t>
            </a:r>
          </a:p>
          <a:p>
            <a:pPr lvl="2"/>
            <a:endParaRPr lang="en-GB" b="1" dirty="0"/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76241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A- Long-Haul Tourism:</a:t>
            </a:r>
          </a:p>
          <a:p>
            <a:pPr lvl="2"/>
            <a:r>
              <a:rPr lang="en-GB" dirty="0"/>
              <a:t>- Travel that typically covers a distance of at least 3,000 </a:t>
            </a:r>
            <a:r>
              <a:rPr lang="en-GB" dirty="0" err="1"/>
              <a:t>kilometers</a:t>
            </a:r>
            <a:r>
              <a:rPr lang="en-GB" dirty="0"/>
              <a:t>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Often involves international travel, usually between continents (e.g., Europe to Asia, North America to Australia).</a:t>
            </a:r>
          </a:p>
          <a:p>
            <a:pPr lvl="2"/>
            <a:r>
              <a:rPr lang="en-GB" dirty="0"/>
              <a:t>- Requires longer flights, often intercontinental.</a:t>
            </a:r>
          </a:p>
          <a:p>
            <a:pPr lvl="2"/>
            <a:r>
              <a:rPr lang="en-GB" dirty="0"/>
              <a:t>- More expensive due to the length of travel and higher airfares.</a:t>
            </a:r>
          </a:p>
          <a:p>
            <a:pPr lvl="2"/>
            <a:r>
              <a:rPr lang="en-GB" dirty="0"/>
              <a:t>- Tourists are often seeking unique or exotic destinations far from home, such as tropical islands, historical landmarks, or large cultural cities.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528399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Medium-Haul Tourism:</a:t>
            </a:r>
          </a:p>
          <a:p>
            <a:pPr lvl="2"/>
            <a:r>
              <a:rPr lang="en-GB" dirty="0"/>
              <a:t>- Travel distances between 1,000 km (620 miles) and 3,000 km (2,000 miles).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Typically involves regional international travel.</a:t>
            </a:r>
          </a:p>
          <a:p>
            <a:pPr lvl="2"/>
            <a:r>
              <a:rPr lang="en-GB" dirty="0"/>
              <a:t>- Flights are generally moderate in duration, neither too short nor extremely long.</a:t>
            </a:r>
          </a:p>
          <a:p>
            <a:pPr lvl="2"/>
            <a:r>
              <a:rPr lang="en-GB" dirty="0"/>
              <a:t>- The destination is likely within the same continent or </a:t>
            </a:r>
            <a:r>
              <a:rPr lang="en-GB" dirty="0" err="1"/>
              <a:t>neighboring</a:t>
            </a:r>
            <a:r>
              <a:rPr lang="en-GB" dirty="0"/>
              <a:t> continents, such as Europe to the Middle East or Europe to North Africa.</a:t>
            </a:r>
          </a:p>
          <a:p>
            <a:pPr lvl="2"/>
            <a:r>
              <a:rPr lang="en-GB" dirty="0"/>
              <a:t>- Culturally rich destinations or well-known tourist regions are popular for medium-haul </a:t>
            </a:r>
            <a:r>
              <a:rPr lang="en-GB" dirty="0" err="1"/>
              <a:t>travelers</a:t>
            </a:r>
            <a:r>
              <a:rPr lang="en-GB" dirty="0"/>
              <a:t>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394602"/>
      </p:ext>
    </p:extLst>
  </p:cSld>
  <p:clrMapOvr>
    <a:masterClrMapping/>
  </p:clrMapOvr>
  <p:transition spd="slow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Forms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5200500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3.3. Distance </a:t>
            </a:r>
            <a:r>
              <a:rPr lang="en-GB" b="1" dirty="0" err="1"/>
              <a:t>Traveled</a:t>
            </a:r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Short-Haul Tourism:</a:t>
            </a:r>
          </a:p>
          <a:p>
            <a:pPr lvl="2"/>
            <a:r>
              <a:rPr lang="en-GB" dirty="0"/>
              <a:t>Travel covering distances of less than 1,000 </a:t>
            </a:r>
            <a:r>
              <a:rPr lang="en-GB" dirty="0" err="1"/>
              <a:t>kilometers</a:t>
            </a:r>
            <a:r>
              <a:rPr lang="en-GB" dirty="0"/>
              <a:t> (620 miles), typically considered domestic or regional travel.</a:t>
            </a:r>
          </a:p>
          <a:p>
            <a:pPr lvl="2"/>
            <a:r>
              <a:rPr lang="en-GB" b="1" dirty="0"/>
              <a:t>Characteristics:</a:t>
            </a:r>
          </a:p>
          <a:p>
            <a:pPr lvl="2"/>
            <a:r>
              <a:rPr lang="en-GB" dirty="0"/>
              <a:t>- Often involves easy and quick access, such as weekend trips or short vacations.</a:t>
            </a:r>
          </a:p>
          <a:p>
            <a:pPr lvl="2"/>
            <a:r>
              <a:rPr lang="en-GB" dirty="0"/>
              <a:t>- Cost-effective due to the short flight durations.</a:t>
            </a:r>
          </a:p>
          <a:p>
            <a:pPr lvl="2"/>
            <a:r>
              <a:rPr lang="en-GB" dirty="0"/>
              <a:t>- Low-cost carriers and regional transport (e.g., trains, buses) are often used for this type of travel.</a:t>
            </a:r>
          </a:p>
          <a:p>
            <a:pPr lvl="2"/>
            <a:r>
              <a:rPr lang="en-GB" dirty="0"/>
              <a:t>- Destinations are usually within a country or a </a:t>
            </a:r>
            <a:r>
              <a:rPr lang="en-GB" dirty="0" err="1"/>
              <a:t>neighboring</a:t>
            </a:r>
            <a:r>
              <a:rPr lang="en-GB" dirty="0"/>
              <a:t> country, appealing to people seeking quick getaways or short-term vacations.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E2182-4E77-3AEC-F3E7-5C5CEB44DB14}"/>
              </a:ext>
            </a:extLst>
          </p:cNvPr>
          <p:cNvSpPr txBox="1"/>
          <p:nvPr/>
        </p:nvSpPr>
        <p:spPr>
          <a:xfrm>
            <a:off x="3456264" y="153518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69BAE-E7D2-191F-B413-2474EA44A3E0}"/>
              </a:ext>
            </a:extLst>
          </p:cNvPr>
          <p:cNvSpPr txBox="1"/>
          <p:nvPr/>
        </p:nvSpPr>
        <p:spPr>
          <a:xfrm>
            <a:off x="2408663" y="24198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46B0B3-783F-1B5B-B0AD-2AD7D5E1E833}"/>
              </a:ext>
            </a:extLst>
          </p:cNvPr>
          <p:cNvSpPr txBox="1"/>
          <p:nvPr/>
        </p:nvSpPr>
        <p:spPr>
          <a:xfrm>
            <a:off x="3456878" y="14050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269624"/>
      </p:ext>
    </p:extLst>
  </p:cSld>
  <p:clrMapOvr>
    <a:masterClrMapping/>
  </p:clrMapOvr>
  <p:transition spd="slow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383</TotalTime>
  <Words>4207</Words>
  <Application>Microsoft Macintosh PowerPoint</Application>
  <PresentationFormat>Custom</PresentationFormat>
  <Paragraphs>593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3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Tourist Regions and Attractions  European Institute of Innovation, Entrepreneurship and Technology Lessingstraße 79, 13158 Berlin, Germany </vt:lpstr>
      <vt:lpstr>Index</vt:lpstr>
      <vt:lpstr>1- Leisure, Recreation and Tourism</vt:lpstr>
      <vt:lpstr>1- Leisure, Recreation and Tourism</vt:lpstr>
      <vt:lpstr>1- Leisure, Recreation and Tourism</vt:lpstr>
      <vt:lpstr>1- Leisure, Recreation and Tourism</vt:lpstr>
      <vt:lpstr>1- Leisure, Recreation and Tourism</vt:lpstr>
      <vt:lpstr>1- Leisure, Recreation and Tourism</vt:lpstr>
      <vt:lpstr>1- Leisure, Recreation and Tourism</vt:lpstr>
      <vt:lpstr>1- Leisure, Recreation and Tourism</vt:lpstr>
      <vt:lpstr>1- Leisure, Recreation and Tourism</vt:lpstr>
      <vt:lpstr>1- Leisure, Recreation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2- Geography and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3- Forms of Tourism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196</cp:revision>
  <dcterms:created xsi:type="dcterms:W3CDTF">2023-10-18T00:40:52Z</dcterms:created>
  <dcterms:modified xsi:type="dcterms:W3CDTF">2025-05-02T13:11:16Z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