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embedTrueTypeFonts="1">
  <p:sldMasterIdLst>
    <p:sldMasterId id="2147483648" r:id="rId4"/>
  </p:sldMasterIdLst>
  <p:notesMasterIdLst>
    <p:notesMasterId r:id="rId42"/>
  </p:notesMasterIdLst>
  <p:handoutMasterIdLst>
    <p:handoutMasterId r:id="rId43"/>
  </p:handoutMasterIdLst>
  <p:sldIdLst>
    <p:sldId id="256" r:id="rId5"/>
    <p:sldId id="257" r:id="rId6"/>
    <p:sldId id="268" r:id="rId7"/>
    <p:sldId id="274" r:id="rId8"/>
    <p:sldId id="275" r:id="rId9"/>
    <p:sldId id="270" r:id="rId10"/>
    <p:sldId id="271" r:id="rId11"/>
    <p:sldId id="272" r:id="rId12"/>
    <p:sldId id="273" r:id="rId13"/>
    <p:sldId id="276" r:id="rId14"/>
    <p:sldId id="277" r:id="rId15"/>
    <p:sldId id="279" r:id="rId16"/>
    <p:sldId id="278" r:id="rId17"/>
    <p:sldId id="280" r:id="rId18"/>
    <p:sldId id="281" r:id="rId19"/>
    <p:sldId id="282" r:id="rId20"/>
    <p:sldId id="283" r:id="rId21"/>
    <p:sldId id="284" r:id="rId22"/>
    <p:sldId id="285" r:id="rId23"/>
    <p:sldId id="286" r:id="rId24"/>
    <p:sldId id="287" r:id="rId25"/>
    <p:sldId id="288" r:id="rId26"/>
    <p:sldId id="289" r:id="rId27"/>
    <p:sldId id="290" r:id="rId28"/>
    <p:sldId id="291" r:id="rId29"/>
    <p:sldId id="299" r:id="rId30"/>
    <p:sldId id="300" r:id="rId31"/>
    <p:sldId id="301" r:id="rId32"/>
    <p:sldId id="292" r:id="rId33"/>
    <p:sldId id="302" r:id="rId34"/>
    <p:sldId id="293" r:id="rId35"/>
    <p:sldId id="294" r:id="rId36"/>
    <p:sldId id="295" r:id="rId37"/>
    <p:sldId id="296" r:id="rId38"/>
    <p:sldId id="297" r:id="rId39"/>
    <p:sldId id="298" r:id="rId40"/>
    <p:sldId id="269" r:id="rId41"/>
  </p:sldIdLst>
  <p:sldSz cx="12198350" cy="6858000"/>
  <p:notesSz cx="6858000" cy="9144000"/>
  <p:embeddedFontLst>
    <p:embeddedFont>
      <p:font typeface="Calibri" panose="020F0502020204030204" pitchFamily="34" charset="0"/>
      <p:regular r:id="rId44"/>
      <p:bold r:id="rId45"/>
      <p:italic r:id="rId46"/>
      <p:boldItalic r:id="rId47"/>
    </p:embeddedFont>
    <p:embeddedFont>
      <p:font typeface="Georgia" panose="02040502050405020303" pitchFamily="18" charset="0"/>
      <p:regular r:id="rId48"/>
      <p:bold r:id="rId49"/>
      <p:italic r:id="rId50"/>
      <p:boldItalic r:id="rId51"/>
    </p:embeddedFont>
    <p:embeddedFont>
      <p:font typeface="Minion" panose="02000503070000020003" pitchFamily="2" charset="0"/>
      <p:regular r:id="rId52"/>
      <p:bold r:id="rId53"/>
      <p:italic r:id="rId54"/>
      <p:boldItalic r:id="rId55"/>
    </p:embeddedFont>
  </p:embeddedFontLst>
  <p:custDataLst>
    <p:tags r:id="rId56"/>
  </p:custDataLst>
  <p:defaultTextStyle>
    <a:defPPr>
      <a:defRPr lang="nl-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2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592B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58" autoAdjust="0"/>
    <p:restoredTop sz="94660"/>
  </p:normalViewPr>
  <p:slideViewPr>
    <p:cSldViewPr>
      <p:cViewPr varScale="1">
        <p:scale>
          <a:sx n="115" d="100"/>
          <a:sy n="115" d="100"/>
        </p:scale>
        <p:origin x="448" y="208"/>
      </p:cViewPr>
      <p:guideLst>
        <p:guide orient="horz" pos="2160"/>
        <p:guide pos="3842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101" d="100"/>
          <a:sy n="101" d="100"/>
        </p:scale>
        <p:origin x="-3528" y="-90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notesMaster" Target="notesMasters/notesMaster1.xml"/><Relationship Id="rId47" Type="http://schemas.openxmlformats.org/officeDocument/2006/relationships/font" Target="fonts/font4.fntdata"/><Relationship Id="rId50" Type="http://schemas.openxmlformats.org/officeDocument/2006/relationships/font" Target="fonts/font7.fntdata"/><Relationship Id="rId55" Type="http://schemas.openxmlformats.org/officeDocument/2006/relationships/font" Target="fonts/font12.fntdata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font" Target="fonts/font2.fntdata"/><Relationship Id="rId53" Type="http://schemas.openxmlformats.org/officeDocument/2006/relationships/font" Target="fonts/font10.fntdata"/><Relationship Id="rId58" Type="http://schemas.openxmlformats.org/officeDocument/2006/relationships/viewProps" Target="viewProps.xml"/><Relationship Id="rId5" Type="http://schemas.openxmlformats.org/officeDocument/2006/relationships/slide" Target="slides/slide1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handoutMaster" Target="handoutMasters/handoutMaster1.xml"/><Relationship Id="rId48" Type="http://schemas.openxmlformats.org/officeDocument/2006/relationships/font" Target="fonts/font5.fntdata"/><Relationship Id="rId56" Type="http://schemas.openxmlformats.org/officeDocument/2006/relationships/tags" Target="tags/tag1.xml"/><Relationship Id="rId8" Type="http://schemas.openxmlformats.org/officeDocument/2006/relationships/slide" Target="slides/slide4.xml"/><Relationship Id="rId51" Type="http://schemas.openxmlformats.org/officeDocument/2006/relationships/font" Target="fonts/font8.fntdata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font" Target="fonts/font3.fntdata"/><Relationship Id="rId59" Type="http://schemas.openxmlformats.org/officeDocument/2006/relationships/theme" Target="theme/theme1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54" Type="http://schemas.openxmlformats.org/officeDocument/2006/relationships/font" Target="fonts/font11.fntdata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font" Target="fonts/font6.fntdata"/><Relationship Id="rId57" Type="http://schemas.openxmlformats.org/officeDocument/2006/relationships/presProps" Target="presProps.xml"/><Relationship Id="rId10" Type="http://schemas.openxmlformats.org/officeDocument/2006/relationships/slide" Target="slides/slide6.xml"/><Relationship Id="rId31" Type="http://schemas.openxmlformats.org/officeDocument/2006/relationships/slide" Target="slides/slide27.xml"/><Relationship Id="rId44" Type="http://schemas.openxmlformats.org/officeDocument/2006/relationships/font" Target="fonts/font1.fntdata"/><Relationship Id="rId52" Type="http://schemas.openxmlformats.org/officeDocument/2006/relationships/font" Target="fonts/font9.fntdata"/><Relationship Id="rId60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F068446-54CF-4267-A5BD-FA01909E96A2}" type="datetimeFigureOut">
              <a:rPr lang="nl-NL" smtClean="0"/>
              <a:t>31-01-2025</a:t>
            </a:fld>
            <a:endParaRPr lang="nl-N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AF345F5-224F-42F7-8104-3FF77BEE4CD0}" type="slidenum">
              <a:rPr lang="nl-NL" smtClean="0"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81083028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koptekst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5698784-F1F2-4D71-B346-94F94D5EBAA2}" type="datetimeFigureOut">
              <a:rPr lang="nl-NL" smtClean="0"/>
              <a:t>31-01-2025</a:t>
            </a:fld>
            <a:endParaRPr lang="nl-NL"/>
          </a:p>
        </p:txBody>
      </p:sp>
      <p:sp>
        <p:nvSpPr>
          <p:cNvPr id="4" name="Tijdelijke aanduiding voor dia-afbeelding 3"/>
          <p:cNvSpPr>
            <a:spLocks noGrp="1" noRot="1" noChangeAspect="1"/>
          </p:cNvSpPr>
          <p:nvPr>
            <p:ph type="sldImg" idx="2"/>
          </p:nvPr>
        </p:nvSpPr>
        <p:spPr>
          <a:xfrm>
            <a:off x="379413" y="685800"/>
            <a:ext cx="609917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nl-NL"/>
          </a:p>
        </p:txBody>
      </p:sp>
      <p:sp>
        <p:nvSpPr>
          <p:cNvPr id="5" name="Tijdelijke aanduiding voor notiti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12ECD43-08E5-4945-BC4F-4857758E978F}" type="slidenum">
              <a:rPr lang="nl-NL" smtClean="0"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5635155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2ECD43-08E5-4945-BC4F-4857758E978F}" type="slidenum">
              <a:rPr lang="nl-NL" smtClean="0"/>
              <a:t>0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55453441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jdelijke aanduiding voor tekst 5"/>
          <p:cNvSpPr>
            <a:spLocks noGrp="1"/>
          </p:cNvSpPr>
          <p:nvPr>
            <p:ph type="body" sz="quarter" idx="13" hasCustomPrompt="1"/>
          </p:nvPr>
        </p:nvSpPr>
        <p:spPr>
          <a:xfrm>
            <a:off x="0" y="-1"/>
            <a:ext cx="12198349" cy="4521941"/>
          </a:xfrm>
          <a:solidFill>
            <a:srgbClr val="8592BC"/>
          </a:solidFill>
        </p:spPr>
        <p:txBody>
          <a:bodyPr>
            <a:normAutofit/>
          </a:bodyPr>
          <a:lstStyle>
            <a:lvl1pPr marL="0" indent="0">
              <a:buNone/>
              <a:defRPr sz="100">
                <a:solidFill>
                  <a:schemeClr val="bg2"/>
                </a:solidFill>
              </a:defRPr>
            </a:lvl1pPr>
          </a:lstStyle>
          <a:p>
            <a:pPr lvl="0"/>
            <a:r>
              <a:rPr lang="en-GB" noProof="0" dirty="0"/>
              <a:t>..</a:t>
            </a:r>
          </a:p>
        </p:txBody>
      </p:sp>
      <p:sp>
        <p:nvSpPr>
          <p:cNvPr id="6" name="Tijdelijke aanduiding voor tekst 5"/>
          <p:cNvSpPr>
            <a:spLocks noGrp="1"/>
          </p:cNvSpPr>
          <p:nvPr>
            <p:ph type="body" sz="quarter" idx="12" hasCustomPrompt="1"/>
          </p:nvPr>
        </p:nvSpPr>
        <p:spPr>
          <a:xfrm>
            <a:off x="1" y="1"/>
            <a:ext cx="12198350" cy="3719335"/>
          </a:xfrm>
          <a:solidFill>
            <a:schemeClr val="bg2"/>
          </a:solidFill>
        </p:spPr>
        <p:txBody>
          <a:bodyPr>
            <a:normAutofit/>
          </a:bodyPr>
          <a:lstStyle>
            <a:lvl1pPr marL="0" indent="0">
              <a:buNone/>
              <a:defRPr sz="100">
                <a:solidFill>
                  <a:schemeClr val="bg2"/>
                </a:solidFill>
              </a:defRPr>
            </a:lvl1pPr>
          </a:lstStyle>
          <a:p>
            <a:pPr lvl="0"/>
            <a:r>
              <a:rPr lang="en-GB" noProof="0" dirty="0"/>
              <a:t>..</a:t>
            </a:r>
          </a:p>
        </p:txBody>
      </p:sp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1490663" y="1052736"/>
            <a:ext cx="10225136" cy="1656184"/>
          </a:xfrm>
        </p:spPr>
        <p:txBody>
          <a:bodyPr/>
          <a:lstStyle>
            <a:lvl1pPr algn="l">
              <a:defRPr sz="5400">
                <a:solidFill>
                  <a:schemeClr val="bg1"/>
                </a:solidFill>
              </a:defRPr>
            </a:lvl1pPr>
          </a:lstStyle>
          <a:p>
            <a:r>
              <a:rPr lang="en-GB" noProof="0" dirty="0"/>
              <a:t>Title presentation</a:t>
            </a:r>
          </a:p>
        </p:txBody>
      </p:sp>
      <p:sp>
        <p:nvSpPr>
          <p:cNvPr id="20" name="Tijdelijke aanduiding voor tekst 19"/>
          <p:cNvSpPr>
            <a:spLocks noGrp="1"/>
          </p:cNvSpPr>
          <p:nvPr>
            <p:ph type="body" sz="quarter" idx="14" hasCustomPrompt="1"/>
          </p:nvPr>
        </p:nvSpPr>
        <p:spPr>
          <a:xfrm>
            <a:off x="1490663" y="3934610"/>
            <a:ext cx="6918325" cy="393700"/>
          </a:xfrm>
        </p:spPr>
        <p:txBody>
          <a:bodyPr anchor="ctr">
            <a:normAutofit/>
          </a:bodyPr>
          <a:lstStyle>
            <a:lvl1pPr marL="0" indent="0">
              <a:buNone/>
              <a:defRPr sz="240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noProof="0" dirty="0"/>
              <a:t>Subtitle presentation</a:t>
            </a:r>
          </a:p>
        </p:txBody>
      </p:sp>
      <p:sp>
        <p:nvSpPr>
          <p:cNvPr id="8" name="Tijdelijke aanduiding voor datum 3"/>
          <p:cNvSpPr>
            <a:spLocks noGrp="1"/>
          </p:cNvSpPr>
          <p:nvPr>
            <p:ph type="dt" sz="half" idx="2"/>
          </p:nvPr>
        </p:nvSpPr>
        <p:spPr>
          <a:xfrm>
            <a:off x="7467327" y="3934684"/>
            <a:ext cx="4326359" cy="394127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r">
              <a:defRPr sz="2400">
                <a:solidFill>
                  <a:schemeClr val="bg1"/>
                </a:solidFill>
              </a:defRPr>
            </a:lvl1pPr>
          </a:lstStyle>
          <a:p>
            <a:fld id="{928F9493-D671-4F27-99EF-9D103FC79999}" type="datetime1">
              <a:rPr lang="nl-NL" noProof="0" smtClean="0"/>
              <a:t>31-01-2025</a:t>
            </a:fld>
            <a:endParaRPr lang="en-GB" noProof="0" dirty="0"/>
          </a:p>
        </p:txBody>
      </p:sp>
      <p:sp>
        <p:nvSpPr>
          <p:cNvPr id="19" name="Rechthoek 18"/>
          <p:cNvSpPr/>
          <p:nvPr userDrawn="1"/>
        </p:nvSpPr>
        <p:spPr bwMode="auto">
          <a:xfrm>
            <a:off x="0" y="6453336"/>
            <a:ext cx="12198350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grpSp>
        <p:nvGrpSpPr>
          <p:cNvPr id="11" name="Grid" hidden="1"/>
          <p:cNvGrpSpPr/>
          <p:nvPr userDrawn="1"/>
        </p:nvGrpSpPr>
        <p:grpSpPr>
          <a:xfrm>
            <a:off x="-3" y="-1"/>
            <a:ext cx="12198354" cy="6858004"/>
            <a:chOff x="-3" y="-1"/>
            <a:chExt cx="12198354" cy="6858004"/>
          </a:xfrm>
        </p:grpSpPr>
        <p:sp>
          <p:nvSpPr>
            <p:cNvPr id="12" name="Rechthoek 11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-3205847" y="3205844"/>
              <a:ext cx="6858003" cy="446316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4" name="Rechthoek 13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6" name="Rechthoek 15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8" name="Rechthoek 19"/>
          <p:cNvSpPr/>
          <p:nvPr userDrawn="1"/>
        </p:nvSpPr>
        <p:spPr bwMode="auto">
          <a:xfrm>
            <a:off x="6099174" y="6453336"/>
            <a:ext cx="6099175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42DA95D-231B-9D44-A78D-0A7A94EB980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478713" y="4797152"/>
            <a:ext cx="1668134" cy="1522756"/>
          </a:xfrm>
          <a:prstGeom prst="rect">
            <a:avLst/>
          </a:prstGeom>
        </p:spPr>
      </p:pic>
      <p:sp>
        <p:nvSpPr>
          <p:cNvPr id="22" name="Tijdelijke aanduiding voor tekst 19">
            <a:extLst>
              <a:ext uri="{FF2B5EF4-FFF2-40B4-BE49-F238E27FC236}">
                <a16:creationId xmlns:a16="http://schemas.microsoft.com/office/drawing/2014/main" id="{0E29121B-8495-55E8-780C-49244C24E89D}"/>
              </a:ext>
            </a:extLst>
          </p:cNvPr>
          <p:cNvSpPr txBox="1">
            <a:spLocks/>
          </p:cNvSpPr>
          <p:nvPr userDrawn="1"/>
        </p:nvSpPr>
        <p:spPr>
          <a:xfrm>
            <a:off x="986607" y="6491684"/>
            <a:ext cx="6918325" cy="393700"/>
          </a:xfrm>
          <a:prstGeom prst="rect">
            <a:avLst/>
          </a:prstGeom>
        </p:spPr>
        <p:txBody>
          <a:bodyPr anchor="ctr">
            <a:normAutofit lnSpcReduction="10000"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None/>
              <a:defRPr sz="2400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Discover the world of </a:t>
            </a:r>
            <a:r>
              <a:rPr lang="en-GB" dirty="0" err="1"/>
              <a:t>eiIET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36379758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0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75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75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 animBg="1">
        <p:tmplLst>
          <p:tmpl>
            <p:tnLst>
              <p:par>
                <p:cTn presetID="2" presetClass="entr" presetSubtype="1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1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6" grpId="0" build="p" animBg="1">
        <p:tmplLst>
          <p:tmpl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" grpId="0"/>
      <p:bldP spid="20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20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8" grpId="0"/>
      <p:bldP spid="22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22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de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3" y="1252836"/>
            <a:ext cx="6846640" cy="4795836"/>
          </a:xfrm>
          <a:noFill/>
        </p:spPr>
        <p:txBody>
          <a:bodyPr vert="horz" wrap="none" lIns="0" tIns="0" rIns="0" bIns="0"/>
          <a:lstStyle>
            <a:lvl1pPr marL="361950" indent="-361950">
              <a:spcBef>
                <a:spcPts val="800"/>
              </a:spcBef>
              <a:spcAft>
                <a:spcPts val="800"/>
              </a:spcAft>
              <a:buClr>
                <a:schemeClr val="bg2"/>
              </a:buClr>
              <a:buFont typeface="+mj-lt"/>
              <a:buAutoNum type="arabicPeriod"/>
              <a:defRPr sz="2400">
                <a:solidFill>
                  <a:schemeClr val="bg2"/>
                </a:solidFill>
              </a:defRPr>
            </a:lvl1pPr>
            <a:lvl2pPr marL="542925" indent="-180975">
              <a:buClr>
                <a:schemeClr val="bg2"/>
              </a:buClr>
              <a:buFont typeface="Arial" panose="020B0604020202020204" pitchFamily="34" charset="0"/>
              <a:buChar char="•"/>
              <a:defRPr>
                <a:solidFill>
                  <a:schemeClr val="bg2"/>
                </a:solidFill>
              </a:defRPr>
            </a:lvl2pPr>
            <a:lvl3pPr>
              <a:defRPr>
                <a:solidFill>
                  <a:schemeClr val="bg2"/>
                </a:solidFill>
              </a:defRPr>
            </a:lvl3pPr>
            <a:lvl4pPr>
              <a:defRPr>
                <a:solidFill>
                  <a:schemeClr val="bg2"/>
                </a:solidFill>
              </a:defRPr>
            </a:lvl4pPr>
            <a:lvl5pPr>
              <a:defRPr>
                <a:solidFill>
                  <a:schemeClr val="accent1"/>
                </a:solidFill>
              </a:defRPr>
            </a:lvl5pPr>
            <a:lvl6pPr marL="361950" indent="-361950">
              <a:spcBef>
                <a:spcPts val="800"/>
              </a:spcBef>
              <a:spcAft>
                <a:spcPts val="800"/>
              </a:spcAft>
              <a:buClr>
                <a:schemeClr val="bg2"/>
              </a:buClr>
              <a:buFont typeface="+mj-lt"/>
              <a:buAutoNum type="arabicPeriod"/>
              <a:tabLst/>
              <a:defRPr sz="2400">
                <a:solidFill>
                  <a:schemeClr val="bg2"/>
                </a:solidFill>
              </a:defRPr>
            </a:lvl6pPr>
            <a:lvl7pPr marL="542925" indent="-180975">
              <a:buClr>
                <a:schemeClr val="bg2"/>
              </a:buClr>
              <a:buFont typeface="Arial" panose="020B0604020202020204" pitchFamily="34" charset="0"/>
              <a:buChar char="•"/>
              <a:defRPr>
                <a:solidFill>
                  <a:schemeClr val="bg2"/>
                </a:solidFill>
              </a:defRPr>
            </a:lvl7pPr>
            <a:lvl8pPr>
              <a:defRPr>
                <a:solidFill>
                  <a:schemeClr val="bg2"/>
                </a:solidFill>
              </a:defRPr>
            </a:lvl8pPr>
            <a:lvl9pPr>
              <a:defRPr>
                <a:solidFill>
                  <a:schemeClr val="bg2"/>
                </a:solidFill>
              </a:defRPr>
            </a:lvl9pPr>
          </a:lstStyle>
          <a:p>
            <a:pPr lvl="0"/>
            <a:r>
              <a:rPr lang="en-GB" noProof="0" dirty="0"/>
              <a:t>Numbering</a:t>
            </a:r>
          </a:p>
          <a:p>
            <a:pPr lvl="1"/>
            <a:r>
              <a:rPr lang="en-GB" noProof="0" dirty="0"/>
              <a:t>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yellow</a:t>
            </a:r>
          </a:p>
          <a:p>
            <a:pPr lvl="5"/>
            <a:r>
              <a:rPr lang="en-GB" noProof="0" dirty="0"/>
              <a:t>Numbering</a:t>
            </a:r>
          </a:p>
          <a:p>
            <a:pPr lvl="6"/>
            <a:r>
              <a:rPr lang="en-GB" noProof="0" dirty="0"/>
              <a:t>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sp>
        <p:nvSpPr>
          <p:cNvPr id="7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7453634" y="1252538"/>
            <a:ext cx="4339905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grpSp>
        <p:nvGrpSpPr>
          <p:cNvPr id="8" name="Grid" hidden="1"/>
          <p:cNvGrpSpPr/>
          <p:nvPr userDrawn="1"/>
        </p:nvGrpSpPr>
        <p:grpSpPr>
          <a:xfrm>
            <a:off x="0" y="0"/>
            <a:ext cx="12198353" cy="6858004"/>
            <a:chOff x="-2" y="-1"/>
            <a:chExt cx="12198353" cy="6858004"/>
          </a:xfrm>
        </p:grpSpPr>
        <p:sp>
          <p:nvSpPr>
            <p:cNvPr id="9" name="Rechthoek 8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4" name="Rechthoek 13"/>
            <p:cNvSpPr/>
            <p:nvPr userDrawn="1"/>
          </p:nvSpPr>
          <p:spPr bwMode="auto">
            <a:xfrm rot="5400000">
              <a:off x="3923465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54426134"/>
      </p:ext>
    </p:extLst>
  </p:cSld>
  <p:clrMapOvr>
    <a:masterClrMapping/>
  </p:clrMapOvr>
  <p:transition spd="slow">
    <p:wipe dir="r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sp>
        <p:nvSpPr>
          <p:cNvPr id="4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592596851"/>
      </p:ext>
    </p:extLst>
  </p:cSld>
  <p:clrMapOvr>
    <a:masterClrMapping/>
  </p:clrMapOvr>
  <p:transition spd="slow">
    <p:wipe dir="r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75%/25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7926761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0" y="0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5003585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8533755" y="1252538"/>
            <a:ext cx="3259784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590302820"/>
      </p:ext>
    </p:extLst>
  </p:cSld>
  <p:clrMapOvr>
    <a:masterClrMapping/>
  </p:clrMapOvr>
  <p:transition spd="slow">
    <p:wipe dir="r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50%/5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 b="1"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5593347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2670173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6200775" y="1252538"/>
            <a:ext cx="5592763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682767422"/>
      </p:ext>
    </p:extLst>
  </p:cSld>
  <p:clrMapOvr>
    <a:masterClrMapping/>
  </p:clrMapOvr>
  <p:transition spd="slow">
    <p:wipe dir="r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25%/75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3534273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611099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4141267" y="1252538"/>
            <a:ext cx="7652271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132317621"/>
      </p:ext>
    </p:extLst>
  </p:cSld>
  <p:clrMapOvr>
    <a:masterClrMapping/>
  </p:clrMapOvr>
  <p:transition spd="slow">
    <p:wipe dir="r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404663" y="1252538"/>
            <a:ext cx="11388876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3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929258224"/>
      </p:ext>
    </p:extLst>
  </p:cSld>
  <p:clrMapOvr>
    <a:masterClrMapping/>
  </p:clrMapOvr>
  <p:transition spd="slow">
    <p:wipe dir="r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4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5593347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218777" cy="6858004"/>
            <a:chOff x="-2" y="-1"/>
            <a:chExt cx="12218777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2670173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 rot="5400000">
              <a:off x="5568012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6" name="Rechthoek 15"/>
            <p:cNvSpPr/>
            <p:nvPr userDrawn="1"/>
          </p:nvSpPr>
          <p:spPr bwMode="auto">
            <a:xfrm rot="10800000">
              <a:off x="5360772" y="3549589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6200776" y="1252538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7" name="Tijdelijke aanduiding voor afbeelding 13"/>
          <p:cNvSpPr>
            <a:spLocks noGrp="1"/>
          </p:cNvSpPr>
          <p:nvPr>
            <p:ph type="pic" sz="quarter" idx="14" hasCustomPrompt="1"/>
          </p:nvPr>
        </p:nvSpPr>
        <p:spPr>
          <a:xfrm>
            <a:off x="9098614" y="1252538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8" name="Tijdelijke aanduiding voor afbeelding 13"/>
          <p:cNvSpPr>
            <a:spLocks noGrp="1"/>
          </p:cNvSpPr>
          <p:nvPr>
            <p:ph type="pic" sz="quarter" idx="15" hasCustomPrompt="1"/>
          </p:nvPr>
        </p:nvSpPr>
        <p:spPr>
          <a:xfrm>
            <a:off x="6200776" y="3751623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9" name="Tijdelijke aanduiding voor afbeelding 13"/>
          <p:cNvSpPr>
            <a:spLocks noGrp="1"/>
          </p:cNvSpPr>
          <p:nvPr>
            <p:ph type="pic" sz="quarter" idx="16" hasCustomPrompt="1"/>
          </p:nvPr>
        </p:nvSpPr>
        <p:spPr>
          <a:xfrm>
            <a:off x="9098614" y="3751623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20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673173449"/>
      </p:ext>
    </p:extLst>
  </p:cSld>
  <p:clrMapOvr>
    <a:masterClrMapping/>
  </p:clrMapOvr>
  <p:transition spd="slow">
    <p:wipe dir="r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2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5593347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2670173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 rot="5400000">
              <a:off x="5568012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6200341" y="1252538"/>
            <a:ext cx="2695072" cy="4796134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7" name="Tijdelijke aanduiding voor afbeelding 13"/>
          <p:cNvSpPr>
            <a:spLocks noGrp="1"/>
          </p:cNvSpPr>
          <p:nvPr>
            <p:ph type="pic" sz="quarter" idx="14" hasCustomPrompt="1"/>
          </p:nvPr>
        </p:nvSpPr>
        <p:spPr>
          <a:xfrm>
            <a:off x="9098179" y="1252538"/>
            <a:ext cx="2695072" cy="4796134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6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146982251"/>
      </p:ext>
    </p:extLst>
  </p:cSld>
  <p:clrMapOvr>
    <a:masterClrMapping/>
  </p:clrMapOvr>
  <p:transition spd="slow">
    <p:wipe dir="r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aph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4" name="Tijdelijke aanduiding voor grafiek 3"/>
          <p:cNvSpPr>
            <a:spLocks noGrp="1"/>
          </p:cNvSpPr>
          <p:nvPr>
            <p:ph type="chart" sz="quarter" idx="13" hasCustomPrompt="1"/>
          </p:nvPr>
        </p:nvSpPr>
        <p:spPr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 graph</a:t>
            </a:r>
          </a:p>
        </p:txBody>
      </p:sp>
      <p:sp>
        <p:nvSpPr>
          <p:cNvPr id="13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702950967"/>
      </p:ext>
    </p:extLst>
  </p:cSld>
  <p:clrMapOvr>
    <a:masterClrMapping/>
  </p:clrMapOvr>
  <p:transition spd="slow">
    <p:wipe dir="r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ideo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3" name="Tijdelijke aanduiding voor media 12"/>
          <p:cNvSpPr>
            <a:spLocks noGrp="1"/>
          </p:cNvSpPr>
          <p:nvPr>
            <p:ph type="media" sz="quarter" idx="13" hasCustomPrompt="1"/>
          </p:nvPr>
        </p:nvSpPr>
        <p:spPr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 video</a:t>
            </a:r>
          </a:p>
        </p:txBody>
      </p:sp>
      <p:sp>
        <p:nvSpPr>
          <p:cNvPr id="14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653170741"/>
      </p:ext>
    </p:extLst>
  </p:cSld>
  <p:clrMapOvr>
    <a:masterClrMapping/>
  </p:clrMapOvr>
  <p:transition spd="slow">
    <p:wipe dir="r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hthoek 18"/>
          <p:cNvSpPr/>
          <p:nvPr userDrawn="1"/>
        </p:nvSpPr>
        <p:spPr bwMode="auto">
          <a:xfrm>
            <a:off x="0" y="6453336"/>
            <a:ext cx="12198350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sp>
        <p:nvSpPr>
          <p:cNvPr id="6" name="Tijdelijke aanduiding voor tekst 5"/>
          <p:cNvSpPr>
            <a:spLocks noGrp="1"/>
          </p:cNvSpPr>
          <p:nvPr>
            <p:ph type="body" sz="quarter" idx="12" hasCustomPrompt="1"/>
          </p:nvPr>
        </p:nvSpPr>
        <p:spPr>
          <a:xfrm>
            <a:off x="1" y="1"/>
            <a:ext cx="12198350" cy="4521939"/>
          </a:xfrm>
          <a:solidFill>
            <a:schemeClr val="bg2"/>
          </a:solidFill>
        </p:spPr>
        <p:txBody>
          <a:bodyPr>
            <a:normAutofit/>
          </a:bodyPr>
          <a:lstStyle>
            <a:lvl1pPr marL="0" indent="0">
              <a:buNone/>
              <a:defRPr sz="100">
                <a:solidFill>
                  <a:schemeClr val="bg2"/>
                </a:solidFill>
              </a:defRPr>
            </a:lvl1pPr>
          </a:lstStyle>
          <a:p>
            <a:pPr lvl="0"/>
            <a:r>
              <a:rPr lang="en-GB" noProof="0" dirty="0"/>
              <a:t>..</a:t>
            </a:r>
          </a:p>
        </p:txBody>
      </p:sp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1490663" y="1052736"/>
            <a:ext cx="10225136" cy="1656184"/>
          </a:xfrm>
        </p:spPr>
        <p:txBody>
          <a:bodyPr/>
          <a:lstStyle>
            <a:lvl1pPr algn="l">
              <a:defRPr sz="5400">
                <a:solidFill>
                  <a:schemeClr val="bg1"/>
                </a:solidFill>
              </a:defRPr>
            </a:lvl1pPr>
          </a:lstStyle>
          <a:p>
            <a:r>
              <a:rPr lang="en-GB" noProof="0" dirty="0"/>
              <a:t>Title closure</a:t>
            </a:r>
          </a:p>
        </p:txBody>
      </p:sp>
      <p:grpSp>
        <p:nvGrpSpPr>
          <p:cNvPr id="11" name="Grid" hidden="1"/>
          <p:cNvGrpSpPr/>
          <p:nvPr userDrawn="1"/>
        </p:nvGrpSpPr>
        <p:grpSpPr>
          <a:xfrm>
            <a:off x="-3" y="-1"/>
            <a:ext cx="12198354" cy="6858004"/>
            <a:chOff x="-3" y="-1"/>
            <a:chExt cx="12198354" cy="6858004"/>
          </a:xfrm>
        </p:grpSpPr>
        <p:sp>
          <p:nvSpPr>
            <p:cNvPr id="12" name="Rechthoek 11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-3205847" y="3205844"/>
              <a:ext cx="6858003" cy="446316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4" name="Rechthoek 13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6" name="Rechthoek 15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pic>
        <p:nvPicPr>
          <p:cNvPr id="4" name="Picture 3">
            <a:extLst>
              <a:ext uri="{FF2B5EF4-FFF2-40B4-BE49-F238E27FC236}">
                <a16:creationId xmlns:a16="http://schemas.microsoft.com/office/drawing/2014/main" id="{18048538-D4AE-5088-18C8-E4973733DB0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478713" y="4797152"/>
            <a:ext cx="1668134" cy="1522756"/>
          </a:xfrm>
          <a:prstGeom prst="rect">
            <a:avLst/>
          </a:prstGeom>
        </p:spPr>
      </p:pic>
      <p:sp>
        <p:nvSpPr>
          <p:cNvPr id="5" name="Tijdelijke aanduiding voor tekst 19">
            <a:extLst>
              <a:ext uri="{FF2B5EF4-FFF2-40B4-BE49-F238E27FC236}">
                <a16:creationId xmlns:a16="http://schemas.microsoft.com/office/drawing/2014/main" id="{A5FD0683-31F6-0964-643E-E91B64949CFB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053058" y="6491684"/>
            <a:ext cx="6918325" cy="393700"/>
          </a:xfrm>
        </p:spPr>
        <p:txBody>
          <a:bodyPr anchor="ctr">
            <a:normAutofit/>
          </a:bodyPr>
          <a:lstStyle>
            <a:lvl1pPr marL="0" indent="0">
              <a:buNone/>
              <a:defRPr sz="2400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noProof="0" dirty="0"/>
              <a:t>Discover the world of </a:t>
            </a:r>
            <a:r>
              <a:rPr lang="en-GB" noProof="0" dirty="0" err="1"/>
              <a:t>eiIET</a:t>
            </a:r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3613011367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75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 animBg="1">
        <p:tmplLst>
          <p:tmpl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" grpId="0"/>
      <p:bldP spid="5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5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/>
          <p:cNvSpPr>
            <a:spLocks noGrp="1"/>
          </p:cNvSpPr>
          <p:nvPr>
            <p:ph type="title"/>
          </p:nvPr>
        </p:nvSpPr>
        <p:spPr>
          <a:xfrm>
            <a:off x="404662" y="404664"/>
            <a:ext cx="11389024" cy="432048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/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404662" y="1252836"/>
            <a:ext cx="11389023" cy="4795836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11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7" name="Rechthoek 6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8" name="Rechthoek 7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20" name="Rechthoek 19"/>
          <p:cNvSpPr/>
          <p:nvPr userDrawn="1"/>
        </p:nvSpPr>
        <p:spPr bwMode="auto">
          <a:xfrm>
            <a:off x="0" y="6453336"/>
            <a:ext cx="12198350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sp>
        <p:nvSpPr>
          <p:cNvPr id="4" name="Tijdelijke aanduiding voor tekst 19">
            <a:extLst>
              <a:ext uri="{FF2B5EF4-FFF2-40B4-BE49-F238E27FC236}">
                <a16:creationId xmlns:a16="http://schemas.microsoft.com/office/drawing/2014/main" id="{530CFE0E-CEE1-AF16-0319-72803FFD8BDB}"/>
              </a:ext>
            </a:extLst>
          </p:cNvPr>
          <p:cNvSpPr txBox="1">
            <a:spLocks/>
          </p:cNvSpPr>
          <p:nvPr userDrawn="1"/>
        </p:nvSpPr>
        <p:spPr>
          <a:xfrm>
            <a:off x="986607" y="6491684"/>
            <a:ext cx="6918325" cy="393700"/>
          </a:xfrm>
          <a:prstGeom prst="rect">
            <a:avLst/>
          </a:prstGeom>
        </p:spPr>
        <p:txBody>
          <a:bodyPr anchor="ctr">
            <a:normAutofit lnSpcReduction="10000"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None/>
              <a:defRPr sz="2400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Discover the world of </a:t>
            </a:r>
            <a:r>
              <a:rPr lang="en-GB" dirty="0" err="1"/>
              <a:t>eiIET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398035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60" r:id="rId2"/>
    <p:sldLayoutId id="2147483658" r:id="rId3"/>
    <p:sldLayoutId id="2147483665" r:id="rId4"/>
    <p:sldLayoutId id="2147483661" r:id="rId5"/>
    <p:sldLayoutId id="2147483664" r:id="rId6"/>
    <p:sldLayoutId id="2147483666" r:id="rId7"/>
    <p:sldLayoutId id="2147483662" r:id="rId8"/>
    <p:sldLayoutId id="2147483663" r:id="rId9"/>
    <p:sldLayoutId id="2147483667" r:id="rId10"/>
    <p:sldLayoutId id="2147483668" r:id="rId11"/>
    <p:sldLayoutId id="2147483670" r:id="rId12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4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  <p:hf hdr="0" ftr="0" dt="0"/>
  <p:txStyles>
    <p:titleStyle>
      <a:lvl1pPr algn="l" defTabSz="914400" rtl="0" eaLnBrk="1" latinLnBrk="0" hangingPunct="1">
        <a:spcBef>
          <a:spcPct val="0"/>
        </a:spcBef>
        <a:buNone/>
        <a:defRPr sz="4000" b="1" i="0" kern="1200">
          <a:solidFill>
            <a:schemeClr val="bg2"/>
          </a:solidFill>
          <a:latin typeface="+mj-lt"/>
          <a:ea typeface="+mj-ea"/>
          <a:cs typeface="+mj-cs"/>
        </a:defRPr>
      </a:lvl1pPr>
    </p:titleStyle>
    <p:bodyStyle>
      <a:lvl1pPr marL="180975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•"/>
        <a:defRPr sz="1800" kern="1200">
          <a:solidFill>
            <a:schemeClr val="bg2"/>
          </a:solidFill>
          <a:latin typeface="+mn-lt"/>
          <a:ea typeface="+mn-ea"/>
          <a:cs typeface="+mn-cs"/>
        </a:defRPr>
      </a:lvl1pPr>
      <a:lvl2pPr marL="361950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-"/>
        <a:defRPr sz="1600" kern="1200">
          <a:solidFill>
            <a:schemeClr val="bg2"/>
          </a:solidFill>
          <a:latin typeface="+mn-lt"/>
          <a:ea typeface="+mn-ea"/>
          <a:cs typeface="+mn-cs"/>
        </a:defRPr>
      </a:lvl2pPr>
      <a:lvl3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kern="1200">
          <a:solidFill>
            <a:schemeClr val="bg2"/>
          </a:solidFill>
          <a:latin typeface="+mn-lt"/>
          <a:ea typeface="+mn-ea"/>
          <a:cs typeface="+mn-cs"/>
        </a:defRPr>
      </a:lvl3pPr>
      <a:lvl4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b="1" kern="1200">
          <a:solidFill>
            <a:schemeClr val="bg2"/>
          </a:solidFill>
          <a:latin typeface="+mn-lt"/>
          <a:ea typeface="+mn-ea"/>
          <a:cs typeface="+mn-cs"/>
        </a:defRPr>
      </a:lvl4pPr>
      <a:lvl5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b="1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80975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•"/>
        <a:defRPr sz="1800" kern="1200">
          <a:solidFill>
            <a:schemeClr val="bg2"/>
          </a:solidFill>
          <a:latin typeface="+mn-lt"/>
          <a:ea typeface="+mn-ea"/>
          <a:cs typeface="+mn-cs"/>
        </a:defRPr>
      </a:lvl6pPr>
      <a:lvl7pPr marL="361950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-"/>
        <a:defRPr sz="1600" kern="1200">
          <a:solidFill>
            <a:schemeClr val="bg2"/>
          </a:solidFill>
          <a:latin typeface="+mn-lt"/>
          <a:ea typeface="+mn-ea"/>
          <a:cs typeface="+mn-cs"/>
        </a:defRPr>
      </a:lvl7pPr>
      <a:lvl8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600" kern="1200">
          <a:solidFill>
            <a:schemeClr val="bg2"/>
          </a:solidFill>
          <a:latin typeface="+mn-lt"/>
          <a:ea typeface="+mn-ea"/>
          <a:cs typeface="+mn-cs"/>
        </a:defRPr>
      </a:lvl8pPr>
      <a:lvl9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b="1" kern="1200" baseline="0">
          <a:solidFill>
            <a:schemeClr val="bg2"/>
          </a:solidFill>
          <a:latin typeface="+mn-lt"/>
          <a:ea typeface="+mn-ea"/>
          <a:cs typeface="+mn-cs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jdelijke aanduiding voor tekst 12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Tijdelijke aanduiding voor tekst 11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en-US" b="1" dirty="0"/>
          </a:p>
          <a:p>
            <a:endParaRPr lang="en-US" b="1" dirty="0"/>
          </a:p>
        </p:txBody>
      </p:sp>
      <p:sp>
        <p:nvSpPr>
          <p:cNvPr id="4" name="Titel 3"/>
          <p:cNvSpPr>
            <a:spLocks noGrp="1"/>
          </p:cNvSpPr>
          <p:nvPr>
            <p:ph type="title"/>
          </p:nvPr>
        </p:nvSpPr>
        <p:spPr>
          <a:xfrm>
            <a:off x="1490663" y="1484784"/>
            <a:ext cx="10225136" cy="1656184"/>
          </a:xfrm>
        </p:spPr>
        <p:txBody>
          <a:bodyPr/>
          <a:lstStyle/>
          <a:p>
            <a:r>
              <a:rPr lang="nl-NL" dirty="0" err="1"/>
              <a:t>Sociology</a:t>
            </a:r>
            <a:r>
              <a:rPr lang="nl-NL" dirty="0"/>
              <a:t> of </a:t>
            </a:r>
            <a:r>
              <a:rPr lang="nl-NL" dirty="0" err="1"/>
              <a:t>Tourism</a:t>
            </a:r>
            <a:br>
              <a:rPr lang="nl-NL" dirty="0"/>
            </a:br>
            <a:br>
              <a:rPr lang="nl-NL" dirty="0"/>
            </a:br>
            <a:r>
              <a:rPr lang="en-GB" sz="2000" dirty="0"/>
              <a:t>European Institute of Innovation, Entrepreneurship and Technology</a:t>
            </a:r>
            <a:br>
              <a:rPr lang="en-GB" sz="2000" dirty="0"/>
            </a:br>
            <a:r>
              <a:rPr lang="it-IT" sz="1600" dirty="0" err="1"/>
              <a:t>Lessingstraße</a:t>
            </a:r>
            <a:r>
              <a:rPr lang="it-IT" sz="1600" dirty="0"/>
              <a:t> 79, 13158 </a:t>
            </a:r>
            <a:r>
              <a:rPr lang="it-IT" sz="1600" dirty="0" err="1"/>
              <a:t>Berlin</a:t>
            </a:r>
            <a:r>
              <a:rPr lang="it-IT" sz="1600" dirty="0"/>
              <a:t>, Germany</a:t>
            </a:r>
            <a:br>
              <a:rPr lang="it-IT" sz="1600" dirty="0"/>
            </a:br>
            <a:endParaRPr lang="nl-NL" sz="1600" dirty="0"/>
          </a:p>
        </p:txBody>
      </p:sp>
      <p:sp>
        <p:nvSpPr>
          <p:cNvPr id="5" name="Tijdelijke aanduiding voor tekst 4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nl-NL" dirty="0" err="1"/>
              <a:t>Mahmoud</a:t>
            </a:r>
            <a:r>
              <a:rPr lang="nl-NL" dirty="0"/>
              <a:t> </a:t>
            </a:r>
            <a:r>
              <a:rPr lang="nl-NL" dirty="0" err="1"/>
              <a:t>Abdou</a:t>
            </a:r>
            <a:r>
              <a:rPr lang="nl-NL" dirty="0"/>
              <a:t>| Berlin</a:t>
            </a:r>
          </a:p>
        </p:txBody>
      </p:sp>
      <p:sp>
        <p:nvSpPr>
          <p:cNvPr id="6" name="Tijdelijke aanduiding voor verticale tekst 6">
            <a:extLst>
              <a:ext uri="{FF2B5EF4-FFF2-40B4-BE49-F238E27FC236}">
                <a16:creationId xmlns:a16="http://schemas.microsoft.com/office/drawing/2014/main" id="{52305461-B21F-48B3-AB30-6DE069F98C3A}"/>
              </a:ext>
            </a:extLst>
          </p:cNvPr>
          <p:cNvSpPr txBox="1">
            <a:spLocks/>
          </p:cNvSpPr>
          <p:nvPr/>
        </p:nvSpPr>
        <p:spPr>
          <a:xfrm>
            <a:off x="8979495" y="4581128"/>
            <a:ext cx="3168353" cy="1728192"/>
          </a:xfrm>
          <a:prstGeom prst="rect">
            <a:avLst/>
          </a:prstGeom>
        </p:spPr>
        <p:txBody>
          <a:bodyPr/>
          <a:lstStyle>
            <a:lvl1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pPr lvl="3"/>
            <a:r>
              <a:rPr lang="en-GB" sz="1600" dirty="0" err="1"/>
              <a:t>Lessingstraße</a:t>
            </a:r>
            <a:r>
              <a:rPr lang="en-GB" sz="1600" dirty="0"/>
              <a:t> 79,</a:t>
            </a:r>
          </a:p>
          <a:p>
            <a:pPr lvl="3"/>
            <a:r>
              <a:rPr lang="en-GB" sz="1600" dirty="0"/>
              <a:t>13158 Berlin, Germany</a:t>
            </a:r>
          </a:p>
          <a:p>
            <a:pPr lvl="3"/>
            <a:r>
              <a:rPr lang="en-GB" sz="1600" dirty="0"/>
              <a:t>Phone: +49 30 233618555</a:t>
            </a:r>
          </a:p>
          <a:p>
            <a:pPr lvl="3"/>
            <a:r>
              <a:rPr lang="en-GB" sz="1600" dirty="0"/>
              <a:t>Fax: +49 30 233618556</a:t>
            </a:r>
          </a:p>
          <a:p>
            <a:pPr lvl="3"/>
            <a:r>
              <a:rPr lang="en-GB" sz="1600" dirty="0"/>
              <a:t>Email: info@eiiet.com</a:t>
            </a:r>
            <a:endParaRPr lang="nl-NL" sz="1600" b="0" dirty="0"/>
          </a:p>
        </p:txBody>
      </p:sp>
    </p:spTree>
    <p:extLst>
      <p:ext uri="{BB962C8B-B14F-4D97-AF65-F5344CB8AC3E}">
        <p14:creationId xmlns:p14="http://schemas.microsoft.com/office/powerpoint/2010/main" val="2977814846"/>
      </p:ext>
    </p:extLst>
  </p:cSld>
  <p:clrMapOvr>
    <a:masterClrMapping/>
  </p:clrMapOvr>
  <p:transition spd="slow">
    <p:wipe dir="r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Index</a:t>
            </a:r>
            <a:endParaRPr lang="nl-NL" dirty="0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/>
        <p:txBody>
          <a:bodyPr>
            <a:normAutofit/>
          </a:bodyPr>
          <a:lstStyle/>
          <a:p>
            <a:r>
              <a:rPr lang="nl-NL" dirty="0"/>
              <a:t>- </a:t>
            </a:r>
            <a:r>
              <a:rPr lang="nl-NL" dirty="0" err="1"/>
              <a:t>Globalization</a:t>
            </a:r>
            <a:r>
              <a:rPr lang="nl-NL" dirty="0"/>
              <a:t>: </a:t>
            </a:r>
            <a:r>
              <a:rPr lang="nl-NL" dirty="0" err="1"/>
              <a:t>Historical</a:t>
            </a:r>
            <a:r>
              <a:rPr lang="nl-NL" dirty="0"/>
              <a:t> Background</a:t>
            </a:r>
          </a:p>
          <a:p>
            <a:r>
              <a:rPr lang="nl-NL" dirty="0"/>
              <a:t>- </a:t>
            </a:r>
            <a:r>
              <a:rPr lang="nl-NL" dirty="0" err="1"/>
              <a:t>Globalization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Tourism</a:t>
            </a:r>
            <a:endParaRPr lang="nl-NL" dirty="0"/>
          </a:p>
          <a:p>
            <a:r>
              <a:rPr lang="nl-NL" dirty="0"/>
              <a:t>- </a:t>
            </a:r>
            <a:r>
              <a:rPr lang="nl-NL" dirty="0" err="1"/>
              <a:t>Globalization</a:t>
            </a:r>
            <a:r>
              <a:rPr lang="nl-NL" dirty="0"/>
              <a:t> Impacts on </a:t>
            </a:r>
            <a:r>
              <a:rPr lang="nl-NL" dirty="0" err="1"/>
              <a:t>Tourism</a:t>
            </a:r>
            <a:endParaRPr lang="nl-NL" dirty="0"/>
          </a:p>
          <a:p>
            <a:r>
              <a:rPr lang="nl-NL" sz="2400" dirty="0" err="1"/>
              <a:t>Tourism</a:t>
            </a:r>
            <a:r>
              <a:rPr lang="nl-NL" sz="2400" dirty="0"/>
              <a:t> as a </a:t>
            </a:r>
            <a:r>
              <a:rPr lang="nl-NL" sz="2400" dirty="0" err="1"/>
              <a:t>Catalyst</a:t>
            </a:r>
            <a:r>
              <a:rPr lang="nl-NL" sz="2400" dirty="0"/>
              <a:t> </a:t>
            </a:r>
            <a:r>
              <a:rPr lang="nl-NL" sz="2400" dirty="0" err="1"/>
              <a:t>for</a:t>
            </a:r>
            <a:r>
              <a:rPr lang="nl-NL" sz="2400" dirty="0"/>
              <a:t> </a:t>
            </a:r>
            <a:r>
              <a:rPr lang="nl-NL" sz="2400" dirty="0" err="1"/>
              <a:t>Globalization</a:t>
            </a:r>
            <a:endParaRPr lang="nl-NL" dirty="0"/>
          </a:p>
          <a:p>
            <a:pPr marL="0" indent="0">
              <a:buNone/>
            </a:pPr>
            <a:endParaRPr lang="nl-NL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/>
          <a:lstStyle/>
          <a:p>
            <a:fld id="{5EE7099E-8998-4851-915A-4F4831808297}" type="slidenum">
              <a:rPr lang="nl-NL" smtClean="0"/>
              <a:pPr/>
              <a:t>1</a:t>
            </a:fld>
            <a:endParaRPr lang="nl-NL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5703830-A7C4-01DF-3805-8F771206126B}"/>
              </a:ext>
            </a:extLst>
          </p:cNvPr>
          <p:cNvSpPr txBox="1"/>
          <p:nvPr/>
        </p:nvSpPr>
        <p:spPr>
          <a:xfrm>
            <a:off x="1115122" y="1360449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62105023"/>
      </p:ext>
    </p:extLst>
  </p:cSld>
  <p:clrMapOvr>
    <a:masterClrMapping/>
  </p:clrMapOvr>
  <p:transition spd="slow">
    <p:wipe dir="r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600" dirty="0"/>
              <a:t>1- </a:t>
            </a:r>
            <a:r>
              <a:rPr lang="nl-NL" sz="3600" dirty="0" err="1"/>
              <a:t>Globalization</a:t>
            </a:r>
            <a:r>
              <a:rPr lang="nl-NL" sz="3600" dirty="0"/>
              <a:t>: </a:t>
            </a:r>
            <a:r>
              <a:rPr lang="nl-NL" sz="3600" dirty="0" err="1"/>
              <a:t>Historical</a:t>
            </a:r>
            <a:r>
              <a:rPr lang="nl-NL" sz="3600" dirty="0"/>
              <a:t> Background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b="1" dirty="0"/>
              <a:t>- </a:t>
            </a:r>
            <a:r>
              <a:rPr lang="en-US" b="1" kern="100" dirty="0">
                <a:latin typeface="Calibri" panose="020F0502020204030204" pitchFamily="34" charset="0"/>
                <a:cs typeface="Arial" panose="020B0604020202020204" pitchFamily="34" charset="0"/>
              </a:rPr>
              <a:t>Globalization</a:t>
            </a:r>
            <a:r>
              <a:rPr lang="en-US" sz="18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can be seen as a process that started with:</a:t>
            </a:r>
          </a:p>
          <a:p>
            <a:pPr marL="0" indent="0">
              <a:buNone/>
            </a:pPr>
            <a:r>
              <a:rPr lang="en-US" kern="1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- </a:t>
            </a:r>
            <a:r>
              <a:rPr lang="en-US" sz="1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European trade expansion in the 16th century. </a:t>
            </a:r>
          </a:p>
          <a:p>
            <a:pPr marL="0" indent="0">
              <a:buNone/>
            </a:pPr>
            <a:r>
              <a:rPr lang="en-US" kern="1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- T</a:t>
            </a:r>
            <a:r>
              <a:rPr lang="en-US" sz="1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he opening of trans-Atlantic routes.</a:t>
            </a:r>
          </a:p>
          <a:p>
            <a:pPr marL="0" indent="0">
              <a:buNone/>
            </a:pPr>
            <a:r>
              <a:rPr lang="en-US" sz="1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-And the rise of a Eurocentric global network. </a:t>
            </a:r>
          </a:p>
          <a:p>
            <a:pPr marL="0" indent="0">
              <a:buNone/>
            </a:pPr>
            <a:r>
              <a:rPr lang="en-US" kern="1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- </a:t>
            </a:r>
            <a:r>
              <a:rPr lang="en-US" sz="1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Some views suggest globalization began with the start of recorded history, while others connect it to post-industrial society.</a:t>
            </a:r>
          </a:p>
          <a:p>
            <a:pPr marL="0" indent="0">
              <a:buNone/>
            </a:pPr>
            <a:r>
              <a:rPr lang="en-US" kern="100" dirty="0">
                <a:latin typeface="Calibri" panose="020F0502020204030204" pitchFamily="34" charset="0"/>
                <a:cs typeface="Arial" panose="020B0604020202020204" pitchFamily="34" charset="0"/>
              </a:rPr>
              <a:t>- Globalization results in the creation of trade blocks and groups, multinational companies, and a global economy. </a:t>
            </a:r>
          </a:p>
          <a:p>
            <a:pPr marL="0" indent="0">
              <a:buNone/>
            </a:pPr>
            <a:r>
              <a:rPr lang="en-US" kern="100" dirty="0">
                <a:latin typeface="Calibri" panose="020F0502020204030204" pitchFamily="34" charset="0"/>
                <a:cs typeface="Arial" panose="020B0604020202020204" pitchFamily="34" charset="0"/>
              </a:rPr>
              <a:t>- As a result, the world becomes a unified system, and the global market becomes available to everyone.</a:t>
            </a:r>
          </a:p>
          <a:p>
            <a:pPr marL="0" indent="0">
              <a:buNone/>
            </a:pPr>
            <a:endParaRPr lang="en-GB" dirty="0"/>
          </a:p>
          <a:p>
            <a:pPr lvl="2"/>
            <a:endParaRPr lang="en-GB" dirty="0"/>
          </a:p>
          <a:p>
            <a:pPr lvl="2"/>
            <a:r>
              <a:rPr lang="en-GB" dirty="0"/>
              <a:t> </a:t>
            </a:r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284280595"/>
      </p:ext>
    </p:extLst>
  </p:cSld>
  <p:clrMapOvr>
    <a:masterClrMapping/>
  </p:clrMapOvr>
  <p:transition spd="slow">
    <p:wipe dir="r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r>
              <a:rPr lang="nl-NL" b="0" dirty="0"/>
              <a:t>- </a:t>
            </a:r>
            <a:r>
              <a:rPr lang="nl-NL" b="0" dirty="0" err="1"/>
              <a:t>Globalization</a:t>
            </a:r>
            <a:r>
              <a:rPr lang="nl-NL" b="0" dirty="0"/>
              <a:t> </a:t>
            </a:r>
            <a:r>
              <a:rPr lang="nl-NL" b="0" dirty="0" err="1"/>
              <a:t>today</a:t>
            </a:r>
            <a:r>
              <a:rPr lang="nl-NL" b="0" dirty="0"/>
              <a:t> is a </a:t>
            </a:r>
            <a:r>
              <a:rPr lang="nl-NL" b="0" dirty="0" err="1"/>
              <a:t>broad</a:t>
            </a:r>
            <a:r>
              <a:rPr lang="nl-NL" b="0" dirty="0"/>
              <a:t> concept </a:t>
            </a:r>
            <a:r>
              <a:rPr lang="nl-NL" b="0" dirty="0" err="1"/>
              <a:t>that</a:t>
            </a:r>
            <a:r>
              <a:rPr lang="nl-NL" b="0" dirty="0"/>
              <a:t> </a:t>
            </a:r>
            <a:r>
              <a:rPr lang="nl-NL" b="0" dirty="0" err="1"/>
              <a:t>describes</a:t>
            </a:r>
            <a:r>
              <a:rPr lang="nl-NL" b="0" dirty="0"/>
              <a:t> a </a:t>
            </a:r>
            <a:r>
              <a:rPr lang="nl-NL" b="0" dirty="0" err="1"/>
              <a:t>world</a:t>
            </a:r>
            <a:r>
              <a:rPr lang="nl-NL" b="0" dirty="0"/>
              <a:t> </a:t>
            </a:r>
            <a:r>
              <a:rPr lang="nl-NL" b="0" dirty="0" err="1"/>
              <a:t>becoming</a:t>
            </a:r>
            <a:r>
              <a:rPr lang="nl-NL" b="0" dirty="0"/>
              <a:t> more </a:t>
            </a:r>
            <a:r>
              <a:rPr lang="nl-NL" b="0" dirty="0" err="1"/>
              <a:t>interconnected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borderless</a:t>
            </a:r>
            <a:r>
              <a:rPr lang="nl-NL" b="0" dirty="0"/>
              <a:t>.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This</a:t>
            </a:r>
            <a:r>
              <a:rPr lang="nl-NL" b="0" dirty="0"/>
              <a:t> is </a:t>
            </a:r>
            <a:r>
              <a:rPr lang="nl-NL" b="0" dirty="0" err="1"/>
              <a:t>driven</a:t>
            </a:r>
            <a:r>
              <a:rPr lang="nl-NL" b="0" dirty="0"/>
              <a:t> </a:t>
            </a:r>
            <a:r>
              <a:rPr lang="nl-NL" b="0" dirty="0" err="1"/>
              <a:t>by</a:t>
            </a:r>
            <a:r>
              <a:rPr lang="nl-NL" b="0" dirty="0"/>
              <a:t> advances in politics, </a:t>
            </a:r>
            <a:r>
              <a:rPr lang="nl-NL" b="0" dirty="0" err="1"/>
              <a:t>economics</a:t>
            </a:r>
            <a:r>
              <a:rPr lang="nl-NL" b="0" dirty="0"/>
              <a:t>, </a:t>
            </a:r>
            <a:r>
              <a:rPr lang="nl-NL" b="0" dirty="0" err="1"/>
              <a:t>technology</a:t>
            </a:r>
            <a:r>
              <a:rPr lang="nl-NL" b="0" dirty="0"/>
              <a:t>, </a:t>
            </a:r>
            <a:r>
              <a:rPr lang="nl-NL" b="0" dirty="0" err="1"/>
              <a:t>and</a:t>
            </a:r>
            <a:r>
              <a:rPr lang="nl-NL" b="0" dirty="0"/>
              <a:t> information.</a:t>
            </a:r>
          </a:p>
          <a:p>
            <a:pPr lvl="3"/>
            <a:r>
              <a:rPr lang="nl-NL" b="0" dirty="0"/>
              <a:t>- Events happening </a:t>
            </a:r>
            <a:r>
              <a:rPr lang="nl-NL" b="0" dirty="0" err="1"/>
              <a:t>anywhere</a:t>
            </a:r>
            <a:r>
              <a:rPr lang="nl-NL" b="0" dirty="0"/>
              <a:t> in </a:t>
            </a:r>
            <a:r>
              <a:rPr lang="nl-NL" b="0" dirty="0" err="1"/>
              <a:t>the</a:t>
            </a:r>
            <a:r>
              <a:rPr lang="nl-NL" b="0" dirty="0"/>
              <a:t> </a:t>
            </a:r>
            <a:r>
              <a:rPr lang="nl-NL" b="0" dirty="0" err="1"/>
              <a:t>world</a:t>
            </a:r>
            <a:r>
              <a:rPr lang="nl-NL" b="0" dirty="0"/>
              <a:t> </a:t>
            </a:r>
            <a:r>
              <a:rPr lang="nl-NL" b="0" dirty="0" err="1"/>
              <a:t>can</a:t>
            </a:r>
            <a:r>
              <a:rPr lang="nl-NL" b="0" dirty="0"/>
              <a:t> affect </a:t>
            </a:r>
            <a:r>
              <a:rPr lang="nl-NL" b="0" dirty="0" err="1"/>
              <a:t>other</a:t>
            </a:r>
            <a:r>
              <a:rPr lang="nl-NL" b="0" dirty="0"/>
              <a:t> </a:t>
            </a:r>
            <a:r>
              <a:rPr lang="nl-NL" b="0" dirty="0" err="1"/>
              <a:t>places</a:t>
            </a:r>
            <a:r>
              <a:rPr lang="nl-NL" b="0" dirty="0"/>
              <a:t>.</a:t>
            </a:r>
          </a:p>
          <a:p>
            <a:pPr lvl="3"/>
            <a:r>
              <a:rPr lang="nl-NL" b="0" dirty="0"/>
              <a:t>- National </a:t>
            </a:r>
            <a:r>
              <a:rPr lang="nl-NL" b="0" dirty="0" err="1"/>
              <a:t>differences</a:t>
            </a:r>
            <a:r>
              <a:rPr lang="nl-NL" b="0" dirty="0"/>
              <a:t> are </a:t>
            </a:r>
            <a:r>
              <a:rPr lang="nl-NL" b="0" dirty="0" err="1"/>
              <a:t>slowly</a:t>
            </a:r>
            <a:r>
              <a:rPr lang="nl-NL" b="0" dirty="0"/>
              <a:t> </a:t>
            </a:r>
            <a:r>
              <a:rPr lang="nl-NL" b="0" dirty="0" err="1"/>
              <a:t>disappearing</a:t>
            </a:r>
            <a:r>
              <a:rPr lang="nl-NL" b="0" dirty="0"/>
              <a:t>, </a:t>
            </a:r>
            <a:r>
              <a:rPr lang="nl-NL" b="0" dirty="0" err="1"/>
              <a:t>blending</a:t>
            </a:r>
            <a:r>
              <a:rPr lang="nl-NL" b="0" dirty="0"/>
              <a:t> </a:t>
            </a:r>
            <a:r>
              <a:rPr lang="nl-NL" b="0" dirty="0" err="1"/>
              <a:t>into</a:t>
            </a:r>
            <a:r>
              <a:rPr lang="nl-NL" b="0" dirty="0"/>
              <a:t> a single, </a:t>
            </a:r>
            <a:r>
              <a:rPr lang="nl-NL" b="0" dirty="0" err="1"/>
              <a:t>unified</a:t>
            </a:r>
            <a:r>
              <a:rPr lang="nl-NL" b="0" dirty="0"/>
              <a:t> </a:t>
            </a:r>
            <a:r>
              <a:rPr lang="nl-NL" b="0" dirty="0" err="1"/>
              <a:t>global</a:t>
            </a:r>
            <a:r>
              <a:rPr lang="nl-NL" b="0" dirty="0"/>
              <a:t> system or </a:t>
            </a:r>
            <a:r>
              <a:rPr lang="nl-NL" b="0" dirty="0" err="1"/>
              <a:t>socioeconomic</a:t>
            </a:r>
            <a:r>
              <a:rPr lang="nl-NL" b="0" dirty="0"/>
              <a:t> order.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Globalization</a:t>
            </a:r>
            <a:r>
              <a:rPr lang="nl-NL" b="0" dirty="0"/>
              <a:t> </a:t>
            </a:r>
            <a:r>
              <a:rPr lang="nl-NL" b="0" dirty="0" err="1"/>
              <a:t>involves</a:t>
            </a:r>
            <a:r>
              <a:rPr lang="nl-NL" b="0" dirty="0"/>
              <a:t> </a:t>
            </a:r>
            <a:r>
              <a:rPr lang="nl-NL" b="0" dirty="0" err="1"/>
              <a:t>many</a:t>
            </a:r>
            <a:r>
              <a:rPr lang="nl-NL" b="0" dirty="0"/>
              <a:t> </a:t>
            </a:r>
            <a:r>
              <a:rPr lang="nl-NL" b="0" dirty="0" err="1"/>
              <a:t>connections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mutual</a:t>
            </a:r>
            <a:r>
              <a:rPr lang="nl-NL" b="0" dirty="0"/>
              <a:t> </a:t>
            </a:r>
            <a:r>
              <a:rPr lang="nl-NL" b="0" dirty="0" err="1"/>
              <a:t>influences</a:t>
            </a:r>
            <a:r>
              <a:rPr lang="nl-NL" b="0" dirty="0"/>
              <a:t> </a:t>
            </a:r>
            <a:r>
              <a:rPr lang="nl-NL" b="0" dirty="0" err="1"/>
              <a:t>between</a:t>
            </a:r>
            <a:r>
              <a:rPr lang="nl-NL" b="0" dirty="0"/>
              <a:t> </a:t>
            </a:r>
            <a:r>
              <a:rPr lang="nl-NL" b="0" dirty="0" err="1"/>
              <a:t>countries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societies</a:t>
            </a:r>
            <a:r>
              <a:rPr lang="nl-NL" b="0" dirty="0"/>
              <a:t>, </a:t>
            </a:r>
            <a:r>
              <a:rPr lang="nl-NL" b="0" dirty="0" err="1"/>
              <a:t>forming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</a:t>
            </a:r>
            <a:r>
              <a:rPr lang="nl-NL" b="0" dirty="0" err="1"/>
              <a:t>current</a:t>
            </a:r>
            <a:r>
              <a:rPr lang="nl-NL" b="0" dirty="0"/>
              <a:t> </a:t>
            </a:r>
            <a:r>
              <a:rPr lang="nl-NL" b="0" dirty="0" err="1"/>
              <a:t>global</a:t>
            </a:r>
            <a:r>
              <a:rPr lang="nl-NL" b="0" dirty="0"/>
              <a:t> system.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Globalization</a:t>
            </a:r>
            <a:r>
              <a:rPr lang="nl-NL" b="0" dirty="0"/>
              <a:t> is a </a:t>
            </a:r>
            <a:r>
              <a:rPr lang="nl-NL" b="0" dirty="0" err="1"/>
              <a:t>process</a:t>
            </a:r>
            <a:r>
              <a:rPr lang="nl-NL" b="0" dirty="0"/>
              <a:t> </a:t>
            </a:r>
            <a:r>
              <a:rPr lang="nl-NL" b="0" dirty="0" err="1"/>
              <a:t>that</a:t>
            </a:r>
            <a:r>
              <a:rPr lang="nl-NL" b="0" dirty="0"/>
              <a:t> </a:t>
            </a:r>
            <a:r>
              <a:rPr lang="nl-NL" b="0" dirty="0" err="1"/>
              <a:t>makes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</a:t>
            </a:r>
            <a:r>
              <a:rPr lang="nl-NL" b="0" dirty="0" err="1"/>
              <a:t>world</a:t>
            </a:r>
            <a:r>
              <a:rPr lang="nl-NL" b="0" dirty="0"/>
              <a:t> feel smaller, </a:t>
            </a:r>
            <a:r>
              <a:rPr lang="nl-NL" b="0" dirty="0" err="1"/>
              <a:t>reinforcing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</a:t>
            </a:r>
            <a:r>
              <a:rPr lang="nl-NL" b="0" dirty="0" err="1"/>
              <a:t>idea</a:t>
            </a:r>
            <a:r>
              <a:rPr lang="nl-NL" b="0" dirty="0"/>
              <a:t> of </a:t>
            </a:r>
            <a:r>
              <a:rPr lang="nl-NL" b="0" dirty="0" err="1"/>
              <a:t>our</a:t>
            </a:r>
            <a:r>
              <a:rPr lang="nl-NL" b="0" dirty="0"/>
              <a:t> </a:t>
            </a:r>
            <a:r>
              <a:rPr lang="nl-NL" b="0" dirty="0" err="1"/>
              <a:t>planet</a:t>
            </a:r>
            <a:r>
              <a:rPr lang="nl-NL" b="0" dirty="0"/>
              <a:t> as a </a:t>
            </a:r>
            <a:r>
              <a:rPr lang="nl-NL" b="0" dirty="0" err="1"/>
              <a:t>connected</a:t>
            </a:r>
            <a:r>
              <a:rPr lang="nl-NL" b="0" dirty="0"/>
              <a:t> </a:t>
            </a:r>
            <a:r>
              <a:rPr lang="nl-NL" b="0" dirty="0" err="1"/>
              <a:t>whole</a:t>
            </a:r>
            <a:r>
              <a:rPr lang="nl-NL" b="0" dirty="0"/>
              <a:t>—a </a:t>
            </a:r>
            <a:r>
              <a:rPr lang="nl-NL" b="0" dirty="0" err="1"/>
              <a:t>sphere</a:t>
            </a:r>
            <a:r>
              <a:rPr lang="nl-NL" b="0" dirty="0"/>
              <a:t>, a "globe," or a "</a:t>
            </a:r>
            <a:r>
              <a:rPr lang="nl-NL" b="0" dirty="0" err="1"/>
              <a:t>global</a:t>
            </a:r>
            <a:r>
              <a:rPr lang="nl-NL" b="0" dirty="0"/>
              <a:t> </a:t>
            </a:r>
            <a:r>
              <a:rPr lang="nl-NL" b="0" dirty="0" err="1"/>
              <a:t>village</a:t>
            </a:r>
            <a:r>
              <a:rPr lang="nl-NL" b="0" dirty="0"/>
              <a:t>."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</a:t>
            </a:fld>
            <a:endParaRPr lang="nl-NL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4AAF8663-266B-9829-39D5-17B85C7AD8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600" dirty="0"/>
              <a:t>1- </a:t>
            </a:r>
            <a:r>
              <a:rPr lang="nl-NL" sz="3600" dirty="0" err="1"/>
              <a:t>Globalization</a:t>
            </a:r>
            <a:r>
              <a:rPr lang="nl-NL" sz="3600" dirty="0"/>
              <a:t>: </a:t>
            </a:r>
            <a:r>
              <a:rPr lang="nl-NL" sz="3600" dirty="0" err="1"/>
              <a:t>Historical</a:t>
            </a:r>
            <a:r>
              <a:rPr lang="nl-NL" sz="3600" dirty="0"/>
              <a:t> Background</a:t>
            </a:r>
            <a:endParaRPr lang="en-DE" sz="3600" dirty="0"/>
          </a:p>
        </p:txBody>
      </p:sp>
    </p:spTree>
    <p:extLst>
      <p:ext uri="{BB962C8B-B14F-4D97-AF65-F5344CB8AC3E}">
        <p14:creationId xmlns:p14="http://schemas.microsoft.com/office/powerpoint/2010/main" val="3623745466"/>
      </p:ext>
    </p:extLst>
  </p:cSld>
  <p:clrMapOvr>
    <a:masterClrMapping/>
  </p:clrMapOvr>
  <p:transition spd="slow">
    <p:wipe dir="r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600" dirty="0"/>
              <a:t>1- </a:t>
            </a:r>
            <a:r>
              <a:rPr lang="nl-NL" sz="3600" dirty="0" err="1"/>
              <a:t>Globalization</a:t>
            </a:r>
            <a:r>
              <a:rPr lang="nl-NL" sz="3600" dirty="0"/>
              <a:t>: </a:t>
            </a:r>
            <a:r>
              <a:rPr lang="nl-NL" sz="3600" dirty="0" err="1"/>
              <a:t>Historical</a:t>
            </a:r>
            <a:r>
              <a:rPr lang="nl-NL" sz="3600" dirty="0"/>
              <a:t> Background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r>
              <a:rPr lang="nl-NL" dirty="0" err="1"/>
              <a:t>Globalization</a:t>
            </a:r>
            <a:r>
              <a:rPr lang="nl-NL" dirty="0"/>
              <a:t> is a </a:t>
            </a:r>
            <a:r>
              <a:rPr lang="nl-NL" dirty="0" err="1"/>
              <a:t>process</a:t>
            </a:r>
            <a:r>
              <a:rPr lang="nl-NL" dirty="0"/>
              <a:t> </a:t>
            </a:r>
            <a:r>
              <a:rPr lang="nl-NL" dirty="0" err="1"/>
              <a:t>that</a:t>
            </a:r>
            <a:r>
              <a:rPr lang="nl-NL" dirty="0"/>
              <a:t> </a:t>
            </a:r>
            <a:r>
              <a:rPr lang="nl-NL" dirty="0" err="1"/>
              <a:t>promotes</a:t>
            </a:r>
            <a:r>
              <a:rPr lang="nl-NL" dirty="0"/>
              <a:t>: </a:t>
            </a:r>
          </a:p>
          <a:p>
            <a:pPr lvl="2"/>
            <a:r>
              <a:rPr lang="en-GB" b="1" dirty="0"/>
              <a:t>Global Perspective: </a:t>
            </a:r>
          </a:p>
          <a:p>
            <a:pPr lvl="2"/>
            <a:r>
              <a:rPr lang="en-GB" dirty="0"/>
              <a:t>- Encourages a worldwide outlook with a focus on a free market and intense competition.</a:t>
            </a:r>
          </a:p>
          <a:p>
            <a:pPr lvl="2"/>
            <a:r>
              <a:rPr lang="en-GB" b="1" dirty="0"/>
              <a:t>Economic Integration:</a:t>
            </a:r>
          </a:p>
          <a:p>
            <a:pPr lvl="2"/>
            <a:r>
              <a:rPr lang="en-GB" dirty="0"/>
              <a:t>- Promotes the internal unification of the world economy.</a:t>
            </a:r>
          </a:p>
          <a:p>
            <a:pPr lvl="2"/>
            <a:r>
              <a:rPr lang="en-GB" b="1" dirty="0"/>
              <a:t>Organizational Partnerships: </a:t>
            </a:r>
          </a:p>
          <a:p>
            <a:pPr lvl="2"/>
            <a:r>
              <a:rPr lang="en-GB" dirty="0"/>
              <a:t>- Strengthens alliances between organizations and fosters interdependence.</a:t>
            </a:r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r>
              <a:rPr lang="en-GB" dirty="0"/>
              <a:t> </a:t>
            </a:r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4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954336673"/>
      </p:ext>
    </p:extLst>
  </p:cSld>
  <p:clrMapOvr>
    <a:masterClrMapping/>
  </p:clrMapOvr>
  <p:transition spd="slow">
    <p:wipe dir="r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600" dirty="0"/>
              <a:t>1- </a:t>
            </a:r>
            <a:r>
              <a:rPr lang="nl-NL" sz="3600" dirty="0" err="1"/>
              <a:t>Globalization</a:t>
            </a:r>
            <a:r>
              <a:rPr lang="nl-NL" sz="3600" dirty="0"/>
              <a:t>: </a:t>
            </a:r>
            <a:r>
              <a:rPr lang="nl-NL" sz="3600" dirty="0" err="1"/>
              <a:t>Historical</a:t>
            </a:r>
            <a:r>
              <a:rPr lang="nl-NL" sz="3600" dirty="0"/>
              <a:t> Background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r>
              <a:rPr lang="nl-NL" dirty="0" err="1"/>
              <a:t>Globalization</a:t>
            </a:r>
            <a:r>
              <a:rPr lang="nl-NL" dirty="0"/>
              <a:t> is a </a:t>
            </a:r>
            <a:r>
              <a:rPr lang="nl-NL" dirty="0" err="1"/>
              <a:t>process</a:t>
            </a:r>
            <a:r>
              <a:rPr lang="nl-NL" dirty="0"/>
              <a:t> </a:t>
            </a:r>
            <a:r>
              <a:rPr lang="nl-NL" dirty="0" err="1"/>
              <a:t>that</a:t>
            </a:r>
            <a:r>
              <a:rPr lang="nl-NL" dirty="0"/>
              <a:t> </a:t>
            </a:r>
            <a:r>
              <a:rPr lang="nl-NL" dirty="0" err="1"/>
              <a:t>promotes</a:t>
            </a:r>
            <a:r>
              <a:rPr lang="nl-NL" dirty="0"/>
              <a:t>: </a:t>
            </a:r>
          </a:p>
          <a:p>
            <a:pPr lvl="2"/>
            <a:r>
              <a:rPr lang="en-GB" b="1" dirty="0"/>
              <a:t>Collaboration &amp; Coordination: </a:t>
            </a:r>
          </a:p>
          <a:p>
            <a:pPr lvl="2"/>
            <a:r>
              <a:rPr lang="en-GB" dirty="0"/>
              <a:t>- Requires cooperation among nations and businesses.</a:t>
            </a:r>
          </a:p>
          <a:p>
            <a:pPr lvl="2"/>
            <a:r>
              <a:rPr lang="en-GB" b="1" dirty="0"/>
              <a:t>Foreign Investments: </a:t>
            </a:r>
          </a:p>
          <a:p>
            <a:pPr lvl="2"/>
            <a:r>
              <a:rPr lang="en-GB" dirty="0"/>
              <a:t>- Attracts global investments to boost economic growth.</a:t>
            </a:r>
          </a:p>
          <a:p>
            <a:pPr lvl="2"/>
            <a:r>
              <a:rPr lang="en-GB" b="1" dirty="0"/>
              <a:t>Value Maximization &amp; Cost Reduction: </a:t>
            </a:r>
          </a:p>
          <a:p>
            <a:pPr lvl="2"/>
            <a:r>
              <a:rPr lang="en-GB" dirty="0"/>
              <a:t>- Aims to increase added value while minimizing expenses.</a:t>
            </a:r>
          </a:p>
          <a:p>
            <a:pPr lvl="2"/>
            <a:r>
              <a:rPr lang="en-GB" b="1" dirty="0"/>
              <a:t>Sustainable Development: </a:t>
            </a:r>
          </a:p>
          <a:p>
            <a:pPr lvl="2"/>
            <a:r>
              <a:rPr lang="en-GB" dirty="0"/>
              <a:t>- Prioritizes environmental protection through resource conservation, pollution prevention, and recycling.</a:t>
            </a:r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r>
              <a:rPr lang="en-GB" dirty="0"/>
              <a:t> </a:t>
            </a:r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5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757071824"/>
      </p:ext>
    </p:extLst>
  </p:cSld>
  <p:clrMapOvr>
    <a:masterClrMapping/>
  </p:clrMapOvr>
  <p:transition spd="slow">
    <p:wipe dir="r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600" dirty="0"/>
              <a:t>1- </a:t>
            </a:r>
            <a:r>
              <a:rPr lang="nl-NL" sz="3600" dirty="0" err="1"/>
              <a:t>Globalization</a:t>
            </a:r>
            <a:r>
              <a:rPr lang="nl-NL" sz="3600" dirty="0"/>
              <a:t>: </a:t>
            </a:r>
            <a:r>
              <a:rPr lang="nl-NL" sz="3600" dirty="0" err="1"/>
              <a:t>Historical</a:t>
            </a:r>
            <a:r>
              <a:rPr lang="nl-NL" sz="3600" dirty="0"/>
              <a:t> Background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r>
              <a:rPr lang="nl-NL" dirty="0" err="1"/>
              <a:t>Globalization</a:t>
            </a:r>
            <a:r>
              <a:rPr lang="nl-NL" dirty="0"/>
              <a:t> is </a:t>
            </a:r>
            <a:r>
              <a:rPr lang="nl-NL" dirty="0" err="1"/>
              <a:t>also</a:t>
            </a:r>
            <a:r>
              <a:rPr lang="nl-NL" dirty="0"/>
              <a:t> </a:t>
            </a:r>
            <a:r>
              <a:rPr lang="nl-NL" dirty="0" err="1"/>
              <a:t>marked</a:t>
            </a:r>
            <a:r>
              <a:rPr lang="nl-NL" dirty="0"/>
              <a:t> </a:t>
            </a:r>
            <a:r>
              <a:rPr lang="nl-NL" dirty="0" err="1"/>
              <a:t>by</a:t>
            </a:r>
            <a:r>
              <a:rPr lang="nl-NL" dirty="0"/>
              <a:t>: </a:t>
            </a:r>
          </a:p>
          <a:p>
            <a:pPr lvl="2"/>
            <a:r>
              <a:rPr lang="en-GB" b="1" dirty="0"/>
              <a:t>Knowledge-Based Economy: </a:t>
            </a:r>
          </a:p>
          <a:p>
            <a:pPr lvl="2"/>
            <a:r>
              <a:rPr lang="en-GB" dirty="0"/>
              <a:t>- Growth of an economy that caters to both global and local customers.</a:t>
            </a:r>
          </a:p>
          <a:p>
            <a:pPr lvl="2"/>
            <a:r>
              <a:rPr lang="en-GB" b="1" dirty="0"/>
              <a:t>Research and Development: </a:t>
            </a:r>
          </a:p>
          <a:p>
            <a:pPr lvl="2"/>
            <a:r>
              <a:rPr lang="en-GB" dirty="0"/>
              <a:t>- Influence on research, technological advancements, and the sharing of advanced knowledge.</a:t>
            </a:r>
          </a:p>
          <a:p>
            <a:pPr lvl="2"/>
            <a:r>
              <a:rPr lang="en-GB" b="1" dirty="0"/>
              <a:t>Education and Skills: </a:t>
            </a:r>
          </a:p>
          <a:p>
            <a:pPr lvl="2"/>
            <a:r>
              <a:rPr lang="en-GB" dirty="0"/>
              <a:t>- Promotion of higher education and the development of skills.</a:t>
            </a:r>
          </a:p>
          <a:p>
            <a:pPr lvl="2"/>
            <a:r>
              <a:rPr lang="en-GB" b="1" dirty="0"/>
              <a:t>Knowledge-Driven Society:</a:t>
            </a:r>
          </a:p>
          <a:p>
            <a:pPr lvl="2"/>
            <a:r>
              <a:rPr lang="en-GB" dirty="0"/>
              <a:t>- Emergence of a society and economic system </a:t>
            </a:r>
            <a:r>
              <a:rPr lang="en-GB" dirty="0" err="1"/>
              <a:t>centered</a:t>
            </a:r>
            <a:r>
              <a:rPr lang="en-GB" dirty="0"/>
              <a:t> around knowledge.</a:t>
            </a:r>
          </a:p>
          <a:p>
            <a:pPr lvl="2"/>
            <a:endParaRPr lang="en-GB" dirty="0"/>
          </a:p>
          <a:p>
            <a:pPr lvl="2"/>
            <a:r>
              <a:rPr lang="en-GB" dirty="0"/>
              <a:t> </a:t>
            </a:r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6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151026389"/>
      </p:ext>
    </p:extLst>
  </p:cSld>
  <p:clrMapOvr>
    <a:masterClrMapping/>
  </p:clrMapOvr>
  <p:transition spd="slow">
    <p:wipe dir="r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600" dirty="0"/>
              <a:t>1- </a:t>
            </a:r>
            <a:r>
              <a:rPr lang="nl-NL" sz="3600" dirty="0" err="1"/>
              <a:t>Globalization</a:t>
            </a:r>
            <a:r>
              <a:rPr lang="nl-NL" sz="3600" dirty="0"/>
              <a:t>: </a:t>
            </a:r>
            <a:r>
              <a:rPr lang="nl-NL" sz="3600" dirty="0" err="1"/>
              <a:t>Historical</a:t>
            </a:r>
            <a:r>
              <a:rPr lang="nl-NL" sz="3600" dirty="0"/>
              <a:t> Background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r>
              <a:rPr lang="nl-NL" dirty="0" err="1"/>
              <a:t>Globalization</a:t>
            </a:r>
            <a:r>
              <a:rPr lang="nl-NL" dirty="0"/>
              <a:t> is </a:t>
            </a:r>
            <a:r>
              <a:rPr lang="nl-NL" dirty="0" err="1"/>
              <a:t>also</a:t>
            </a:r>
            <a:r>
              <a:rPr lang="nl-NL" dirty="0"/>
              <a:t> </a:t>
            </a:r>
            <a:r>
              <a:rPr lang="nl-NL" dirty="0" err="1"/>
              <a:t>marked</a:t>
            </a:r>
            <a:r>
              <a:rPr lang="nl-NL" dirty="0"/>
              <a:t> </a:t>
            </a:r>
            <a:r>
              <a:rPr lang="nl-NL" dirty="0" err="1"/>
              <a:t>by</a:t>
            </a:r>
            <a:r>
              <a:rPr lang="nl-NL" dirty="0"/>
              <a:t>: </a:t>
            </a:r>
          </a:p>
          <a:p>
            <a:pPr lvl="2"/>
            <a:r>
              <a:rPr lang="en-GB" b="1" dirty="0"/>
              <a:t>Economic Influence of Multinational Corporations:</a:t>
            </a:r>
          </a:p>
          <a:p>
            <a:pPr lvl="2"/>
            <a:r>
              <a:rPr lang="en-GB" dirty="0"/>
              <a:t>- Increasing role of multinational corporations in shaping the economy</a:t>
            </a:r>
          </a:p>
          <a:p>
            <a:pPr lvl="2"/>
            <a:r>
              <a:rPr lang="en-GB" b="1" dirty="0"/>
              <a:t>Product and Service Standardization:</a:t>
            </a:r>
          </a:p>
          <a:p>
            <a:pPr lvl="2"/>
            <a:r>
              <a:rPr lang="en-GB" dirty="0"/>
              <a:t>- Standardization of resource-efficient and </a:t>
            </a:r>
            <a:r>
              <a:rPr lang="en-GB" dirty="0" err="1"/>
              <a:t>labor-saving</a:t>
            </a:r>
            <a:r>
              <a:rPr lang="en-GB" dirty="0"/>
              <a:t> products and services</a:t>
            </a:r>
          </a:p>
          <a:p>
            <a:pPr lvl="2"/>
            <a:r>
              <a:rPr lang="en-GB" b="1" dirty="0"/>
              <a:t>Global Business Networks:</a:t>
            </a:r>
          </a:p>
          <a:p>
            <a:pPr lvl="2"/>
            <a:r>
              <a:rPr lang="en-GB" dirty="0"/>
              <a:t>- Expansion of international business networks and corporate connections</a:t>
            </a:r>
          </a:p>
          <a:p>
            <a:pPr lvl="2"/>
            <a:r>
              <a:rPr lang="en-GB" b="1" dirty="0"/>
              <a:t>Global Trade Expansion:</a:t>
            </a:r>
          </a:p>
          <a:p>
            <a:pPr lvl="2"/>
            <a:r>
              <a:rPr lang="en-GB" dirty="0"/>
              <a:t>- Rise in global trade and international market activities</a:t>
            </a:r>
          </a:p>
          <a:p>
            <a:pPr lvl="2"/>
            <a:r>
              <a:rPr lang="en-GB" b="1" dirty="0"/>
              <a:t>Logistics and Supply Chain Improvements:</a:t>
            </a:r>
          </a:p>
          <a:p>
            <a:pPr lvl="2"/>
            <a:r>
              <a:rPr lang="en-GB" dirty="0"/>
              <a:t>- Improvements in global logistics and supply chain processes</a:t>
            </a:r>
          </a:p>
          <a:p>
            <a:pPr lvl="2"/>
            <a:r>
              <a:rPr lang="en-GB" dirty="0"/>
              <a:t> </a:t>
            </a:r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7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357203654"/>
      </p:ext>
    </p:extLst>
  </p:cSld>
  <p:clrMapOvr>
    <a:masterClrMapping/>
  </p:clrMapOvr>
  <p:transition spd="slow">
    <p:wipe dir="r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600" dirty="0"/>
              <a:t>1- </a:t>
            </a:r>
            <a:r>
              <a:rPr lang="nl-NL" sz="3600" dirty="0" err="1"/>
              <a:t>Globalization</a:t>
            </a:r>
            <a:r>
              <a:rPr lang="nl-NL" sz="3600" dirty="0"/>
              <a:t>: </a:t>
            </a:r>
            <a:r>
              <a:rPr lang="nl-NL" sz="3600" dirty="0" err="1"/>
              <a:t>Historical</a:t>
            </a:r>
            <a:r>
              <a:rPr lang="nl-NL" sz="3600" dirty="0"/>
              <a:t> Background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r>
              <a:rPr lang="nl-NL" b="0" dirty="0"/>
              <a:t>- The term "</a:t>
            </a:r>
            <a:r>
              <a:rPr lang="nl-NL" b="0" dirty="0" err="1"/>
              <a:t>globalization</a:t>
            </a:r>
            <a:r>
              <a:rPr lang="nl-NL" b="0" dirty="0"/>
              <a:t>" </a:t>
            </a:r>
            <a:r>
              <a:rPr lang="nl-NL" b="0" dirty="0" err="1"/>
              <a:t>became</a:t>
            </a:r>
            <a:r>
              <a:rPr lang="nl-NL" b="0" dirty="0"/>
              <a:t> </a:t>
            </a:r>
            <a:r>
              <a:rPr lang="nl-NL" b="0" dirty="0" err="1"/>
              <a:t>widely</a:t>
            </a:r>
            <a:r>
              <a:rPr lang="nl-NL" b="0" dirty="0"/>
              <a:t> </a:t>
            </a:r>
            <a:r>
              <a:rPr lang="nl-NL" b="0" dirty="0" err="1"/>
              <a:t>used</a:t>
            </a:r>
            <a:r>
              <a:rPr lang="nl-NL" b="0" dirty="0"/>
              <a:t> in </a:t>
            </a:r>
            <a:r>
              <a:rPr lang="nl-NL" b="0" dirty="0" err="1"/>
              <a:t>the</a:t>
            </a:r>
            <a:r>
              <a:rPr lang="nl-NL" b="0" dirty="0"/>
              <a:t> 1990s. </a:t>
            </a:r>
          </a:p>
          <a:p>
            <a:pPr lvl="3"/>
            <a:r>
              <a:rPr lang="nl-NL" b="0" dirty="0"/>
              <a:t>- It </a:t>
            </a:r>
            <a:r>
              <a:rPr lang="nl-NL" b="0" dirty="0" err="1"/>
              <a:t>describes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</a:t>
            </a:r>
            <a:r>
              <a:rPr lang="nl-NL" b="0" dirty="0" err="1"/>
              <a:t>growing</a:t>
            </a:r>
            <a:r>
              <a:rPr lang="nl-NL" b="0" dirty="0"/>
              <a:t> </a:t>
            </a:r>
            <a:r>
              <a:rPr lang="nl-NL" b="0" dirty="0" err="1"/>
              <a:t>connection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integration</a:t>
            </a:r>
            <a:r>
              <a:rPr lang="nl-NL" b="0" dirty="0"/>
              <a:t> of </a:t>
            </a:r>
            <a:r>
              <a:rPr lang="nl-NL" b="0" dirty="0" err="1"/>
              <a:t>participants</a:t>
            </a:r>
            <a:r>
              <a:rPr lang="nl-NL" b="0" dirty="0"/>
              <a:t> in </a:t>
            </a:r>
            <a:r>
              <a:rPr lang="nl-NL" b="0" dirty="0" err="1"/>
              <a:t>the</a:t>
            </a:r>
            <a:r>
              <a:rPr lang="nl-NL" b="0" dirty="0"/>
              <a:t> </a:t>
            </a:r>
            <a:r>
              <a:rPr lang="nl-NL" b="0" dirty="0" err="1"/>
              <a:t>global</a:t>
            </a:r>
            <a:r>
              <a:rPr lang="nl-NL" b="0" dirty="0"/>
              <a:t> </a:t>
            </a:r>
            <a:r>
              <a:rPr lang="nl-NL" b="0" dirty="0" err="1"/>
              <a:t>economy</a:t>
            </a:r>
            <a:r>
              <a:rPr lang="nl-NL" b="0" dirty="0"/>
              <a:t>.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However</a:t>
            </a:r>
            <a:r>
              <a:rPr lang="nl-NL" b="0" dirty="0"/>
              <a:t>, </a:t>
            </a:r>
            <a:r>
              <a:rPr lang="nl-NL" b="0" dirty="0" err="1"/>
              <a:t>globalization</a:t>
            </a:r>
            <a:r>
              <a:rPr lang="nl-NL" b="0" dirty="0"/>
              <a:t> is </a:t>
            </a:r>
            <a:r>
              <a:rPr lang="nl-NL" b="0" dirty="0" err="1"/>
              <a:t>not</a:t>
            </a:r>
            <a:r>
              <a:rPr lang="nl-NL" b="0" dirty="0"/>
              <a:t> </a:t>
            </a:r>
            <a:r>
              <a:rPr lang="nl-NL" b="0" dirty="0" err="1"/>
              <a:t>just</a:t>
            </a:r>
            <a:r>
              <a:rPr lang="nl-NL" b="0" dirty="0"/>
              <a:t> </a:t>
            </a:r>
            <a:r>
              <a:rPr lang="nl-NL" b="0" dirty="0" err="1"/>
              <a:t>an</a:t>
            </a:r>
            <a:r>
              <a:rPr lang="nl-NL" b="0" dirty="0"/>
              <a:t> </a:t>
            </a:r>
            <a:r>
              <a:rPr lang="nl-NL" b="0" dirty="0" err="1"/>
              <a:t>economic</a:t>
            </a:r>
            <a:r>
              <a:rPr lang="nl-NL" b="0" dirty="0"/>
              <a:t> </a:t>
            </a:r>
            <a:r>
              <a:rPr lang="nl-NL" b="0" dirty="0" err="1"/>
              <a:t>process</a:t>
            </a:r>
            <a:r>
              <a:rPr lang="nl-NL" b="0" dirty="0"/>
              <a:t>; </a:t>
            </a:r>
            <a:r>
              <a:rPr lang="nl-NL" b="0" dirty="0" err="1"/>
              <a:t>it</a:t>
            </a:r>
            <a:r>
              <a:rPr lang="nl-NL" b="0" dirty="0"/>
              <a:t> is a major trend </a:t>
            </a:r>
            <a:r>
              <a:rPr lang="nl-NL" b="0" dirty="0" err="1"/>
              <a:t>that</a:t>
            </a:r>
            <a:r>
              <a:rPr lang="nl-NL" b="0" dirty="0"/>
              <a:t> </a:t>
            </a:r>
            <a:r>
              <a:rPr lang="nl-NL" b="0" dirty="0" err="1"/>
              <a:t>also</a:t>
            </a:r>
            <a:r>
              <a:rPr lang="nl-NL" b="0" dirty="0"/>
              <a:t> </a:t>
            </a:r>
            <a:r>
              <a:rPr lang="nl-NL" b="0" dirty="0" err="1"/>
              <a:t>influences</a:t>
            </a:r>
            <a:r>
              <a:rPr lang="nl-NL" b="0" dirty="0"/>
              <a:t> </a:t>
            </a:r>
            <a:r>
              <a:rPr lang="nl-NL" b="0" dirty="0" err="1"/>
              <a:t>social</a:t>
            </a:r>
            <a:r>
              <a:rPr lang="nl-NL" b="0" dirty="0"/>
              <a:t>, </a:t>
            </a:r>
            <a:r>
              <a:rPr lang="nl-NL" b="0" dirty="0" err="1"/>
              <a:t>cultural</a:t>
            </a:r>
            <a:r>
              <a:rPr lang="nl-NL" b="0" dirty="0"/>
              <a:t>,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political</a:t>
            </a:r>
            <a:r>
              <a:rPr lang="nl-NL" b="0" dirty="0"/>
              <a:t> </a:t>
            </a:r>
            <a:r>
              <a:rPr lang="nl-NL" b="0" dirty="0" err="1"/>
              <a:t>relationships</a:t>
            </a:r>
            <a:r>
              <a:rPr lang="nl-NL" b="0" dirty="0"/>
              <a:t> worldwide.</a:t>
            </a:r>
            <a:endParaRPr lang="nl-NL" dirty="0"/>
          </a:p>
          <a:p>
            <a:pPr lvl="3"/>
            <a:r>
              <a:rPr lang="nl-NL" dirty="0" err="1"/>
              <a:t>Globalization</a:t>
            </a:r>
            <a:r>
              <a:rPr lang="nl-NL" dirty="0"/>
              <a:t> </a:t>
            </a:r>
            <a:r>
              <a:rPr lang="nl-NL" dirty="0" err="1"/>
              <a:t>can</a:t>
            </a:r>
            <a:r>
              <a:rPr lang="nl-NL" dirty="0"/>
              <a:t> </a:t>
            </a:r>
            <a:r>
              <a:rPr lang="nl-NL" dirty="0" err="1"/>
              <a:t>be</a:t>
            </a:r>
            <a:r>
              <a:rPr lang="nl-NL" dirty="0"/>
              <a:t> </a:t>
            </a:r>
            <a:r>
              <a:rPr lang="nl-NL" dirty="0" err="1"/>
              <a:t>defined</a:t>
            </a:r>
            <a:r>
              <a:rPr lang="nl-NL" dirty="0"/>
              <a:t> in different </a:t>
            </a:r>
            <a:r>
              <a:rPr lang="nl-NL" dirty="0" err="1"/>
              <a:t>ways</a:t>
            </a:r>
            <a:r>
              <a:rPr lang="nl-NL" dirty="0"/>
              <a:t>, </a:t>
            </a:r>
            <a:r>
              <a:rPr lang="nl-NL" dirty="0" err="1"/>
              <a:t>for</a:t>
            </a:r>
            <a:r>
              <a:rPr lang="nl-NL" dirty="0"/>
              <a:t> </a:t>
            </a:r>
            <a:r>
              <a:rPr lang="nl-NL" dirty="0" err="1"/>
              <a:t>example</a:t>
            </a:r>
            <a:r>
              <a:rPr lang="nl-NL" dirty="0"/>
              <a:t>:</a:t>
            </a:r>
          </a:p>
          <a:p>
            <a:pPr lvl="3"/>
            <a:r>
              <a:rPr lang="nl-NL" b="0" dirty="0"/>
              <a:t>- "A complex web of </a:t>
            </a:r>
            <a:r>
              <a:rPr lang="nl-NL" b="0" dirty="0" err="1"/>
              <a:t>social</a:t>
            </a:r>
            <a:r>
              <a:rPr lang="nl-NL" b="0" dirty="0"/>
              <a:t> </a:t>
            </a:r>
            <a:r>
              <a:rPr lang="nl-NL" b="0" dirty="0" err="1"/>
              <a:t>processes</a:t>
            </a:r>
            <a:r>
              <a:rPr lang="nl-NL" b="0" dirty="0"/>
              <a:t> </a:t>
            </a:r>
            <a:r>
              <a:rPr lang="nl-NL" b="0" dirty="0" err="1"/>
              <a:t>that</a:t>
            </a:r>
            <a:r>
              <a:rPr lang="nl-NL" b="0" dirty="0"/>
              <a:t> </a:t>
            </a:r>
            <a:r>
              <a:rPr lang="nl-NL" b="0" dirty="0" err="1"/>
              <a:t>intensify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expand</a:t>
            </a:r>
            <a:r>
              <a:rPr lang="nl-NL" b="0" dirty="0"/>
              <a:t> worldwide </a:t>
            </a:r>
            <a:r>
              <a:rPr lang="nl-NL" b="0" dirty="0" err="1"/>
              <a:t>economic</a:t>
            </a:r>
            <a:r>
              <a:rPr lang="nl-NL" b="0" dirty="0"/>
              <a:t>, </a:t>
            </a:r>
            <a:r>
              <a:rPr lang="nl-NL" b="0" dirty="0" err="1"/>
              <a:t>cultural</a:t>
            </a:r>
            <a:r>
              <a:rPr lang="nl-NL" b="0" dirty="0"/>
              <a:t>, </a:t>
            </a:r>
            <a:r>
              <a:rPr lang="nl-NL" b="0" dirty="0" err="1"/>
              <a:t>political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technological</a:t>
            </a:r>
            <a:r>
              <a:rPr lang="nl-NL" b="0" dirty="0"/>
              <a:t> exchanges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connections</a:t>
            </a:r>
            <a:r>
              <a:rPr lang="nl-NL" b="0" dirty="0"/>
              <a:t>" </a:t>
            </a:r>
          </a:p>
          <a:p>
            <a:pPr lvl="3"/>
            <a:r>
              <a:rPr lang="nl-NL" b="0" dirty="0"/>
              <a:t>- “a </a:t>
            </a:r>
            <a:r>
              <a:rPr lang="nl-NL" b="0" dirty="0" err="1"/>
              <a:t>process</a:t>
            </a:r>
            <a:r>
              <a:rPr lang="nl-NL" b="0" dirty="0"/>
              <a:t> of </a:t>
            </a:r>
            <a:r>
              <a:rPr lang="nl-NL" b="0" dirty="0" err="1"/>
              <a:t>international</a:t>
            </a:r>
            <a:r>
              <a:rPr lang="nl-NL" b="0" dirty="0"/>
              <a:t> </a:t>
            </a:r>
            <a:r>
              <a:rPr lang="nl-NL" b="0" dirty="0" err="1"/>
              <a:t>integration</a:t>
            </a:r>
            <a:r>
              <a:rPr lang="nl-NL" b="0" dirty="0"/>
              <a:t>, </a:t>
            </a:r>
            <a:r>
              <a:rPr lang="nl-NL" b="0" dirty="0" err="1"/>
              <a:t>driven</a:t>
            </a:r>
            <a:r>
              <a:rPr lang="nl-NL" b="0" dirty="0"/>
              <a:t> </a:t>
            </a:r>
            <a:r>
              <a:rPr lang="nl-NL" b="0" dirty="0" err="1"/>
              <a:t>by</a:t>
            </a:r>
            <a:r>
              <a:rPr lang="nl-NL" b="0" dirty="0"/>
              <a:t> </a:t>
            </a:r>
            <a:r>
              <a:rPr lang="nl-NL" b="0" dirty="0" err="1"/>
              <a:t>increased</a:t>
            </a:r>
            <a:r>
              <a:rPr lang="nl-NL" b="0" dirty="0"/>
              <a:t> exchanges of </a:t>
            </a:r>
            <a:r>
              <a:rPr lang="nl-NL" b="0" dirty="0" err="1"/>
              <a:t>products</a:t>
            </a:r>
            <a:r>
              <a:rPr lang="nl-NL" b="0" dirty="0"/>
              <a:t>, services,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other</a:t>
            </a:r>
            <a:r>
              <a:rPr lang="nl-NL" b="0" dirty="0"/>
              <a:t> </a:t>
            </a:r>
            <a:r>
              <a:rPr lang="nl-NL" b="0" dirty="0" err="1"/>
              <a:t>elements</a:t>
            </a:r>
            <a:r>
              <a:rPr lang="nl-NL" b="0" dirty="0"/>
              <a:t> at a </a:t>
            </a:r>
            <a:r>
              <a:rPr lang="nl-NL" b="0" dirty="0" err="1"/>
              <a:t>global</a:t>
            </a:r>
            <a:r>
              <a:rPr lang="nl-NL" b="0" dirty="0"/>
              <a:t> level, </a:t>
            </a:r>
            <a:r>
              <a:rPr lang="nl-NL" b="0" dirty="0" err="1"/>
              <a:t>alongside</a:t>
            </a:r>
            <a:r>
              <a:rPr lang="nl-NL" b="0" dirty="0"/>
              <a:t> </a:t>
            </a:r>
            <a:r>
              <a:rPr lang="nl-NL" b="0" dirty="0" err="1"/>
              <a:t>influences</a:t>
            </a:r>
            <a:r>
              <a:rPr lang="nl-NL" b="0" dirty="0"/>
              <a:t> </a:t>
            </a:r>
            <a:r>
              <a:rPr lang="nl-NL" b="0" dirty="0" err="1"/>
              <a:t>from</a:t>
            </a:r>
            <a:r>
              <a:rPr lang="nl-NL" b="0" dirty="0"/>
              <a:t> </a:t>
            </a:r>
            <a:r>
              <a:rPr lang="nl-NL" b="0" dirty="0" err="1"/>
              <a:t>cultural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social</a:t>
            </a:r>
            <a:r>
              <a:rPr lang="nl-NL" b="0" dirty="0"/>
              <a:t> environments”</a:t>
            </a:r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r>
              <a:rPr lang="en-GB" dirty="0"/>
              <a:t> </a:t>
            </a:r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8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CFBA93E-D829-DDDC-42C3-4BBE82504018}"/>
              </a:ext>
            </a:extLst>
          </p:cNvPr>
          <p:cNvSpPr txBox="1"/>
          <p:nvPr/>
        </p:nvSpPr>
        <p:spPr>
          <a:xfrm>
            <a:off x="1360449" y="267629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77525250"/>
      </p:ext>
    </p:extLst>
  </p:cSld>
  <p:clrMapOvr>
    <a:masterClrMapping/>
  </p:clrMapOvr>
  <p:transition spd="slow">
    <p:wipe dir="r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600" dirty="0"/>
              <a:t>2- </a:t>
            </a:r>
            <a:r>
              <a:rPr lang="nl-NL" sz="3600" dirty="0" err="1"/>
              <a:t>Tourism</a:t>
            </a:r>
            <a:r>
              <a:rPr lang="nl-NL" sz="3600" dirty="0"/>
              <a:t> </a:t>
            </a:r>
            <a:r>
              <a:rPr lang="nl-NL" sz="3600" dirty="0" err="1"/>
              <a:t>and</a:t>
            </a:r>
            <a:r>
              <a:rPr lang="nl-NL" sz="3600" dirty="0"/>
              <a:t> </a:t>
            </a:r>
            <a:r>
              <a:rPr lang="nl-NL" sz="3600" dirty="0" err="1"/>
              <a:t>Globalization</a:t>
            </a:r>
            <a:endParaRPr lang="nl-NL" sz="36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r>
              <a:rPr lang="nl-NL" b="0" dirty="0"/>
              <a:t>- </a:t>
            </a:r>
            <a:r>
              <a:rPr lang="nl-NL" b="0" dirty="0" err="1"/>
              <a:t>Tourism</a:t>
            </a:r>
            <a:r>
              <a:rPr lang="nl-NL" b="0" dirty="0"/>
              <a:t> is </a:t>
            </a:r>
            <a:r>
              <a:rPr lang="nl-NL" b="0" dirty="0" err="1"/>
              <a:t>seen</a:t>
            </a:r>
            <a:r>
              <a:rPr lang="nl-NL" b="0" dirty="0"/>
              <a:t> as part of </a:t>
            </a:r>
            <a:r>
              <a:rPr lang="nl-NL" b="0" dirty="0" err="1"/>
              <a:t>globalization</a:t>
            </a:r>
            <a:r>
              <a:rPr lang="nl-NL" b="0" dirty="0"/>
              <a:t>. 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Globalization</a:t>
            </a:r>
            <a:r>
              <a:rPr lang="nl-NL" b="0" dirty="0"/>
              <a:t> means </a:t>
            </a:r>
            <a:r>
              <a:rPr lang="nl-NL" b="0" dirty="0" err="1"/>
              <a:t>the</a:t>
            </a:r>
            <a:r>
              <a:rPr lang="nl-NL" b="0" dirty="0"/>
              <a:t> worldwide exchange of </a:t>
            </a:r>
            <a:r>
              <a:rPr lang="nl-NL" b="0" dirty="0" err="1"/>
              <a:t>goods</a:t>
            </a:r>
            <a:r>
              <a:rPr lang="nl-NL" b="0" dirty="0"/>
              <a:t>, </a:t>
            </a:r>
            <a:r>
              <a:rPr lang="nl-NL" b="0" dirty="0" err="1"/>
              <a:t>knowledge</a:t>
            </a:r>
            <a:r>
              <a:rPr lang="nl-NL" b="0" dirty="0"/>
              <a:t>, </a:t>
            </a:r>
            <a:r>
              <a:rPr lang="nl-NL" b="0" dirty="0" err="1"/>
              <a:t>ideas</a:t>
            </a:r>
            <a:r>
              <a:rPr lang="nl-NL" b="0" dirty="0"/>
              <a:t>, </a:t>
            </a:r>
            <a:r>
              <a:rPr lang="nl-NL" b="0" dirty="0" err="1"/>
              <a:t>values</a:t>
            </a:r>
            <a:r>
              <a:rPr lang="nl-NL" b="0" dirty="0"/>
              <a:t>, images,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people</a:t>
            </a:r>
            <a:endParaRPr lang="nl-NL" b="0" dirty="0"/>
          </a:p>
          <a:p>
            <a:pPr lvl="3"/>
            <a:r>
              <a:rPr lang="nl-NL" b="0" dirty="0"/>
              <a:t>- A </a:t>
            </a:r>
            <a:r>
              <a:rPr lang="nl-NL" b="0" dirty="0" err="1"/>
              <a:t>tourist</a:t>
            </a:r>
            <a:r>
              <a:rPr lang="nl-NL" b="0" dirty="0"/>
              <a:t> is </a:t>
            </a:r>
            <a:r>
              <a:rPr lang="nl-NL" b="0" dirty="0" err="1"/>
              <a:t>someone</a:t>
            </a:r>
            <a:r>
              <a:rPr lang="nl-NL" b="0" dirty="0"/>
              <a:t> </a:t>
            </a:r>
            <a:r>
              <a:rPr lang="nl-NL" b="0" dirty="0" err="1"/>
              <a:t>who</a:t>
            </a:r>
            <a:r>
              <a:rPr lang="nl-NL" b="0" dirty="0"/>
              <a:t> takes a trip </a:t>
            </a:r>
            <a:r>
              <a:rPr lang="nl-NL" b="0" dirty="0" err="1"/>
              <a:t>away</a:t>
            </a:r>
            <a:r>
              <a:rPr lang="nl-NL" b="0" dirty="0"/>
              <a:t> </a:t>
            </a:r>
            <a:r>
              <a:rPr lang="nl-NL" b="0" dirty="0" err="1"/>
              <a:t>from</a:t>
            </a:r>
            <a:r>
              <a:rPr lang="nl-NL" b="0" dirty="0"/>
              <a:t> home </a:t>
            </a:r>
            <a:r>
              <a:rPr lang="nl-NL" b="0" dirty="0" err="1"/>
              <a:t>for</a:t>
            </a:r>
            <a:r>
              <a:rPr lang="nl-NL" b="0" dirty="0"/>
              <a:t> </a:t>
            </a:r>
            <a:r>
              <a:rPr lang="nl-NL" b="0" dirty="0" err="1"/>
              <a:t>leisure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a change of </a:t>
            </a:r>
            <a:r>
              <a:rPr lang="nl-NL" b="0" dirty="0" err="1"/>
              <a:t>experience</a:t>
            </a:r>
            <a:r>
              <a:rPr lang="nl-NL" b="0" dirty="0"/>
              <a:t>. 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This</a:t>
            </a:r>
            <a:r>
              <a:rPr lang="nl-NL" b="0" dirty="0"/>
              <a:t> </a:t>
            </a:r>
            <a:r>
              <a:rPr lang="nl-NL" b="0" dirty="0" err="1"/>
              <a:t>assumes</a:t>
            </a:r>
            <a:r>
              <a:rPr lang="nl-NL" b="0" dirty="0"/>
              <a:t> </a:t>
            </a:r>
            <a:r>
              <a:rPr lang="nl-NL" b="0" dirty="0" err="1"/>
              <a:t>they</a:t>
            </a:r>
            <a:r>
              <a:rPr lang="nl-NL" b="0" dirty="0"/>
              <a:t> have free time, extra money,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social</a:t>
            </a:r>
            <a:r>
              <a:rPr lang="nl-NL" b="0" dirty="0"/>
              <a:t> </a:t>
            </a:r>
            <a:r>
              <a:rPr lang="nl-NL" b="0" dirty="0" err="1"/>
              <a:t>approval</a:t>
            </a:r>
            <a:r>
              <a:rPr lang="nl-NL" b="0" dirty="0"/>
              <a:t>—common in Western </a:t>
            </a:r>
            <a:r>
              <a:rPr lang="nl-NL" b="0" dirty="0" err="1"/>
              <a:t>industrial</a:t>
            </a:r>
            <a:r>
              <a:rPr lang="nl-NL" b="0" dirty="0"/>
              <a:t> </a:t>
            </a:r>
            <a:r>
              <a:rPr lang="nl-NL" b="0" dirty="0" err="1"/>
              <a:t>societies</a:t>
            </a:r>
            <a:r>
              <a:rPr lang="nl-NL" b="0" dirty="0"/>
              <a:t>.</a:t>
            </a:r>
          </a:p>
          <a:p>
            <a:pPr lvl="3"/>
            <a:r>
              <a:rPr lang="nl-NL" b="0" dirty="0"/>
              <a:t>- Like </a:t>
            </a:r>
            <a:r>
              <a:rPr lang="nl-NL" b="0" dirty="0" err="1"/>
              <a:t>globalization</a:t>
            </a:r>
            <a:r>
              <a:rPr lang="nl-NL" b="0" dirty="0"/>
              <a:t>, </a:t>
            </a:r>
            <a:r>
              <a:rPr lang="nl-NL" b="0" dirty="0" err="1"/>
              <a:t>tourism</a:t>
            </a:r>
            <a:r>
              <a:rPr lang="nl-NL" b="0" dirty="0"/>
              <a:t> </a:t>
            </a:r>
            <a:r>
              <a:rPr lang="nl-NL" b="0" dirty="0" err="1"/>
              <a:t>involves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exchange of money, </a:t>
            </a:r>
            <a:r>
              <a:rPr lang="nl-NL" b="0" dirty="0" err="1"/>
              <a:t>goods</a:t>
            </a:r>
            <a:r>
              <a:rPr lang="nl-NL" b="0" dirty="0"/>
              <a:t>, </a:t>
            </a:r>
            <a:r>
              <a:rPr lang="nl-NL" b="0" dirty="0" err="1"/>
              <a:t>and</a:t>
            </a:r>
            <a:r>
              <a:rPr lang="nl-NL" b="0" dirty="0"/>
              <a:t> information, promoting </a:t>
            </a:r>
            <a:r>
              <a:rPr lang="nl-NL" b="0" dirty="0" err="1"/>
              <a:t>trade</a:t>
            </a:r>
            <a:r>
              <a:rPr lang="nl-NL" b="0" dirty="0"/>
              <a:t>, </a:t>
            </a:r>
            <a:r>
              <a:rPr lang="nl-NL" b="0" dirty="0" err="1"/>
              <a:t>travel</a:t>
            </a:r>
            <a:r>
              <a:rPr lang="nl-NL" b="0" dirty="0"/>
              <a:t>,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communication</a:t>
            </a:r>
            <a:r>
              <a:rPr lang="nl-NL" b="0" dirty="0"/>
              <a:t>. 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Tourist</a:t>
            </a:r>
            <a:r>
              <a:rPr lang="nl-NL" b="0" dirty="0"/>
              <a:t> </a:t>
            </a:r>
            <a:r>
              <a:rPr lang="nl-NL" b="0" dirty="0" err="1"/>
              <a:t>attractions</a:t>
            </a:r>
            <a:r>
              <a:rPr lang="nl-NL" b="0" dirty="0"/>
              <a:t> </a:t>
            </a:r>
            <a:r>
              <a:rPr lang="nl-NL" b="0" dirty="0" err="1"/>
              <a:t>function</a:t>
            </a:r>
            <a:r>
              <a:rPr lang="nl-NL" b="0" dirty="0"/>
              <a:t> as export </a:t>
            </a:r>
            <a:r>
              <a:rPr lang="nl-NL" b="0" dirty="0" err="1"/>
              <a:t>products</a:t>
            </a:r>
            <a:r>
              <a:rPr lang="nl-NL" b="0" dirty="0"/>
              <a:t>, </a:t>
            </a:r>
            <a:r>
              <a:rPr lang="nl-NL" b="0" dirty="0" err="1"/>
              <a:t>reaching</a:t>
            </a:r>
            <a:r>
              <a:rPr lang="nl-NL" b="0" dirty="0"/>
              <a:t> </a:t>
            </a:r>
            <a:r>
              <a:rPr lang="nl-NL" b="0" dirty="0" err="1"/>
              <a:t>international</a:t>
            </a:r>
            <a:r>
              <a:rPr lang="nl-NL" b="0" dirty="0"/>
              <a:t> </a:t>
            </a:r>
            <a:r>
              <a:rPr lang="nl-NL" b="0" dirty="0" err="1"/>
              <a:t>visitors</a:t>
            </a:r>
            <a:r>
              <a:rPr lang="nl-NL" b="0" dirty="0"/>
              <a:t> </a:t>
            </a:r>
            <a:r>
              <a:rPr lang="nl-NL" b="0" dirty="0" err="1"/>
              <a:t>through</a:t>
            </a:r>
            <a:r>
              <a:rPr lang="nl-NL" b="0" dirty="0"/>
              <a:t> a </a:t>
            </a:r>
            <a:r>
              <a:rPr lang="nl-NL" b="0" dirty="0" err="1"/>
              <a:t>global</a:t>
            </a:r>
            <a:r>
              <a:rPr lang="nl-NL" b="0" dirty="0"/>
              <a:t> </a:t>
            </a:r>
            <a:r>
              <a:rPr lang="nl-NL" b="0" dirty="0" err="1"/>
              <a:t>network</a:t>
            </a:r>
            <a:r>
              <a:rPr lang="nl-NL" b="0" dirty="0"/>
              <a:t>.</a:t>
            </a:r>
          </a:p>
          <a:p>
            <a:pPr lvl="3"/>
            <a:r>
              <a:rPr lang="nl-NL" b="0" dirty="0"/>
              <a:t>- Advertising, media,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travel</a:t>
            </a:r>
            <a:r>
              <a:rPr lang="nl-NL" b="0" dirty="0"/>
              <a:t> services help turn </a:t>
            </a:r>
            <a:r>
              <a:rPr lang="nl-NL" b="0" dirty="0" err="1"/>
              <a:t>people</a:t>
            </a:r>
            <a:r>
              <a:rPr lang="nl-NL" b="0" dirty="0"/>
              <a:t> </a:t>
            </a:r>
            <a:r>
              <a:rPr lang="nl-NL" b="0" dirty="0" err="1"/>
              <a:t>into</a:t>
            </a:r>
            <a:r>
              <a:rPr lang="nl-NL" b="0" dirty="0"/>
              <a:t> </a:t>
            </a:r>
            <a:r>
              <a:rPr lang="nl-NL" b="0" dirty="0" err="1"/>
              <a:t>tourists</a:t>
            </a:r>
            <a:r>
              <a:rPr lang="nl-NL" b="0" dirty="0"/>
              <a:t> </a:t>
            </a:r>
            <a:r>
              <a:rPr lang="nl-NL" b="0" dirty="0" err="1"/>
              <a:t>by</a:t>
            </a:r>
            <a:r>
              <a:rPr lang="nl-NL" b="0" dirty="0"/>
              <a:t> </a:t>
            </a:r>
            <a:r>
              <a:rPr lang="nl-NL" b="0" dirty="0" err="1"/>
              <a:t>selling</a:t>
            </a:r>
            <a:r>
              <a:rPr lang="nl-NL" b="0" dirty="0"/>
              <a:t> images, </a:t>
            </a:r>
            <a:r>
              <a:rPr lang="nl-NL" b="0" dirty="0" err="1"/>
              <a:t>dreams</a:t>
            </a:r>
            <a:r>
              <a:rPr lang="nl-NL" b="0" dirty="0"/>
              <a:t>,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expectations</a:t>
            </a:r>
            <a:r>
              <a:rPr lang="nl-NL" b="0" dirty="0"/>
              <a:t> </a:t>
            </a:r>
            <a:r>
              <a:rPr lang="nl-NL" b="0" dirty="0" err="1"/>
              <a:t>for</a:t>
            </a:r>
            <a:r>
              <a:rPr lang="nl-NL" b="0" dirty="0"/>
              <a:t> </a:t>
            </a:r>
            <a:r>
              <a:rPr lang="nl-NL" b="0" dirty="0" err="1"/>
              <a:t>future</a:t>
            </a:r>
            <a:r>
              <a:rPr lang="nl-NL" b="0" dirty="0"/>
              <a:t> </a:t>
            </a:r>
            <a:r>
              <a:rPr lang="nl-NL" b="0" dirty="0" err="1"/>
              <a:t>experiences</a:t>
            </a:r>
            <a:r>
              <a:rPr lang="nl-NL" b="0" dirty="0"/>
              <a:t>.</a:t>
            </a:r>
            <a:endParaRPr lang="en-GB" dirty="0"/>
          </a:p>
          <a:p>
            <a:pPr lvl="2"/>
            <a:endParaRPr lang="en-GB" dirty="0"/>
          </a:p>
          <a:p>
            <a:pPr lvl="2"/>
            <a:r>
              <a:rPr lang="en-GB" dirty="0"/>
              <a:t> </a:t>
            </a:r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9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949551814"/>
      </p:ext>
    </p:extLst>
  </p:cSld>
  <p:clrMapOvr>
    <a:masterClrMapping/>
  </p:clrMapOvr>
  <p:transition spd="slow">
    <p:wipe dir="r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600" dirty="0"/>
              <a:t>2- </a:t>
            </a:r>
            <a:r>
              <a:rPr lang="nl-NL" sz="3600" dirty="0" err="1"/>
              <a:t>Tourism</a:t>
            </a:r>
            <a:r>
              <a:rPr lang="nl-NL" sz="3600" dirty="0"/>
              <a:t> </a:t>
            </a:r>
            <a:r>
              <a:rPr lang="nl-NL" sz="3600" dirty="0" err="1"/>
              <a:t>and</a:t>
            </a:r>
            <a:r>
              <a:rPr lang="nl-NL" sz="3600" dirty="0"/>
              <a:t> </a:t>
            </a:r>
            <a:r>
              <a:rPr lang="nl-NL" sz="3600" dirty="0" err="1"/>
              <a:t>Globalization</a:t>
            </a:r>
            <a:endParaRPr lang="nl-NL" sz="36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r>
              <a:rPr lang="nl-NL" dirty="0" err="1"/>
              <a:t>Cultural</a:t>
            </a:r>
            <a:r>
              <a:rPr lang="nl-NL" dirty="0"/>
              <a:t> </a:t>
            </a:r>
            <a:r>
              <a:rPr lang="nl-NL" dirty="0" err="1"/>
              <a:t>globalization</a:t>
            </a:r>
            <a:r>
              <a:rPr lang="nl-NL" dirty="0"/>
              <a:t> is </a:t>
            </a:r>
            <a:r>
              <a:rPr lang="nl-NL" dirty="0" err="1"/>
              <a:t>characterized</a:t>
            </a:r>
            <a:r>
              <a:rPr lang="nl-NL" dirty="0"/>
              <a:t> </a:t>
            </a:r>
            <a:r>
              <a:rPr lang="nl-NL" dirty="0" err="1"/>
              <a:t>by</a:t>
            </a:r>
            <a:r>
              <a:rPr lang="nl-NL" dirty="0"/>
              <a:t>: </a:t>
            </a:r>
          </a:p>
          <a:p>
            <a:pPr lvl="3"/>
            <a:r>
              <a:rPr lang="nl-NL" dirty="0" err="1"/>
              <a:t>Cultural</a:t>
            </a:r>
            <a:r>
              <a:rPr lang="nl-NL" dirty="0"/>
              <a:t> Connection: </a:t>
            </a:r>
          </a:p>
          <a:p>
            <a:pPr lvl="3"/>
            <a:r>
              <a:rPr lang="nl-NL" b="0" dirty="0"/>
              <a:t>- Different cultures are </a:t>
            </a:r>
            <a:r>
              <a:rPr lang="nl-NL" b="0" dirty="0" err="1"/>
              <a:t>becoming</a:t>
            </a:r>
            <a:r>
              <a:rPr lang="nl-NL" b="0" dirty="0"/>
              <a:t> more </a:t>
            </a:r>
            <a:r>
              <a:rPr lang="nl-NL" b="0" dirty="0" err="1"/>
              <a:t>interconnected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influencing</a:t>
            </a:r>
            <a:r>
              <a:rPr lang="nl-NL" b="0" dirty="0"/>
              <a:t> </a:t>
            </a:r>
            <a:r>
              <a:rPr lang="nl-NL" b="0" dirty="0" err="1"/>
              <a:t>each</a:t>
            </a:r>
            <a:r>
              <a:rPr lang="nl-NL" b="0" dirty="0"/>
              <a:t> </a:t>
            </a:r>
            <a:r>
              <a:rPr lang="nl-NL" b="0" dirty="0" err="1"/>
              <a:t>other</a:t>
            </a:r>
            <a:r>
              <a:rPr lang="nl-NL" b="0" dirty="0"/>
              <a:t>.</a:t>
            </a:r>
          </a:p>
          <a:p>
            <a:pPr lvl="3"/>
            <a:r>
              <a:rPr lang="nl-NL" dirty="0"/>
              <a:t>Global </a:t>
            </a:r>
            <a:r>
              <a:rPr lang="nl-NL" dirty="0" err="1"/>
              <a:t>Influences</a:t>
            </a:r>
            <a:r>
              <a:rPr lang="nl-NL" dirty="0"/>
              <a:t>: 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This</a:t>
            </a:r>
            <a:r>
              <a:rPr lang="nl-NL" b="0" dirty="0"/>
              <a:t> </a:t>
            </a:r>
            <a:r>
              <a:rPr lang="nl-NL" b="0" dirty="0" err="1"/>
              <a:t>happens</a:t>
            </a:r>
            <a:r>
              <a:rPr lang="nl-NL" b="0" dirty="0"/>
              <a:t> </a:t>
            </a:r>
            <a:r>
              <a:rPr lang="nl-NL" b="0" dirty="0" err="1"/>
              <a:t>due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spread of information, </a:t>
            </a:r>
            <a:r>
              <a:rPr lang="nl-NL" b="0" dirty="0" err="1"/>
              <a:t>technology</a:t>
            </a:r>
            <a:r>
              <a:rPr lang="nl-NL" b="0" dirty="0"/>
              <a:t>, media, </a:t>
            </a:r>
            <a:r>
              <a:rPr lang="nl-NL" b="0" dirty="0" err="1"/>
              <a:t>migration</a:t>
            </a:r>
            <a:r>
              <a:rPr lang="nl-NL" b="0" dirty="0"/>
              <a:t>,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trade</a:t>
            </a:r>
            <a:r>
              <a:rPr lang="nl-NL" b="0" dirty="0"/>
              <a:t>.</a:t>
            </a:r>
          </a:p>
          <a:p>
            <a:pPr lvl="3"/>
            <a:r>
              <a:rPr lang="nl-NL" dirty="0" err="1"/>
              <a:t>Cultural</a:t>
            </a:r>
            <a:r>
              <a:rPr lang="nl-NL" dirty="0"/>
              <a:t> </a:t>
            </a:r>
            <a:r>
              <a:rPr lang="nl-NL" dirty="0" err="1"/>
              <a:t>Similarities</a:t>
            </a:r>
            <a:r>
              <a:rPr lang="nl-NL" dirty="0"/>
              <a:t>: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Norms</a:t>
            </a:r>
            <a:r>
              <a:rPr lang="nl-NL" b="0" dirty="0"/>
              <a:t>, </a:t>
            </a:r>
            <a:r>
              <a:rPr lang="nl-NL" b="0" dirty="0" err="1"/>
              <a:t>values</a:t>
            </a:r>
            <a:r>
              <a:rPr lang="nl-NL" b="0" dirty="0"/>
              <a:t>, </a:t>
            </a:r>
            <a:r>
              <a:rPr lang="nl-NL" b="0" dirty="0" err="1"/>
              <a:t>traditions</a:t>
            </a:r>
            <a:r>
              <a:rPr lang="nl-NL" b="0" dirty="0"/>
              <a:t>, </a:t>
            </a:r>
            <a:r>
              <a:rPr lang="nl-NL" b="0" dirty="0" err="1"/>
              <a:t>languages</a:t>
            </a:r>
            <a:r>
              <a:rPr lang="nl-NL" b="0" dirty="0"/>
              <a:t>, </a:t>
            </a:r>
            <a:r>
              <a:rPr lang="nl-NL" b="0" dirty="0" err="1"/>
              <a:t>and</a:t>
            </a:r>
            <a:r>
              <a:rPr lang="nl-NL" b="0" dirty="0"/>
              <a:t> lifestyles are </a:t>
            </a:r>
            <a:r>
              <a:rPr lang="nl-NL" b="0" dirty="0" err="1"/>
              <a:t>becoming</a:t>
            </a:r>
            <a:r>
              <a:rPr lang="nl-NL" b="0" dirty="0"/>
              <a:t> more </a:t>
            </a:r>
            <a:r>
              <a:rPr lang="nl-NL" b="0" dirty="0" err="1"/>
              <a:t>alike</a:t>
            </a:r>
            <a:r>
              <a:rPr lang="nl-NL" b="0" dirty="0"/>
              <a:t> worldwide.</a:t>
            </a:r>
          </a:p>
          <a:p>
            <a:pPr lvl="2"/>
            <a:r>
              <a:rPr lang="en-GB" dirty="0"/>
              <a:t> </a:t>
            </a:r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10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59913627"/>
      </p:ext>
    </p:extLst>
  </p:cSld>
  <p:clrMapOvr>
    <a:masterClrMapping/>
  </p:clrMapOvr>
  <p:transition spd="slow">
    <p:wipe dir="r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600" dirty="0"/>
              <a:t>2- </a:t>
            </a:r>
            <a:r>
              <a:rPr lang="nl-NL" sz="3600" dirty="0" err="1"/>
              <a:t>Tourism</a:t>
            </a:r>
            <a:r>
              <a:rPr lang="nl-NL" sz="3600" dirty="0"/>
              <a:t> </a:t>
            </a:r>
            <a:r>
              <a:rPr lang="nl-NL" sz="3600" dirty="0" err="1"/>
              <a:t>and</a:t>
            </a:r>
            <a:r>
              <a:rPr lang="nl-NL" sz="3600" dirty="0"/>
              <a:t> </a:t>
            </a:r>
            <a:r>
              <a:rPr lang="nl-NL" sz="3600" dirty="0" err="1"/>
              <a:t>Globalization</a:t>
            </a:r>
            <a:endParaRPr lang="nl-NL" sz="36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r>
              <a:rPr lang="nl-NL" dirty="0" err="1"/>
              <a:t>Cultural</a:t>
            </a:r>
            <a:r>
              <a:rPr lang="nl-NL" dirty="0"/>
              <a:t> </a:t>
            </a:r>
            <a:r>
              <a:rPr lang="nl-NL" dirty="0" err="1"/>
              <a:t>globalization</a:t>
            </a:r>
            <a:r>
              <a:rPr lang="nl-NL" dirty="0"/>
              <a:t> is </a:t>
            </a:r>
            <a:r>
              <a:rPr lang="nl-NL" dirty="0" err="1"/>
              <a:t>characterized</a:t>
            </a:r>
            <a:r>
              <a:rPr lang="nl-NL" dirty="0"/>
              <a:t> </a:t>
            </a:r>
            <a:r>
              <a:rPr lang="nl-NL" dirty="0" err="1"/>
              <a:t>by</a:t>
            </a:r>
            <a:r>
              <a:rPr lang="nl-NL" dirty="0"/>
              <a:t>: </a:t>
            </a:r>
          </a:p>
          <a:p>
            <a:pPr lvl="3"/>
            <a:r>
              <a:rPr lang="nl-NL" dirty="0" err="1"/>
              <a:t>Cultural</a:t>
            </a:r>
            <a:r>
              <a:rPr lang="nl-NL" dirty="0"/>
              <a:t> Exchange: </a:t>
            </a:r>
          </a:p>
          <a:p>
            <a:pPr lvl="3"/>
            <a:r>
              <a:rPr lang="nl-NL" b="0" dirty="0"/>
              <a:t>- People </a:t>
            </a:r>
            <a:r>
              <a:rPr lang="nl-NL" b="0" dirty="0" err="1"/>
              <a:t>can</a:t>
            </a:r>
            <a:r>
              <a:rPr lang="nl-NL" b="0" dirty="0"/>
              <a:t> </a:t>
            </a:r>
            <a:r>
              <a:rPr lang="nl-NL" b="0" dirty="0" err="1"/>
              <a:t>experience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learn</a:t>
            </a:r>
            <a:r>
              <a:rPr lang="nl-NL" b="0" dirty="0"/>
              <a:t> </a:t>
            </a:r>
            <a:r>
              <a:rPr lang="nl-NL" b="0" dirty="0" err="1"/>
              <a:t>from</a:t>
            </a:r>
            <a:r>
              <a:rPr lang="nl-NL" b="0" dirty="0"/>
              <a:t> different cultures.</a:t>
            </a:r>
          </a:p>
          <a:p>
            <a:pPr lvl="3"/>
            <a:r>
              <a:rPr lang="nl-NL" dirty="0"/>
              <a:t>Shared Awareness: 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Globalization</a:t>
            </a:r>
            <a:r>
              <a:rPr lang="nl-NL" b="0" dirty="0"/>
              <a:t> </a:t>
            </a:r>
            <a:r>
              <a:rPr lang="nl-NL" b="0" dirty="0" err="1"/>
              <a:t>increases</a:t>
            </a:r>
            <a:r>
              <a:rPr lang="nl-NL" b="0" dirty="0"/>
              <a:t> awareness </a:t>
            </a:r>
            <a:r>
              <a:rPr lang="nl-NL" b="0" dirty="0" err="1"/>
              <a:t>that</a:t>
            </a:r>
            <a:r>
              <a:rPr lang="nl-NL" b="0" dirty="0"/>
              <a:t> </a:t>
            </a:r>
            <a:r>
              <a:rPr lang="nl-NL" b="0" dirty="0" err="1"/>
              <a:t>world</a:t>
            </a:r>
            <a:r>
              <a:rPr lang="nl-NL" b="0" dirty="0"/>
              <a:t> resources are </a:t>
            </a:r>
            <a:r>
              <a:rPr lang="nl-NL" b="0" dirty="0" err="1"/>
              <a:t>limited</a:t>
            </a:r>
            <a:r>
              <a:rPr lang="nl-NL" b="0" dirty="0"/>
              <a:t>.</a:t>
            </a:r>
          </a:p>
          <a:p>
            <a:pPr lvl="3"/>
            <a:r>
              <a:rPr lang="nl-NL" dirty="0" err="1"/>
              <a:t>Social</a:t>
            </a:r>
            <a:r>
              <a:rPr lang="nl-NL" dirty="0"/>
              <a:t> </a:t>
            </a:r>
            <a:r>
              <a:rPr lang="nl-NL" dirty="0" err="1"/>
              <a:t>Interaction</a:t>
            </a:r>
            <a:r>
              <a:rPr lang="nl-NL" dirty="0"/>
              <a:t>: </a:t>
            </a:r>
          </a:p>
          <a:p>
            <a:pPr lvl="3"/>
            <a:r>
              <a:rPr lang="nl-NL" b="0" dirty="0"/>
              <a:t>- It </a:t>
            </a:r>
            <a:r>
              <a:rPr lang="nl-NL" b="0" dirty="0" err="1"/>
              <a:t>brings</a:t>
            </a:r>
            <a:r>
              <a:rPr lang="nl-NL" b="0" dirty="0"/>
              <a:t> different </a:t>
            </a:r>
            <a:r>
              <a:rPr lang="nl-NL" b="0" dirty="0" err="1"/>
              <a:t>groups</a:t>
            </a:r>
            <a:r>
              <a:rPr lang="nl-NL" b="0" dirty="0"/>
              <a:t> </a:t>
            </a:r>
            <a:r>
              <a:rPr lang="nl-NL" b="0" dirty="0" err="1"/>
              <a:t>together</a:t>
            </a:r>
            <a:r>
              <a:rPr lang="nl-NL" b="0" dirty="0"/>
              <a:t>, </a:t>
            </a:r>
            <a:r>
              <a:rPr lang="nl-NL" b="0" dirty="0" err="1"/>
              <a:t>encouraging</a:t>
            </a:r>
            <a:r>
              <a:rPr lang="nl-NL" b="0" dirty="0"/>
              <a:t> cooperation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interaction</a:t>
            </a:r>
            <a:r>
              <a:rPr lang="nl-NL" b="0" dirty="0"/>
              <a:t>.</a:t>
            </a:r>
          </a:p>
          <a:p>
            <a:pPr lvl="3"/>
            <a:r>
              <a:rPr lang="nl-NL" dirty="0" err="1"/>
              <a:t>Experience</a:t>
            </a:r>
            <a:r>
              <a:rPr lang="nl-NL" dirty="0"/>
              <a:t> </a:t>
            </a:r>
            <a:r>
              <a:rPr lang="nl-NL" dirty="0" err="1"/>
              <a:t>Sharing</a:t>
            </a:r>
            <a:r>
              <a:rPr lang="nl-NL" dirty="0"/>
              <a:t>:</a:t>
            </a:r>
          </a:p>
          <a:p>
            <a:pPr lvl="3"/>
            <a:r>
              <a:rPr lang="nl-NL" b="0" dirty="0"/>
              <a:t>- It </a:t>
            </a:r>
            <a:r>
              <a:rPr lang="nl-NL" b="0" dirty="0" err="1"/>
              <a:t>allows</a:t>
            </a:r>
            <a:r>
              <a:rPr lang="nl-NL" b="0" dirty="0"/>
              <a:t> </a:t>
            </a:r>
            <a:r>
              <a:rPr lang="nl-NL" b="0" dirty="0" err="1"/>
              <a:t>people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share </a:t>
            </a:r>
            <a:r>
              <a:rPr lang="nl-NL" b="0" dirty="0" err="1"/>
              <a:t>experiences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learn</a:t>
            </a:r>
            <a:r>
              <a:rPr lang="nl-NL" b="0" dirty="0"/>
              <a:t> </a:t>
            </a:r>
            <a:r>
              <a:rPr lang="nl-NL" b="0" dirty="0" err="1"/>
              <a:t>from</a:t>
            </a:r>
            <a:r>
              <a:rPr lang="nl-NL" b="0" dirty="0"/>
              <a:t> </a:t>
            </a:r>
            <a:r>
              <a:rPr lang="nl-NL" b="0" dirty="0" err="1"/>
              <a:t>one</a:t>
            </a:r>
            <a:r>
              <a:rPr lang="nl-NL" b="0" dirty="0"/>
              <a:t> </a:t>
            </a:r>
            <a:r>
              <a:rPr lang="nl-NL" b="0" dirty="0" err="1"/>
              <a:t>another</a:t>
            </a:r>
            <a:r>
              <a:rPr lang="nl-NL" b="0" dirty="0"/>
              <a:t>.</a:t>
            </a:r>
            <a:endParaRPr lang="en-GB" dirty="0"/>
          </a:p>
          <a:p>
            <a:pPr lvl="2"/>
            <a:r>
              <a:rPr lang="en-GB" dirty="0"/>
              <a:t> </a:t>
            </a:r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11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965874767"/>
      </p:ext>
    </p:extLst>
  </p:cSld>
  <p:clrMapOvr>
    <a:masterClrMapping/>
  </p:clrMapOvr>
  <p:transition spd="slow">
    <p:wipe dir="r"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600" dirty="0"/>
              <a:t>2- </a:t>
            </a:r>
            <a:r>
              <a:rPr lang="nl-NL" sz="3600" dirty="0" err="1"/>
              <a:t>Tourism</a:t>
            </a:r>
            <a:r>
              <a:rPr lang="nl-NL" sz="3600" dirty="0"/>
              <a:t> </a:t>
            </a:r>
            <a:r>
              <a:rPr lang="nl-NL" sz="3600" dirty="0" err="1"/>
              <a:t>and</a:t>
            </a:r>
            <a:r>
              <a:rPr lang="nl-NL" sz="3600" dirty="0"/>
              <a:t> </a:t>
            </a:r>
            <a:r>
              <a:rPr lang="nl-NL" sz="3600" dirty="0" err="1"/>
              <a:t>Globalization</a:t>
            </a:r>
            <a:endParaRPr lang="nl-NL" sz="36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r>
              <a:rPr lang="nl-NL" dirty="0" err="1"/>
              <a:t>However</a:t>
            </a:r>
            <a:r>
              <a:rPr lang="nl-NL" dirty="0"/>
              <a:t>, </a:t>
            </a:r>
            <a:r>
              <a:rPr lang="nl-NL" dirty="0" err="1"/>
              <a:t>cultural</a:t>
            </a:r>
            <a:r>
              <a:rPr lang="nl-NL" dirty="0"/>
              <a:t> </a:t>
            </a:r>
            <a:r>
              <a:rPr lang="nl-NL" dirty="0" err="1"/>
              <a:t>globalization</a:t>
            </a:r>
            <a:r>
              <a:rPr lang="nl-NL" dirty="0"/>
              <a:t> </a:t>
            </a:r>
            <a:r>
              <a:rPr lang="nl-NL" dirty="0" err="1"/>
              <a:t>can</a:t>
            </a:r>
            <a:r>
              <a:rPr lang="nl-NL" dirty="0"/>
              <a:t> </a:t>
            </a:r>
            <a:r>
              <a:rPr lang="nl-NL" dirty="0" err="1"/>
              <a:t>also</a:t>
            </a:r>
            <a:r>
              <a:rPr lang="nl-NL" dirty="0"/>
              <a:t> </a:t>
            </a:r>
            <a:r>
              <a:rPr lang="nl-NL" dirty="0" err="1"/>
              <a:t>generate</a:t>
            </a:r>
            <a:r>
              <a:rPr lang="nl-NL" dirty="0"/>
              <a:t>:</a:t>
            </a:r>
          </a:p>
          <a:p>
            <a:pPr lvl="3"/>
            <a:r>
              <a:rPr lang="nl-NL" dirty="0" err="1"/>
              <a:t>Potential</a:t>
            </a:r>
            <a:r>
              <a:rPr lang="nl-NL" dirty="0"/>
              <a:t> </a:t>
            </a:r>
            <a:r>
              <a:rPr lang="nl-NL" dirty="0" err="1"/>
              <a:t>Conflicts</a:t>
            </a:r>
            <a:r>
              <a:rPr lang="nl-NL" dirty="0"/>
              <a:t>: 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Some</a:t>
            </a:r>
            <a:r>
              <a:rPr lang="nl-NL" b="0" dirty="0"/>
              <a:t> </a:t>
            </a:r>
            <a:r>
              <a:rPr lang="nl-NL" b="0" dirty="0" err="1"/>
              <a:t>local</a:t>
            </a:r>
            <a:r>
              <a:rPr lang="nl-NL" b="0" dirty="0"/>
              <a:t> cultures </a:t>
            </a:r>
            <a:r>
              <a:rPr lang="nl-NL" b="0" dirty="0" err="1"/>
              <a:t>may</a:t>
            </a:r>
            <a:r>
              <a:rPr lang="nl-NL" b="0" dirty="0"/>
              <a:t> feel </a:t>
            </a:r>
            <a:r>
              <a:rPr lang="nl-NL" b="0" dirty="0" err="1"/>
              <a:t>threatened</a:t>
            </a:r>
            <a:r>
              <a:rPr lang="nl-NL" b="0" dirty="0"/>
              <a:t> </a:t>
            </a:r>
            <a:r>
              <a:rPr lang="nl-NL" b="0" dirty="0" err="1"/>
              <a:t>by</a:t>
            </a:r>
            <a:r>
              <a:rPr lang="nl-NL" b="0" dirty="0"/>
              <a:t> dominant </a:t>
            </a:r>
            <a:r>
              <a:rPr lang="nl-NL" b="0" dirty="0" err="1"/>
              <a:t>global</a:t>
            </a:r>
            <a:r>
              <a:rPr lang="nl-NL" b="0" dirty="0"/>
              <a:t> </a:t>
            </a:r>
            <a:r>
              <a:rPr lang="nl-NL" b="0" dirty="0" err="1"/>
              <a:t>influences</a:t>
            </a:r>
            <a:r>
              <a:rPr lang="nl-NL" b="0" dirty="0"/>
              <a:t>, </a:t>
            </a:r>
            <a:r>
              <a:rPr lang="nl-NL" b="0" dirty="0" err="1"/>
              <a:t>mainly</a:t>
            </a:r>
            <a:r>
              <a:rPr lang="nl-NL" b="0" dirty="0"/>
              <a:t> </a:t>
            </a:r>
            <a:r>
              <a:rPr lang="nl-NL" b="0" dirty="0" err="1"/>
              <a:t>from</a:t>
            </a:r>
            <a:r>
              <a:rPr lang="nl-NL" b="0" dirty="0"/>
              <a:t> Western </a:t>
            </a:r>
            <a:r>
              <a:rPr lang="nl-NL" b="0" dirty="0" err="1"/>
              <a:t>countries</a:t>
            </a:r>
            <a:r>
              <a:rPr lang="nl-NL" b="0" dirty="0"/>
              <a:t>.</a:t>
            </a:r>
          </a:p>
          <a:p>
            <a:pPr lvl="3"/>
            <a:r>
              <a:rPr lang="nl-NL" dirty="0"/>
              <a:t>Western </a:t>
            </a:r>
            <a:r>
              <a:rPr lang="nl-NL" dirty="0" err="1"/>
              <a:t>Influence</a:t>
            </a:r>
            <a:r>
              <a:rPr lang="nl-NL" dirty="0"/>
              <a:t>: </a:t>
            </a:r>
          </a:p>
          <a:p>
            <a:pPr lvl="3"/>
            <a:r>
              <a:rPr lang="nl-NL" b="0" dirty="0"/>
              <a:t>- Fashion, media, </a:t>
            </a:r>
            <a:r>
              <a:rPr lang="nl-NL" b="0" dirty="0" err="1"/>
              <a:t>and</a:t>
            </a:r>
            <a:r>
              <a:rPr lang="nl-NL" b="0" dirty="0"/>
              <a:t> food </a:t>
            </a:r>
            <a:r>
              <a:rPr lang="nl-NL" b="0" dirty="0" err="1"/>
              <a:t>from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West </a:t>
            </a:r>
            <a:r>
              <a:rPr lang="nl-NL" b="0" dirty="0" err="1"/>
              <a:t>can</a:t>
            </a:r>
            <a:r>
              <a:rPr lang="nl-NL" b="0" dirty="0"/>
              <a:t> impact </a:t>
            </a:r>
            <a:r>
              <a:rPr lang="nl-NL" b="0" dirty="0" err="1"/>
              <a:t>and</a:t>
            </a:r>
            <a:r>
              <a:rPr lang="nl-NL" b="0" dirty="0"/>
              <a:t> change traditional cultures in </a:t>
            </a:r>
            <a:r>
              <a:rPr lang="nl-NL" b="0" dirty="0" err="1"/>
              <a:t>other</a:t>
            </a:r>
            <a:r>
              <a:rPr lang="nl-NL" b="0" dirty="0"/>
              <a:t> </a:t>
            </a:r>
            <a:r>
              <a:rPr lang="nl-NL" b="0" dirty="0" err="1"/>
              <a:t>regions</a:t>
            </a:r>
            <a:r>
              <a:rPr lang="nl-NL" b="0" dirty="0"/>
              <a:t>.</a:t>
            </a:r>
          </a:p>
          <a:p>
            <a:pPr lvl="3"/>
            <a:r>
              <a:rPr lang="nl-NL" dirty="0"/>
              <a:t>Risk of </a:t>
            </a:r>
            <a:r>
              <a:rPr lang="nl-NL" dirty="0" err="1"/>
              <a:t>Homogenization</a:t>
            </a:r>
            <a:r>
              <a:rPr lang="nl-NL" dirty="0"/>
              <a:t>: </a:t>
            </a:r>
          </a:p>
          <a:p>
            <a:pPr lvl="3"/>
            <a:r>
              <a:rPr lang="nl-NL" b="0" dirty="0"/>
              <a:t>- Unique </a:t>
            </a:r>
            <a:r>
              <a:rPr lang="nl-NL" b="0" dirty="0" err="1"/>
              <a:t>local</a:t>
            </a:r>
            <a:r>
              <a:rPr lang="nl-NL" b="0" dirty="0"/>
              <a:t> </a:t>
            </a:r>
            <a:r>
              <a:rPr lang="nl-NL" b="0" dirty="0" err="1"/>
              <a:t>traditions</a:t>
            </a:r>
            <a:r>
              <a:rPr lang="nl-NL" b="0" dirty="0"/>
              <a:t> </a:t>
            </a:r>
            <a:r>
              <a:rPr lang="nl-NL" b="0" dirty="0" err="1"/>
              <a:t>may</a:t>
            </a:r>
            <a:r>
              <a:rPr lang="nl-NL" b="0" dirty="0"/>
              <a:t> </a:t>
            </a:r>
            <a:r>
              <a:rPr lang="nl-NL" b="0" dirty="0" err="1"/>
              <a:t>disappear</a:t>
            </a:r>
            <a:r>
              <a:rPr lang="nl-NL" b="0" dirty="0"/>
              <a:t> as </a:t>
            </a:r>
            <a:r>
              <a:rPr lang="nl-NL" b="0" dirty="0" err="1"/>
              <a:t>global</a:t>
            </a:r>
            <a:r>
              <a:rPr lang="nl-NL" b="0" dirty="0"/>
              <a:t> </a:t>
            </a:r>
            <a:r>
              <a:rPr lang="nl-NL" b="0" dirty="0" err="1"/>
              <a:t>influences</a:t>
            </a:r>
            <a:r>
              <a:rPr lang="nl-NL" b="0" dirty="0"/>
              <a:t> take over.</a:t>
            </a:r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12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78348456"/>
      </p:ext>
    </p:extLst>
  </p:cSld>
  <p:clrMapOvr>
    <a:masterClrMapping/>
  </p:clrMapOvr>
  <p:transition spd="slow">
    <p:wipe dir="r"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600" dirty="0"/>
              <a:t>2- </a:t>
            </a:r>
            <a:r>
              <a:rPr lang="nl-NL" sz="3600" dirty="0" err="1"/>
              <a:t>Tourism</a:t>
            </a:r>
            <a:r>
              <a:rPr lang="nl-NL" sz="3600" dirty="0"/>
              <a:t> </a:t>
            </a:r>
            <a:r>
              <a:rPr lang="nl-NL" sz="3600" dirty="0" err="1"/>
              <a:t>and</a:t>
            </a:r>
            <a:r>
              <a:rPr lang="nl-NL" sz="3600" dirty="0"/>
              <a:t> </a:t>
            </a:r>
            <a:r>
              <a:rPr lang="nl-NL" sz="3600" dirty="0" err="1"/>
              <a:t>Globalization</a:t>
            </a:r>
            <a:endParaRPr lang="nl-NL" sz="36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r>
              <a:rPr lang="nl-NL" dirty="0" err="1"/>
              <a:t>Aspects</a:t>
            </a:r>
            <a:r>
              <a:rPr lang="nl-NL" dirty="0"/>
              <a:t> </a:t>
            </a:r>
            <a:r>
              <a:rPr lang="nl-NL" dirty="0" err="1"/>
              <a:t>Arising</a:t>
            </a:r>
            <a:r>
              <a:rPr lang="nl-NL" dirty="0"/>
              <a:t> out of </a:t>
            </a:r>
            <a:r>
              <a:rPr lang="nl-NL" dirty="0" err="1"/>
              <a:t>Globalization</a:t>
            </a:r>
            <a:r>
              <a:rPr lang="nl-NL" dirty="0"/>
              <a:t>: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Globalization</a:t>
            </a:r>
            <a:r>
              <a:rPr lang="nl-NL" b="0" dirty="0"/>
              <a:t> has </a:t>
            </a:r>
            <a:r>
              <a:rPr lang="nl-NL" b="0" dirty="0" err="1"/>
              <a:t>brought</a:t>
            </a:r>
            <a:r>
              <a:rPr lang="nl-NL" b="0" dirty="0"/>
              <a:t> </a:t>
            </a:r>
            <a:r>
              <a:rPr lang="nl-NL" b="0" dirty="0" err="1"/>
              <a:t>people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cultures closer, making </a:t>
            </a:r>
            <a:r>
              <a:rPr lang="nl-NL" b="0" dirty="0" err="1"/>
              <a:t>the</a:t>
            </a:r>
            <a:r>
              <a:rPr lang="nl-NL" b="0" dirty="0"/>
              <a:t> </a:t>
            </a:r>
            <a:r>
              <a:rPr lang="nl-NL" b="0" dirty="0" err="1"/>
              <a:t>world</a:t>
            </a:r>
            <a:r>
              <a:rPr lang="nl-NL" b="0" dirty="0"/>
              <a:t> feel like a </a:t>
            </a:r>
            <a:r>
              <a:rPr lang="nl-NL" b="0" dirty="0" err="1"/>
              <a:t>global</a:t>
            </a:r>
            <a:r>
              <a:rPr lang="nl-NL" b="0" dirty="0"/>
              <a:t> </a:t>
            </a:r>
            <a:r>
              <a:rPr lang="nl-NL" b="0" dirty="0" err="1"/>
              <a:t>village</a:t>
            </a:r>
            <a:r>
              <a:rPr lang="nl-NL" b="0" dirty="0"/>
              <a:t> </a:t>
            </a:r>
            <a:r>
              <a:rPr lang="nl-NL" b="0" dirty="0" err="1"/>
              <a:t>where</a:t>
            </a:r>
            <a:r>
              <a:rPr lang="nl-NL" b="0" dirty="0"/>
              <a:t> different </a:t>
            </a:r>
            <a:r>
              <a:rPr lang="nl-NL" b="0" dirty="0" err="1"/>
              <a:t>traditions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habits</a:t>
            </a:r>
            <a:r>
              <a:rPr lang="nl-NL" b="0" dirty="0"/>
              <a:t> </a:t>
            </a:r>
            <a:r>
              <a:rPr lang="nl-NL" b="0" dirty="0" err="1"/>
              <a:t>influence</a:t>
            </a:r>
            <a:r>
              <a:rPr lang="nl-NL" b="0" dirty="0"/>
              <a:t> </a:t>
            </a:r>
            <a:r>
              <a:rPr lang="nl-NL" b="0" dirty="0" err="1"/>
              <a:t>one</a:t>
            </a:r>
            <a:r>
              <a:rPr lang="nl-NL" b="0" dirty="0"/>
              <a:t> </a:t>
            </a:r>
            <a:r>
              <a:rPr lang="nl-NL" b="0" dirty="0" err="1"/>
              <a:t>another</a:t>
            </a:r>
            <a:r>
              <a:rPr lang="nl-NL" b="0" dirty="0"/>
              <a:t>. 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This</a:t>
            </a:r>
            <a:r>
              <a:rPr lang="nl-NL" b="0" dirty="0"/>
              <a:t> </a:t>
            </a:r>
            <a:r>
              <a:rPr lang="nl-NL" b="0" dirty="0" err="1"/>
              <a:t>interaction</a:t>
            </a:r>
            <a:r>
              <a:rPr lang="nl-NL" b="0" dirty="0"/>
              <a:t> </a:t>
            </a:r>
            <a:r>
              <a:rPr lang="nl-NL" b="0" dirty="0" err="1"/>
              <a:t>can</a:t>
            </a:r>
            <a:r>
              <a:rPr lang="nl-NL" b="0" dirty="0"/>
              <a:t> lead </a:t>
            </a:r>
            <a:r>
              <a:rPr lang="nl-NL" b="0" dirty="0" err="1"/>
              <a:t>to</a:t>
            </a:r>
            <a:r>
              <a:rPr lang="nl-NL" b="0" dirty="0"/>
              <a:t> changes in </a:t>
            </a:r>
            <a:r>
              <a:rPr lang="nl-NL" b="0" dirty="0" err="1"/>
              <a:t>societies</a:t>
            </a:r>
            <a:r>
              <a:rPr lang="nl-NL" b="0" dirty="0"/>
              <a:t>. </a:t>
            </a:r>
          </a:p>
          <a:p>
            <a:pPr lvl="3"/>
            <a:endParaRPr lang="nl-NL" b="0" dirty="0"/>
          </a:p>
          <a:p>
            <a:pPr lvl="3"/>
            <a:r>
              <a:rPr lang="nl-NL" dirty="0" err="1"/>
              <a:t>Some</a:t>
            </a:r>
            <a:r>
              <a:rPr lang="nl-NL" dirty="0"/>
              <a:t> </a:t>
            </a:r>
            <a:r>
              <a:rPr lang="nl-NL" dirty="0" err="1"/>
              <a:t>key</a:t>
            </a:r>
            <a:r>
              <a:rPr lang="nl-NL" dirty="0"/>
              <a:t> </a:t>
            </a:r>
            <a:r>
              <a:rPr lang="nl-NL" dirty="0" err="1"/>
              <a:t>effects</a:t>
            </a:r>
            <a:r>
              <a:rPr lang="nl-NL" dirty="0"/>
              <a:t> of </a:t>
            </a:r>
            <a:r>
              <a:rPr lang="nl-NL" dirty="0" err="1"/>
              <a:t>globalization</a:t>
            </a:r>
            <a:r>
              <a:rPr lang="nl-NL" dirty="0"/>
              <a:t> </a:t>
            </a:r>
            <a:r>
              <a:rPr lang="nl-NL" dirty="0" err="1"/>
              <a:t>include</a:t>
            </a:r>
            <a:r>
              <a:rPr lang="nl-NL" dirty="0"/>
              <a:t>:</a:t>
            </a:r>
          </a:p>
          <a:p>
            <a:pPr lvl="2"/>
            <a:r>
              <a:rPr lang="en-GB" b="1" dirty="0"/>
              <a:t>1- Cultural Commodification:</a:t>
            </a:r>
          </a:p>
          <a:p>
            <a:pPr lvl="2"/>
            <a:r>
              <a:rPr lang="en-GB" dirty="0"/>
              <a:t>- One major impact of globalization on tourism is cultural commodification, where cultural elements are given a monetary value.</a:t>
            </a:r>
          </a:p>
          <a:p>
            <a:pPr lvl="2"/>
            <a:r>
              <a:rPr lang="en-GB" dirty="0"/>
              <a:t>- This can include selling artifacts stolen from ancient temples.</a:t>
            </a:r>
          </a:p>
          <a:p>
            <a:pPr lvl="2"/>
            <a:r>
              <a:rPr lang="en-GB" dirty="0"/>
              <a:t>- Trading endangered items like ivory and coral.</a:t>
            </a:r>
          </a:p>
          <a:p>
            <a:pPr lvl="2"/>
            <a:r>
              <a:rPr lang="en-GB" dirty="0"/>
              <a:t>- Such practices often lead to the degradation and loss of cultural values and traditions.</a:t>
            </a:r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13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901558084"/>
      </p:ext>
    </p:extLst>
  </p:cSld>
  <p:clrMapOvr>
    <a:masterClrMapping/>
  </p:clrMapOvr>
  <p:transition spd="slow">
    <p:wipe dir="r"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600" dirty="0"/>
              <a:t>2- </a:t>
            </a:r>
            <a:r>
              <a:rPr lang="nl-NL" sz="3600" dirty="0" err="1"/>
              <a:t>Tourism</a:t>
            </a:r>
            <a:r>
              <a:rPr lang="nl-NL" sz="3600" dirty="0"/>
              <a:t> </a:t>
            </a:r>
            <a:r>
              <a:rPr lang="nl-NL" sz="3600" dirty="0" err="1"/>
              <a:t>and</a:t>
            </a:r>
            <a:r>
              <a:rPr lang="nl-NL" sz="3600" dirty="0"/>
              <a:t> </a:t>
            </a:r>
            <a:r>
              <a:rPr lang="nl-NL" sz="3600" dirty="0" err="1"/>
              <a:t>Globalization</a:t>
            </a:r>
            <a:endParaRPr lang="nl-NL" sz="36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r>
              <a:rPr lang="en-GB" b="1" dirty="0"/>
              <a:t>2- Collaborative Consumption:</a:t>
            </a:r>
          </a:p>
          <a:p>
            <a:pPr lvl="2"/>
            <a:r>
              <a:rPr lang="en-GB" dirty="0"/>
              <a:t>- Also known as the sharing economy, collaborative consumption started before the global financial crisis and gained traction afterward.</a:t>
            </a:r>
          </a:p>
          <a:p>
            <a:pPr lvl="2"/>
            <a:r>
              <a:rPr lang="en-GB" dirty="0"/>
              <a:t>- It combines economics, technology, and a social movement, focusing on access to goods and services rather than ownership.</a:t>
            </a:r>
          </a:p>
          <a:p>
            <a:pPr lvl="2"/>
            <a:r>
              <a:rPr lang="en-GB" dirty="0"/>
              <a:t>- Airbnb was one of the first and most popular examples of this in tourism.</a:t>
            </a:r>
          </a:p>
          <a:p>
            <a:pPr lvl="2"/>
            <a:r>
              <a:rPr lang="en-GB" dirty="0"/>
              <a:t>- Other companies like Zipcar, Uber, and Couchsurfing have also contributed to the rise of the sharing marketplace.</a:t>
            </a:r>
          </a:p>
          <a:p>
            <a:pPr lvl="2"/>
            <a:endParaRPr lang="en-GB" dirty="0"/>
          </a:p>
          <a:p>
            <a:pPr lvl="2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14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945507282"/>
      </p:ext>
    </p:extLst>
  </p:cSld>
  <p:clrMapOvr>
    <a:masterClrMapping/>
  </p:clrMapOvr>
  <p:transition spd="slow">
    <p:wipe dir="r"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600" dirty="0"/>
              <a:t>2- </a:t>
            </a:r>
            <a:r>
              <a:rPr lang="nl-NL" sz="3600" dirty="0" err="1"/>
              <a:t>Tourism</a:t>
            </a:r>
            <a:r>
              <a:rPr lang="nl-NL" sz="3600" dirty="0"/>
              <a:t> </a:t>
            </a:r>
            <a:r>
              <a:rPr lang="nl-NL" sz="3600" dirty="0" err="1"/>
              <a:t>and</a:t>
            </a:r>
            <a:r>
              <a:rPr lang="nl-NL" sz="3600" dirty="0"/>
              <a:t> </a:t>
            </a:r>
            <a:r>
              <a:rPr lang="nl-NL" sz="3600" dirty="0" err="1"/>
              <a:t>Globalization</a:t>
            </a:r>
            <a:endParaRPr lang="nl-NL" sz="36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r>
              <a:rPr lang="en-GB" b="1" dirty="0"/>
              <a:t>3- Conscious Consumerism:</a:t>
            </a:r>
          </a:p>
          <a:p>
            <a:pPr lvl="2"/>
            <a:r>
              <a:rPr lang="en-GB" dirty="0"/>
              <a:t>- Also called socially conscious consumer </a:t>
            </a:r>
            <a:r>
              <a:rPr lang="en-GB" dirty="0" err="1"/>
              <a:t>behavior</a:t>
            </a:r>
            <a:r>
              <a:rPr lang="en-GB" dirty="0"/>
              <a:t>, conscious consumerism refers to the economic trend where consumers use their purchasing power to shape the world based on their values and beliefs.</a:t>
            </a:r>
          </a:p>
          <a:p>
            <a:pPr lvl="2"/>
            <a:r>
              <a:rPr lang="en-GB" dirty="0"/>
              <a:t>- This shift encourages organizations to project a more ethical and responsible image.</a:t>
            </a:r>
          </a:p>
          <a:p>
            <a:pPr lvl="2"/>
            <a:r>
              <a:rPr lang="en-GB" dirty="0"/>
              <a:t>- This responsible purchasing </a:t>
            </a:r>
            <a:r>
              <a:rPr lang="en-GB" dirty="0" err="1"/>
              <a:t>behavior</a:t>
            </a:r>
            <a:r>
              <a:rPr lang="en-GB" dirty="0"/>
              <a:t> has led </a:t>
            </a:r>
            <a:r>
              <a:rPr lang="en-GB" dirty="0" err="1"/>
              <a:t>travelers</a:t>
            </a:r>
            <a:r>
              <a:rPr lang="en-GB" dirty="0"/>
              <a:t> to choose more ethical and sustainable tourism options.</a:t>
            </a:r>
          </a:p>
          <a:p>
            <a:pPr lvl="2"/>
            <a:r>
              <a:rPr lang="en-GB" dirty="0"/>
              <a:t>- It is influencing the tourism industry to focus on social and environmental responsibility.</a:t>
            </a:r>
          </a:p>
          <a:p>
            <a:pPr lvl="2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15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215447158"/>
      </p:ext>
    </p:extLst>
  </p:cSld>
  <p:clrMapOvr>
    <a:masterClrMapping/>
  </p:clrMapOvr>
  <p:transition spd="slow">
    <p:wipe dir="r"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3- The Impacts of </a:t>
            </a:r>
            <a:r>
              <a:rPr lang="nl-NL" sz="3200" dirty="0" err="1"/>
              <a:t>Globalization</a:t>
            </a:r>
            <a:r>
              <a:rPr lang="nl-NL" sz="3200" dirty="0"/>
              <a:t> on </a:t>
            </a:r>
            <a:r>
              <a:rPr lang="nl-NL" sz="3200" dirty="0" err="1"/>
              <a:t>Tourism</a:t>
            </a:r>
            <a:endParaRPr lang="nl-NL" sz="32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r>
              <a:rPr lang="nl-NL" dirty="0"/>
              <a:t>1- Global </a:t>
            </a:r>
            <a:r>
              <a:rPr lang="nl-NL" dirty="0" err="1"/>
              <a:t>Mobility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Ease</a:t>
            </a:r>
            <a:r>
              <a:rPr lang="nl-NL" dirty="0"/>
              <a:t> of Travel:</a:t>
            </a:r>
          </a:p>
          <a:p>
            <a:pPr lvl="3"/>
            <a:r>
              <a:rPr lang="nl-NL" b="0" dirty="0"/>
              <a:t>- Advances in transportation have been </a:t>
            </a:r>
            <a:r>
              <a:rPr lang="nl-NL" b="0" dirty="0" err="1"/>
              <a:t>key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enabling</a:t>
            </a:r>
            <a:r>
              <a:rPr lang="nl-NL" b="0" dirty="0"/>
              <a:t> </a:t>
            </a:r>
            <a:r>
              <a:rPr lang="nl-NL" b="0" dirty="0" err="1"/>
              <a:t>global</a:t>
            </a:r>
            <a:r>
              <a:rPr lang="nl-NL" b="0" dirty="0"/>
              <a:t> </a:t>
            </a:r>
            <a:r>
              <a:rPr lang="nl-NL" b="0" dirty="0" err="1"/>
              <a:t>mobility</a:t>
            </a:r>
            <a:r>
              <a:rPr lang="nl-NL" b="0" dirty="0"/>
              <a:t>.</a:t>
            </a:r>
          </a:p>
          <a:p>
            <a:pPr lvl="3"/>
            <a:r>
              <a:rPr lang="nl-NL" b="0" dirty="0"/>
              <a:t>- Modern </a:t>
            </a:r>
            <a:r>
              <a:rPr lang="nl-NL" b="0" dirty="0" err="1"/>
              <a:t>aircraft</a:t>
            </a:r>
            <a:r>
              <a:rPr lang="nl-NL" b="0" dirty="0"/>
              <a:t>, cruise </a:t>
            </a:r>
            <a:r>
              <a:rPr lang="nl-NL" b="0" dirty="0" err="1"/>
              <a:t>ships</a:t>
            </a:r>
            <a:r>
              <a:rPr lang="nl-NL" b="0" dirty="0"/>
              <a:t>, </a:t>
            </a:r>
            <a:r>
              <a:rPr lang="nl-NL" b="0" dirty="0" err="1"/>
              <a:t>trains</a:t>
            </a:r>
            <a:r>
              <a:rPr lang="nl-NL" b="0" dirty="0"/>
              <a:t>,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other</a:t>
            </a:r>
            <a:r>
              <a:rPr lang="nl-NL" b="0" dirty="0"/>
              <a:t> transport options </a:t>
            </a:r>
            <a:r>
              <a:rPr lang="nl-NL" b="0" dirty="0" err="1"/>
              <a:t>allow</a:t>
            </a:r>
            <a:r>
              <a:rPr lang="nl-NL" b="0" dirty="0"/>
              <a:t> </a:t>
            </a:r>
            <a:r>
              <a:rPr lang="nl-NL" b="0" dirty="0" err="1"/>
              <a:t>people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travel</a:t>
            </a:r>
            <a:r>
              <a:rPr lang="nl-NL" b="0" dirty="0"/>
              <a:t> </a:t>
            </a:r>
            <a:r>
              <a:rPr lang="nl-NL" b="0" dirty="0" err="1"/>
              <a:t>faster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at </a:t>
            </a:r>
            <a:r>
              <a:rPr lang="nl-NL" b="0" dirty="0" err="1"/>
              <a:t>lower</a:t>
            </a:r>
            <a:r>
              <a:rPr lang="nl-NL" b="0" dirty="0"/>
              <a:t> </a:t>
            </a:r>
            <a:r>
              <a:rPr lang="nl-NL" b="0" dirty="0" err="1"/>
              <a:t>costs</a:t>
            </a:r>
            <a:r>
              <a:rPr lang="nl-NL" b="0" dirty="0"/>
              <a:t>.</a:t>
            </a:r>
          </a:p>
          <a:p>
            <a:pPr lvl="3"/>
            <a:r>
              <a:rPr lang="nl-NL" b="0" dirty="0"/>
              <a:t>- High-speed </a:t>
            </a:r>
            <a:r>
              <a:rPr lang="nl-NL" b="0" dirty="0" err="1"/>
              <a:t>trains</a:t>
            </a:r>
            <a:r>
              <a:rPr lang="nl-NL" b="0" dirty="0"/>
              <a:t>, </a:t>
            </a:r>
            <a:r>
              <a:rPr lang="nl-NL" b="0" dirty="0" err="1"/>
              <a:t>efficient</a:t>
            </a:r>
            <a:r>
              <a:rPr lang="nl-NL" b="0" dirty="0"/>
              <a:t> </a:t>
            </a:r>
            <a:r>
              <a:rPr lang="nl-NL" b="0" dirty="0" err="1"/>
              <a:t>road</a:t>
            </a:r>
            <a:r>
              <a:rPr lang="nl-NL" b="0" dirty="0"/>
              <a:t> </a:t>
            </a:r>
            <a:r>
              <a:rPr lang="nl-NL" b="0" dirty="0" err="1"/>
              <a:t>networks</a:t>
            </a:r>
            <a:r>
              <a:rPr lang="nl-NL" b="0" dirty="0"/>
              <a:t>, </a:t>
            </a:r>
            <a:r>
              <a:rPr lang="nl-NL" b="0" dirty="0" err="1"/>
              <a:t>and</a:t>
            </a:r>
            <a:r>
              <a:rPr lang="nl-NL" b="0" dirty="0"/>
              <a:t> services like </a:t>
            </a:r>
            <a:r>
              <a:rPr lang="nl-NL" b="0" dirty="0" err="1"/>
              <a:t>city</a:t>
            </a:r>
            <a:r>
              <a:rPr lang="nl-NL" b="0" dirty="0"/>
              <a:t> bike </a:t>
            </a:r>
            <a:r>
              <a:rPr lang="nl-NL" b="0" dirty="0" err="1"/>
              <a:t>rentals</a:t>
            </a:r>
            <a:r>
              <a:rPr lang="nl-NL" b="0" dirty="0"/>
              <a:t> make </a:t>
            </a:r>
            <a:r>
              <a:rPr lang="nl-NL" b="0" dirty="0" err="1"/>
              <a:t>movement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exploration</a:t>
            </a:r>
            <a:r>
              <a:rPr lang="nl-NL" b="0" dirty="0"/>
              <a:t> </a:t>
            </a:r>
            <a:r>
              <a:rPr lang="nl-NL" b="0" dirty="0" err="1"/>
              <a:t>easier</a:t>
            </a:r>
            <a:r>
              <a:rPr lang="nl-NL" b="0" dirty="0"/>
              <a:t>.</a:t>
            </a:r>
          </a:p>
          <a:p>
            <a:pPr lvl="3"/>
            <a:r>
              <a:rPr lang="nl-NL" b="0" dirty="0"/>
              <a:t>- These </a:t>
            </a:r>
            <a:r>
              <a:rPr lang="nl-NL" b="0" dirty="0" err="1"/>
              <a:t>developments</a:t>
            </a:r>
            <a:r>
              <a:rPr lang="nl-NL" b="0" dirty="0"/>
              <a:t> have </a:t>
            </a:r>
            <a:r>
              <a:rPr lang="nl-NL" b="0" dirty="0" err="1"/>
              <a:t>enabled</a:t>
            </a:r>
            <a:r>
              <a:rPr lang="nl-NL" b="0" dirty="0"/>
              <a:t> more frequent </a:t>
            </a:r>
            <a:r>
              <a:rPr lang="nl-NL" b="0" dirty="0" err="1"/>
              <a:t>travel</a:t>
            </a:r>
            <a:r>
              <a:rPr lang="nl-NL" b="0" dirty="0"/>
              <a:t> over </a:t>
            </a:r>
            <a:r>
              <a:rPr lang="nl-NL" b="0" dirty="0" err="1"/>
              <a:t>greater</a:t>
            </a:r>
            <a:r>
              <a:rPr lang="nl-NL" b="0" dirty="0"/>
              <a:t> </a:t>
            </a:r>
            <a:r>
              <a:rPr lang="nl-NL" b="0" dirty="0" err="1"/>
              <a:t>distances</a:t>
            </a:r>
            <a:r>
              <a:rPr lang="nl-NL" b="0" dirty="0"/>
              <a:t> in </a:t>
            </a:r>
            <a:r>
              <a:rPr lang="nl-NL" b="0" dirty="0" err="1"/>
              <a:t>less</a:t>
            </a:r>
            <a:r>
              <a:rPr lang="nl-NL" b="0" dirty="0"/>
              <a:t> time.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16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71456901"/>
      </p:ext>
    </p:extLst>
  </p:cSld>
  <p:clrMapOvr>
    <a:masterClrMapping/>
  </p:clrMapOvr>
  <p:transition spd="slow">
    <p:wipe dir="r"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3- The Impacts of </a:t>
            </a:r>
            <a:r>
              <a:rPr lang="nl-NL" sz="3200" dirty="0" err="1"/>
              <a:t>Globalization</a:t>
            </a:r>
            <a:r>
              <a:rPr lang="nl-NL" sz="3200" dirty="0"/>
              <a:t> on </a:t>
            </a:r>
            <a:r>
              <a:rPr lang="nl-NL" sz="3200" dirty="0" err="1"/>
              <a:t>Tourism</a:t>
            </a:r>
            <a:endParaRPr lang="nl-NL" sz="32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r>
              <a:rPr lang="nl-NL" dirty="0"/>
              <a:t>1- Global </a:t>
            </a:r>
            <a:r>
              <a:rPr lang="nl-NL" dirty="0" err="1"/>
              <a:t>Mobility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Ease</a:t>
            </a:r>
            <a:r>
              <a:rPr lang="nl-NL" dirty="0"/>
              <a:t> of Travel:</a:t>
            </a:r>
          </a:p>
          <a:p>
            <a:pPr lvl="3"/>
            <a:r>
              <a:rPr lang="nl-NL" b="0" dirty="0"/>
              <a:t>- The </a:t>
            </a:r>
            <a:r>
              <a:rPr lang="nl-NL" b="0" dirty="0" err="1"/>
              <a:t>ease</a:t>
            </a:r>
            <a:r>
              <a:rPr lang="nl-NL" b="0" dirty="0"/>
              <a:t> of </a:t>
            </a:r>
            <a:r>
              <a:rPr lang="nl-NL" b="0" dirty="0" err="1"/>
              <a:t>travel</a:t>
            </a:r>
            <a:r>
              <a:rPr lang="nl-NL" b="0" dirty="0"/>
              <a:t> has </a:t>
            </a:r>
            <a:r>
              <a:rPr lang="nl-NL" b="0" dirty="0" err="1"/>
              <a:t>removed</a:t>
            </a:r>
            <a:r>
              <a:rPr lang="nl-NL" b="0" dirty="0"/>
              <a:t> </a:t>
            </a:r>
            <a:r>
              <a:rPr lang="nl-NL" b="0" dirty="0" err="1"/>
              <a:t>barriers</a:t>
            </a:r>
            <a:r>
              <a:rPr lang="nl-NL" b="0" dirty="0"/>
              <a:t> </a:t>
            </a:r>
            <a:r>
              <a:rPr lang="nl-NL" b="0" dirty="0" err="1"/>
              <a:t>such</a:t>
            </a:r>
            <a:r>
              <a:rPr lang="nl-NL" b="0" dirty="0"/>
              <a:t> as </a:t>
            </a:r>
            <a:r>
              <a:rPr lang="nl-NL" b="0" dirty="0" err="1"/>
              <a:t>fear</a:t>
            </a:r>
            <a:r>
              <a:rPr lang="nl-NL" b="0" dirty="0"/>
              <a:t>, </a:t>
            </a:r>
            <a:r>
              <a:rPr lang="nl-NL" b="0" dirty="0" err="1"/>
              <a:t>frustration</a:t>
            </a:r>
            <a:r>
              <a:rPr lang="nl-NL" b="0" dirty="0"/>
              <a:t>,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expense</a:t>
            </a:r>
            <a:r>
              <a:rPr lang="nl-NL" b="0" dirty="0"/>
              <a:t>.</a:t>
            </a:r>
          </a:p>
          <a:p>
            <a:pPr lvl="3"/>
            <a:r>
              <a:rPr lang="nl-NL" b="0" dirty="0"/>
              <a:t>- The </a:t>
            </a:r>
            <a:r>
              <a:rPr lang="nl-NL" b="0" dirty="0" err="1"/>
              <a:t>global</a:t>
            </a:r>
            <a:r>
              <a:rPr lang="nl-NL" b="0" dirty="0"/>
              <a:t> banking system </a:t>
            </a:r>
            <a:r>
              <a:rPr lang="nl-NL" b="0" dirty="0" err="1"/>
              <a:t>allows</a:t>
            </a:r>
            <a:r>
              <a:rPr lang="nl-NL" b="0" dirty="0"/>
              <a:t> access </a:t>
            </a:r>
            <a:r>
              <a:rPr lang="nl-NL" b="0" dirty="0" err="1"/>
              <a:t>to</a:t>
            </a:r>
            <a:r>
              <a:rPr lang="nl-NL" b="0" dirty="0"/>
              <a:t> money </a:t>
            </a:r>
            <a:r>
              <a:rPr lang="nl-NL" b="0" dirty="0" err="1"/>
              <a:t>almost</a:t>
            </a:r>
            <a:r>
              <a:rPr lang="nl-NL" b="0" dirty="0"/>
              <a:t> </a:t>
            </a:r>
            <a:r>
              <a:rPr lang="nl-NL" b="0" dirty="0" err="1"/>
              <a:t>anywhere</a:t>
            </a:r>
            <a:r>
              <a:rPr lang="nl-NL" b="0" dirty="0"/>
              <a:t>.</a:t>
            </a:r>
          </a:p>
          <a:p>
            <a:pPr lvl="3"/>
            <a:r>
              <a:rPr lang="nl-NL" b="0" dirty="0"/>
              <a:t>- Multinational </a:t>
            </a:r>
            <a:r>
              <a:rPr lang="nl-NL" b="0" dirty="0" err="1"/>
              <a:t>corporations</a:t>
            </a:r>
            <a:r>
              <a:rPr lang="nl-NL" b="0" dirty="0"/>
              <a:t> </a:t>
            </a:r>
            <a:r>
              <a:rPr lang="nl-NL" b="0" dirty="0" err="1"/>
              <a:t>simplify</a:t>
            </a:r>
            <a:r>
              <a:rPr lang="nl-NL" b="0" dirty="0"/>
              <a:t> </a:t>
            </a:r>
            <a:r>
              <a:rPr lang="nl-NL" b="0" dirty="0" err="1"/>
              <a:t>travel</a:t>
            </a:r>
            <a:r>
              <a:rPr lang="nl-NL" b="0" dirty="0"/>
              <a:t> </a:t>
            </a:r>
            <a:r>
              <a:rPr lang="nl-NL" b="0" dirty="0" err="1"/>
              <a:t>by</a:t>
            </a:r>
            <a:r>
              <a:rPr lang="nl-NL" b="0" dirty="0"/>
              <a:t> </a:t>
            </a:r>
            <a:r>
              <a:rPr lang="nl-NL" b="0" dirty="0" err="1"/>
              <a:t>offering</a:t>
            </a:r>
            <a:r>
              <a:rPr lang="nl-NL" b="0" dirty="0"/>
              <a:t> </a:t>
            </a:r>
            <a:r>
              <a:rPr lang="nl-NL" b="0" dirty="0" err="1"/>
              <a:t>bundled</a:t>
            </a:r>
            <a:r>
              <a:rPr lang="nl-NL" b="0" dirty="0"/>
              <a:t> services like </a:t>
            </a:r>
            <a:r>
              <a:rPr lang="nl-NL" b="0" dirty="0" err="1"/>
              <a:t>flights</a:t>
            </a:r>
            <a:r>
              <a:rPr lang="nl-NL" b="0" dirty="0"/>
              <a:t>, </a:t>
            </a:r>
            <a:r>
              <a:rPr lang="nl-NL" b="0" dirty="0" err="1"/>
              <a:t>accommodations</a:t>
            </a:r>
            <a:r>
              <a:rPr lang="nl-NL" b="0" dirty="0"/>
              <a:t>, </a:t>
            </a:r>
            <a:r>
              <a:rPr lang="nl-NL" b="0" dirty="0" err="1"/>
              <a:t>and</a:t>
            </a:r>
            <a:r>
              <a:rPr lang="nl-NL" b="0" dirty="0"/>
              <a:t> transportation.</a:t>
            </a:r>
          </a:p>
          <a:p>
            <a:pPr lvl="3"/>
            <a:r>
              <a:rPr lang="nl-NL" b="0" dirty="0"/>
              <a:t>- Mobile </a:t>
            </a:r>
            <a:r>
              <a:rPr lang="nl-NL" b="0" dirty="0" err="1"/>
              <a:t>devices</a:t>
            </a:r>
            <a:r>
              <a:rPr lang="nl-NL" b="0" dirty="0"/>
              <a:t> </a:t>
            </a:r>
            <a:r>
              <a:rPr lang="nl-NL" b="0" dirty="0" err="1"/>
              <a:t>enhance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</a:t>
            </a:r>
            <a:r>
              <a:rPr lang="nl-NL" b="0" dirty="0" err="1"/>
              <a:t>travel</a:t>
            </a:r>
            <a:r>
              <a:rPr lang="nl-NL" b="0" dirty="0"/>
              <a:t> </a:t>
            </a:r>
            <a:r>
              <a:rPr lang="nl-NL" b="0" dirty="0" err="1"/>
              <a:t>experience</a:t>
            </a:r>
            <a:r>
              <a:rPr lang="nl-NL" b="0" dirty="0"/>
              <a:t> </a:t>
            </a:r>
            <a:r>
              <a:rPr lang="nl-NL" b="0" dirty="0" err="1"/>
              <a:t>by</a:t>
            </a:r>
            <a:r>
              <a:rPr lang="nl-NL" b="0" dirty="0"/>
              <a:t> </a:t>
            </a:r>
            <a:r>
              <a:rPr lang="nl-NL" b="0" dirty="0" err="1"/>
              <a:t>helping</a:t>
            </a:r>
            <a:r>
              <a:rPr lang="nl-NL" b="0" dirty="0"/>
              <a:t> </a:t>
            </a:r>
            <a:r>
              <a:rPr lang="nl-NL" b="0" dirty="0" err="1"/>
              <a:t>with</a:t>
            </a:r>
            <a:r>
              <a:rPr lang="nl-NL" b="0" dirty="0"/>
              <a:t> </a:t>
            </a:r>
            <a:r>
              <a:rPr lang="nl-NL" b="0" dirty="0" err="1"/>
              <a:t>navigation</a:t>
            </a:r>
            <a:r>
              <a:rPr lang="nl-NL" b="0" dirty="0"/>
              <a:t>, restaurant </a:t>
            </a:r>
            <a:r>
              <a:rPr lang="nl-NL" b="0" dirty="0" err="1"/>
              <a:t>recommendations</a:t>
            </a:r>
            <a:r>
              <a:rPr lang="nl-NL" b="0" dirty="0"/>
              <a:t>,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communication</a:t>
            </a:r>
            <a:r>
              <a:rPr lang="nl-NL" b="0" dirty="0"/>
              <a:t> </a:t>
            </a:r>
            <a:r>
              <a:rPr lang="nl-NL" b="0" dirty="0" err="1"/>
              <a:t>through</a:t>
            </a:r>
            <a:r>
              <a:rPr lang="nl-NL" b="0" dirty="0"/>
              <a:t> </a:t>
            </a:r>
            <a:r>
              <a:rPr lang="nl-NL" b="0" dirty="0" err="1"/>
              <a:t>translation</a:t>
            </a:r>
            <a:r>
              <a:rPr lang="nl-NL" b="0" dirty="0"/>
              <a:t> apps.</a:t>
            </a:r>
          </a:p>
          <a:p>
            <a:pPr lvl="3"/>
            <a:r>
              <a:rPr lang="nl-NL" b="0" dirty="0"/>
              <a:t>- As a </a:t>
            </a:r>
            <a:r>
              <a:rPr lang="nl-NL" b="0" dirty="0" err="1"/>
              <a:t>result</a:t>
            </a:r>
            <a:r>
              <a:rPr lang="nl-NL" b="0" dirty="0"/>
              <a:t>, </a:t>
            </a:r>
            <a:r>
              <a:rPr lang="nl-NL" b="0" dirty="0" err="1"/>
              <a:t>the</a:t>
            </a:r>
            <a:r>
              <a:rPr lang="nl-NL" b="0" dirty="0"/>
              <a:t> </a:t>
            </a:r>
            <a:r>
              <a:rPr lang="nl-NL" b="0" dirty="0" err="1"/>
              <a:t>world</a:t>
            </a:r>
            <a:r>
              <a:rPr lang="nl-NL" b="0" dirty="0"/>
              <a:t> is </a:t>
            </a:r>
            <a:r>
              <a:rPr lang="nl-NL" b="0" dirty="0" err="1"/>
              <a:t>increasingly</a:t>
            </a:r>
            <a:r>
              <a:rPr lang="nl-NL" b="0" dirty="0"/>
              <a:t> </a:t>
            </a:r>
            <a:r>
              <a:rPr lang="nl-NL" b="0" dirty="0" err="1"/>
              <a:t>connected</a:t>
            </a:r>
            <a:r>
              <a:rPr lang="nl-NL" b="0" dirty="0"/>
              <a:t>, </a:t>
            </a:r>
            <a:r>
              <a:rPr lang="nl-NL" b="0" dirty="0" err="1"/>
              <a:t>with</a:t>
            </a:r>
            <a:r>
              <a:rPr lang="nl-NL" b="0" dirty="0"/>
              <a:t> </a:t>
            </a:r>
            <a:r>
              <a:rPr lang="nl-NL" b="0" dirty="0" err="1"/>
              <a:t>fewer</a:t>
            </a:r>
            <a:r>
              <a:rPr lang="nl-NL" b="0" dirty="0"/>
              <a:t> </a:t>
            </a:r>
            <a:r>
              <a:rPr lang="nl-NL" b="0" dirty="0" err="1"/>
              <a:t>unexplored</a:t>
            </a:r>
            <a:r>
              <a:rPr lang="nl-NL" b="0" dirty="0"/>
              <a:t> </a:t>
            </a:r>
            <a:r>
              <a:rPr lang="nl-NL" b="0" dirty="0" err="1"/>
              <a:t>places</a:t>
            </a:r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17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193348136"/>
      </p:ext>
    </p:extLst>
  </p:cSld>
  <p:clrMapOvr>
    <a:masterClrMapping/>
  </p:clrMapOvr>
  <p:transition spd="slow">
    <p:wipe dir="r"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3- The Impacts of </a:t>
            </a:r>
            <a:r>
              <a:rPr lang="nl-NL" sz="3200" dirty="0" err="1"/>
              <a:t>Globalization</a:t>
            </a:r>
            <a:r>
              <a:rPr lang="nl-NL" sz="3200" dirty="0"/>
              <a:t> on </a:t>
            </a:r>
            <a:r>
              <a:rPr lang="nl-NL" sz="3200" dirty="0" err="1"/>
              <a:t>Tourism</a:t>
            </a:r>
            <a:endParaRPr lang="nl-NL" sz="32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r>
              <a:rPr lang="nl-NL" dirty="0"/>
              <a:t>2- </a:t>
            </a:r>
            <a:r>
              <a:rPr lang="nl-NL" dirty="0" err="1"/>
              <a:t>Population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Demographic</a:t>
            </a:r>
            <a:r>
              <a:rPr lang="nl-NL" dirty="0"/>
              <a:t> Trends:</a:t>
            </a:r>
          </a:p>
          <a:p>
            <a:pPr lvl="3"/>
            <a:r>
              <a:rPr lang="nl-NL" b="0" dirty="0"/>
              <a:t>- The </a:t>
            </a:r>
            <a:r>
              <a:rPr lang="nl-NL" b="0" dirty="0" err="1"/>
              <a:t>global</a:t>
            </a:r>
            <a:r>
              <a:rPr lang="nl-NL" b="0" dirty="0"/>
              <a:t> </a:t>
            </a:r>
            <a:r>
              <a:rPr lang="nl-NL" b="0" dirty="0" err="1"/>
              <a:t>population</a:t>
            </a:r>
            <a:r>
              <a:rPr lang="nl-NL" b="0" dirty="0"/>
              <a:t> is </a:t>
            </a:r>
            <a:r>
              <a:rPr lang="nl-NL" b="0" dirty="0" err="1"/>
              <a:t>growing</a:t>
            </a:r>
            <a:r>
              <a:rPr lang="nl-NL" b="0" dirty="0"/>
              <a:t>, but </a:t>
            </a:r>
            <a:r>
              <a:rPr lang="nl-NL" b="0" dirty="0" err="1"/>
              <a:t>not</a:t>
            </a:r>
            <a:r>
              <a:rPr lang="nl-NL" b="0" dirty="0"/>
              <a:t> </a:t>
            </a:r>
            <a:r>
              <a:rPr lang="nl-NL" b="0" dirty="0" err="1"/>
              <a:t>evenly</a:t>
            </a:r>
            <a:r>
              <a:rPr lang="nl-NL" b="0" dirty="0"/>
              <a:t> </a:t>
            </a:r>
            <a:r>
              <a:rPr lang="nl-NL" b="0" dirty="0" err="1"/>
              <a:t>across</a:t>
            </a:r>
            <a:r>
              <a:rPr lang="nl-NL" b="0" dirty="0"/>
              <a:t> different </a:t>
            </a:r>
            <a:r>
              <a:rPr lang="nl-NL" b="0" dirty="0" err="1"/>
              <a:t>regions</a:t>
            </a:r>
            <a:r>
              <a:rPr lang="nl-NL" b="0" dirty="0"/>
              <a:t>.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While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overall </a:t>
            </a:r>
            <a:r>
              <a:rPr lang="nl-NL" b="0" dirty="0" err="1"/>
              <a:t>growth</a:t>
            </a:r>
            <a:r>
              <a:rPr lang="nl-NL" b="0" dirty="0"/>
              <a:t> </a:t>
            </a:r>
            <a:r>
              <a:rPr lang="nl-NL" b="0" dirty="0" err="1"/>
              <a:t>rate</a:t>
            </a:r>
            <a:r>
              <a:rPr lang="nl-NL" b="0" dirty="0"/>
              <a:t> is </a:t>
            </a:r>
            <a:r>
              <a:rPr lang="nl-NL" b="0" dirty="0" err="1"/>
              <a:t>slowing</a:t>
            </a:r>
            <a:r>
              <a:rPr lang="nl-NL" b="0" dirty="0"/>
              <a:t>, significant </a:t>
            </a:r>
            <a:r>
              <a:rPr lang="nl-NL" b="0" dirty="0" err="1"/>
              <a:t>differences</a:t>
            </a:r>
            <a:r>
              <a:rPr lang="nl-NL" b="0" dirty="0"/>
              <a:t> </a:t>
            </a:r>
            <a:r>
              <a:rPr lang="nl-NL" b="0" dirty="0" err="1"/>
              <a:t>exist</a:t>
            </a:r>
            <a:r>
              <a:rPr lang="nl-NL" b="0" dirty="0"/>
              <a:t> </a:t>
            </a:r>
            <a:r>
              <a:rPr lang="nl-NL" b="0" dirty="0" err="1"/>
              <a:t>between</a:t>
            </a:r>
            <a:r>
              <a:rPr lang="nl-NL" b="0" dirty="0"/>
              <a:t> </a:t>
            </a:r>
            <a:r>
              <a:rPr lang="nl-NL" b="0" dirty="0" err="1"/>
              <a:t>developed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developing</a:t>
            </a:r>
            <a:r>
              <a:rPr lang="nl-NL" b="0" dirty="0"/>
              <a:t> </a:t>
            </a:r>
            <a:r>
              <a:rPr lang="nl-NL" b="0" dirty="0" err="1"/>
              <a:t>countries</a:t>
            </a:r>
            <a:r>
              <a:rPr lang="nl-NL" b="0" dirty="0"/>
              <a:t>.</a:t>
            </a:r>
          </a:p>
          <a:p>
            <a:pPr lvl="3"/>
            <a:r>
              <a:rPr lang="nl-NL" b="0" dirty="0"/>
              <a:t>- In </a:t>
            </a:r>
            <a:r>
              <a:rPr lang="nl-NL" b="0" dirty="0" err="1"/>
              <a:t>wealthier</a:t>
            </a:r>
            <a:r>
              <a:rPr lang="nl-NL" b="0" dirty="0"/>
              <a:t> </a:t>
            </a:r>
            <a:r>
              <a:rPr lang="nl-NL" b="0" dirty="0" err="1"/>
              <a:t>nations</a:t>
            </a:r>
            <a:r>
              <a:rPr lang="nl-NL" b="0" dirty="0"/>
              <a:t>, </a:t>
            </a:r>
            <a:r>
              <a:rPr lang="nl-NL" b="0" dirty="0" err="1"/>
              <a:t>populations</a:t>
            </a:r>
            <a:r>
              <a:rPr lang="nl-NL" b="0" dirty="0"/>
              <a:t> are </a:t>
            </a:r>
            <a:r>
              <a:rPr lang="nl-NL" b="0" dirty="0" err="1"/>
              <a:t>aging</a:t>
            </a:r>
            <a:r>
              <a:rPr lang="nl-NL" b="0" dirty="0"/>
              <a:t>, </a:t>
            </a:r>
            <a:r>
              <a:rPr lang="nl-NL" b="0" dirty="0" err="1"/>
              <a:t>impacting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</a:t>
            </a:r>
            <a:r>
              <a:rPr lang="nl-NL" b="0" dirty="0" err="1"/>
              <a:t>workforce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increasing</a:t>
            </a:r>
            <a:r>
              <a:rPr lang="nl-NL" b="0" dirty="0"/>
              <a:t> </a:t>
            </a:r>
            <a:r>
              <a:rPr lang="nl-NL" b="0" dirty="0" err="1"/>
              <a:t>pressure</a:t>
            </a:r>
            <a:r>
              <a:rPr lang="nl-NL" b="0" dirty="0"/>
              <a:t> on </a:t>
            </a:r>
            <a:r>
              <a:rPr lang="nl-NL" b="0" dirty="0" err="1"/>
              <a:t>social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health services.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18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087542938"/>
      </p:ext>
    </p:extLst>
  </p:cSld>
  <p:clrMapOvr>
    <a:masterClrMapping/>
  </p:clrMapOvr>
  <p:transition spd="slow">
    <p:wipe dir="r"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3- The Impacts of </a:t>
            </a:r>
            <a:r>
              <a:rPr lang="nl-NL" sz="3200" dirty="0" err="1"/>
              <a:t>Globalization</a:t>
            </a:r>
            <a:r>
              <a:rPr lang="nl-NL" sz="3200" dirty="0"/>
              <a:t> on </a:t>
            </a:r>
            <a:r>
              <a:rPr lang="nl-NL" sz="3200" dirty="0" err="1"/>
              <a:t>Tourism</a:t>
            </a:r>
            <a:endParaRPr lang="nl-NL" sz="32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r>
              <a:rPr lang="nl-NL" dirty="0"/>
              <a:t>2- </a:t>
            </a:r>
            <a:r>
              <a:rPr lang="nl-NL" dirty="0" err="1"/>
              <a:t>Population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Demographic</a:t>
            </a:r>
            <a:r>
              <a:rPr lang="nl-NL" dirty="0"/>
              <a:t> Trends:</a:t>
            </a:r>
          </a:p>
          <a:p>
            <a:pPr lvl="3"/>
            <a:r>
              <a:rPr lang="nl-NL" b="0" dirty="0"/>
              <a:t>- In </a:t>
            </a:r>
            <a:r>
              <a:rPr lang="nl-NL" b="0" dirty="0" err="1"/>
              <a:t>developing</a:t>
            </a:r>
            <a:r>
              <a:rPr lang="nl-NL" b="0" dirty="0"/>
              <a:t> </a:t>
            </a:r>
            <a:r>
              <a:rPr lang="nl-NL" b="0" dirty="0" err="1"/>
              <a:t>countries</a:t>
            </a:r>
            <a:r>
              <a:rPr lang="nl-NL" b="0" dirty="0"/>
              <a:t>, </a:t>
            </a:r>
            <a:r>
              <a:rPr lang="nl-NL" b="0" dirty="0" err="1"/>
              <a:t>populations</a:t>
            </a:r>
            <a:r>
              <a:rPr lang="nl-NL" b="0" dirty="0"/>
              <a:t> </a:t>
            </a:r>
            <a:r>
              <a:rPr lang="nl-NL" b="0" dirty="0" err="1"/>
              <a:t>remain</a:t>
            </a:r>
            <a:r>
              <a:rPr lang="nl-NL" b="0" dirty="0"/>
              <a:t> </a:t>
            </a:r>
            <a:r>
              <a:rPr lang="nl-NL" b="0" dirty="0" err="1"/>
              <a:t>younger</a:t>
            </a:r>
            <a:r>
              <a:rPr lang="nl-NL" b="0" dirty="0"/>
              <a:t>, </a:t>
            </a:r>
            <a:r>
              <a:rPr lang="nl-NL" b="0" dirty="0" err="1"/>
              <a:t>with</a:t>
            </a:r>
            <a:r>
              <a:rPr lang="nl-NL" b="0" dirty="0"/>
              <a:t> </a:t>
            </a:r>
            <a:r>
              <a:rPr lang="nl-NL" b="0" dirty="0" err="1"/>
              <a:t>rapid</a:t>
            </a:r>
            <a:r>
              <a:rPr lang="nl-NL" b="0" dirty="0"/>
              <a:t> </a:t>
            </a:r>
            <a:r>
              <a:rPr lang="nl-NL" b="0" dirty="0" err="1"/>
              <a:t>growth</a:t>
            </a:r>
            <a:r>
              <a:rPr lang="nl-NL" b="0" dirty="0"/>
              <a:t> </a:t>
            </a:r>
            <a:r>
              <a:rPr lang="nl-NL" b="0" dirty="0" err="1"/>
              <a:t>concentrated</a:t>
            </a:r>
            <a:r>
              <a:rPr lang="nl-NL" b="0" dirty="0"/>
              <a:t> in </a:t>
            </a:r>
            <a:r>
              <a:rPr lang="nl-NL" b="0" dirty="0" err="1"/>
              <a:t>regions</a:t>
            </a:r>
            <a:r>
              <a:rPr lang="nl-NL" b="0" dirty="0"/>
              <a:t> like Sub-</a:t>
            </a:r>
            <a:r>
              <a:rPr lang="nl-NL" b="0" dirty="0" err="1"/>
              <a:t>Saharan</a:t>
            </a:r>
            <a:r>
              <a:rPr lang="nl-NL" b="0" dirty="0"/>
              <a:t> </a:t>
            </a:r>
            <a:r>
              <a:rPr lang="nl-NL" b="0" dirty="0" err="1"/>
              <a:t>Africa</a:t>
            </a:r>
            <a:r>
              <a:rPr lang="nl-NL" b="0" dirty="0"/>
              <a:t>.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Countries</a:t>
            </a:r>
            <a:r>
              <a:rPr lang="nl-NL" b="0" dirty="0"/>
              <a:t> like India are </a:t>
            </a:r>
            <a:r>
              <a:rPr lang="nl-NL" b="0" dirty="0" err="1"/>
              <a:t>experiencing</a:t>
            </a:r>
            <a:r>
              <a:rPr lang="nl-NL" b="0" dirty="0"/>
              <a:t> </a:t>
            </a:r>
            <a:r>
              <a:rPr lang="nl-NL" b="0" dirty="0" err="1"/>
              <a:t>faster</a:t>
            </a:r>
            <a:r>
              <a:rPr lang="nl-NL" b="0" dirty="0"/>
              <a:t> </a:t>
            </a:r>
            <a:r>
              <a:rPr lang="nl-NL" b="0" dirty="0" err="1"/>
              <a:t>population</a:t>
            </a:r>
            <a:r>
              <a:rPr lang="nl-NL" b="0" dirty="0"/>
              <a:t> </a:t>
            </a:r>
            <a:r>
              <a:rPr lang="nl-NL" b="0" dirty="0" err="1"/>
              <a:t>growth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will</a:t>
            </a:r>
            <a:r>
              <a:rPr lang="nl-NL" b="0" dirty="0"/>
              <a:t> </a:t>
            </a:r>
            <a:r>
              <a:rPr lang="nl-NL" b="0" dirty="0" err="1"/>
              <a:t>soon</a:t>
            </a:r>
            <a:r>
              <a:rPr lang="nl-NL" b="0" dirty="0"/>
              <a:t> </a:t>
            </a:r>
            <a:r>
              <a:rPr lang="nl-NL" b="0" dirty="0" err="1"/>
              <a:t>surpass</a:t>
            </a:r>
            <a:r>
              <a:rPr lang="nl-NL" b="0" dirty="0"/>
              <a:t> China in </a:t>
            </a:r>
            <a:r>
              <a:rPr lang="nl-NL" b="0" dirty="0" err="1"/>
              <a:t>population</a:t>
            </a:r>
            <a:r>
              <a:rPr lang="nl-NL" b="0" dirty="0"/>
              <a:t> </a:t>
            </a:r>
            <a:r>
              <a:rPr lang="nl-NL" b="0" dirty="0" err="1"/>
              <a:t>size</a:t>
            </a:r>
            <a:r>
              <a:rPr lang="nl-NL" b="0" dirty="0"/>
              <a:t>.</a:t>
            </a:r>
          </a:p>
          <a:p>
            <a:pPr lvl="3"/>
            <a:r>
              <a:rPr lang="nl-NL" b="0" dirty="0"/>
              <a:t>- These </a:t>
            </a:r>
            <a:r>
              <a:rPr lang="nl-NL" b="0" dirty="0" err="1"/>
              <a:t>demographic</a:t>
            </a:r>
            <a:r>
              <a:rPr lang="nl-NL" b="0" dirty="0"/>
              <a:t> </a:t>
            </a:r>
            <a:r>
              <a:rPr lang="nl-NL" b="0" dirty="0" err="1"/>
              <a:t>shifts</a:t>
            </a:r>
            <a:r>
              <a:rPr lang="nl-NL" b="0" dirty="0"/>
              <a:t> </a:t>
            </a:r>
            <a:r>
              <a:rPr lang="nl-NL" b="0" dirty="0" err="1"/>
              <a:t>create</a:t>
            </a:r>
            <a:r>
              <a:rPr lang="nl-NL" b="0" dirty="0"/>
              <a:t> </a:t>
            </a:r>
            <a:r>
              <a:rPr lang="nl-NL" b="0" dirty="0" err="1"/>
              <a:t>distinct</a:t>
            </a:r>
            <a:r>
              <a:rPr lang="nl-NL" b="0" dirty="0"/>
              <a:t> </a:t>
            </a:r>
            <a:r>
              <a:rPr lang="nl-NL" b="0" dirty="0" err="1"/>
              <a:t>population</a:t>
            </a:r>
            <a:r>
              <a:rPr lang="nl-NL" b="0" dirty="0"/>
              <a:t> </a:t>
            </a:r>
            <a:r>
              <a:rPr lang="nl-NL" b="0" dirty="0" err="1"/>
              <a:t>patterns</a:t>
            </a:r>
            <a:r>
              <a:rPr lang="nl-NL" b="0" dirty="0"/>
              <a:t> </a:t>
            </a:r>
            <a:r>
              <a:rPr lang="nl-NL" b="0" dirty="0" err="1"/>
              <a:t>that</a:t>
            </a:r>
            <a:r>
              <a:rPr lang="nl-NL" b="0" dirty="0"/>
              <a:t> </a:t>
            </a:r>
            <a:r>
              <a:rPr lang="nl-NL" b="0" dirty="0" err="1"/>
              <a:t>will</a:t>
            </a:r>
            <a:r>
              <a:rPr lang="nl-NL" b="0" dirty="0"/>
              <a:t> </a:t>
            </a:r>
            <a:r>
              <a:rPr lang="nl-NL" b="0" dirty="0" err="1"/>
              <a:t>influence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</a:t>
            </a:r>
            <a:r>
              <a:rPr lang="nl-NL" b="0" dirty="0" err="1"/>
              <a:t>global</a:t>
            </a:r>
            <a:r>
              <a:rPr lang="nl-NL" b="0" dirty="0"/>
              <a:t> </a:t>
            </a:r>
            <a:r>
              <a:rPr lang="nl-NL" b="0" dirty="0" err="1"/>
              <a:t>economy</a:t>
            </a:r>
            <a:r>
              <a:rPr lang="nl-NL" b="0" dirty="0"/>
              <a:t>, </a:t>
            </a:r>
            <a:r>
              <a:rPr lang="nl-NL" b="0" dirty="0" err="1"/>
              <a:t>social</a:t>
            </a:r>
            <a:r>
              <a:rPr lang="nl-NL" b="0" dirty="0"/>
              <a:t> systems,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tourism</a:t>
            </a:r>
            <a:r>
              <a:rPr lang="nl-NL" b="0" dirty="0"/>
              <a:t> trends.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19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558211827"/>
      </p:ext>
    </p:extLst>
  </p:cSld>
  <p:clrMapOvr>
    <a:masterClrMapping/>
  </p:clrMapOvr>
  <p:transition spd="slow">
    <p:wipe dir="r"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3- The Impacts of </a:t>
            </a:r>
            <a:r>
              <a:rPr lang="nl-NL" sz="3200" dirty="0" err="1"/>
              <a:t>Globalization</a:t>
            </a:r>
            <a:r>
              <a:rPr lang="nl-NL" sz="3200" dirty="0"/>
              <a:t> on </a:t>
            </a:r>
            <a:r>
              <a:rPr lang="nl-NL" sz="3200" dirty="0" err="1"/>
              <a:t>Tourism</a:t>
            </a:r>
            <a:endParaRPr lang="nl-NL" sz="32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r>
              <a:rPr lang="nl-NL" dirty="0"/>
              <a:t>3- </a:t>
            </a:r>
            <a:r>
              <a:rPr lang="nl-NL" dirty="0" err="1"/>
              <a:t>Terrorism</a:t>
            </a:r>
            <a:r>
              <a:rPr lang="nl-NL" dirty="0"/>
              <a:t>, Safety, </a:t>
            </a:r>
            <a:r>
              <a:rPr lang="nl-NL" dirty="0" err="1"/>
              <a:t>and</a:t>
            </a:r>
            <a:r>
              <a:rPr lang="nl-NL" dirty="0"/>
              <a:t> Security</a:t>
            </a:r>
          </a:p>
          <a:p>
            <a:pPr lvl="3"/>
            <a:r>
              <a:rPr lang="nl-NL" b="0" dirty="0"/>
              <a:t>- Terrorist attacks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political</a:t>
            </a:r>
            <a:r>
              <a:rPr lang="nl-NL" b="0" dirty="0"/>
              <a:t> </a:t>
            </a:r>
            <a:r>
              <a:rPr lang="nl-NL" b="0" dirty="0" err="1"/>
              <a:t>unrest</a:t>
            </a:r>
            <a:r>
              <a:rPr lang="nl-NL" b="0" dirty="0"/>
              <a:t> have </a:t>
            </a:r>
            <a:r>
              <a:rPr lang="nl-NL" b="0" dirty="0" err="1"/>
              <a:t>impacted</a:t>
            </a:r>
            <a:r>
              <a:rPr lang="nl-NL" b="0" dirty="0"/>
              <a:t> </a:t>
            </a:r>
            <a:r>
              <a:rPr lang="nl-NL" b="0" dirty="0" err="1"/>
              <a:t>tourism</a:t>
            </a:r>
            <a:r>
              <a:rPr lang="nl-NL" b="0" dirty="0"/>
              <a:t> but have </a:t>
            </a:r>
            <a:r>
              <a:rPr lang="nl-NL" b="0" dirty="0" err="1"/>
              <a:t>not</a:t>
            </a:r>
            <a:r>
              <a:rPr lang="nl-NL" b="0" dirty="0"/>
              <a:t> </a:t>
            </a:r>
            <a:r>
              <a:rPr lang="nl-NL" b="0" dirty="0" err="1"/>
              <a:t>completely</a:t>
            </a:r>
            <a:r>
              <a:rPr lang="nl-NL" b="0" dirty="0"/>
              <a:t> </a:t>
            </a:r>
            <a:r>
              <a:rPr lang="nl-NL" b="0" dirty="0" err="1"/>
              <a:t>stopped</a:t>
            </a:r>
            <a:r>
              <a:rPr lang="nl-NL" b="0" dirty="0"/>
              <a:t> it.</a:t>
            </a:r>
          </a:p>
          <a:p>
            <a:pPr lvl="3"/>
            <a:r>
              <a:rPr lang="nl-NL" b="0" dirty="0"/>
              <a:t>- The most </a:t>
            </a:r>
            <a:r>
              <a:rPr lang="nl-NL" b="0" dirty="0" err="1"/>
              <a:t>affected</a:t>
            </a:r>
            <a:r>
              <a:rPr lang="nl-NL" b="0" dirty="0"/>
              <a:t> </a:t>
            </a:r>
            <a:r>
              <a:rPr lang="nl-NL" b="0" dirty="0" err="1"/>
              <a:t>regions</a:t>
            </a:r>
            <a:r>
              <a:rPr lang="nl-NL" b="0" dirty="0"/>
              <a:t> are </a:t>
            </a:r>
            <a:r>
              <a:rPr lang="nl-NL" b="0" dirty="0" err="1"/>
              <a:t>those</a:t>
            </a:r>
            <a:r>
              <a:rPr lang="nl-NL" b="0" dirty="0"/>
              <a:t> </a:t>
            </a:r>
            <a:r>
              <a:rPr lang="nl-NL" b="0" dirty="0" err="1"/>
              <a:t>where</a:t>
            </a:r>
            <a:r>
              <a:rPr lang="nl-NL" b="0" dirty="0"/>
              <a:t> </a:t>
            </a:r>
            <a:r>
              <a:rPr lang="nl-NL" b="0" dirty="0" err="1"/>
              <a:t>such</a:t>
            </a:r>
            <a:r>
              <a:rPr lang="nl-NL" b="0" dirty="0"/>
              <a:t> events have </a:t>
            </a:r>
            <a:r>
              <a:rPr lang="nl-NL" b="0" dirty="0" err="1"/>
              <a:t>occurred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received</a:t>
            </a:r>
            <a:r>
              <a:rPr lang="nl-NL" b="0" dirty="0"/>
              <a:t> significant media attention.</a:t>
            </a:r>
          </a:p>
          <a:p>
            <a:pPr lvl="3"/>
            <a:r>
              <a:rPr lang="nl-NL" b="0" dirty="0"/>
              <a:t>- The COVID-19 </a:t>
            </a:r>
            <a:r>
              <a:rPr lang="nl-NL" b="0" dirty="0" err="1"/>
              <a:t>pandemic</a:t>
            </a:r>
            <a:r>
              <a:rPr lang="nl-NL" b="0" dirty="0"/>
              <a:t> </a:t>
            </a:r>
            <a:r>
              <a:rPr lang="nl-NL" b="0" dirty="0" err="1"/>
              <a:t>reshaped</a:t>
            </a:r>
            <a:r>
              <a:rPr lang="nl-NL" b="0" dirty="0"/>
              <a:t> </a:t>
            </a:r>
            <a:r>
              <a:rPr lang="nl-NL" b="0" dirty="0" err="1"/>
              <a:t>perceptions</a:t>
            </a:r>
            <a:r>
              <a:rPr lang="nl-NL" b="0" dirty="0"/>
              <a:t> of </a:t>
            </a:r>
            <a:r>
              <a:rPr lang="nl-NL" b="0" dirty="0" err="1"/>
              <a:t>travel</a:t>
            </a:r>
            <a:r>
              <a:rPr lang="nl-NL" b="0" dirty="0"/>
              <a:t> </a:t>
            </a:r>
            <a:r>
              <a:rPr lang="nl-NL" b="0" dirty="0" err="1"/>
              <a:t>safety</a:t>
            </a:r>
            <a:r>
              <a:rPr lang="nl-NL" b="0" dirty="0"/>
              <a:t>, </a:t>
            </a:r>
            <a:r>
              <a:rPr lang="nl-NL" b="0" dirty="0" err="1"/>
              <a:t>leading</a:t>
            </a:r>
            <a:r>
              <a:rPr lang="nl-NL" b="0" dirty="0"/>
              <a:t> </a:t>
            </a:r>
            <a:r>
              <a:rPr lang="nl-NL" b="0" dirty="0" err="1"/>
              <a:t>governments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close borders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restrict</a:t>
            </a:r>
            <a:r>
              <a:rPr lang="nl-NL" b="0" dirty="0"/>
              <a:t> </a:t>
            </a:r>
            <a:r>
              <a:rPr lang="nl-NL" b="0" dirty="0" err="1"/>
              <a:t>travel</a:t>
            </a:r>
            <a:r>
              <a:rPr lang="nl-NL" b="0" dirty="0"/>
              <a:t>.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20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539795924"/>
      </p:ext>
    </p:extLst>
  </p:cSld>
  <p:clrMapOvr>
    <a:masterClrMapping/>
  </p:clrMapOvr>
  <p:transition spd="slow">
    <p:wipe dir="r"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3- The Impacts of </a:t>
            </a:r>
            <a:r>
              <a:rPr lang="nl-NL" sz="3200" dirty="0" err="1"/>
              <a:t>Globalization</a:t>
            </a:r>
            <a:r>
              <a:rPr lang="nl-NL" sz="3200" dirty="0"/>
              <a:t> on </a:t>
            </a:r>
            <a:r>
              <a:rPr lang="nl-NL" sz="3200" dirty="0" err="1"/>
              <a:t>Tourism</a:t>
            </a:r>
            <a:endParaRPr lang="nl-NL" sz="32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r>
              <a:rPr lang="nl-NL" dirty="0"/>
              <a:t>3- </a:t>
            </a:r>
            <a:r>
              <a:rPr lang="nl-NL" dirty="0" err="1"/>
              <a:t>Terrorism</a:t>
            </a:r>
            <a:r>
              <a:rPr lang="nl-NL" dirty="0"/>
              <a:t>, Safety, </a:t>
            </a:r>
            <a:r>
              <a:rPr lang="nl-NL" dirty="0" err="1"/>
              <a:t>and</a:t>
            </a:r>
            <a:r>
              <a:rPr lang="nl-NL" dirty="0"/>
              <a:t> Security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This</a:t>
            </a:r>
            <a:r>
              <a:rPr lang="nl-NL" b="0" dirty="0"/>
              <a:t> </a:t>
            </a:r>
            <a:r>
              <a:rPr lang="nl-NL" b="0" dirty="0" err="1"/>
              <a:t>sudden</a:t>
            </a:r>
            <a:r>
              <a:rPr lang="nl-NL" b="0" dirty="0"/>
              <a:t> shift </a:t>
            </a:r>
            <a:r>
              <a:rPr lang="nl-NL" b="0" dirty="0" err="1"/>
              <a:t>significantly</a:t>
            </a:r>
            <a:r>
              <a:rPr lang="nl-NL" b="0" dirty="0"/>
              <a:t> </a:t>
            </a:r>
            <a:r>
              <a:rPr lang="nl-NL" b="0" dirty="0" err="1"/>
              <a:t>influenced</a:t>
            </a:r>
            <a:r>
              <a:rPr lang="nl-NL" b="0" dirty="0"/>
              <a:t> </a:t>
            </a:r>
            <a:r>
              <a:rPr lang="nl-NL" b="0" dirty="0" err="1"/>
              <a:t>how</a:t>
            </a:r>
            <a:r>
              <a:rPr lang="nl-NL" b="0" dirty="0"/>
              <a:t> </a:t>
            </a:r>
            <a:r>
              <a:rPr lang="nl-NL" b="0" dirty="0" err="1"/>
              <a:t>people</a:t>
            </a:r>
            <a:r>
              <a:rPr lang="nl-NL" b="0" dirty="0"/>
              <a:t> </a:t>
            </a:r>
            <a:r>
              <a:rPr lang="nl-NL" b="0" dirty="0" err="1"/>
              <a:t>think</a:t>
            </a:r>
            <a:r>
              <a:rPr lang="nl-NL" b="0" dirty="0"/>
              <a:t> </a:t>
            </a:r>
            <a:r>
              <a:rPr lang="nl-NL" b="0" dirty="0" err="1"/>
              <a:t>about</a:t>
            </a:r>
            <a:r>
              <a:rPr lang="nl-NL" b="0" dirty="0"/>
              <a:t> </a:t>
            </a:r>
            <a:r>
              <a:rPr lang="nl-NL" b="0" dirty="0" err="1"/>
              <a:t>travel</a:t>
            </a:r>
            <a:r>
              <a:rPr lang="nl-NL" b="0" dirty="0"/>
              <a:t> </a:t>
            </a:r>
            <a:r>
              <a:rPr lang="nl-NL" b="0" dirty="0" err="1"/>
              <a:t>safety</a:t>
            </a:r>
            <a:r>
              <a:rPr lang="nl-NL" b="0" dirty="0"/>
              <a:t> on a </a:t>
            </a:r>
            <a:r>
              <a:rPr lang="nl-NL" b="0" dirty="0" err="1"/>
              <a:t>global</a:t>
            </a:r>
            <a:r>
              <a:rPr lang="nl-NL" b="0" dirty="0"/>
              <a:t> </a:t>
            </a:r>
            <a:r>
              <a:rPr lang="nl-NL" b="0" dirty="0" err="1"/>
              <a:t>scale</a:t>
            </a:r>
            <a:r>
              <a:rPr lang="nl-NL" b="0" dirty="0"/>
              <a:t>.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While</a:t>
            </a:r>
            <a:r>
              <a:rPr lang="nl-NL" b="0" dirty="0"/>
              <a:t> </a:t>
            </a:r>
            <a:r>
              <a:rPr lang="nl-NL" b="0" dirty="0" err="1"/>
              <a:t>safety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security </a:t>
            </a:r>
            <a:r>
              <a:rPr lang="nl-NL" b="0" dirty="0" err="1"/>
              <a:t>may</a:t>
            </a:r>
            <a:r>
              <a:rPr lang="nl-NL" b="0" dirty="0"/>
              <a:t> </a:t>
            </a:r>
            <a:r>
              <a:rPr lang="nl-NL" b="0" dirty="0" err="1"/>
              <a:t>not</a:t>
            </a:r>
            <a:r>
              <a:rPr lang="nl-NL" b="0" dirty="0"/>
              <a:t> </a:t>
            </a:r>
            <a:r>
              <a:rPr lang="nl-NL" b="0" dirty="0" err="1"/>
              <a:t>be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top factors in </a:t>
            </a:r>
            <a:r>
              <a:rPr lang="nl-NL" b="0" dirty="0" err="1"/>
              <a:t>destination</a:t>
            </a:r>
            <a:r>
              <a:rPr lang="nl-NL" b="0" dirty="0"/>
              <a:t> </a:t>
            </a:r>
            <a:r>
              <a:rPr lang="nl-NL" b="0" dirty="0" err="1"/>
              <a:t>choice</a:t>
            </a:r>
            <a:r>
              <a:rPr lang="nl-NL" b="0" dirty="0"/>
              <a:t>, a </a:t>
            </a:r>
            <a:r>
              <a:rPr lang="nl-NL" b="0" dirty="0" err="1"/>
              <a:t>lack</a:t>
            </a:r>
            <a:r>
              <a:rPr lang="nl-NL" b="0" dirty="0"/>
              <a:t> of </a:t>
            </a:r>
            <a:r>
              <a:rPr lang="nl-NL" b="0" dirty="0" err="1"/>
              <a:t>safety</a:t>
            </a:r>
            <a:r>
              <a:rPr lang="nl-NL" b="0" dirty="0"/>
              <a:t> </a:t>
            </a:r>
            <a:r>
              <a:rPr lang="nl-NL" b="0" dirty="0" err="1"/>
              <a:t>often</a:t>
            </a:r>
            <a:r>
              <a:rPr lang="nl-NL" b="0" dirty="0"/>
              <a:t> </a:t>
            </a:r>
            <a:r>
              <a:rPr lang="nl-NL" b="0" dirty="0" err="1"/>
              <a:t>discourages</a:t>
            </a:r>
            <a:r>
              <a:rPr lang="nl-NL" b="0" dirty="0"/>
              <a:t> </a:t>
            </a:r>
            <a:r>
              <a:rPr lang="nl-NL" b="0" dirty="0" err="1"/>
              <a:t>travel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certain</a:t>
            </a:r>
            <a:r>
              <a:rPr lang="nl-NL" b="0" dirty="0"/>
              <a:t> </a:t>
            </a:r>
            <a:r>
              <a:rPr lang="nl-NL" b="0" dirty="0" err="1"/>
              <a:t>locations</a:t>
            </a:r>
            <a:r>
              <a:rPr lang="nl-NL" b="0" dirty="0"/>
              <a:t>.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Countries</a:t>
            </a:r>
            <a:r>
              <a:rPr lang="nl-NL" b="0" dirty="0"/>
              <a:t> are </a:t>
            </a:r>
            <a:r>
              <a:rPr lang="nl-NL" b="0" dirty="0" err="1"/>
              <a:t>increasingly</a:t>
            </a:r>
            <a:r>
              <a:rPr lang="nl-NL" b="0" dirty="0"/>
              <a:t> </a:t>
            </a:r>
            <a:r>
              <a:rPr lang="nl-NL" b="0" dirty="0" err="1"/>
              <a:t>focused</a:t>
            </a:r>
            <a:r>
              <a:rPr lang="nl-NL" b="0" dirty="0"/>
              <a:t> on </a:t>
            </a:r>
            <a:r>
              <a:rPr lang="nl-NL" b="0" dirty="0" err="1"/>
              <a:t>ensuring</a:t>
            </a:r>
            <a:r>
              <a:rPr lang="nl-NL" b="0" dirty="0"/>
              <a:t> </a:t>
            </a:r>
            <a:r>
              <a:rPr lang="nl-NL" b="0" dirty="0" err="1"/>
              <a:t>safety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security </a:t>
            </a:r>
            <a:r>
              <a:rPr lang="nl-NL" b="0" dirty="0" err="1"/>
              <a:t>for</a:t>
            </a:r>
            <a:r>
              <a:rPr lang="nl-NL" b="0" dirty="0"/>
              <a:t> </a:t>
            </a:r>
            <a:r>
              <a:rPr lang="nl-NL" b="0" dirty="0" err="1"/>
              <a:t>both</a:t>
            </a:r>
            <a:r>
              <a:rPr lang="nl-NL" b="0" dirty="0"/>
              <a:t> </a:t>
            </a:r>
            <a:r>
              <a:rPr lang="nl-NL" b="0" dirty="0" err="1"/>
              <a:t>citizens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visitors</a:t>
            </a:r>
            <a:r>
              <a:rPr lang="nl-NL" b="0" dirty="0"/>
              <a:t>.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Governments</a:t>
            </a:r>
            <a:r>
              <a:rPr lang="nl-NL" b="0" dirty="0"/>
              <a:t> issue </a:t>
            </a:r>
            <a:r>
              <a:rPr lang="nl-NL" b="0" dirty="0" err="1"/>
              <a:t>travel</a:t>
            </a:r>
            <a:r>
              <a:rPr lang="nl-NL" b="0" dirty="0"/>
              <a:t> </a:t>
            </a:r>
            <a:r>
              <a:rPr lang="nl-NL" b="0" dirty="0" err="1"/>
              <a:t>advisories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warnings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guide </a:t>
            </a:r>
            <a:r>
              <a:rPr lang="nl-NL" b="0" dirty="0" err="1"/>
              <a:t>travelers</a:t>
            </a:r>
            <a:r>
              <a:rPr lang="nl-NL" b="0" dirty="0"/>
              <a:t> </a:t>
            </a:r>
            <a:r>
              <a:rPr lang="nl-NL" b="0" dirty="0" err="1"/>
              <a:t>away</a:t>
            </a:r>
            <a:r>
              <a:rPr lang="nl-NL" b="0" dirty="0"/>
              <a:t> </a:t>
            </a:r>
            <a:r>
              <a:rPr lang="nl-NL" b="0" dirty="0" err="1"/>
              <a:t>from</a:t>
            </a:r>
            <a:r>
              <a:rPr lang="nl-NL" b="0" dirty="0"/>
              <a:t> </a:t>
            </a:r>
            <a:r>
              <a:rPr lang="nl-NL" b="0" dirty="0" err="1"/>
              <a:t>dangerous</a:t>
            </a:r>
            <a:r>
              <a:rPr lang="nl-NL" b="0" dirty="0"/>
              <a:t> or </a:t>
            </a:r>
            <a:r>
              <a:rPr lang="nl-NL" b="0" dirty="0" err="1"/>
              <a:t>politically</a:t>
            </a:r>
            <a:r>
              <a:rPr lang="nl-NL" b="0" dirty="0"/>
              <a:t> </a:t>
            </a:r>
            <a:r>
              <a:rPr lang="nl-NL" b="0" dirty="0" err="1"/>
              <a:t>unstable</a:t>
            </a:r>
            <a:r>
              <a:rPr lang="nl-NL" b="0" dirty="0"/>
              <a:t> </a:t>
            </a:r>
            <a:r>
              <a:rPr lang="nl-NL" b="0" dirty="0" err="1"/>
              <a:t>areas</a:t>
            </a:r>
            <a:r>
              <a:rPr lang="nl-NL" b="0" dirty="0"/>
              <a:t>.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21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437352870"/>
      </p:ext>
    </p:extLst>
  </p:cSld>
  <p:clrMapOvr>
    <a:masterClrMapping/>
  </p:clrMapOvr>
  <p:transition spd="slow">
    <p:wipe dir="r"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3- The Impacts of </a:t>
            </a:r>
            <a:r>
              <a:rPr lang="nl-NL" sz="3200" dirty="0" err="1"/>
              <a:t>Globalization</a:t>
            </a:r>
            <a:r>
              <a:rPr lang="nl-NL" sz="3200" dirty="0"/>
              <a:t> on </a:t>
            </a:r>
            <a:r>
              <a:rPr lang="nl-NL" sz="3200" dirty="0" err="1"/>
              <a:t>Tourism</a:t>
            </a:r>
            <a:endParaRPr lang="nl-NL" sz="32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r>
              <a:rPr lang="nl-NL" dirty="0"/>
              <a:t>4- </a:t>
            </a:r>
            <a:r>
              <a:rPr lang="nl-NL" dirty="0" err="1"/>
              <a:t>Increased</a:t>
            </a:r>
            <a:r>
              <a:rPr lang="nl-NL" dirty="0"/>
              <a:t> Awareness of New </a:t>
            </a:r>
            <a:r>
              <a:rPr lang="nl-NL" dirty="0" err="1"/>
              <a:t>Destinations</a:t>
            </a:r>
            <a:endParaRPr lang="nl-NL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Globalization</a:t>
            </a:r>
            <a:r>
              <a:rPr lang="nl-NL" b="0" dirty="0"/>
              <a:t> has </a:t>
            </a:r>
            <a:r>
              <a:rPr lang="nl-NL" b="0" dirty="0" err="1"/>
              <a:t>increased</a:t>
            </a:r>
            <a:r>
              <a:rPr lang="nl-NL" b="0" dirty="0"/>
              <a:t> awareness of new </a:t>
            </a:r>
            <a:r>
              <a:rPr lang="nl-NL" b="0" dirty="0" err="1"/>
              <a:t>and</a:t>
            </a:r>
            <a:r>
              <a:rPr lang="nl-NL" b="0" dirty="0"/>
              <a:t> diverse </a:t>
            </a:r>
            <a:r>
              <a:rPr lang="nl-NL" b="0" dirty="0" err="1"/>
              <a:t>travel</a:t>
            </a:r>
            <a:r>
              <a:rPr lang="nl-NL" b="0" dirty="0"/>
              <a:t> </a:t>
            </a:r>
            <a:r>
              <a:rPr lang="nl-NL" b="0" dirty="0" err="1"/>
              <a:t>destinations</a:t>
            </a:r>
            <a:r>
              <a:rPr lang="nl-NL" b="0" dirty="0"/>
              <a:t> worldwide.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Travelers</a:t>
            </a:r>
            <a:r>
              <a:rPr lang="nl-NL" b="0" dirty="0"/>
              <a:t> </a:t>
            </a:r>
            <a:r>
              <a:rPr lang="nl-NL" b="0" dirty="0" err="1"/>
              <a:t>now</a:t>
            </a:r>
            <a:r>
              <a:rPr lang="nl-NL" b="0" dirty="0"/>
              <a:t> have access </a:t>
            </a:r>
            <a:r>
              <a:rPr lang="nl-NL" b="0" dirty="0" err="1"/>
              <a:t>to</a:t>
            </a:r>
            <a:r>
              <a:rPr lang="nl-NL" b="0" dirty="0"/>
              <a:t> a </a:t>
            </a:r>
            <a:r>
              <a:rPr lang="nl-NL" b="0" dirty="0" err="1"/>
              <a:t>wider</a:t>
            </a:r>
            <a:r>
              <a:rPr lang="nl-NL" b="0" dirty="0"/>
              <a:t> range of </a:t>
            </a:r>
            <a:r>
              <a:rPr lang="nl-NL" b="0" dirty="0" err="1"/>
              <a:t>leisure</a:t>
            </a:r>
            <a:r>
              <a:rPr lang="nl-NL" b="0" dirty="0"/>
              <a:t> </a:t>
            </a:r>
            <a:r>
              <a:rPr lang="nl-NL" b="0" dirty="0" err="1"/>
              <a:t>activities</a:t>
            </a:r>
            <a:r>
              <a:rPr lang="nl-NL" b="0" dirty="0"/>
              <a:t>, </a:t>
            </a:r>
            <a:r>
              <a:rPr lang="nl-NL" b="0" dirty="0" err="1"/>
              <a:t>cultural</a:t>
            </a:r>
            <a:r>
              <a:rPr lang="nl-NL" b="0" dirty="0"/>
              <a:t> sites,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places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visit</a:t>
            </a:r>
            <a:r>
              <a:rPr lang="nl-NL" b="0" dirty="0"/>
              <a:t>.</a:t>
            </a:r>
          </a:p>
          <a:p>
            <a:pPr lvl="3"/>
            <a:r>
              <a:rPr lang="nl-NL" b="0" dirty="0"/>
              <a:t>- Marketing a </a:t>
            </a:r>
            <a:r>
              <a:rPr lang="nl-NL" b="0" dirty="0" err="1"/>
              <a:t>destination</a:t>
            </a:r>
            <a:r>
              <a:rPr lang="nl-NL" b="0" dirty="0"/>
              <a:t> </a:t>
            </a:r>
            <a:r>
              <a:rPr lang="nl-NL" b="0" dirty="0" err="1"/>
              <a:t>requires</a:t>
            </a:r>
            <a:r>
              <a:rPr lang="nl-NL" b="0" dirty="0"/>
              <a:t> </a:t>
            </a:r>
            <a:r>
              <a:rPr lang="nl-NL" b="0" dirty="0" err="1"/>
              <a:t>generating</a:t>
            </a:r>
            <a:r>
              <a:rPr lang="nl-NL" b="0" dirty="0"/>
              <a:t> </a:t>
            </a:r>
            <a:r>
              <a:rPr lang="nl-NL" b="0" dirty="0" err="1"/>
              <a:t>knowledge</a:t>
            </a:r>
            <a:r>
              <a:rPr lang="nl-NL" b="0" dirty="0"/>
              <a:t> </a:t>
            </a:r>
            <a:r>
              <a:rPr lang="nl-NL" b="0" dirty="0" err="1"/>
              <a:t>through</a:t>
            </a:r>
            <a:r>
              <a:rPr lang="nl-NL" b="0" dirty="0"/>
              <a:t> </a:t>
            </a:r>
            <a:r>
              <a:rPr lang="nl-NL" b="0" dirty="0" err="1"/>
              <a:t>travel</a:t>
            </a:r>
            <a:r>
              <a:rPr lang="nl-NL" b="0" dirty="0"/>
              <a:t> shows, films, </a:t>
            </a:r>
            <a:r>
              <a:rPr lang="nl-NL" b="0" dirty="0" err="1"/>
              <a:t>social</a:t>
            </a:r>
            <a:r>
              <a:rPr lang="nl-NL" b="0" dirty="0"/>
              <a:t> media,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other</a:t>
            </a:r>
            <a:r>
              <a:rPr lang="nl-NL" b="0" dirty="0"/>
              <a:t> </a:t>
            </a:r>
            <a:r>
              <a:rPr lang="nl-NL" b="0" dirty="0" err="1"/>
              <a:t>communication</a:t>
            </a:r>
            <a:r>
              <a:rPr lang="nl-NL" b="0" dirty="0"/>
              <a:t> </a:t>
            </a:r>
            <a:r>
              <a:rPr lang="nl-NL" b="0" dirty="0" err="1"/>
              <a:t>channels</a:t>
            </a:r>
            <a:r>
              <a:rPr lang="nl-NL" b="0" dirty="0"/>
              <a:t>.</a:t>
            </a:r>
          </a:p>
          <a:p>
            <a:pPr lvl="3"/>
            <a:r>
              <a:rPr lang="nl-NL" b="0" dirty="0"/>
              <a:t>- The </a:t>
            </a:r>
            <a:r>
              <a:rPr lang="nl-NL" b="0" dirty="0" err="1"/>
              <a:t>competition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attract</a:t>
            </a:r>
            <a:r>
              <a:rPr lang="nl-NL" b="0" dirty="0"/>
              <a:t> </a:t>
            </a:r>
            <a:r>
              <a:rPr lang="nl-NL" b="0" dirty="0" err="1"/>
              <a:t>tourists</a:t>
            </a:r>
            <a:r>
              <a:rPr lang="nl-NL" b="0" dirty="0"/>
              <a:t> is intense, </a:t>
            </a:r>
            <a:r>
              <a:rPr lang="nl-NL" b="0" dirty="0" err="1"/>
              <a:t>with</a:t>
            </a:r>
            <a:r>
              <a:rPr lang="nl-NL" b="0" dirty="0"/>
              <a:t> </a:t>
            </a:r>
            <a:r>
              <a:rPr lang="nl-NL" b="0" dirty="0" err="1"/>
              <a:t>countless</a:t>
            </a:r>
            <a:r>
              <a:rPr lang="nl-NL" b="0" dirty="0"/>
              <a:t> </a:t>
            </a:r>
            <a:r>
              <a:rPr lang="nl-NL" b="0" dirty="0" err="1"/>
              <a:t>destinations</a:t>
            </a:r>
            <a:r>
              <a:rPr lang="nl-NL" b="0" dirty="0"/>
              <a:t> </a:t>
            </a:r>
            <a:r>
              <a:rPr lang="nl-NL" b="0" dirty="0" err="1"/>
              <a:t>vying</a:t>
            </a:r>
            <a:r>
              <a:rPr lang="nl-NL" b="0" dirty="0"/>
              <a:t> </a:t>
            </a:r>
            <a:r>
              <a:rPr lang="nl-NL" b="0" dirty="0" err="1"/>
              <a:t>for</a:t>
            </a:r>
            <a:r>
              <a:rPr lang="nl-NL" b="0" dirty="0"/>
              <a:t> attention.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Some</a:t>
            </a:r>
            <a:r>
              <a:rPr lang="nl-NL" b="0" dirty="0"/>
              <a:t> </a:t>
            </a:r>
            <a:r>
              <a:rPr lang="nl-NL" b="0" dirty="0" err="1"/>
              <a:t>destinations</a:t>
            </a:r>
            <a:r>
              <a:rPr lang="nl-NL" b="0" dirty="0"/>
              <a:t> </a:t>
            </a:r>
            <a:r>
              <a:rPr lang="nl-NL" b="0" dirty="0" err="1"/>
              <a:t>struggle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stand out in </a:t>
            </a:r>
            <a:r>
              <a:rPr lang="nl-NL" b="0" dirty="0" err="1"/>
              <a:t>the</a:t>
            </a:r>
            <a:r>
              <a:rPr lang="nl-NL" b="0" dirty="0"/>
              <a:t> </a:t>
            </a:r>
            <a:r>
              <a:rPr lang="nl-NL" b="0" dirty="0" err="1"/>
              <a:t>crowded</a:t>
            </a:r>
            <a:r>
              <a:rPr lang="nl-NL" b="0" dirty="0"/>
              <a:t> </a:t>
            </a:r>
            <a:r>
              <a:rPr lang="nl-NL" b="0" dirty="0" err="1"/>
              <a:t>global</a:t>
            </a:r>
            <a:r>
              <a:rPr lang="nl-NL" b="0" dirty="0"/>
              <a:t> </a:t>
            </a:r>
            <a:r>
              <a:rPr lang="nl-NL" b="0" dirty="0" err="1"/>
              <a:t>tourism</a:t>
            </a:r>
            <a:r>
              <a:rPr lang="nl-NL" b="0" dirty="0"/>
              <a:t> market.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22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201545602"/>
      </p:ext>
    </p:extLst>
  </p:cSld>
  <p:clrMapOvr>
    <a:masterClrMapping/>
  </p:clrMapOvr>
  <p:transition spd="slow">
    <p:wipe dir="r"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3- The Impacts of </a:t>
            </a:r>
            <a:r>
              <a:rPr lang="nl-NL" sz="3200" dirty="0" err="1"/>
              <a:t>Globalization</a:t>
            </a:r>
            <a:r>
              <a:rPr lang="nl-NL" sz="3200" dirty="0"/>
              <a:t> on </a:t>
            </a:r>
            <a:r>
              <a:rPr lang="nl-NL" sz="3200" dirty="0" err="1"/>
              <a:t>Tourism</a:t>
            </a:r>
            <a:endParaRPr lang="nl-NL" sz="32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r>
              <a:rPr lang="nl-NL" dirty="0"/>
              <a:t>5- </a:t>
            </a:r>
            <a:r>
              <a:rPr lang="nl-NL" dirty="0" err="1"/>
              <a:t>Poverty</a:t>
            </a:r>
            <a:endParaRPr lang="nl-NL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Globalization</a:t>
            </a:r>
            <a:r>
              <a:rPr lang="nl-NL" b="0" dirty="0"/>
              <a:t> has </a:t>
            </a:r>
            <a:r>
              <a:rPr lang="nl-NL" b="0" dirty="0" err="1"/>
              <a:t>driven</a:t>
            </a:r>
            <a:r>
              <a:rPr lang="nl-NL" b="0" dirty="0"/>
              <a:t> </a:t>
            </a:r>
            <a:r>
              <a:rPr lang="nl-NL" b="0" dirty="0" err="1"/>
              <a:t>economic</a:t>
            </a:r>
            <a:r>
              <a:rPr lang="nl-NL" b="0" dirty="0"/>
              <a:t> </a:t>
            </a:r>
            <a:r>
              <a:rPr lang="nl-NL" b="0" dirty="0" err="1"/>
              <a:t>growth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reduced</a:t>
            </a:r>
            <a:r>
              <a:rPr lang="nl-NL" b="0" dirty="0"/>
              <a:t> </a:t>
            </a:r>
            <a:r>
              <a:rPr lang="nl-NL" b="0" dirty="0" err="1"/>
              <a:t>global</a:t>
            </a:r>
            <a:r>
              <a:rPr lang="nl-NL" b="0" dirty="0"/>
              <a:t> </a:t>
            </a:r>
            <a:r>
              <a:rPr lang="nl-NL" b="0" dirty="0" err="1"/>
              <a:t>poverty</a:t>
            </a:r>
            <a:r>
              <a:rPr lang="nl-NL" b="0" dirty="0"/>
              <a:t> over time.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However</a:t>
            </a:r>
            <a:r>
              <a:rPr lang="nl-NL" b="0" dirty="0"/>
              <a:t>, </a:t>
            </a:r>
            <a:r>
              <a:rPr lang="nl-NL" b="0" dirty="0" err="1"/>
              <a:t>it</a:t>
            </a:r>
            <a:r>
              <a:rPr lang="nl-NL" b="0" dirty="0"/>
              <a:t> has </a:t>
            </a:r>
            <a:r>
              <a:rPr lang="nl-NL" b="0" dirty="0" err="1"/>
              <a:t>also</a:t>
            </a:r>
            <a:r>
              <a:rPr lang="nl-NL" b="0" dirty="0"/>
              <a:t> </a:t>
            </a:r>
            <a:r>
              <a:rPr lang="nl-NL" b="0" dirty="0" err="1"/>
              <a:t>widened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gap </a:t>
            </a:r>
            <a:r>
              <a:rPr lang="nl-NL" b="0" dirty="0" err="1"/>
              <a:t>between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</a:t>
            </a:r>
            <a:r>
              <a:rPr lang="nl-NL" b="0" dirty="0" err="1"/>
              <a:t>wealthiest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</a:t>
            </a:r>
            <a:r>
              <a:rPr lang="nl-NL" b="0" dirty="0" err="1"/>
              <a:t>poorest</a:t>
            </a:r>
            <a:r>
              <a:rPr lang="nl-NL" b="0" dirty="0"/>
              <a:t>.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Many</a:t>
            </a:r>
            <a:r>
              <a:rPr lang="nl-NL" b="0" dirty="0"/>
              <a:t> </a:t>
            </a:r>
            <a:r>
              <a:rPr lang="nl-NL" b="0" dirty="0" err="1"/>
              <a:t>people</a:t>
            </a:r>
            <a:r>
              <a:rPr lang="nl-NL" b="0" dirty="0"/>
              <a:t> </a:t>
            </a:r>
            <a:r>
              <a:rPr lang="nl-NL" b="0" dirty="0" err="1"/>
              <a:t>around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</a:t>
            </a:r>
            <a:r>
              <a:rPr lang="nl-NL" b="0" dirty="0" err="1"/>
              <a:t>world</a:t>
            </a:r>
            <a:r>
              <a:rPr lang="nl-NL" b="0" dirty="0"/>
              <a:t> are </a:t>
            </a:r>
            <a:r>
              <a:rPr lang="nl-NL" b="0" dirty="0" err="1"/>
              <a:t>unable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participate</a:t>
            </a:r>
            <a:r>
              <a:rPr lang="nl-NL" b="0" dirty="0"/>
              <a:t> in or benefit </a:t>
            </a:r>
            <a:r>
              <a:rPr lang="nl-NL" b="0" dirty="0" err="1"/>
              <a:t>from</a:t>
            </a:r>
            <a:r>
              <a:rPr lang="nl-NL" b="0" dirty="0"/>
              <a:t> </a:t>
            </a:r>
            <a:r>
              <a:rPr lang="nl-NL" b="0" dirty="0" err="1"/>
              <a:t>tourism</a:t>
            </a:r>
            <a:r>
              <a:rPr lang="nl-NL" b="0" dirty="0"/>
              <a:t>.</a:t>
            </a:r>
          </a:p>
          <a:p>
            <a:pPr lvl="3"/>
            <a:r>
              <a:rPr lang="nl-NL" b="0" dirty="0"/>
              <a:t>- The </a:t>
            </a:r>
            <a:r>
              <a:rPr lang="nl-NL" b="0" dirty="0" err="1"/>
              <a:t>economic</a:t>
            </a:r>
            <a:r>
              <a:rPr lang="nl-NL" b="0" dirty="0"/>
              <a:t> benefits of </a:t>
            </a:r>
            <a:r>
              <a:rPr lang="nl-NL" b="0" dirty="0" err="1"/>
              <a:t>tourism</a:t>
            </a:r>
            <a:r>
              <a:rPr lang="nl-NL" b="0" dirty="0"/>
              <a:t> are </a:t>
            </a:r>
            <a:r>
              <a:rPr lang="nl-NL" b="0" dirty="0" err="1"/>
              <a:t>not</a:t>
            </a:r>
            <a:r>
              <a:rPr lang="nl-NL" b="0" dirty="0"/>
              <a:t> </a:t>
            </a:r>
            <a:r>
              <a:rPr lang="nl-NL" b="0" dirty="0" err="1"/>
              <a:t>equally</a:t>
            </a:r>
            <a:r>
              <a:rPr lang="nl-NL" b="0" dirty="0"/>
              <a:t> </a:t>
            </a:r>
            <a:r>
              <a:rPr lang="nl-NL" b="0" dirty="0" err="1"/>
              <a:t>distributed</a:t>
            </a:r>
            <a:r>
              <a:rPr lang="nl-NL" b="0" dirty="0"/>
              <a:t>, </a:t>
            </a:r>
            <a:r>
              <a:rPr lang="nl-NL" b="0" dirty="0" err="1"/>
              <a:t>with</a:t>
            </a:r>
            <a:r>
              <a:rPr lang="nl-NL" b="0" dirty="0"/>
              <a:t> </a:t>
            </a:r>
            <a:r>
              <a:rPr lang="nl-NL" b="0" dirty="0" err="1"/>
              <a:t>developing</a:t>
            </a:r>
            <a:r>
              <a:rPr lang="nl-NL" b="0" dirty="0"/>
              <a:t> </a:t>
            </a:r>
            <a:r>
              <a:rPr lang="nl-NL" b="0" dirty="0" err="1"/>
              <a:t>countries</a:t>
            </a:r>
            <a:r>
              <a:rPr lang="nl-NL" b="0" dirty="0"/>
              <a:t> </a:t>
            </a:r>
            <a:r>
              <a:rPr lang="nl-NL" b="0" dirty="0" err="1"/>
              <a:t>often</a:t>
            </a:r>
            <a:r>
              <a:rPr lang="nl-NL" b="0" dirty="0"/>
              <a:t> </a:t>
            </a:r>
            <a:r>
              <a:rPr lang="nl-NL" b="0" dirty="0" err="1"/>
              <a:t>seeing</a:t>
            </a:r>
            <a:r>
              <a:rPr lang="nl-NL" b="0" dirty="0"/>
              <a:t> </a:t>
            </a:r>
            <a:r>
              <a:rPr lang="nl-NL" b="0" dirty="0" err="1"/>
              <a:t>fewer</a:t>
            </a:r>
            <a:r>
              <a:rPr lang="nl-NL" b="0" dirty="0"/>
              <a:t> </a:t>
            </a:r>
            <a:r>
              <a:rPr lang="nl-NL" b="0" dirty="0" err="1"/>
              <a:t>gains</a:t>
            </a:r>
            <a:r>
              <a:rPr lang="nl-NL" b="0" dirty="0"/>
              <a:t> </a:t>
            </a:r>
            <a:r>
              <a:rPr lang="nl-NL" b="0" dirty="0" err="1"/>
              <a:t>than</a:t>
            </a:r>
            <a:r>
              <a:rPr lang="nl-NL" b="0" dirty="0"/>
              <a:t> </a:t>
            </a:r>
            <a:r>
              <a:rPr lang="nl-NL" b="0" dirty="0" err="1"/>
              <a:t>developed</a:t>
            </a:r>
            <a:r>
              <a:rPr lang="nl-NL" b="0" dirty="0"/>
              <a:t> </a:t>
            </a:r>
            <a:r>
              <a:rPr lang="nl-NL" b="0" dirty="0" err="1"/>
              <a:t>nations</a:t>
            </a:r>
            <a:r>
              <a:rPr lang="nl-NL" b="0" dirty="0"/>
              <a:t>.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23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605102270"/>
      </p:ext>
    </p:extLst>
  </p:cSld>
  <p:clrMapOvr>
    <a:masterClrMapping/>
  </p:clrMapOvr>
  <p:transition spd="slow">
    <p:wipe dir="r"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3- The Impacts of </a:t>
            </a:r>
            <a:r>
              <a:rPr lang="nl-NL" sz="3200" dirty="0" err="1"/>
              <a:t>Globalization</a:t>
            </a:r>
            <a:r>
              <a:rPr lang="nl-NL" sz="3200" dirty="0"/>
              <a:t> on </a:t>
            </a:r>
            <a:r>
              <a:rPr lang="nl-NL" sz="3200" dirty="0" err="1"/>
              <a:t>Tourism</a:t>
            </a:r>
            <a:endParaRPr lang="nl-NL" sz="32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r>
              <a:rPr lang="nl-NL" dirty="0"/>
              <a:t>5- </a:t>
            </a:r>
            <a:r>
              <a:rPr lang="nl-NL" dirty="0" err="1"/>
              <a:t>Poverty</a:t>
            </a:r>
            <a:endParaRPr lang="nl-NL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Not</a:t>
            </a:r>
            <a:r>
              <a:rPr lang="nl-NL" b="0" dirty="0"/>
              <a:t> </a:t>
            </a:r>
            <a:r>
              <a:rPr lang="nl-NL" b="0" dirty="0" err="1"/>
              <a:t>everyone</a:t>
            </a:r>
            <a:r>
              <a:rPr lang="nl-NL" b="0" dirty="0"/>
              <a:t> has </a:t>
            </a:r>
            <a:r>
              <a:rPr lang="nl-NL" b="0" dirty="0" err="1"/>
              <a:t>equal</a:t>
            </a:r>
            <a:r>
              <a:rPr lang="nl-NL" b="0" dirty="0"/>
              <a:t> </a:t>
            </a:r>
            <a:r>
              <a:rPr lang="nl-NL" b="0" dirty="0" err="1"/>
              <a:t>opportunities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profit</a:t>
            </a:r>
            <a:r>
              <a:rPr lang="nl-NL" b="0" dirty="0"/>
              <a:t> </a:t>
            </a:r>
            <a:r>
              <a:rPr lang="nl-NL" b="0" dirty="0" err="1"/>
              <a:t>from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</a:t>
            </a:r>
            <a:r>
              <a:rPr lang="nl-NL" b="0" dirty="0" err="1"/>
              <a:t>tourism</a:t>
            </a:r>
            <a:r>
              <a:rPr lang="nl-NL" b="0" dirty="0"/>
              <a:t> </a:t>
            </a:r>
            <a:r>
              <a:rPr lang="nl-NL" b="0" dirty="0" err="1"/>
              <a:t>industry</a:t>
            </a:r>
            <a:r>
              <a:rPr lang="nl-NL" b="0" dirty="0"/>
              <a:t>.</a:t>
            </a:r>
          </a:p>
          <a:p>
            <a:pPr lvl="3"/>
            <a:r>
              <a:rPr lang="nl-NL" b="0" dirty="0"/>
              <a:t>- The </a:t>
            </a:r>
            <a:r>
              <a:rPr lang="nl-NL" b="0" dirty="0" err="1"/>
              <a:t>environmental</a:t>
            </a:r>
            <a:r>
              <a:rPr lang="nl-NL" b="0" dirty="0"/>
              <a:t> </a:t>
            </a:r>
            <a:r>
              <a:rPr lang="nl-NL" b="0" dirty="0" err="1"/>
              <a:t>costs</a:t>
            </a:r>
            <a:r>
              <a:rPr lang="nl-NL" b="0" dirty="0"/>
              <a:t> of </a:t>
            </a:r>
            <a:r>
              <a:rPr lang="nl-NL" b="0" dirty="0" err="1"/>
              <a:t>globalization</a:t>
            </a:r>
            <a:r>
              <a:rPr lang="nl-NL" b="0" dirty="0"/>
              <a:t> are </a:t>
            </a:r>
            <a:r>
              <a:rPr lang="nl-NL" b="0" dirty="0" err="1"/>
              <a:t>unevenly</a:t>
            </a:r>
            <a:r>
              <a:rPr lang="nl-NL" b="0" dirty="0"/>
              <a:t> </a:t>
            </a:r>
            <a:r>
              <a:rPr lang="nl-NL" b="0" dirty="0" err="1"/>
              <a:t>distributed</a:t>
            </a:r>
            <a:r>
              <a:rPr lang="nl-NL" b="0" dirty="0"/>
              <a:t>, affecting </a:t>
            </a:r>
            <a:r>
              <a:rPr lang="nl-NL" b="0" dirty="0" err="1"/>
              <a:t>poorer</a:t>
            </a:r>
            <a:r>
              <a:rPr lang="nl-NL" b="0" dirty="0"/>
              <a:t> </a:t>
            </a:r>
            <a:r>
              <a:rPr lang="nl-NL" b="0" dirty="0" err="1"/>
              <a:t>countries</a:t>
            </a:r>
            <a:r>
              <a:rPr lang="nl-NL" b="0" dirty="0"/>
              <a:t> more </a:t>
            </a:r>
            <a:r>
              <a:rPr lang="nl-NL" b="0" dirty="0" err="1"/>
              <a:t>severely</a:t>
            </a:r>
            <a:r>
              <a:rPr lang="nl-NL" b="0" dirty="0"/>
              <a:t>.</a:t>
            </a:r>
          </a:p>
          <a:p>
            <a:pPr lvl="3"/>
            <a:r>
              <a:rPr lang="nl-NL" b="0" dirty="0"/>
              <a:t>- Limited resources make </a:t>
            </a:r>
            <a:r>
              <a:rPr lang="nl-NL" b="0" dirty="0" err="1"/>
              <a:t>it</a:t>
            </a:r>
            <a:r>
              <a:rPr lang="nl-NL" b="0" dirty="0"/>
              <a:t> harder </a:t>
            </a:r>
            <a:r>
              <a:rPr lang="nl-NL" b="0" dirty="0" err="1"/>
              <a:t>for</a:t>
            </a:r>
            <a:r>
              <a:rPr lang="nl-NL" b="0" dirty="0"/>
              <a:t> </a:t>
            </a:r>
            <a:r>
              <a:rPr lang="nl-NL" b="0" dirty="0" err="1"/>
              <a:t>developing</a:t>
            </a:r>
            <a:r>
              <a:rPr lang="nl-NL" b="0" dirty="0"/>
              <a:t> </a:t>
            </a:r>
            <a:r>
              <a:rPr lang="nl-NL" b="0" dirty="0" err="1"/>
              <a:t>nations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cope</a:t>
            </a:r>
            <a:r>
              <a:rPr lang="nl-NL" b="0" dirty="0"/>
              <a:t> </a:t>
            </a:r>
            <a:r>
              <a:rPr lang="nl-NL" b="0" dirty="0" err="1"/>
              <a:t>with</a:t>
            </a:r>
            <a:r>
              <a:rPr lang="nl-NL" b="0" dirty="0"/>
              <a:t> </a:t>
            </a:r>
            <a:r>
              <a:rPr lang="nl-NL" b="0" dirty="0" err="1"/>
              <a:t>environmental</a:t>
            </a:r>
            <a:r>
              <a:rPr lang="nl-NL" b="0" dirty="0"/>
              <a:t> </a:t>
            </a:r>
            <a:r>
              <a:rPr lang="nl-NL" b="0" dirty="0" err="1"/>
              <a:t>challenges</a:t>
            </a:r>
            <a:r>
              <a:rPr lang="nl-NL" b="0" dirty="0"/>
              <a:t> like </a:t>
            </a:r>
            <a:r>
              <a:rPr lang="nl-NL" b="0" dirty="0" err="1"/>
              <a:t>droughts</a:t>
            </a:r>
            <a:r>
              <a:rPr lang="nl-NL" b="0" dirty="0"/>
              <a:t>, </a:t>
            </a:r>
            <a:r>
              <a:rPr lang="nl-NL" b="0" dirty="0" err="1"/>
              <a:t>disease</a:t>
            </a:r>
            <a:r>
              <a:rPr lang="nl-NL" b="0" dirty="0"/>
              <a:t> </a:t>
            </a:r>
            <a:r>
              <a:rPr lang="nl-NL" b="0" dirty="0" err="1"/>
              <a:t>outbreaks</a:t>
            </a:r>
            <a:r>
              <a:rPr lang="nl-NL" b="0" dirty="0"/>
              <a:t>,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soil</a:t>
            </a:r>
            <a:r>
              <a:rPr lang="nl-NL" b="0" dirty="0"/>
              <a:t> </a:t>
            </a:r>
            <a:r>
              <a:rPr lang="nl-NL" b="0" dirty="0" err="1"/>
              <a:t>erosion</a:t>
            </a:r>
            <a:r>
              <a:rPr lang="nl-NL" b="0" dirty="0"/>
              <a:t>.</a:t>
            </a:r>
          </a:p>
          <a:p>
            <a:pPr lvl="3"/>
            <a:r>
              <a:rPr lang="nl-NL" b="0" dirty="0"/>
              <a:t>- These </a:t>
            </a:r>
            <a:r>
              <a:rPr lang="nl-NL" b="0" dirty="0" err="1"/>
              <a:t>countries</a:t>
            </a:r>
            <a:r>
              <a:rPr lang="nl-NL" b="0" dirty="0"/>
              <a:t> </a:t>
            </a:r>
            <a:r>
              <a:rPr lang="nl-NL" b="0" dirty="0" err="1"/>
              <a:t>often</a:t>
            </a:r>
            <a:r>
              <a:rPr lang="nl-NL" b="0" dirty="0"/>
              <a:t> </a:t>
            </a:r>
            <a:r>
              <a:rPr lang="nl-NL" b="0" dirty="0" err="1"/>
              <a:t>bear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</a:t>
            </a:r>
            <a:r>
              <a:rPr lang="nl-NL" b="0" dirty="0" err="1"/>
              <a:t>brunt</a:t>
            </a:r>
            <a:r>
              <a:rPr lang="nl-NL" b="0" dirty="0"/>
              <a:t> of </a:t>
            </a:r>
            <a:r>
              <a:rPr lang="nl-NL" b="0" dirty="0" err="1"/>
              <a:t>global</a:t>
            </a:r>
            <a:r>
              <a:rPr lang="nl-NL" b="0" dirty="0"/>
              <a:t> issues like </a:t>
            </a:r>
            <a:r>
              <a:rPr lang="nl-NL" b="0" dirty="0" err="1"/>
              <a:t>climate</a:t>
            </a:r>
            <a:r>
              <a:rPr lang="nl-NL" b="0" dirty="0"/>
              <a:t> change.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24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664109643"/>
      </p:ext>
    </p:extLst>
  </p:cSld>
  <p:clrMapOvr>
    <a:masterClrMapping/>
  </p:clrMapOvr>
  <p:transition spd="slow">
    <p:wipe dir="r"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3- The Impacts of </a:t>
            </a:r>
            <a:r>
              <a:rPr lang="nl-NL" sz="3200" dirty="0" err="1"/>
              <a:t>Globalization</a:t>
            </a:r>
            <a:r>
              <a:rPr lang="nl-NL" sz="3200" dirty="0"/>
              <a:t> on </a:t>
            </a:r>
            <a:r>
              <a:rPr lang="nl-NL" sz="3200" dirty="0" err="1"/>
              <a:t>Tourism</a:t>
            </a:r>
            <a:endParaRPr lang="nl-NL" sz="32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r>
              <a:rPr lang="nl-NL" dirty="0"/>
              <a:t>6- </a:t>
            </a:r>
            <a:r>
              <a:rPr lang="nl-NL" dirty="0" err="1"/>
              <a:t>Economic</a:t>
            </a:r>
            <a:r>
              <a:rPr lang="nl-NL" dirty="0"/>
              <a:t> </a:t>
            </a:r>
            <a:r>
              <a:rPr lang="nl-NL" dirty="0" err="1"/>
              <a:t>Growth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Development: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Tourism</a:t>
            </a:r>
            <a:r>
              <a:rPr lang="nl-NL" b="0" dirty="0"/>
              <a:t> is a </a:t>
            </a:r>
            <a:r>
              <a:rPr lang="nl-NL" b="0" dirty="0" err="1"/>
              <a:t>key</a:t>
            </a:r>
            <a:r>
              <a:rPr lang="nl-NL" b="0" dirty="0"/>
              <a:t> driver of </a:t>
            </a:r>
            <a:r>
              <a:rPr lang="nl-NL" b="0" dirty="0" err="1"/>
              <a:t>economic</a:t>
            </a:r>
            <a:r>
              <a:rPr lang="nl-NL" b="0" dirty="0"/>
              <a:t> </a:t>
            </a:r>
            <a:r>
              <a:rPr lang="nl-NL" b="0" dirty="0" err="1"/>
              <a:t>growth</a:t>
            </a:r>
            <a:r>
              <a:rPr lang="nl-NL" b="0" dirty="0"/>
              <a:t>, </a:t>
            </a:r>
            <a:r>
              <a:rPr lang="nl-NL" b="0" dirty="0" err="1"/>
              <a:t>particularly</a:t>
            </a:r>
            <a:r>
              <a:rPr lang="nl-NL" b="0" dirty="0"/>
              <a:t> in </a:t>
            </a:r>
            <a:r>
              <a:rPr lang="nl-NL" b="0" dirty="0" err="1"/>
              <a:t>under-developed</a:t>
            </a:r>
            <a:r>
              <a:rPr lang="nl-NL" b="0" dirty="0"/>
              <a:t> </a:t>
            </a:r>
            <a:r>
              <a:rPr lang="nl-NL" b="0" dirty="0" err="1"/>
              <a:t>countries</a:t>
            </a:r>
            <a:r>
              <a:rPr lang="nl-NL" b="0" dirty="0"/>
              <a:t>, </a:t>
            </a:r>
            <a:r>
              <a:rPr lang="nl-NL" b="0" dirty="0" err="1"/>
              <a:t>by</a:t>
            </a:r>
            <a:r>
              <a:rPr lang="nl-NL" b="0" dirty="0"/>
              <a:t> </a:t>
            </a:r>
            <a:r>
              <a:rPr lang="nl-NL" b="0" dirty="0" err="1"/>
              <a:t>creating</a:t>
            </a:r>
            <a:r>
              <a:rPr lang="nl-NL" b="0" dirty="0"/>
              <a:t> jobs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enhancing</a:t>
            </a:r>
            <a:r>
              <a:rPr lang="nl-NL" b="0" dirty="0"/>
              <a:t> </a:t>
            </a:r>
            <a:r>
              <a:rPr lang="nl-NL" b="0" dirty="0" err="1"/>
              <a:t>local</a:t>
            </a:r>
            <a:r>
              <a:rPr lang="nl-NL" b="0" dirty="0"/>
              <a:t> </a:t>
            </a:r>
            <a:r>
              <a:rPr lang="nl-NL" b="0" dirty="0" err="1"/>
              <a:t>economies</a:t>
            </a:r>
            <a:r>
              <a:rPr lang="nl-NL" b="0" dirty="0"/>
              <a:t>.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Globalization</a:t>
            </a:r>
            <a:r>
              <a:rPr lang="nl-NL" b="0" dirty="0"/>
              <a:t> has led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</a:t>
            </a:r>
            <a:r>
              <a:rPr lang="nl-NL" b="0" dirty="0" err="1"/>
              <a:t>rise</a:t>
            </a:r>
            <a:r>
              <a:rPr lang="nl-NL" b="0" dirty="0"/>
              <a:t> of multinational </a:t>
            </a:r>
            <a:r>
              <a:rPr lang="nl-NL" b="0" dirty="0" err="1"/>
              <a:t>enterprises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international</a:t>
            </a:r>
            <a:r>
              <a:rPr lang="nl-NL" b="0" dirty="0"/>
              <a:t> </a:t>
            </a:r>
            <a:r>
              <a:rPr lang="nl-NL" b="0" dirty="0" err="1"/>
              <a:t>tourism</a:t>
            </a:r>
            <a:r>
              <a:rPr lang="nl-NL" b="0" dirty="0"/>
              <a:t> operators </a:t>
            </a:r>
            <a:r>
              <a:rPr lang="nl-NL" b="0" dirty="0" err="1"/>
              <a:t>that</a:t>
            </a:r>
            <a:r>
              <a:rPr lang="nl-NL" b="0" dirty="0"/>
              <a:t> </a:t>
            </a:r>
            <a:r>
              <a:rPr lang="nl-NL" b="0" dirty="0" err="1"/>
              <a:t>forge</a:t>
            </a:r>
            <a:r>
              <a:rPr lang="nl-NL" b="0" dirty="0"/>
              <a:t> </a:t>
            </a:r>
            <a:r>
              <a:rPr lang="nl-NL" b="0" dirty="0" err="1"/>
              <a:t>global</a:t>
            </a:r>
            <a:r>
              <a:rPr lang="nl-NL" b="0" dirty="0"/>
              <a:t> </a:t>
            </a:r>
            <a:r>
              <a:rPr lang="nl-NL" b="0" dirty="0" err="1"/>
              <a:t>travel</a:t>
            </a:r>
            <a:r>
              <a:rPr lang="nl-NL" b="0" dirty="0"/>
              <a:t> trends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destinations</a:t>
            </a:r>
            <a:r>
              <a:rPr lang="nl-NL" b="0" dirty="0"/>
              <a:t>.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25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994584583"/>
      </p:ext>
    </p:extLst>
  </p:cSld>
  <p:clrMapOvr>
    <a:masterClrMapping/>
  </p:clrMapOvr>
  <p:transition spd="slow">
    <p:wipe dir="r"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3- The Impacts of </a:t>
            </a:r>
            <a:r>
              <a:rPr lang="nl-NL" sz="3200" dirty="0" err="1"/>
              <a:t>Globalization</a:t>
            </a:r>
            <a:r>
              <a:rPr lang="nl-NL" sz="3200" dirty="0"/>
              <a:t> on </a:t>
            </a:r>
            <a:r>
              <a:rPr lang="nl-NL" sz="3200" dirty="0" err="1"/>
              <a:t>Tourism</a:t>
            </a:r>
            <a:endParaRPr lang="nl-NL" sz="32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r>
              <a:rPr lang="nl-NL" dirty="0"/>
              <a:t>7- </a:t>
            </a:r>
            <a:r>
              <a:rPr lang="nl-NL" dirty="0" err="1"/>
              <a:t>Environmental</a:t>
            </a:r>
            <a:r>
              <a:rPr lang="nl-NL" dirty="0"/>
              <a:t> Impact:</a:t>
            </a:r>
          </a:p>
          <a:p>
            <a:pPr lvl="3"/>
            <a:r>
              <a:rPr lang="nl-NL" b="0" dirty="0"/>
              <a:t>- Global </a:t>
            </a:r>
            <a:r>
              <a:rPr lang="nl-NL" b="0" dirty="0" err="1"/>
              <a:t>tourism</a:t>
            </a:r>
            <a:r>
              <a:rPr lang="nl-NL" b="0" dirty="0"/>
              <a:t> </a:t>
            </a:r>
            <a:r>
              <a:rPr lang="nl-NL" b="0" dirty="0" err="1"/>
              <a:t>contributes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environmental</a:t>
            </a:r>
            <a:r>
              <a:rPr lang="nl-NL" b="0" dirty="0"/>
              <a:t> </a:t>
            </a:r>
            <a:r>
              <a:rPr lang="nl-NL" b="0" dirty="0" err="1"/>
              <a:t>challenges</a:t>
            </a:r>
            <a:r>
              <a:rPr lang="nl-NL" b="0" dirty="0"/>
              <a:t>, </a:t>
            </a:r>
            <a:r>
              <a:rPr lang="nl-NL" b="0" dirty="0" err="1"/>
              <a:t>such</a:t>
            </a:r>
            <a:r>
              <a:rPr lang="nl-NL" b="0" dirty="0"/>
              <a:t> as </a:t>
            </a:r>
            <a:r>
              <a:rPr lang="nl-NL" b="0" dirty="0" err="1"/>
              <a:t>pollution</a:t>
            </a:r>
            <a:r>
              <a:rPr lang="nl-NL" b="0" dirty="0"/>
              <a:t>, carbon </a:t>
            </a:r>
            <a:r>
              <a:rPr lang="nl-NL" b="0" dirty="0" err="1"/>
              <a:t>emissions</a:t>
            </a:r>
            <a:r>
              <a:rPr lang="nl-NL" b="0" dirty="0"/>
              <a:t>,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</a:t>
            </a:r>
            <a:r>
              <a:rPr lang="nl-NL" b="0" dirty="0" err="1"/>
              <a:t>degradation</a:t>
            </a:r>
            <a:r>
              <a:rPr lang="nl-NL" b="0" dirty="0"/>
              <a:t> of </a:t>
            </a:r>
            <a:r>
              <a:rPr lang="nl-NL" b="0" dirty="0" err="1"/>
              <a:t>natural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cultural</a:t>
            </a:r>
            <a:r>
              <a:rPr lang="nl-NL" b="0" dirty="0"/>
              <a:t> </a:t>
            </a:r>
            <a:r>
              <a:rPr lang="nl-NL" b="0" dirty="0" err="1"/>
              <a:t>heritage</a:t>
            </a:r>
            <a:r>
              <a:rPr lang="nl-NL" b="0" dirty="0"/>
              <a:t> sites.</a:t>
            </a:r>
          </a:p>
          <a:p>
            <a:pPr lvl="3"/>
            <a:r>
              <a:rPr lang="nl-NL" b="0" dirty="0"/>
              <a:t>- At </a:t>
            </a:r>
            <a:r>
              <a:rPr lang="nl-NL" b="0" dirty="0" err="1"/>
              <a:t>the</a:t>
            </a:r>
            <a:r>
              <a:rPr lang="nl-NL" b="0" dirty="0"/>
              <a:t> </a:t>
            </a:r>
            <a:r>
              <a:rPr lang="nl-NL" b="0" dirty="0" err="1"/>
              <a:t>same</a:t>
            </a:r>
            <a:r>
              <a:rPr lang="nl-NL" b="0" dirty="0"/>
              <a:t> time, </a:t>
            </a:r>
            <a:r>
              <a:rPr lang="nl-NL" b="0" dirty="0" err="1"/>
              <a:t>tourism</a:t>
            </a:r>
            <a:r>
              <a:rPr lang="nl-NL" b="0" dirty="0"/>
              <a:t> </a:t>
            </a:r>
            <a:r>
              <a:rPr lang="nl-NL" b="0" dirty="0" err="1"/>
              <a:t>can</a:t>
            </a:r>
            <a:r>
              <a:rPr lang="nl-NL" b="0" dirty="0"/>
              <a:t> </a:t>
            </a:r>
            <a:r>
              <a:rPr lang="nl-NL" b="0" dirty="0" err="1"/>
              <a:t>promote</a:t>
            </a:r>
            <a:r>
              <a:rPr lang="nl-NL" b="0" dirty="0"/>
              <a:t> </a:t>
            </a:r>
            <a:r>
              <a:rPr lang="nl-NL" b="0" dirty="0" err="1"/>
              <a:t>environmental</a:t>
            </a:r>
            <a:r>
              <a:rPr lang="nl-NL" b="0" dirty="0"/>
              <a:t> awareness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sustainability</a:t>
            </a:r>
            <a:r>
              <a:rPr lang="nl-NL" b="0" dirty="0"/>
              <a:t> </a:t>
            </a:r>
            <a:r>
              <a:rPr lang="nl-NL" b="0" dirty="0" err="1"/>
              <a:t>practices</a:t>
            </a:r>
            <a:r>
              <a:rPr lang="nl-NL" b="0" dirty="0"/>
              <a:t> as part of </a:t>
            </a:r>
            <a:r>
              <a:rPr lang="nl-NL" b="0" dirty="0" err="1"/>
              <a:t>global</a:t>
            </a:r>
            <a:r>
              <a:rPr lang="nl-NL" b="0" dirty="0"/>
              <a:t> </a:t>
            </a:r>
            <a:r>
              <a:rPr lang="nl-NL" b="0" dirty="0" err="1"/>
              <a:t>conservation</a:t>
            </a:r>
            <a:r>
              <a:rPr lang="nl-NL" b="0" dirty="0"/>
              <a:t> </a:t>
            </a:r>
            <a:r>
              <a:rPr lang="nl-NL" b="0" dirty="0" err="1"/>
              <a:t>efforts</a:t>
            </a:r>
            <a:r>
              <a:rPr lang="nl-NL" b="0" dirty="0"/>
              <a:t>.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26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488567211"/>
      </p:ext>
    </p:extLst>
  </p:cSld>
  <p:clrMapOvr>
    <a:masterClrMapping/>
  </p:clrMapOvr>
  <p:transition spd="slow">
    <p:wipe dir="r"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3- The Impacts of </a:t>
            </a:r>
            <a:r>
              <a:rPr lang="nl-NL" sz="3200" dirty="0" err="1"/>
              <a:t>Globalization</a:t>
            </a:r>
            <a:r>
              <a:rPr lang="nl-NL" sz="3200" dirty="0"/>
              <a:t> on </a:t>
            </a:r>
            <a:r>
              <a:rPr lang="nl-NL" sz="3200" dirty="0" err="1"/>
              <a:t>Tourism</a:t>
            </a:r>
            <a:endParaRPr lang="nl-NL" sz="32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r>
              <a:rPr lang="nl-NL" dirty="0"/>
              <a:t>8- </a:t>
            </a:r>
            <a:r>
              <a:rPr lang="nl-NL" dirty="0" err="1"/>
              <a:t>Social</a:t>
            </a:r>
            <a:r>
              <a:rPr lang="nl-NL" dirty="0"/>
              <a:t> Media </a:t>
            </a:r>
            <a:r>
              <a:rPr lang="nl-NL" dirty="0" err="1"/>
              <a:t>and</a:t>
            </a:r>
            <a:r>
              <a:rPr lang="nl-NL" dirty="0"/>
              <a:t> ICT </a:t>
            </a:r>
            <a:r>
              <a:rPr lang="nl-NL" dirty="0" err="1"/>
              <a:t>Influence</a:t>
            </a:r>
            <a:r>
              <a:rPr lang="nl-NL" dirty="0"/>
              <a:t>:</a:t>
            </a:r>
          </a:p>
          <a:p>
            <a:pPr lvl="3"/>
            <a:r>
              <a:rPr lang="nl-NL" b="0" dirty="0"/>
              <a:t>- The </a:t>
            </a:r>
            <a:r>
              <a:rPr lang="nl-NL" b="0" dirty="0" err="1"/>
              <a:t>growth</a:t>
            </a:r>
            <a:r>
              <a:rPr lang="nl-NL" b="0" dirty="0"/>
              <a:t> of </a:t>
            </a:r>
            <a:r>
              <a:rPr lang="nl-NL" b="0" dirty="0" err="1"/>
              <a:t>social</a:t>
            </a:r>
            <a:r>
              <a:rPr lang="nl-NL" b="0" dirty="0"/>
              <a:t> media </a:t>
            </a:r>
            <a:r>
              <a:rPr lang="nl-NL" b="0" dirty="0" err="1"/>
              <a:t>and</a:t>
            </a:r>
            <a:r>
              <a:rPr lang="nl-NL" b="0" dirty="0"/>
              <a:t> ICT has </a:t>
            </a:r>
            <a:r>
              <a:rPr lang="nl-NL" b="0" dirty="0" err="1"/>
              <a:t>revolutionized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way </a:t>
            </a:r>
            <a:r>
              <a:rPr lang="nl-NL" b="0" dirty="0" err="1"/>
              <a:t>people</a:t>
            </a:r>
            <a:r>
              <a:rPr lang="nl-NL" b="0" dirty="0"/>
              <a:t> share </a:t>
            </a:r>
            <a:r>
              <a:rPr lang="nl-NL" b="0" dirty="0" err="1"/>
              <a:t>travel</a:t>
            </a:r>
            <a:r>
              <a:rPr lang="nl-NL" b="0" dirty="0"/>
              <a:t> </a:t>
            </a:r>
            <a:r>
              <a:rPr lang="nl-NL" b="0" dirty="0" err="1"/>
              <a:t>experiences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information, </a:t>
            </a:r>
            <a:r>
              <a:rPr lang="nl-NL" b="0" dirty="0" err="1"/>
              <a:t>fueling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</a:t>
            </a:r>
            <a:r>
              <a:rPr lang="nl-NL" b="0" dirty="0" err="1"/>
              <a:t>global</a:t>
            </a:r>
            <a:r>
              <a:rPr lang="nl-NL" b="0" dirty="0"/>
              <a:t> </a:t>
            </a:r>
            <a:r>
              <a:rPr lang="nl-NL" b="0" dirty="0" err="1"/>
              <a:t>desire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explore</a:t>
            </a:r>
            <a:r>
              <a:rPr lang="nl-NL" b="0" dirty="0"/>
              <a:t> new </a:t>
            </a:r>
            <a:r>
              <a:rPr lang="nl-NL" b="0" dirty="0" err="1"/>
              <a:t>destinations</a:t>
            </a:r>
            <a:r>
              <a:rPr lang="nl-NL" b="0" dirty="0"/>
              <a:t>.</a:t>
            </a:r>
          </a:p>
          <a:p>
            <a:pPr lvl="3"/>
            <a:r>
              <a:rPr lang="nl-NL" b="0" dirty="0"/>
              <a:t>- The </a:t>
            </a:r>
            <a:r>
              <a:rPr lang="nl-NL" b="0" dirty="0" err="1"/>
              <a:t>accessibility</a:t>
            </a:r>
            <a:r>
              <a:rPr lang="nl-NL" b="0" dirty="0"/>
              <a:t> of online information </a:t>
            </a:r>
            <a:r>
              <a:rPr lang="nl-NL" b="0" dirty="0" err="1"/>
              <a:t>about</a:t>
            </a:r>
            <a:r>
              <a:rPr lang="nl-NL" b="0" dirty="0"/>
              <a:t> </a:t>
            </a:r>
            <a:r>
              <a:rPr lang="nl-NL" b="0" dirty="0" err="1"/>
              <a:t>travel</a:t>
            </a:r>
            <a:r>
              <a:rPr lang="nl-NL" b="0" dirty="0"/>
              <a:t> </a:t>
            </a:r>
            <a:r>
              <a:rPr lang="nl-NL" b="0" dirty="0" err="1"/>
              <a:t>destinations</a:t>
            </a:r>
            <a:r>
              <a:rPr lang="nl-NL" b="0" dirty="0"/>
              <a:t> has made </a:t>
            </a:r>
            <a:r>
              <a:rPr lang="nl-NL" b="0" dirty="0" err="1"/>
              <a:t>it</a:t>
            </a:r>
            <a:r>
              <a:rPr lang="nl-NL" b="0" dirty="0"/>
              <a:t> </a:t>
            </a:r>
            <a:r>
              <a:rPr lang="nl-NL" b="0" dirty="0" err="1"/>
              <a:t>easier</a:t>
            </a:r>
            <a:r>
              <a:rPr lang="nl-NL" b="0" dirty="0"/>
              <a:t> </a:t>
            </a:r>
            <a:r>
              <a:rPr lang="nl-NL" b="0" dirty="0" err="1"/>
              <a:t>for</a:t>
            </a:r>
            <a:r>
              <a:rPr lang="nl-NL" b="0" dirty="0"/>
              <a:t> </a:t>
            </a:r>
            <a:r>
              <a:rPr lang="nl-NL" b="0" dirty="0" err="1"/>
              <a:t>people</a:t>
            </a:r>
            <a:r>
              <a:rPr lang="nl-NL" b="0" dirty="0"/>
              <a:t> </a:t>
            </a:r>
            <a:r>
              <a:rPr lang="nl-NL" b="0" dirty="0" err="1"/>
              <a:t>from</a:t>
            </a:r>
            <a:r>
              <a:rPr lang="nl-NL" b="0" dirty="0"/>
              <a:t> different </a:t>
            </a:r>
            <a:r>
              <a:rPr lang="nl-NL" b="0" dirty="0" err="1"/>
              <a:t>countries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learn</a:t>
            </a:r>
            <a:r>
              <a:rPr lang="nl-NL" b="0" dirty="0"/>
              <a:t> </a:t>
            </a:r>
            <a:r>
              <a:rPr lang="nl-NL" b="0" dirty="0" err="1"/>
              <a:t>about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visit</a:t>
            </a:r>
            <a:r>
              <a:rPr lang="nl-NL" b="0" dirty="0"/>
              <a:t> new </a:t>
            </a:r>
            <a:r>
              <a:rPr lang="nl-NL" b="0" dirty="0" err="1"/>
              <a:t>places</a:t>
            </a:r>
            <a:r>
              <a:rPr lang="nl-NL" b="0" dirty="0"/>
              <a:t>.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27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905272559"/>
      </p:ext>
    </p:extLst>
  </p:cSld>
  <p:clrMapOvr>
    <a:masterClrMapping/>
  </p:clrMapOvr>
  <p:transition spd="slow">
    <p:wipe dir="r"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4- </a:t>
            </a:r>
            <a:r>
              <a:rPr lang="nl-NL" sz="3200" dirty="0" err="1"/>
              <a:t>Tourism</a:t>
            </a:r>
            <a:r>
              <a:rPr lang="nl-NL" sz="3200" dirty="0"/>
              <a:t> as a </a:t>
            </a:r>
            <a:r>
              <a:rPr lang="nl-NL" sz="3200" dirty="0" err="1"/>
              <a:t>Catalyst</a:t>
            </a:r>
            <a:r>
              <a:rPr lang="nl-NL" sz="3200" dirty="0"/>
              <a:t> </a:t>
            </a:r>
            <a:r>
              <a:rPr lang="nl-NL" sz="3200" dirty="0" err="1"/>
              <a:t>for</a:t>
            </a:r>
            <a:r>
              <a:rPr lang="nl-NL" sz="3200" dirty="0"/>
              <a:t> </a:t>
            </a:r>
            <a:r>
              <a:rPr lang="nl-NL" sz="3200" dirty="0" err="1"/>
              <a:t>Globalization</a:t>
            </a:r>
            <a:endParaRPr lang="nl-NL" sz="32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r>
              <a:rPr lang="nl-NL" b="0" dirty="0"/>
              <a:t>- </a:t>
            </a:r>
            <a:r>
              <a:rPr lang="nl-NL" b="0" dirty="0" err="1"/>
              <a:t>Tourism</a:t>
            </a:r>
            <a:r>
              <a:rPr lang="nl-NL" b="0" dirty="0"/>
              <a:t> acts as a </a:t>
            </a:r>
            <a:r>
              <a:rPr lang="nl-NL" b="0" dirty="0" err="1"/>
              <a:t>global</a:t>
            </a:r>
            <a:r>
              <a:rPr lang="nl-NL" b="0" dirty="0"/>
              <a:t> force </a:t>
            </a:r>
            <a:r>
              <a:rPr lang="nl-NL" b="0" dirty="0" err="1"/>
              <a:t>by</a:t>
            </a:r>
            <a:r>
              <a:rPr lang="nl-NL" b="0" dirty="0"/>
              <a:t> promoting </a:t>
            </a:r>
            <a:r>
              <a:rPr lang="nl-NL" b="0" dirty="0" err="1"/>
              <a:t>peace</a:t>
            </a:r>
            <a:r>
              <a:rPr lang="nl-NL" b="0" dirty="0"/>
              <a:t>, </a:t>
            </a:r>
            <a:r>
              <a:rPr lang="nl-NL" b="0" dirty="0" err="1"/>
              <a:t>cultural</a:t>
            </a:r>
            <a:r>
              <a:rPr lang="nl-NL" b="0" dirty="0"/>
              <a:t> </a:t>
            </a:r>
            <a:r>
              <a:rPr lang="nl-NL" b="0" dirty="0" err="1"/>
              <a:t>homogenization</a:t>
            </a:r>
            <a:r>
              <a:rPr lang="nl-NL" b="0" dirty="0"/>
              <a:t>, </a:t>
            </a:r>
            <a:r>
              <a:rPr lang="nl-NL" b="0" dirty="0" err="1"/>
              <a:t>commodification</a:t>
            </a:r>
            <a:r>
              <a:rPr lang="nl-NL" b="0" dirty="0"/>
              <a:t> of cultures,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shaping</a:t>
            </a:r>
            <a:r>
              <a:rPr lang="nl-NL" b="0" dirty="0"/>
              <a:t> </a:t>
            </a:r>
            <a:r>
              <a:rPr lang="nl-NL" b="0" dirty="0" err="1"/>
              <a:t>global</a:t>
            </a:r>
            <a:r>
              <a:rPr lang="nl-NL" b="0" dirty="0"/>
              <a:t> </a:t>
            </a:r>
            <a:r>
              <a:rPr lang="nl-NL" b="0" dirty="0" err="1"/>
              <a:t>perceptions</a:t>
            </a:r>
            <a:r>
              <a:rPr lang="nl-NL" b="0" dirty="0"/>
              <a:t>.</a:t>
            </a:r>
          </a:p>
          <a:p>
            <a:pPr lvl="3"/>
            <a:r>
              <a:rPr lang="nl-NL" dirty="0"/>
              <a:t>1- </a:t>
            </a:r>
            <a:r>
              <a:rPr lang="nl-NL" dirty="0" err="1"/>
              <a:t>Tourism</a:t>
            </a:r>
            <a:r>
              <a:rPr lang="nl-NL" dirty="0"/>
              <a:t> as a Force </a:t>
            </a:r>
            <a:r>
              <a:rPr lang="nl-NL" dirty="0" err="1"/>
              <a:t>for</a:t>
            </a:r>
            <a:r>
              <a:rPr lang="nl-NL" dirty="0"/>
              <a:t> </a:t>
            </a:r>
            <a:r>
              <a:rPr lang="nl-NL" dirty="0" err="1"/>
              <a:t>Peace</a:t>
            </a:r>
            <a:r>
              <a:rPr lang="nl-NL" dirty="0"/>
              <a:t>:</a:t>
            </a:r>
          </a:p>
          <a:p>
            <a:pPr lvl="3"/>
            <a:r>
              <a:rPr lang="nl-NL" b="0" dirty="0"/>
              <a:t>- In </a:t>
            </a:r>
            <a:r>
              <a:rPr lang="nl-NL" b="0" dirty="0" err="1"/>
              <a:t>the</a:t>
            </a:r>
            <a:r>
              <a:rPr lang="nl-NL" b="0" dirty="0"/>
              <a:t> 1980s, </a:t>
            </a:r>
            <a:r>
              <a:rPr lang="nl-NL" b="0" dirty="0" err="1"/>
              <a:t>there</a:t>
            </a:r>
            <a:r>
              <a:rPr lang="nl-NL" b="0" dirty="0"/>
              <a:t> was a </a:t>
            </a:r>
            <a:r>
              <a:rPr lang="nl-NL" b="0" dirty="0" err="1"/>
              <a:t>popular</a:t>
            </a:r>
            <a:r>
              <a:rPr lang="nl-NL" b="0" dirty="0"/>
              <a:t> belief </a:t>
            </a:r>
            <a:r>
              <a:rPr lang="nl-NL" b="0" dirty="0" err="1"/>
              <a:t>that</a:t>
            </a:r>
            <a:r>
              <a:rPr lang="nl-NL" b="0" dirty="0"/>
              <a:t> </a:t>
            </a:r>
            <a:r>
              <a:rPr lang="nl-NL" b="0" dirty="0" err="1"/>
              <a:t>tourism</a:t>
            </a:r>
            <a:r>
              <a:rPr lang="nl-NL" b="0" dirty="0"/>
              <a:t> </a:t>
            </a:r>
            <a:r>
              <a:rPr lang="nl-NL" b="0" dirty="0" err="1"/>
              <a:t>could</a:t>
            </a:r>
            <a:r>
              <a:rPr lang="nl-NL" b="0" dirty="0"/>
              <a:t> </a:t>
            </a:r>
            <a:r>
              <a:rPr lang="nl-NL" b="0" dirty="0" err="1"/>
              <a:t>promote</a:t>
            </a:r>
            <a:r>
              <a:rPr lang="nl-NL" b="0" dirty="0"/>
              <a:t> </a:t>
            </a:r>
            <a:r>
              <a:rPr lang="nl-NL" b="0" dirty="0" err="1"/>
              <a:t>global</a:t>
            </a:r>
            <a:r>
              <a:rPr lang="nl-NL" b="0" dirty="0"/>
              <a:t> </a:t>
            </a:r>
            <a:r>
              <a:rPr lang="nl-NL" b="0" dirty="0" err="1"/>
              <a:t>peace</a:t>
            </a:r>
            <a:r>
              <a:rPr lang="nl-NL" b="0" dirty="0"/>
              <a:t>.</a:t>
            </a:r>
          </a:p>
          <a:p>
            <a:pPr lvl="3"/>
            <a:r>
              <a:rPr lang="nl-NL" b="0" dirty="0"/>
              <a:t>- It was </a:t>
            </a:r>
            <a:r>
              <a:rPr lang="nl-NL" b="0" dirty="0" err="1"/>
              <a:t>thought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foster</a:t>
            </a:r>
            <a:r>
              <a:rPr lang="nl-NL" b="0" dirty="0"/>
              <a:t> </a:t>
            </a:r>
            <a:r>
              <a:rPr lang="nl-NL" b="0" dirty="0" err="1"/>
              <a:t>cultural</a:t>
            </a:r>
            <a:r>
              <a:rPr lang="nl-NL" b="0" dirty="0"/>
              <a:t> </a:t>
            </a:r>
            <a:r>
              <a:rPr lang="nl-NL" b="0" dirty="0" err="1"/>
              <a:t>understanding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international</a:t>
            </a:r>
            <a:r>
              <a:rPr lang="nl-NL" b="0" dirty="0"/>
              <a:t> business </a:t>
            </a:r>
            <a:r>
              <a:rPr lang="nl-NL" b="0" dirty="0" err="1"/>
              <a:t>connections</a:t>
            </a:r>
            <a:r>
              <a:rPr lang="nl-NL" b="0" dirty="0"/>
              <a:t>.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Peace</a:t>
            </a:r>
            <a:r>
              <a:rPr lang="nl-NL" b="0" dirty="0"/>
              <a:t> is </a:t>
            </a:r>
            <a:r>
              <a:rPr lang="nl-NL" b="0" dirty="0" err="1"/>
              <a:t>necessary</a:t>
            </a:r>
            <a:r>
              <a:rPr lang="nl-NL" b="0" dirty="0"/>
              <a:t> </a:t>
            </a:r>
            <a:r>
              <a:rPr lang="nl-NL" b="0" dirty="0" err="1"/>
              <a:t>for</a:t>
            </a:r>
            <a:r>
              <a:rPr lang="nl-NL" b="0" dirty="0"/>
              <a:t> </a:t>
            </a:r>
            <a:r>
              <a:rPr lang="nl-NL" b="0" dirty="0" err="1"/>
              <a:t>tourism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thrive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remain</a:t>
            </a:r>
            <a:r>
              <a:rPr lang="nl-NL" b="0" dirty="0"/>
              <a:t> </a:t>
            </a:r>
            <a:r>
              <a:rPr lang="nl-NL" b="0" dirty="0" err="1"/>
              <a:t>sustainable</a:t>
            </a:r>
            <a:r>
              <a:rPr lang="nl-NL" b="0" dirty="0"/>
              <a:t>.</a:t>
            </a:r>
          </a:p>
          <a:p>
            <a:pPr lvl="3"/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28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8810843"/>
      </p:ext>
    </p:extLst>
  </p:cSld>
  <p:clrMapOvr>
    <a:masterClrMapping/>
  </p:clrMapOvr>
  <p:transition spd="slow">
    <p:wipe dir="r"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4- </a:t>
            </a:r>
            <a:r>
              <a:rPr lang="nl-NL" sz="3200" dirty="0" err="1"/>
              <a:t>Tourism</a:t>
            </a:r>
            <a:r>
              <a:rPr lang="nl-NL" sz="3200" dirty="0"/>
              <a:t> as a </a:t>
            </a:r>
            <a:r>
              <a:rPr lang="nl-NL" sz="3200" dirty="0" err="1"/>
              <a:t>Catalyst</a:t>
            </a:r>
            <a:r>
              <a:rPr lang="nl-NL" sz="3200" dirty="0"/>
              <a:t> </a:t>
            </a:r>
            <a:r>
              <a:rPr lang="nl-NL" sz="3200" dirty="0" err="1"/>
              <a:t>for</a:t>
            </a:r>
            <a:r>
              <a:rPr lang="nl-NL" sz="3200" dirty="0"/>
              <a:t> </a:t>
            </a:r>
            <a:r>
              <a:rPr lang="nl-NL" sz="3200" dirty="0" err="1"/>
              <a:t>Globalization</a:t>
            </a:r>
            <a:endParaRPr lang="nl-NL" sz="32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r>
              <a:rPr lang="nl-NL" b="0" dirty="0"/>
              <a:t>- </a:t>
            </a:r>
            <a:r>
              <a:rPr lang="nl-NL" b="0" dirty="0" err="1"/>
              <a:t>Tourism</a:t>
            </a:r>
            <a:r>
              <a:rPr lang="nl-NL" b="0" dirty="0"/>
              <a:t> acts as a </a:t>
            </a:r>
            <a:r>
              <a:rPr lang="nl-NL" b="0" dirty="0" err="1"/>
              <a:t>global</a:t>
            </a:r>
            <a:r>
              <a:rPr lang="nl-NL" b="0" dirty="0"/>
              <a:t> force </a:t>
            </a:r>
            <a:r>
              <a:rPr lang="nl-NL" b="0" dirty="0" err="1"/>
              <a:t>by</a:t>
            </a:r>
            <a:r>
              <a:rPr lang="nl-NL" b="0" dirty="0"/>
              <a:t> promoting </a:t>
            </a:r>
            <a:r>
              <a:rPr lang="nl-NL" b="0" dirty="0" err="1"/>
              <a:t>peace</a:t>
            </a:r>
            <a:r>
              <a:rPr lang="nl-NL" b="0" dirty="0"/>
              <a:t>, </a:t>
            </a:r>
            <a:r>
              <a:rPr lang="nl-NL" b="0" dirty="0" err="1"/>
              <a:t>cultural</a:t>
            </a:r>
            <a:r>
              <a:rPr lang="nl-NL" b="0" dirty="0"/>
              <a:t> </a:t>
            </a:r>
            <a:r>
              <a:rPr lang="nl-NL" b="0" dirty="0" err="1"/>
              <a:t>homogenization</a:t>
            </a:r>
            <a:r>
              <a:rPr lang="nl-NL" b="0" dirty="0"/>
              <a:t>, </a:t>
            </a:r>
            <a:r>
              <a:rPr lang="nl-NL" b="0" dirty="0" err="1"/>
              <a:t>commodification</a:t>
            </a:r>
            <a:r>
              <a:rPr lang="nl-NL" b="0" dirty="0"/>
              <a:t> of cultures,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shaping</a:t>
            </a:r>
            <a:r>
              <a:rPr lang="nl-NL" b="0" dirty="0"/>
              <a:t> </a:t>
            </a:r>
            <a:r>
              <a:rPr lang="nl-NL" b="0" dirty="0" err="1"/>
              <a:t>global</a:t>
            </a:r>
            <a:r>
              <a:rPr lang="nl-NL" b="0" dirty="0"/>
              <a:t> </a:t>
            </a:r>
            <a:r>
              <a:rPr lang="nl-NL" b="0" dirty="0" err="1"/>
              <a:t>perceptions</a:t>
            </a:r>
            <a:r>
              <a:rPr lang="nl-NL" b="0" dirty="0"/>
              <a:t>.</a:t>
            </a:r>
          </a:p>
          <a:p>
            <a:pPr lvl="3"/>
            <a:r>
              <a:rPr lang="nl-NL" dirty="0"/>
              <a:t>1- </a:t>
            </a:r>
            <a:r>
              <a:rPr lang="nl-NL" dirty="0" err="1"/>
              <a:t>Tourism</a:t>
            </a:r>
            <a:r>
              <a:rPr lang="nl-NL" dirty="0"/>
              <a:t> as a Force </a:t>
            </a:r>
            <a:r>
              <a:rPr lang="nl-NL" dirty="0" err="1"/>
              <a:t>for</a:t>
            </a:r>
            <a:r>
              <a:rPr lang="nl-NL" dirty="0"/>
              <a:t> </a:t>
            </a:r>
            <a:r>
              <a:rPr lang="nl-NL" dirty="0" err="1"/>
              <a:t>Peace</a:t>
            </a:r>
            <a:r>
              <a:rPr lang="nl-NL" dirty="0"/>
              <a:t>: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However</a:t>
            </a:r>
            <a:r>
              <a:rPr lang="nl-NL" b="0" dirty="0"/>
              <a:t>, </a:t>
            </a:r>
            <a:r>
              <a:rPr lang="nl-NL" b="0" dirty="0" err="1"/>
              <a:t>there</a:t>
            </a:r>
            <a:r>
              <a:rPr lang="nl-NL" b="0" dirty="0"/>
              <a:t> is </a:t>
            </a:r>
            <a:r>
              <a:rPr lang="nl-NL" b="0" dirty="0" err="1"/>
              <a:t>little</a:t>
            </a:r>
            <a:r>
              <a:rPr lang="nl-NL" b="0" dirty="0"/>
              <a:t> </a:t>
            </a:r>
            <a:r>
              <a:rPr lang="nl-NL" b="0" dirty="0" err="1"/>
              <a:t>solid</a:t>
            </a:r>
            <a:r>
              <a:rPr lang="nl-NL" b="0" dirty="0"/>
              <a:t> </a:t>
            </a:r>
            <a:r>
              <a:rPr lang="nl-NL" b="0" dirty="0" err="1"/>
              <a:t>evidence</a:t>
            </a:r>
            <a:r>
              <a:rPr lang="nl-NL" b="0" dirty="0"/>
              <a:t> </a:t>
            </a:r>
            <a:r>
              <a:rPr lang="nl-NL" b="0" dirty="0" err="1"/>
              <a:t>proving</a:t>
            </a:r>
            <a:r>
              <a:rPr lang="nl-NL" b="0" dirty="0"/>
              <a:t> </a:t>
            </a:r>
            <a:r>
              <a:rPr lang="nl-NL" b="0" dirty="0" err="1"/>
              <a:t>that</a:t>
            </a:r>
            <a:r>
              <a:rPr lang="nl-NL" b="0" dirty="0"/>
              <a:t> </a:t>
            </a:r>
            <a:r>
              <a:rPr lang="nl-NL" b="0" dirty="0" err="1"/>
              <a:t>tourism</a:t>
            </a:r>
            <a:r>
              <a:rPr lang="nl-NL" b="0" dirty="0"/>
              <a:t> </a:t>
            </a:r>
            <a:r>
              <a:rPr lang="nl-NL" b="0" dirty="0" err="1"/>
              <a:t>directly</a:t>
            </a:r>
            <a:r>
              <a:rPr lang="nl-NL" b="0" dirty="0"/>
              <a:t> </a:t>
            </a:r>
            <a:r>
              <a:rPr lang="nl-NL" b="0" dirty="0" err="1"/>
              <a:t>fosters</a:t>
            </a:r>
            <a:r>
              <a:rPr lang="nl-NL" b="0" dirty="0"/>
              <a:t> </a:t>
            </a:r>
            <a:r>
              <a:rPr lang="nl-NL" b="0" dirty="0" err="1"/>
              <a:t>peace</a:t>
            </a:r>
            <a:r>
              <a:rPr lang="nl-NL" b="0" dirty="0"/>
              <a:t>.</a:t>
            </a:r>
          </a:p>
          <a:p>
            <a:pPr lvl="3"/>
            <a:r>
              <a:rPr lang="nl-NL" b="0" dirty="0"/>
              <a:t>- Research is </a:t>
            </a:r>
            <a:r>
              <a:rPr lang="nl-NL" b="0" dirty="0" err="1"/>
              <a:t>increasingly</a:t>
            </a:r>
            <a:r>
              <a:rPr lang="nl-NL" b="0" dirty="0"/>
              <a:t> </a:t>
            </a:r>
            <a:r>
              <a:rPr lang="nl-NL" b="0" dirty="0" err="1"/>
              <a:t>examining</a:t>
            </a:r>
            <a:r>
              <a:rPr lang="nl-NL" b="0" dirty="0"/>
              <a:t> </a:t>
            </a:r>
            <a:r>
              <a:rPr lang="nl-NL" b="0" dirty="0" err="1"/>
              <a:t>tourism’s</a:t>
            </a:r>
            <a:r>
              <a:rPr lang="nl-NL" b="0" dirty="0"/>
              <a:t> link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social</a:t>
            </a:r>
            <a:r>
              <a:rPr lang="nl-NL" b="0" dirty="0"/>
              <a:t> </a:t>
            </a:r>
            <a:r>
              <a:rPr lang="nl-NL" b="0" dirty="0" err="1"/>
              <a:t>justice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human security.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Tourism</a:t>
            </a:r>
            <a:r>
              <a:rPr lang="nl-NL" b="0" dirty="0"/>
              <a:t> </a:t>
            </a:r>
            <a:r>
              <a:rPr lang="nl-NL" b="0" dirty="0" err="1"/>
              <a:t>alone</a:t>
            </a:r>
            <a:r>
              <a:rPr lang="nl-NL" b="0" dirty="0"/>
              <a:t> does </a:t>
            </a:r>
            <a:r>
              <a:rPr lang="nl-NL" b="0" dirty="0" err="1"/>
              <a:t>not</a:t>
            </a:r>
            <a:r>
              <a:rPr lang="nl-NL" b="0" dirty="0"/>
              <a:t> </a:t>
            </a:r>
            <a:r>
              <a:rPr lang="nl-NL" b="0" dirty="0" err="1"/>
              <a:t>guarantee</a:t>
            </a:r>
            <a:r>
              <a:rPr lang="nl-NL" b="0" dirty="0"/>
              <a:t> </a:t>
            </a:r>
            <a:r>
              <a:rPr lang="nl-NL" b="0" dirty="0" err="1"/>
              <a:t>societal</a:t>
            </a:r>
            <a:r>
              <a:rPr lang="nl-NL" b="0" dirty="0"/>
              <a:t> benefits; </a:t>
            </a:r>
            <a:r>
              <a:rPr lang="nl-NL" b="0" dirty="0" err="1"/>
              <a:t>effective</a:t>
            </a:r>
            <a:r>
              <a:rPr lang="nl-NL" b="0" dirty="0"/>
              <a:t> planning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policies</a:t>
            </a:r>
            <a:r>
              <a:rPr lang="nl-NL" b="0" dirty="0"/>
              <a:t> are </a:t>
            </a:r>
            <a:r>
              <a:rPr lang="nl-NL" b="0" dirty="0" err="1"/>
              <a:t>needed</a:t>
            </a:r>
            <a:r>
              <a:rPr lang="nl-NL" b="0" dirty="0"/>
              <a:t>.</a:t>
            </a:r>
          </a:p>
          <a:p>
            <a:pPr lvl="3"/>
            <a:r>
              <a:rPr lang="nl-NL" b="0" dirty="0"/>
              <a:t>- Community well-</a:t>
            </a:r>
            <a:r>
              <a:rPr lang="nl-NL" b="0" dirty="0" err="1"/>
              <a:t>being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sustainability</a:t>
            </a:r>
            <a:r>
              <a:rPr lang="nl-NL" b="0" dirty="0"/>
              <a:t> must </a:t>
            </a:r>
            <a:r>
              <a:rPr lang="nl-NL" b="0" dirty="0" err="1"/>
              <a:t>be</a:t>
            </a:r>
            <a:r>
              <a:rPr lang="nl-NL" b="0" dirty="0"/>
              <a:t> </a:t>
            </a:r>
            <a:r>
              <a:rPr lang="nl-NL" b="0" dirty="0" err="1"/>
              <a:t>prioritized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maximize</a:t>
            </a:r>
            <a:r>
              <a:rPr lang="nl-NL" b="0" dirty="0"/>
              <a:t> </a:t>
            </a:r>
            <a:r>
              <a:rPr lang="nl-NL" b="0" dirty="0" err="1"/>
              <a:t>tourism’s</a:t>
            </a:r>
            <a:r>
              <a:rPr lang="nl-NL" b="0" dirty="0"/>
              <a:t> </a:t>
            </a:r>
            <a:r>
              <a:rPr lang="nl-NL" b="0" dirty="0" err="1"/>
              <a:t>positive</a:t>
            </a:r>
            <a:r>
              <a:rPr lang="nl-NL" b="0" dirty="0"/>
              <a:t> impact.</a:t>
            </a:r>
          </a:p>
          <a:p>
            <a:pPr lvl="3"/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29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358228822"/>
      </p:ext>
    </p:extLst>
  </p:cSld>
  <p:clrMapOvr>
    <a:masterClrMapping/>
  </p:clrMapOvr>
  <p:transition spd="slow">
    <p:wipe dir="r"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4- </a:t>
            </a:r>
            <a:r>
              <a:rPr lang="nl-NL" sz="3200" dirty="0" err="1"/>
              <a:t>Tourism</a:t>
            </a:r>
            <a:r>
              <a:rPr lang="nl-NL" sz="3200" dirty="0"/>
              <a:t> as a </a:t>
            </a:r>
            <a:r>
              <a:rPr lang="nl-NL" sz="3200" dirty="0" err="1"/>
              <a:t>Catalyst</a:t>
            </a:r>
            <a:r>
              <a:rPr lang="nl-NL" sz="3200" dirty="0"/>
              <a:t> </a:t>
            </a:r>
            <a:r>
              <a:rPr lang="nl-NL" sz="3200" dirty="0" err="1"/>
              <a:t>for</a:t>
            </a:r>
            <a:r>
              <a:rPr lang="nl-NL" sz="3200" dirty="0"/>
              <a:t> </a:t>
            </a:r>
            <a:r>
              <a:rPr lang="nl-NL" sz="3200" dirty="0" err="1"/>
              <a:t>Globalization</a:t>
            </a:r>
            <a:endParaRPr lang="nl-NL" sz="32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r>
              <a:rPr lang="nl-NL" dirty="0"/>
              <a:t>2- </a:t>
            </a:r>
            <a:r>
              <a:rPr lang="nl-NL" dirty="0" err="1"/>
              <a:t>Tourism</a:t>
            </a:r>
            <a:r>
              <a:rPr lang="nl-NL" dirty="0"/>
              <a:t> as a </a:t>
            </a:r>
            <a:r>
              <a:rPr lang="nl-NL" dirty="0" err="1"/>
              <a:t>Cultural</a:t>
            </a:r>
            <a:r>
              <a:rPr lang="nl-NL" dirty="0"/>
              <a:t> </a:t>
            </a:r>
            <a:r>
              <a:rPr lang="nl-NL" dirty="0" err="1"/>
              <a:t>Homogenizer</a:t>
            </a:r>
            <a:r>
              <a:rPr lang="nl-NL" dirty="0"/>
              <a:t>: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Tourism</a:t>
            </a:r>
            <a:r>
              <a:rPr lang="nl-NL" b="0" dirty="0"/>
              <a:t> </a:t>
            </a:r>
            <a:r>
              <a:rPr lang="nl-NL" b="0" dirty="0" err="1"/>
              <a:t>provides</a:t>
            </a:r>
            <a:r>
              <a:rPr lang="nl-NL" b="0" dirty="0"/>
              <a:t> </a:t>
            </a:r>
            <a:r>
              <a:rPr lang="nl-NL" b="0" dirty="0" err="1"/>
              <a:t>an</a:t>
            </a:r>
            <a:r>
              <a:rPr lang="nl-NL" b="0" dirty="0"/>
              <a:t> opportunity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encourage</a:t>
            </a:r>
            <a:r>
              <a:rPr lang="nl-NL" b="0" dirty="0"/>
              <a:t> respect </a:t>
            </a:r>
            <a:r>
              <a:rPr lang="nl-NL" b="0" dirty="0" err="1"/>
              <a:t>for</a:t>
            </a:r>
            <a:r>
              <a:rPr lang="nl-NL" b="0" dirty="0"/>
              <a:t> different cultures.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Some</a:t>
            </a:r>
            <a:r>
              <a:rPr lang="nl-NL" b="0" dirty="0"/>
              <a:t> </a:t>
            </a:r>
            <a:r>
              <a:rPr lang="nl-NL" b="0" dirty="0" err="1"/>
              <a:t>argue</a:t>
            </a:r>
            <a:r>
              <a:rPr lang="nl-NL" b="0" dirty="0"/>
              <a:t> </a:t>
            </a:r>
            <a:r>
              <a:rPr lang="nl-NL" b="0" dirty="0" err="1"/>
              <a:t>that</a:t>
            </a:r>
            <a:r>
              <a:rPr lang="nl-NL" b="0" dirty="0"/>
              <a:t> </a:t>
            </a:r>
            <a:r>
              <a:rPr lang="nl-NL" b="0" dirty="0" err="1"/>
              <a:t>globalization</a:t>
            </a:r>
            <a:r>
              <a:rPr lang="nl-NL" b="0" dirty="0"/>
              <a:t> leads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cultural</a:t>
            </a:r>
            <a:r>
              <a:rPr lang="nl-NL" b="0" dirty="0"/>
              <a:t> </a:t>
            </a:r>
            <a:r>
              <a:rPr lang="nl-NL" b="0" dirty="0" err="1"/>
              <a:t>homogenization</a:t>
            </a:r>
            <a:r>
              <a:rPr lang="nl-NL" b="0" dirty="0"/>
              <a:t>, </a:t>
            </a:r>
            <a:r>
              <a:rPr lang="nl-NL" b="0" dirty="0" err="1"/>
              <a:t>with</a:t>
            </a:r>
            <a:r>
              <a:rPr lang="nl-NL" b="0" dirty="0"/>
              <a:t> Western </a:t>
            </a:r>
            <a:r>
              <a:rPr lang="nl-NL" b="0" dirty="0" err="1"/>
              <a:t>values</a:t>
            </a:r>
            <a:r>
              <a:rPr lang="nl-NL" b="0" dirty="0"/>
              <a:t> </a:t>
            </a:r>
            <a:r>
              <a:rPr lang="nl-NL" b="0" dirty="0" err="1"/>
              <a:t>spreading</a:t>
            </a:r>
            <a:r>
              <a:rPr lang="nl-NL" b="0" dirty="0"/>
              <a:t> </a:t>
            </a:r>
            <a:r>
              <a:rPr lang="nl-NL" b="0" dirty="0" err="1"/>
              <a:t>through</a:t>
            </a:r>
            <a:r>
              <a:rPr lang="nl-NL" b="0" dirty="0"/>
              <a:t> </a:t>
            </a:r>
            <a:r>
              <a:rPr lang="nl-NL" b="0" dirty="0" err="1"/>
              <a:t>music</a:t>
            </a:r>
            <a:r>
              <a:rPr lang="nl-NL" b="0" dirty="0"/>
              <a:t>, fashion, film, </a:t>
            </a:r>
            <a:r>
              <a:rPr lang="nl-NL" b="0" dirty="0" err="1"/>
              <a:t>and</a:t>
            </a:r>
            <a:r>
              <a:rPr lang="nl-NL" b="0" dirty="0"/>
              <a:t> food.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This</a:t>
            </a:r>
            <a:r>
              <a:rPr lang="nl-NL" b="0" dirty="0"/>
              <a:t> spread </a:t>
            </a:r>
            <a:r>
              <a:rPr lang="nl-NL" b="0" dirty="0" err="1"/>
              <a:t>makes</a:t>
            </a:r>
            <a:r>
              <a:rPr lang="nl-NL" b="0" dirty="0"/>
              <a:t> cultures harder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distinguish</a:t>
            </a:r>
            <a:r>
              <a:rPr lang="nl-NL" b="0" dirty="0"/>
              <a:t> </a:t>
            </a:r>
            <a:r>
              <a:rPr lang="nl-NL" b="0" dirty="0" err="1"/>
              <a:t>from</a:t>
            </a:r>
            <a:r>
              <a:rPr lang="nl-NL" b="0" dirty="0"/>
              <a:t> </a:t>
            </a:r>
            <a:r>
              <a:rPr lang="nl-NL" b="0" dirty="0" err="1"/>
              <a:t>one</a:t>
            </a:r>
            <a:r>
              <a:rPr lang="nl-NL" b="0" dirty="0"/>
              <a:t> </a:t>
            </a:r>
            <a:r>
              <a:rPr lang="nl-NL" b="0" dirty="0" err="1"/>
              <a:t>another</a:t>
            </a:r>
            <a:r>
              <a:rPr lang="nl-NL" b="0" dirty="0"/>
              <a:t>.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However</a:t>
            </a:r>
            <a:r>
              <a:rPr lang="nl-NL" b="0" dirty="0"/>
              <a:t>, </a:t>
            </a:r>
            <a:r>
              <a:rPr lang="nl-NL" b="0" dirty="0" err="1"/>
              <a:t>tourism</a:t>
            </a:r>
            <a:r>
              <a:rPr lang="nl-NL" b="0" dirty="0"/>
              <a:t> </a:t>
            </a:r>
            <a:r>
              <a:rPr lang="nl-NL" b="0" dirty="0" err="1"/>
              <a:t>should</a:t>
            </a:r>
            <a:r>
              <a:rPr lang="nl-NL" b="0" dirty="0"/>
              <a:t> </a:t>
            </a:r>
            <a:r>
              <a:rPr lang="nl-NL" b="0" dirty="0" err="1"/>
              <a:t>not</a:t>
            </a:r>
            <a:r>
              <a:rPr lang="nl-NL" b="0" dirty="0"/>
              <a:t> </a:t>
            </a:r>
            <a:r>
              <a:rPr lang="nl-NL" b="0" dirty="0" err="1"/>
              <a:t>be</a:t>
            </a:r>
            <a:r>
              <a:rPr lang="nl-NL" b="0" dirty="0"/>
              <a:t> </a:t>
            </a:r>
            <a:r>
              <a:rPr lang="nl-NL" b="0" dirty="0" err="1"/>
              <a:t>seen</a:t>
            </a:r>
            <a:r>
              <a:rPr lang="nl-NL" b="0" dirty="0"/>
              <a:t> as </a:t>
            </a:r>
            <a:r>
              <a:rPr lang="nl-NL" b="0" dirty="0" err="1"/>
              <a:t>the</a:t>
            </a:r>
            <a:r>
              <a:rPr lang="nl-NL" b="0" dirty="0"/>
              <a:t> </a:t>
            </a:r>
            <a:r>
              <a:rPr lang="nl-NL" b="0" dirty="0" err="1"/>
              <a:t>sole</a:t>
            </a:r>
            <a:r>
              <a:rPr lang="nl-NL" b="0" dirty="0"/>
              <a:t> </a:t>
            </a:r>
            <a:r>
              <a:rPr lang="nl-NL" b="0" dirty="0" err="1"/>
              <a:t>method</a:t>
            </a:r>
            <a:r>
              <a:rPr lang="nl-NL" b="0" dirty="0"/>
              <a:t> </a:t>
            </a:r>
            <a:r>
              <a:rPr lang="nl-NL" b="0" dirty="0" err="1"/>
              <a:t>for</a:t>
            </a:r>
            <a:r>
              <a:rPr lang="nl-NL" b="0" dirty="0"/>
              <a:t> </a:t>
            </a:r>
            <a:r>
              <a:rPr lang="nl-NL" b="0" dirty="0" err="1"/>
              <a:t>transmitting</a:t>
            </a:r>
            <a:r>
              <a:rPr lang="nl-NL" b="0" dirty="0"/>
              <a:t> Western </a:t>
            </a:r>
            <a:r>
              <a:rPr lang="nl-NL" b="0" dirty="0" err="1"/>
              <a:t>values</a:t>
            </a:r>
            <a:r>
              <a:rPr lang="nl-NL" b="0" dirty="0"/>
              <a:t>.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30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86245421"/>
      </p:ext>
    </p:extLst>
  </p:cSld>
  <p:clrMapOvr>
    <a:masterClrMapping/>
  </p:clrMapOvr>
  <p:transition spd="slow">
    <p:wipe dir="r"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4- </a:t>
            </a:r>
            <a:r>
              <a:rPr lang="nl-NL" sz="3200" dirty="0" err="1"/>
              <a:t>Tourism</a:t>
            </a:r>
            <a:r>
              <a:rPr lang="nl-NL" sz="3200" dirty="0"/>
              <a:t> as a </a:t>
            </a:r>
            <a:r>
              <a:rPr lang="nl-NL" sz="3200" dirty="0" err="1"/>
              <a:t>Catalyst</a:t>
            </a:r>
            <a:r>
              <a:rPr lang="nl-NL" sz="3200" dirty="0"/>
              <a:t> </a:t>
            </a:r>
            <a:r>
              <a:rPr lang="nl-NL" sz="3200" dirty="0" err="1"/>
              <a:t>for</a:t>
            </a:r>
            <a:r>
              <a:rPr lang="nl-NL" sz="3200" dirty="0"/>
              <a:t> </a:t>
            </a:r>
            <a:r>
              <a:rPr lang="nl-NL" sz="3200" dirty="0" err="1"/>
              <a:t>Globalization</a:t>
            </a:r>
            <a:endParaRPr lang="nl-NL" sz="32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r>
              <a:rPr lang="nl-NL" dirty="0"/>
              <a:t>2- </a:t>
            </a:r>
            <a:r>
              <a:rPr lang="nl-NL" dirty="0" err="1"/>
              <a:t>Tourism</a:t>
            </a:r>
            <a:r>
              <a:rPr lang="nl-NL" dirty="0"/>
              <a:t> as a </a:t>
            </a:r>
            <a:r>
              <a:rPr lang="nl-NL" dirty="0" err="1"/>
              <a:t>Cultural</a:t>
            </a:r>
            <a:r>
              <a:rPr lang="nl-NL" dirty="0"/>
              <a:t> </a:t>
            </a:r>
            <a:r>
              <a:rPr lang="nl-NL" dirty="0" err="1"/>
              <a:t>Homogenizer</a:t>
            </a:r>
            <a:r>
              <a:rPr lang="nl-NL" dirty="0"/>
              <a:t>: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Certain</a:t>
            </a:r>
            <a:r>
              <a:rPr lang="nl-NL" b="0" dirty="0"/>
              <a:t> </a:t>
            </a:r>
            <a:r>
              <a:rPr lang="nl-NL" b="0" dirty="0" err="1"/>
              <a:t>beliefs</a:t>
            </a:r>
            <a:r>
              <a:rPr lang="nl-NL" b="0" dirty="0"/>
              <a:t>, </a:t>
            </a:r>
            <a:r>
              <a:rPr lang="nl-NL" b="0" dirty="0" err="1"/>
              <a:t>such</a:t>
            </a:r>
            <a:r>
              <a:rPr lang="nl-NL" b="0" dirty="0"/>
              <a:t> as </a:t>
            </a:r>
            <a:r>
              <a:rPr lang="nl-NL" b="0" dirty="0" err="1"/>
              <a:t>equality</a:t>
            </a:r>
            <a:r>
              <a:rPr lang="nl-NL" b="0" dirty="0"/>
              <a:t>, </a:t>
            </a:r>
            <a:r>
              <a:rPr lang="nl-NL" b="0" dirty="0" err="1"/>
              <a:t>inclusion</a:t>
            </a:r>
            <a:r>
              <a:rPr lang="nl-NL" b="0" dirty="0"/>
              <a:t>, </a:t>
            </a:r>
            <a:r>
              <a:rPr lang="nl-NL" b="0" dirty="0" err="1"/>
              <a:t>diversity</a:t>
            </a:r>
            <a:r>
              <a:rPr lang="nl-NL" b="0" dirty="0"/>
              <a:t>,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child</a:t>
            </a:r>
            <a:r>
              <a:rPr lang="nl-NL" b="0" dirty="0"/>
              <a:t> </a:t>
            </a:r>
            <a:r>
              <a:rPr lang="nl-NL" b="0" dirty="0" err="1"/>
              <a:t>protection</a:t>
            </a:r>
            <a:r>
              <a:rPr lang="nl-NL" b="0" dirty="0"/>
              <a:t>, </a:t>
            </a:r>
            <a:r>
              <a:rPr lang="nl-NL" b="0" dirty="0" err="1"/>
              <a:t>should</a:t>
            </a:r>
            <a:r>
              <a:rPr lang="nl-NL" b="0" dirty="0"/>
              <a:t> </a:t>
            </a:r>
            <a:r>
              <a:rPr lang="nl-NL" b="0" dirty="0" err="1"/>
              <a:t>be</a:t>
            </a:r>
            <a:r>
              <a:rPr lang="nl-NL" b="0" dirty="0"/>
              <a:t> shared worldwide.</a:t>
            </a:r>
          </a:p>
          <a:p>
            <a:pPr lvl="3"/>
            <a:r>
              <a:rPr lang="nl-NL" b="0" dirty="0"/>
              <a:t>- These </a:t>
            </a:r>
            <a:r>
              <a:rPr lang="nl-NL" b="0" dirty="0" err="1"/>
              <a:t>values</a:t>
            </a:r>
            <a:r>
              <a:rPr lang="nl-NL" b="0" dirty="0"/>
              <a:t> are </a:t>
            </a:r>
            <a:r>
              <a:rPr lang="nl-NL" b="0" dirty="0" err="1"/>
              <a:t>particularly</a:t>
            </a:r>
            <a:r>
              <a:rPr lang="nl-NL" b="0" dirty="0"/>
              <a:t> important in </a:t>
            </a:r>
            <a:r>
              <a:rPr lang="nl-NL" b="0" dirty="0" err="1"/>
              <a:t>the</a:t>
            </a:r>
            <a:r>
              <a:rPr lang="nl-NL" b="0" dirty="0"/>
              <a:t> </a:t>
            </a:r>
            <a:r>
              <a:rPr lang="nl-NL" b="0" dirty="0" err="1"/>
              <a:t>tourism</a:t>
            </a:r>
            <a:r>
              <a:rPr lang="nl-NL" b="0" dirty="0"/>
              <a:t> context.</a:t>
            </a:r>
          </a:p>
          <a:p>
            <a:pPr lvl="3"/>
            <a:r>
              <a:rPr lang="nl-NL" b="0" dirty="0"/>
              <a:t>- Companies must </a:t>
            </a:r>
            <a:r>
              <a:rPr lang="nl-NL" b="0" dirty="0" err="1"/>
              <a:t>ensure</a:t>
            </a:r>
            <a:r>
              <a:rPr lang="nl-NL" b="0" dirty="0"/>
              <a:t> fair </a:t>
            </a:r>
            <a:r>
              <a:rPr lang="nl-NL" b="0" dirty="0" err="1"/>
              <a:t>and</a:t>
            </a:r>
            <a:r>
              <a:rPr lang="nl-NL" b="0" dirty="0"/>
              <a:t> consistent human resource </a:t>
            </a:r>
            <a:r>
              <a:rPr lang="nl-NL" b="0" dirty="0" err="1"/>
              <a:t>practices</a:t>
            </a:r>
            <a:r>
              <a:rPr lang="nl-NL" b="0" dirty="0"/>
              <a:t> </a:t>
            </a:r>
            <a:r>
              <a:rPr lang="nl-NL" b="0" dirty="0" err="1"/>
              <a:t>globally</a:t>
            </a:r>
            <a:r>
              <a:rPr lang="nl-NL" b="0" dirty="0"/>
              <a:t>.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Tourists</a:t>
            </a:r>
            <a:r>
              <a:rPr lang="nl-NL" b="0" dirty="0"/>
              <a:t> are </a:t>
            </a:r>
            <a:r>
              <a:rPr lang="nl-NL" b="0" dirty="0" err="1"/>
              <a:t>expected</a:t>
            </a:r>
            <a:r>
              <a:rPr lang="nl-NL" b="0" dirty="0"/>
              <a:t> </a:t>
            </a:r>
            <a:r>
              <a:rPr lang="nl-NL" b="0" dirty="0" err="1"/>
              <a:t>not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damage</a:t>
            </a:r>
            <a:r>
              <a:rPr lang="nl-NL" b="0" dirty="0"/>
              <a:t> </a:t>
            </a:r>
            <a:r>
              <a:rPr lang="nl-NL" b="0" dirty="0" err="1"/>
              <a:t>heritage</a:t>
            </a:r>
            <a:r>
              <a:rPr lang="nl-NL" b="0" dirty="0"/>
              <a:t> sites or take </a:t>
            </a:r>
            <a:r>
              <a:rPr lang="nl-NL" b="0" dirty="0" err="1"/>
              <a:t>endangered</a:t>
            </a:r>
            <a:r>
              <a:rPr lang="nl-NL" b="0" dirty="0"/>
              <a:t> </a:t>
            </a:r>
            <a:r>
              <a:rPr lang="nl-NL" b="0" dirty="0" err="1"/>
              <a:t>natural</a:t>
            </a:r>
            <a:r>
              <a:rPr lang="nl-NL" b="0" dirty="0"/>
              <a:t> or </a:t>
            </a:r>
            <a:r>
              <a:rPr lang="nl-NL" b="0" dirty="0" err="1"/>
              <a:t>cultural</a:t>
            </a:r>
            <a:r>
              <a:rPr lang="nl-NL" b="0" dirty="0"/>
              <a:t> </a:t>
            </a:r>
            <a:r>
              <a:rPr lang="nl-NL" b="0" dirty="0" err="1"/>
              <a:t>objects</a:t>
            </a:r>
            <a:r>
              <a:rPr lang="nl-NL" b="0" dirty="0"/>
              <a:t> as souvenirs.</a:t>
            </a:r>
          </a:p>
          <a:p>
            <a:pPr lvl="3"/>
            <a:r>
              <a:rPr lang="nl-NL" b="0" dirty="0"/>
              <a:t>- These </a:t>
            </a:r>
            <a:r>
              <a:rPr lang="nl-NL" b="0" dirty="0" err="1"/>
              <a:t>regulations</a:t>
            </a:r>
            <a:r>
              <a:rPr lang="nl-NL" b="0" dirty="0"/>
              <a:t> </a:t>
            </a:r>
            <a:r>
              <a:rPr lang="nl-NL" b="0" dirty="0" err="1"/>
              <a:t>reflect</a:t>
            </a:r>
            <a:r>
              <a:rPr lang="nl-NL" b="0" dirty="0"/>
              <a:t> </a:t>
            </a:r>
            <a:r>
              <a:rPr lang="nl-NL" b="0" dirty="0" err="1"/>
              <a:t>universal</a:t>
            </a:r>
            <a:r>
              <a:rPr lang="nl-NL" b="0" dirty="0"/>
              <a:t> </a:t>
            </a:r>
            <a:r>
              <a:rPr lang="nl-NL" b="0" dirty="0" err="1"/>
              <a:t>values</a:t>
            </a:r>
            <a:r>
              <a:rPr lang="nl-NL" b="0" dirty="0"/>
              <a:t> </a:t>
            </a:r>
            <a:r>
              <a:rPr lang="nl-NL" b="0" dirty="0" err="1"/>
              <a:t>that</a:t>
            </a:r>
            <a:r>
              <a:rPr lang="nl-NL" b="0" dirty="0"/>
              <a:t> </a:t>
            </a:r>
            <a:r>
              <a:rPr lang="nl-NL" b="0" dirty="0" err="1"/>
              <a:t>all</a:t>
            </a:r>
            <a:r>
              <a:rPr lang="nl-NL" b="0" dirty="0"/>
              <a:t> </a:t>
            </a:r>
            <a:r>
              <a:rPr lang="nl-NL" b="0" dirty="0" err="1"/>
              <a:t>global</a:t>
            </a:r>
            <a:r>
              <a:rPr lang="nl-NL" b="0" dirty="0"/>
              <a:t> </a:t>
            </a:r>
            <a:r>
              <a:rPr lang="nl-NL" b="0" dirty="0" err="1"/>
              <a:t>citizens</a:t>
            </a:r>
            <a:r>
              <a:rPr lang="nl-NL" b="0" dirty="0"/>
              <a:t> </a:t>
            </a:r>
            <a:r>
              <a:rPr lang="nl-NL" b="0" dirty="0" err="1"/>
              <a:t>should</a:t>
            </a:r>
            <a:r>
              <a:rPr lang="nl-NL" b="0" dirty="0"/>
              <a:t> follow.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31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156060394"/>
      </p:ext>
    </p:extLst>
  </p:cSld>
  <p:clrMapOvr>
    <a:masterClrMapping/>
  </p:clrMapOvr>
  <p:transition spd="slow">
    <p:wipe dir="r"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4- </a:t>
            </a:r>
            <a:r>
              <a:rPr lang="nl-NL" sz="3200" dirty="0" err="1"/>
              <a:t>Tourism</a:t>
            </a:r>
            <a:r>
              <a:rPr lang="nl-NL" sz="3200" dirty="0"/>
              <a:t> as a </a:t>
            </a:r>
            <a:r>
              <a:rPr lang="nl-NL" sz="3200" dirty="0" err="1"/>
              <a:t>Catalyst</a:t>
            </a:r>
            <a:r>
              <a:rPr lang="nl-NL" sz="3200" dirty="0"/>
              <a:t> </a:t>
            </a:r>
            <a:r>
              <a:rPr lang="nl-NL" sz="3200" dirty="0" err="1"/>
              <a:t>for</a:t>
            </a:r>
            <a:r>
              <a:rPr lang="nl-NL" sz="3200" dirty="0"/>
              <a:t> </a:t>
            </a:r>
            <a:r>
              <a:rPr lang="nl-NL" sz="3200" dirty="0" err="1"/>
              <a:t>Globalization</a:t>
            </a:r>
            <a:endParaRPr lang="nl-NL" sz="32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r>
              <a:rPr lang="nl-NL" dirty="0"/>
              <a:t>3- </a:t>
            </a:r>
            <a:r>
              <a:rPr lang="nl-NL" dirty="0" err="1"/>
              <a:t>Cultural</a:t>
            </a:r>
            <a:r>
              <a:rPr lang="nl-NL" dirty="0"/>
              <a:t> </a:t>
            </a:r>
            <a:r>
              <a:rPr lang="nl-NL" dirty="0" err="1"/>
              <a:t>Commodification</a:t>
            </a:r>
            <a:r>
              <a:rPr lang="nl-NL" dirty="0"/>
              <a:t>:</a:t>
            </a:r>
          </a:p>
          <a:p>
            <a:pPr lvl="3"/>
            <a:r>
              <a:rPr lang="nl-NL" b="0" dirty="0"/>
              <a:t>- A major impact of </a:t>
            </a:r>
            <a:r>
              <a:rPr lang="nl-NL" b="0" dirty="0" err="1"/>
              <a:t>globalization</a:t>
            </a:r>
            <a:r>
              <a:rPr lang="nl-NL" b="0" dirty="0"/>
              <a:t> on </a:t>
            </a:r>
            <a:r>
              <a:rPr lang="nl-NL" b="0" dirty="0" err="1"/>
              <a:t>tourism</a:t>
            </a:r>
            <a:r>
              <a:rPr lang="nl-NL" b="0" dirty="0"/>
              <a:t> is </a:t>
            </a:r>
            <a:r>
              <a:rPr lang="nl-NL" b="0" dirty="0" err="1"/>
              <a:t>the</a:t>
            </a:r>
            <a:r>
              <a:rPr lang="nl-NL" b="0" dirty="0"/>
              <a:t> </a:t>
            </a:r>
            <a:r>
              <a:rPr lang="nl-NL" b="0" dirty="0" err="1"/>
              <a:t>commodification</a:t>
            </a:r>
            <a:r>
              <a:rPr lang="nl-NL" b="0" dirty="0"/>
              <a:t> of culture, </a:t>
            </a:r>
            <a:r>
              <a:rPr lang="nl-NL" b="0" dirty="0" err="1"/>
              <a:t>where</a:t>
            </a:r>
            <a:r>
              <a:rPr lang="nl-NL" b="0" dirty="0"/>
              <a:t> </a:t>
            </a:r>
            <a:r>
              <a:rPr lang="nl-NL" b="0" dirty="0" err="1"/>
              <a:t>cultural</a:t>
            </a:r>
            <a:r>
              <a:rPr lang="nl-NL" b="0" dirty="0"/>
              <a:t> </a:t>
            </a:r>
            <a:r>
              <a:rPr lang="nl-NL" b="0" dirty="0" err="1"/>
              <a:t>elements</a:t>
            </a:r>
            <a:r>
              <a:rPr lang="nl-NL" b="0" dirty="0"/>
              <a:t> are </a:t>
            </a:r>
            <a:r>
              <a:rPr lang="nl-NL" b="0" dirty="0" err="1"/>
              <a:t>given</a:t>
            </a:r>
            <a:r>
              <a:rPr lang="nl-NL" b="0" dirty="0"/>
              <a:t> a </a:t>
            </a:r>
            <a:r>
              <a:rPr lang="nl-NL" b="0" dirty="0" err="1"/>
              <a:t>monetary</a:t>
            </a:r>
            <a:r>
              <a:rPr lang="nl-NL" b="0" dirty="0"/>
              <a:t> </a:t>
            </a:r>
            <a:r>
              <a:rPr lang="nl-NL" b="0" dirty="0" err="1"/>
              <a:t>value</a:t>
            </a:r>
            <a:r>
              <a:rPr lang="nl-NL" b="0" dirty="0"/>
              <a:t>.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This</a:t>
            </a:r>
            <a:r>
              <a:rPr lang="nl-NL" b="0" dirty="0"/>
              <a:t> </a:t>
            </a:r>
            <a:r>
              <a:rPr lang="nl-NL" b="0" dirty="0" err="1"/>
              <a:t>can</a:t>
            </a:r>
            <a:r>
              <a:rPr lang="nl-NL" b="0" dirty="0"/>
              <a:t> </a:t>
            </a:r>
            <a:r>
              <a:rPr lang="nl-NL" b="0" dirty="0" err="1"/>
              <a:t>include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sale of </a:t>
            </a:r>
            <a:r>
              <a:rPr lang="nl-NL" b="0" dirty="0" err="1"/>
              <a:t>artifacts</a:t>
            </a:r>
            <a:r>
              <a:rPr lang="nl-NL" b="0" dirty="0"/>
              <a:t> stolen </a:t>
            </a:r>
            <a:r>
              <a:rPr lang="nl-NL" b="0" dirty="0" err="1"/>
              <a:t>from</a:t>
            </a:r>
            <a:r>
              <a:rPr lang="nl-NL" b="0" dirty="0"/>
              <a:t> </a:t>
            </a:r>
            <a:r>
              <a:rPr lang="nl-NL" b="0" dirty="0" err="1"/>
              <a:t>ancient</a:t>
            </a:r>
            <a:r>
              <a:rPr lang="nl-NL" b="0" dirty="0"/>
              <a:t> </a:t>
            </a:r>
            <a:r>
              <a:rPr lang="nl-NL" b="0" dirty="0" err="1"/>
              <a:t>temples</a:t>
            </a:r>
            <a:r>
              <a:rPr lang="nl-NL" b="0" dirty="0"/>
              <a:t>.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Trading</a:t>
            </a:r>
            <a:r>
              <a:rPr lang="nl-NL" b="0" dirty="0"/>
              <a:t> </a:t>
            </a:r>
            <a:r>
              <a:rPr lang="nl-NL" b="0" dirty="0" err="1"/>
              <a:t>endangered</a:t>
            </a:r>
            <a:r>
              <a:rPr lang="nl-NL" b="0" dirty="0"/>
              <a:t> items, like </a:t>
            </a:r>
            <a:r>
              <a:rPr lang="nl-NL" b="0" dirty="0" err="1"/>
              <a:t>ivory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coral</a:t>
            </a:r>
            <a:r>
              <a:rPr lang="nl-NL" b="0" dirty="0"/>
              <a:t>, is </a:t>
            </a:r>
            <a:r>
              <a:rPr lang="nl-NL" b="0" dirty="0" err="1"/>
              <a:t>also</a:t>
            </a:r>
            <a:r>
              <a:rPr lang="nl-NL" b="0" dirty="0"/>
              <a:t> a form of </a:t>
            </a:r>
            <a:r>
              <a:rPr lang="nl-NL" b="0" dirty="0" err="1"/>
              <a:t>cultural</a:t>
            </a:r>
            <a:r>
              <a:rPr lang="nl-NL" b="0" dirty="0"/>
              <a:t> </a:t>
            </a:r>
            <a:r>
              <a:rPr lang="nl-NL" b="0" dirty="0" err="1"/>
              <a:t>commodification</a:t>
            </a:r>
            <a:r>
              <a:rPr lang="nl-NL" b="0" dirty="0"/>
              <a:t>.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Such</a:t>
            </a:r>
            <a:r>
              <a:rPr lang="nl-NL" b="0" dirty="0"/>
              <a:t> </a:t>
            </a:r>
            <a:r>
              <a:rPr lang="nl-NL" b="0" dirty="0" err="1"/>
              <a:t>practices</a:t>
            </a:r>
            <a:r>
              <a:rPr lang="nl-NL" b="0" dirty="0"/>
              <a:t> </a:t>
            </a:r>
            <a:r>
              <a:rPr lang="nl-NL" b="0" dirty="0" err="1"/>
              <a:t>often</a:t>
            </a:r>
            <a:r>
              <a:rPr lang="nl-NL" b="0" dirty="0"/>
              <a:t> lead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</a:t>
            </a:r>
            <a:r>
              <a:rPr lang="nl-NL" b="0" dirty="0" err="1"/>
              <a:t>degradation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loss</a:t>
            </a:r>
            <a:r>
              <a:rPr lang="nl-NL" b="0" dirty="0"/>
              <a:t> of </a:t>
            </a:r>
            <a:r>
              <a:rPr lang="nl-NL" b="0" dirty="0" err="1"/>
              <a:t>cultural</a:t>
            </a:r>
            <a:r>
              <a:rPr lang="nl-NL" b="0" dirty="0"/>
              <a:t> </a:t>
            </a:r>
            <a:r>
              <a:rPr lang="nl-NL" b="0" dirty="0" err="1"/>
              <a:t>values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traditions</a:t>
            </a:r>
            <a:r>
              <a:rPr lang="nl-NL" b="0" dirty="0"/>
              <a:t>.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32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00766733"/>
      </p:ext>
    </p:extLst>
  </p:cSld>
  <p:clrMapOvr>
    <a:masterClrMapping/>
  </p:clrMapOvr>
  <p:transition spd="slow">
    <p:wipe dir="r"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4- </a:t>
            </a:r>
            <a:r>
              <a:rPr lang="nl-NL" sz="3200" dirty="0" err="1"/>
              <a:t>Tourism</a:t>
            </a:r>
            <a:r>
              <a:rPr lang="nl-NL" sz="3200" dirty="0"/>
              <a:t> as a </a:t>
            </a:r>
            <a:r>
              <a:rPr lang="nl-NL" sz="3200" dirty="0" err="1"/>
              <a:t>Catalyst</a:t>
            </a:r>
            <a:r>
              <a:rPr lang="nl-NL" sz="3200" dirty="0"/>
              <a:t> </a:t>
            </a:r>
            <a:r>
              <a:rPr lang="nl-NL" sz="3200" dirty="0" err="1"/>
              <a:t>for</a:t>
            </a:r>
            <a:r>
              <a:rPr lang="nl-NL" sz="3200" dirty="0"/>
              <a:t> </a:t>
            </a:r>
            <a:r>
              <a:rPr lang="nl-NL" sz="3200" dirty="0" err="1"/>
              <a:t>Globalization</a:t>
            </a:r>
            <a:endParaRPr lang="nl-NL" sz="32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r>
              <a:rPr lang="nl-NL" dirty="0"/>
              <a:t>4- </a:t>
            </a:r>
            <a:r>
              <a:rPr lang="nl-NL" dirty="0" err="1"/>
              <a:t>Tourism</a:t>
            </a:r>
            <a:r>
              <a:rPr lang="nl-NL" dirty="0"/>
              <a:t> as a World View: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Tourism</a:t>
            </a:r>
            <a:r>
              <a:rPr lang="nl-NL" b="0" dirty="0"/>
              <a:t> </a:t>
            </a:r>
            <a:r>
              <a:rPr lang="nl-NL" b="0" dirty="0" err="1"/>
              <a:t>plays</a:t>
            </a:r>
            <a:r>
              <a:rPr lang="nl-NL" b="0" dirty="0"/>
              <a:t> a significant </a:t>
            </a:r>
            <a:r>
              <a:rPr lang="nl-NL" b="0" dirty="0" err="1"/>
              <a:t>role</a:t>
            </a:r>
            <a:r>
              <a:rPr lang="nl-NL" b="0" dirty="0"/>
              <a:t> in </a:t>
            </a:r>
            <a:r>
              <a:rPr lang="nl-NL" b="0" dirty="0" err="1"/>
              <a:t>shaping</a:t>
            </a:r>
            <a:r>
              <a:rPr lang="nl-NL" b="0" dirty="0"/>
              <a:t> </a:t>
            </a:r>
            <a:r>
              <a:rPr lang="nl-NL" b="0" dirty="0" err="1"/>
              <a:t>how</a:t>
            </a:r>
            <a:r>
              <a:rPr lang="nl-NL" b="0" dirty="0"/>
              <a:t> we </a:t>
            </a:r>
            <a:r>
              <a:rPr lang="nl-NL" b="0" dirty="0" err="1"/>
              <a:t>perceive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understand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</a:t>
            </a:r>
            <a:r>
              <a:rPr lang="nl-NL" b="0" dirty="0" err="1"/>
              <a:t>world</a:t>
            </a:r>
            <a:r>
              <a:rPr lang="nl-NL" b="0" dirty="0"/>
              <a:t>.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This</a:t>
            </a:r>
            <a:r>
              <a:rPr lang="nl-NL" b="0" dirty="0"/>
              <a:t> concept is </a:t>
            </a:r>
            <a:r>
              <a:rPr lang="nl-NL" b="0" dirty="0" err="1"/>
              <a:t>known</a:t>
            </a:r>
            <a:r>
              <a:rPr lang="nl-NL" b="0" dirty="0"/>
              <a:t> as "</a:t>
            </a:r>
            <a:r>
              <a:rPr lang="nl-NL" b="0" dirty="0" err="1"/>
              <a:t>tourism</a:t>
            </a:r>
            <a:r>
              <a:rPr lang="nl-NL" b="0" dirty="0"/>
              <a:t> </a:t>
            </a:r>
            <a:r>
              <a:rPr lang="nl-NL" b="0" dirty="0" err="1"/>
              <a:t>world</a:t>
            </a:r>
            <a:r>
              <a:rPr lang="nl-NL" b="0" dirty="0"/>
              <a:t>-making," </a:t>
            </a:r>
            <a:r>
              <a:rPr lang="nl-NL" b="0" dirty="0" err="1"/>
              <a:t>which</a:t>
            </a:r>
            <a:r>
              <a:rPr lang="nl-NL" b="0" dirty="0"/>
              <a:t> </a:t>
            </a:r>
            <a:r>
              <a:rPr lang="nl-NL" b="0" dirty="0" err="1"/>
              <a:t>refers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how</a:t>
            </a:r>
            <a:r>
              <a:rPr lang="nl-NL" b="0" dirty="0"/>
              <a:t> a </a:t>
            </a:r>
            <a:r>
              <a:rPr lang="nl-NL" b="0" dirty="0" err="1"/>
              <a:t>place</a:t>
            </a:r>
            <a:r>
              <a:rPr lang="nl-NL" b="0" dirty="0"/>
              <a:t> or culture is </a:t>
            </a:r>
            <a:r>
              <a:rPr lang="nl-NL" b="0" dirty="0" err="1"/>
              <a:t>marketed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presented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tourists</a:t>
            </a:r>
            <a:r>
              <a:rPr lang="nl-NL" b="0" dirty="0"/>
              <a:t>.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Unlike</a:t>
            </a:r>
            <a:r>
              <a:rPr lang="nl-NL" b="0" dirty="0"/>
              <a:t> </a:t>
            </a:r>
            <a:r>
              <a:rPr lang="nl-NL" b="0" dirty="0" err="1"/>
              <a:t>local</a:t>
            </a:r>
            <a:r>
              <a:rPr lang="nl-NL" b="0" dirty="0"/>
              <a:t> </a:t>
            </a:r>
            <a:r>
              <a:rPr lang="nl-NL" b="0" dirty="0" err="1"/>
              <a:t>residents</a:t>
            </a:r>
            <a:r>
              <a:rPr lang="nl-NL" b="0" dirty="0"/>
              <a:t>, </a:t>
            </a:r>
            <a:r>
              <a:rPr lang="nl-NL" b="0" dirty="0" err="1"/>
              <a:t>tourists</a:t>
            </a:r>
            <a:r>
              <a:rPr lang="nl-NL" b="0" dirty="0"/>
              <a:t> </a:t>
            </a:r>
            <a:r>
              <a:rPr lang="nl-NL" b="0" dirty="0" err="1"/>
              <a:t>typically</a:t>
            </a:r>
            <a:r>
              <a:rPr lang="nl-NL" b="0" dirty="0"/>
              <a:t> </a:t>
            </a:r>
            <a:r>
              <a:rPr lang="nl-NL" b="0" dirty="0" err="1"/>
              <a:t>experience</a:t>
            </a:r>
            <a:r>
              <a:rPr lang="nl-NL" b="0" dirty="0"/>
              <a:t> a </a:t>
            </a:r>
            <a:r>
              <a:rPr lang="nl-NL" b="0" dirty="0" err="1"/>
              <a:t>place</a:t>
            </a:r>
            <a:r>
              <a:rPr lang="nl-NL" b="0" dirty="0"/>
              <a:t> </a:t>
            </a:r>
            <a:r>
              <a:rPr lang="nl-NL" b="0" dirty="0" err="1"/>
              <a:t>for</a:t>
            </a:r>
            <a:r>
              <a:rPr lang="nl-NL" b="0" dirty="0"/>
              <a:t> a short </a:t>
            </a:r>
            <a:r>
              <a:rPr lang="nl-NL" b="0" dirty="0" err="1"/>
              <a:t>period</a:t>
            </a:r>
            <a:r>
              <a:rPr lang="nl-NL" b="0" dirty="0"/>
              <a:t>, </a:t>
            </a:r>
            <a:r>
              <a:rPr lang="nl-NL" b="0" dirty="0" err="1"/>
              <a:t>with</a:t>
            </a:r>
            <a:r>
              <a:rPr lang="nl-NL" b="0" dirty="0"/>
              <a:t> </a:t>
            </a:r>
            <a:r>
              <a:rPr lang="nl-NL" b="0" dirty="0" err="1"/>
              <a:t>limited</a:t>
            </a:r>
            <a:r>
              <a:rPr lang="nl-NL" b="0" dirty="0"/>
              <a:t> </a:t>
            </a:r>
            <a:r>
              <a:rPr lang="nl-NL" b="0" dirty="0" err="1"/>
              <a:t>knowledge</a:t>
            </a:r>
            <a:r>
              <a:rPr lang="nl-NL" b="0" dirty="0"/>
              <a:t> of </a:t>
            </a:r>
            <a:r>
              <a:rPr lang="nl-NL" b="0" dirty="0" err="1"/>
              <a:t>its</a:t>
            </a:r>
            <a:r>
              <a:rPr lang="nl-NL" b="0" dirty="0"/>
              <a:t> culture </a:t>
            </a:r>
            <a:r>
              <a:rPr lang="nl-NL" b="0" dirty="0" err="1"/>
              <a:t>and</a:t>
            </a:r>
            <a:r>
              <a:rPr lang="nl-NL" b="0" dirty="0"/>
              <a:t> way of life.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33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196040342"/>
      </p:ext>
    </p:extLst>
  </p:cSld>
  <p:clrMapOvr>
    <a:masterClrMapping/>
  </p:clrMapOvr>
  <p:transition spd="slow">
    <p:wipe dir="r"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4- </a:t>
            </a:r>
            <a:r>
              <a:rPr lang="nl-NL" sz="3200" dirty="0" err="1"/>
              <a:t>Tourism</a:t>
            </a:r>
            <a:r>
              <a:rPr lang="nl-NL" sz="3200" dirty="0"/>
              <a:t> as a </a:t>
            </a:r>
            <a:r>
              <a:rPr lang="nl-NL" sz="3200" dirty="0" err="1"/>
              <a:t>Catalyst</a:t>
            </a:r>
            <a:r>
              <a:rPr lang="nl-NL" sz="3200" dirty="0"/>
              <a:t> </a:t>
            </a:r>
            <a:r>
              <a:rPr lang="nl-NL" sz="3200" dirty="0" err="1"/>
              <a:t>for</a:t>
            </a:r>
            <a:r>
              <a:rPr lang="nl-NL" sz="3200" dirty="0"/>
              <a:t> </a:t>
            </a:r>
            <a:r>
              <a:rPr lang="nl-NL" sz="3200" dirty="0" err="1"/>
              <a:t>Globalization</a:t>
            </a:r>
            <a:endParaRPr lang="nl-NL" sz="32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r>
              <a:rPr lang="nl-NL" dirty="0"/>
              <a:t>4- </a:t>
            </a:r>
            <a:r>
              <a:rPr lang="nl-NL" dirty="0" err="1"/>
              <a:t>Tourism</a:t>
            </a:r>
            <a:r>
              <a:rPr lang="nl-NL" dirty="0"/>
              <a:t> as a World View: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Some</a:t>
            </a:r>
            <a:r>
              <a:rPr lang="nl-NL" b="0" dirty="0"/>
              <a:t> </a:t>
            </a:r>
            <a:r>
              <a:rPr lang="nl-NL" b="0" dirty="0" err="1"/>
              <a:t>tourists</a:t>
            </a:r>
            <a:r>
              <a:rPr lang="nl-NL" b="0" dirty="0"/>
              <a:t> </a:t>
            </a:r>
            <a:r>
              <a:rPr lang="nl-NL" b="0" dirty="0" err="1"/>
              <a:t>rely</a:t>
            </a:r>
            <a:r>
              <a:rPr lang="nl-NL" b="0" dirty="0"/>
              <a:t> on </a:t>
            </a:r>
            <a:r>
              <a:rPr lang="nl-NL" b="0" dirty="0" err="1"/>
              <a:t>available</a:t>
            </a:r>
            <a:r>
              <a:rPr lang="nl-NL" b="0" dirty="0"/>
              <a:t> information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visit</a:t>
            </a:r>
            <a:r>
              <a:rPr lang="nl-NL" b="0" dirty="0"/>
              <a:t> </a:t>
            </a:r>
            <a:r>
              <a:rPr lang="nl-NL" b="0" dirty="0" err="1"/>
              <a:t>popular</a:t>
            </a:r>
            <a:r>
              <a:rPr lang="nl-NL" b="0" dirty="0"/>
              <a:t> </a:t>
            </a:r>
            <a:r>
              <a:rPr lang="nl-NL" b="0" dirty="0" err="1"/>
              <a:t>highlights</a:t>
            </a:r>
            <a:r>
              <a:rPr lang="nl-NL" b="0" dirty="0"/>
              <a:t>.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Others</a:t>
            </a:r>
            <a:r>
              <a:rPr lang="nl-NL" b="0" dirty="0"/>
              <a:t> </a:t>
            </a:r>
            <a:r>
              <a:rPr lang="nl-NL" b="0" dirty="0" err="1"/>
              <a:t>seek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"go </a:t>
            </a:r>
            <a:r>
              <a:rPr lang="nl-NL" b="0" dirty="0" err="1"/>
              <a:t>local</a:t>
            </a:r>
            <a:r>
              <a:rPr lang="nl-NL" b="0" dirty="0"/>
              <a:t>," </a:t>
            </a:r>
            <a:r>
              <a:rPr lang="nl-NL" b="0" dirty="0" err="1"/>
              <a:t>searching</a:t>
            </a:r>
            <a:r>
              <a:rPr lang="nl-NL" b="0" dirty="0"/>
              <a:t> </a:t>
            </a:r>
            <a:r>
              <a:rPr lang="nl-NL" b="0" dirty="0" err="1"/>
              <a:t>for</a:t>
            </a:r>
            <a:r>
              <a:rPr lang="nl-NL" b="0" dirty="0"/>
              <a:t> </a:t>
            </a:r>
            <a:r>
              <a:rPr lang="nl-NL" b="0" dirty="0" err="1"/>
              <a:t>an</a:t>
            </a:r>
            <a:r>
              <a:rPr lang="nl-NL" b="0" dirty="0"/>
              <a:t> </a:t>
            </a:r>
            <a:r>
              <a:rPr lang="nl-NL" b="0" dirty="0" err="1"/>
              <a:t>authentic</a:t>
            </a:r>
            <a:r>
              <a:rPr lang="nl-NL" b="0" dirty="0"/>
              <a:t> </a:t>
            </a:r>
            <a:r>
              <a:rPr lang="nl-NL" b="0" dirty="0" err="1"/>
              <a:t>experience</a:t>
            </a:r>
            <a:r>
              <a:rPr lang="nl-NL" b="0" dirty="0"/>
              <a:t>, </a:t>
            </a:r>
            <a:r>
              <a:rPr lang="nl-NL" b="0" dirty="0" err="1"/>
              <a:t>believing</a:t>
            </a:r>
            <a:r>
              <a:rPr lang="nl-NL" b="0" dirty="0"/>
              <a:t> </a:t>
            </a:r>
            <a:r>
              <a:rPr lang="nl-NL" b="0" dirty="0" err="1"/>
              <a:t>they</a:t>
            </a:r>
            <a:r>
              <a:rPr lang="nl-NL" b="0" dirty="0"/>
              <a:t> </a:t>
            </a:r>
            <a:r>
              <a:rPr lang="nl-NL" b="0" dirty="0" err="1"/>
              <a:t>can</a:t>
            </a:r>
            <a:r>
              <a:rPr lang="nl-NL" b="0" dirty="0"/>
              <a:t> </a:t>
            </a:r>
            <a:r>
              <a:rPr lang="nl-NL" b="0" dirty="0" err="1"/>
              <a:t>better</a:t>
            </a:r>
            <a:r>
              <a:rPr lang="nl-NL" b="0" dirty="0"/>
              <a:t> </a:t>
            </a:r>
            <a:r>
              <a:rPr lang="nl-NL" b="0" dirty="0" err="1"/>
              <a:t>understand</a:t>
            </a:r>
            <a:r>
              <a:rPr lang="nl-NL" b="0" dirty="0"/>
              <a:t> a </a:t>
            </a:r>
            <a:r>
              <a:rPr lang="nl-NL" b="0" dirty="0" err="1"/>
              <a:t>place</a:t>
            </a:r>
            <a:r>
              <a:rPr lang="nl-NL" b="0" dirty="0"/>
              <a:t> </a:t>
            </a:r>
            <a:r>
              <a:rPr lang="nl-NL" b="0" dirty="0" err="1"/>
              <a:t>by</a:t>
            </a:r>
            <a:r>
              <a:rPr lang="nl-NL" b="0" dirty="0"/>
              <a:t> </a:t>
            </a:r>
            <a:r>
              <a:rPr lang="nl-NL" b="0" dirty="0" err="1"/>
              <a:t>avoiding</a:t>
            </a:r>
            <a:r>
              <a:rPr lang="nl-NL" b="0" dirty="0"/>
              <a:t> </a:t>
            </a:r>
            <a:r>
              <a:rPr lang="nl-NL" b="0" dirty="0" err="1"/>
              <a:t>typical</a:t>
            </a:r>
            <a:r>
              <a:rPr lang="nl-NL" b="0" dirty="0"/>
              <a:t> </a:t>
            </a:r>
            <a:r>
              <a:rPr lang="nl-NL" b="0" dirty="0" err="1"/>
              <a:t>tourist</a:t>
            </a:r>
            <a:r>
              <a:rPr lang="nl-NL" b="0" dirty="0"/>
              <a:t> </a:t>
            </a:r>
            <a:r>
              <a:rPr lang="nl-NL" b="0" dirty="0" err="1"/>
              <a:t>attractions</a:t>
            </a:r>
            <a:r>
              <a:rPr lang="nl-NL" b="0" dirty="0"/>
              <a:t>.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Tourists</a:t>
            </a:r>
            <a:r>
              <a:rPr lang="nl-NL" b="0" dirty="0"/>
              <a:t> </a:t>
            </a:r>
            <a:r>
              <a:rPr lang="nl-NL" b="0" dirty="0" err="1"/>
              <a:t>staying</a:t>
            </a:r>
            <a:r>
              <a:rPr lang="nl-NL" b="0" dirty="0"/>
              <a:t> in resorts </a:t>
            </a:r>
            <a:r>
              <a:rPr lang="nl-NL" b="0" dirty="0" err="1"/>
              <a:t>may</a:t>
            </a:r>
            <a:r>
              <a:rPr lang="nl-NL" b="0" dirty="0"/>
              <a:t> </a:t>
            </a:r>
            <a:r>
              <a:rPr lang="nl-NL" b="0" dirty="0" err="1"/>
              <a:t>only</a:t>
            </a:r>
            <a:r>
              <a:rPr lang="nl-NL" b="0" dirty="0"/>
              <a:t> </a:t>
            </a:r>
            <a:r>
              <a:rPr lang="nl-NL" b="0" dirty="0" err="1"/>
              <a:t>interact</a:t>
            </a:r>
            <a:r>
              <a:rPr lang="nl-NL" b="0" dirty="0"/>
              <a:t> </a:t>
            </a:r>
            <a:r>
              <a:rPr lang="nl-NL" b="0" dirty="0" err="1"/>
              <a:t>with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</a:t>
            </a:r>
            <a:r>
              <a:rPr lang="nl-NL" b="0" dirty="0" err="1"/>
              <a:t>local</a:t>
            </a:r>
            <a:r>
              <a:rPr lang="nl-NL" b="0" dirty="0"/>
              <a:t> culture </a:t>
            </a:r>
            <a:r>
              <a:rPr lang="nl-NL" b="0" dirty="0" err="1"/>
              <a:t>through</a:t>
            </a:r>
            <a:r>
              <a:rPr lang="nl-NL" b="0" dirty="0"/>
              <a:t> hotel </a:t>
            </a:r>
            <a:r>
              <a:rPr lang="nl-NL" b="0" dirty="0" err="1"/>
              <a:t>staff</a:t>
            </a:r>
            <a:r>
              <a:rPr lang="nl-NL" b="0" dirty="0"/>
              <a:t>.</a:t>
            </a:r>
          </a:p>
          <a:p>
            <a:pPr lvl="3"/>
            <a:r>
              <a:rPr lang="nl-NL" b="0" dirty="0"/>
              <a:t>- In </a:t>
            </a:r>
            <a:r>
              <a:rPr lang="nl-NL" b="0" dirty="0" err="1"/>
              <a:t>many</a:t>
            </a:r>
            <a:r>
              <a:rPr lang="nl-NL" b="0" dirty="0"/>
              <a:t> cases, </a:t>
            </a:r>
            <a:r>
              <a:rPr lang="nl-NL" b="0" dirty="0" err="1"/>
              <a:t>tourists</a:t>
            </a:r>
            <a:r>
              <a:rPr lang="nl-NL" b="0" dirty="0"/>
              <a:t> </a:t>
            </a:r>
            <a:r>
              <a:rPr lang="nl-NL" b="0" dirty="0" err="1"/>
              <a:t>experience</a:t>
            </a:r>
            <a:r>
              <a:rPr lang="nl-NL" b="0" dirty="0"/>
              <a:t> a </a:t>
            </a:r>
            <a:r>
              <a:rPr lang="nl-NL" b="0" dirty="0" err="1"/>
              <a:t>destination</a:t>
            </a:r>
            <a:r>
              <a:rPr lang="nl-NL" b="0" dirty="0"/>
              <a:t> in a </a:t>
            </a:r>
            <a:r>
              <a:rPr lang="nl-NL" b="0" dirty="0" err="1"/>
              <a:t>fragmented</a:t>
            </a:r>
            <a:r>
              <a:rPr lang="nl-NL" b="0" dirty="0"/>
              <a:t>, </a:t>
            </a:r>
            <a:r>
              <a:rPr lang="nl-NL" b="0" dirty="0" err="1"/>
              <a:t>disconnected</a:t>
            </a:r>
            <a:r>
              <a:rPr lang="nl-NL" b="0" dirty="0"/>
              <a:t> way, </a:t>
            </a:r>
            <a:r>
              <a:rPr lang="nl-NL" b="0" dirty="0" err="1"/>
              <a:t>seeing</a:t>
            </a:r>
            <a:r>
              <a:rPr lang="nl-NL" b="0" dirty="0"/>
              <a:t> </a:t>
            </a:r>
            <a:r>
              <a:rPr lang="nl-NL" b="0" dirty="0" err="1"/>
              <a:t>only</a:t>
            </a:r>
            <a:r>
              <a:rPr lang="nl-NL" b="0" dirty="0"/>
              <a:t> a small </a:t>
            </a:r>
            <a:r>
              <a:rPr lang="nl-NL" b="0" dirty="0" err="1"/>
              <a:t>portion</a:t>
            </a:r>
            <a:r>
              <a:rPr lang="nl-NL" b="0" dirty="0"/>
              <a:t> of </a:t>
            </a:r>
            <a:r>
              <a:rPr lang="nl-NL" b="0" dirty="0" err="1"/>
              <a:t>it</a:t>
            </a:r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34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139640746"/>
      </p:ext>
    </p:extLst>
  </p:cSld>
  <p:clrMapOvr>
    <a:masterClrMapping/>
  </p:clrMapOvr>
  <p:transition spd="slow">
    <p:wipe dir="r"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 algn="ctr"/>
            <a:r>
              <a:rPr lang="nl-NL" sz="4000" dirty="0" err="1"/>
              <a:t>Discussion</a:t>
            </a:r>
            <a:endParaRPr lang="nl-NL" sz="4000" dirty="0"/>
          </a:p>
          <a:p>
            <a:pPr lvl="3" algn="ctr"/>
            <a:endParaRPr lang="nl-NL" sz="4000" dirty="0"/>
          </a:p>
          <a:p>
            <a:pPr lvl="3" algn="ctr"/>
            <a:r>
              <a:rPr lang="nl-NL" sz="3200" b="0" dirty="0" err="1"/>
              <a:t>Based</a:t>
            </a:r>
            <a:r>
              <a:rPr lang="nl-NL" sz="3200" b="0" dirty="0"/>
              <a:t> on </a:t>
            </a:r>
            <a:r>
              <a:rPr lang="nl-NL" sz="3200" b="0" dirty="0" err="1"/>
              <a:t>your</a:t>
            </a:r>
            <a:r>
              <a:rPr lang="nl-NL" sz="3200" b="0" dirty="0"/>
              <a:t> point of view </a:t>
            </a:r>
            <a:r>
              <a:rPr lang="nl-NL" sz="3200" b="0" dirty="0" err="1"/>
              <a:t>and</a:t>
            </a:r>
            <a:r>
              <a:rPr lang="nl-NL" sz="3200" b="0" dirty="0"/>
              <a:t> country of </a:t>
            </a:r>
            <a:r>
              <a:rPr lang="nl-NL" sz="3200" b="0" dirty="0" err="1"/>
              <a:t>origin</a:t>
            </a:r>
            <a:r>
              <a:rPr lang="nl-NL" sz="3200" b="0" dirty="0"/>
              <a:t>, </a:t>
            </a:r>
            <a:r>
              <a:rPr lang="nl-NL" sz="3200" b="0" dirty="0" err="1"/>
              <a:t>explain</a:t>
            </a:r>
            <a:r>
              <a:rPr lang="nl-NL" sz="3200" b="0" dirty="0"/>
              <a:t> </a:t>
            </a:r>
            <a:r>
              <a:rPr lang="nl-NL" sz="3200" b="0" dirty="0" err="1"/>
              <a:t>the</a:t>
            </a:r>
            <a:r>
              <a:rPr lang="nl-NL" sz="3200" b="0" dirty="0"/>
              <a:t> </a:t>
            </a:r>
            <a:r>
              <a:rPr lang="nl-NL" sz="3200" b="0" dirty="0" err="1"/>
              <a:t>relationship</a:t>
            </a:r>
            <a:r>
              <a:rPr lang="nl-NL" sz="3200" b="0" dirty="0"/>
              <a:t> </a:t>
            </a:r>
            <a:r>
              <a:rPr lang="nl-NL" sz="3200" b="0" dirty="0" err="1"/>
              <a:t>between</a:t>
            </a:r>
            <a:r>
              <a:rPr lang="nl-NL" sz="3200" b="0" dirty="0"/>
              <a:t> </a:t>
            </a:r>
            <a:r>
              <a:rPr lang="nl-NL" sz="3200" b="0" dirty="0" err="1"/>
              <a:t>globalization</a:t>
            </a:r>
            <a:r>
              <a:rPr lang="nl-NL" sz="3200" b="0" dirty="0"/>
              <a:t> </a:t>
            </a:r>
            <a:r>
              <a:rPr lang="nl-NL" sz="3200" b="0" dirty="0" err="1"/>
              <a:t>and</a:t>
            </a:r>
            <a:r>
              <a:rPr lang="nl-NL" sz="3200" b="0" dirty="0"/>
              <a:t> </a:t>
            </a:r>
            <a:r>
              <a:rPr lang="nl-NL" sz="3200" b="0" dirty="0" err="1"/>
              <a:t>tourism</a:t>
            </a:r>
            <a:r>
              <a:rPr lang="nl-NL" sz="3200" b="0" dirty="0"/>
              <a:t>, </a:t>
            </a:r>
            <a:r>
              <a:rPr lang="nl-NL" sz="3200" b="0" dirty="0" err="1"/>
              <a:t>with</a:t>
            </a:r>
            <a:r>
              <a:rPr lang="nl-NL" sz="3200" b="0" dirty="0"/>
              <a:t> a </a:t>
            </a:r>
            <a:r>
              <a:rPr lang="nl-NL" sz="3200" b="0" dirty="0" err="1"/>
              <a:t>clear</a:t>
            </a:r>
            <a:r>
              <a:rPr lang="nl-NL" sz="3200" b="0" dirty="0"/>
              <a:t> focus on </a:t>
            </a:r>
            <a:r>
              <a:rPr lang="nl-NL" sz="3200" b="0" dirty="0" err="1"/>
              <a:t>the</a:t>
            </a:r>
            <a:r>
              <a:rPr lang="nl-NL" sz="3200" b="0" dirty="0"/>
              <a:t> </a:t>
            </a:r>
            <a:r>
              <a:rPr lang="nl-NL" sz="3200" b="0" dirty="0" err="1"/>
              <a:t>socio-cultural</a:t>
            </a:r>
            <a:r>
              <a:rPr lang="nl-NL" sz="3200" b="0" dirty="0"/>
              <a:t> </a:t>
            </a:r>
            <a:r>
              <a:rPr lang="nl-NL" sz="3200" b="0" dirty="0" err="1"/>
              <a:t>aspects</a:t>
            </a:r>
            <a:r>
              <a:rPr lang="nl-NL" sz="3200" b="0" dirty="0"/>
              <a:t>.</a:t>
            </a:r>
          </a:p>
          <a:p>
            <a:pPr lvl="3" algn="ctr"/>
            <a:endParaRPr lang="nl-NL" sz="4000" dirty="0"/>
          </a:p>
          <a:p>
            <a:pPr lvl="3" algn="ctr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35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58655366"/>
      </p:ext>
    </p:extLst>
  </p:cSld>
  <p:clrMapOvr>
    <a:masterClrMapping/>
  </p:clrMapOvr>
  <p:transition spd="slow">
    <p:wipe dir="r"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jdelijke aanduiding voor tekst 5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Titel 3"/>
          <p:cNvSpPr>
            <a:spLocks noGrp="1"/>
          </p:cNvSpPr>
          <p:nvPr>
            <p:ph type="title"/>
          </p:nvPr>
        </p:nvSpPr>
        <p:spPr>
          <a:xfrm>
            <a:off x="1418655" y="1484784"/>
            <a:ext cx="10225136" cy="1656184"/>
          </a:xfrm>
        </p:spPr>
        <p:txBody>
          <a:bodyPr/>
          <a:lstStyle/>
          <a:p>
            <a:r>
              <a:rPr lang="nl-NL" dirty="0"/>
              <a:t>Thank you</a:t>
            </a:r>
          </a:p>
        </p:txBody>
      </p:sp>
      <p:sp>
        <p:nvSpPr>
          <p:cNvPr id="2" name="Tijdelijke aanduiding voor tekst 19">
            <a:extLst>
              <a:ext uri="{FF2B5EF4-FFF2-40B4-BE49-F238E27FC236}">
                <a16:creationId xmlns:a16="http://schemas.microsoft.com/office/drawing/2014/main" id="{0CF4AE47-0636-A619-0388-D4892A106F90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053058" y="6491684"/>
            <a:ext cx="6918325" cy="393700"/>
          </a:xfrm>
        </p:spPr>
        <p:txBody>
          <a:bodyPr anchor="ctr">
            <a:normAutofit/>
          </a:bodyPr>
          <a:lstStyle>
            <a:lvl1pPr marL="0" indent="0">
              <a:buNone/>
              <a:defRPr sz="2400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noProof="0" dirty="0"/>
              <a:t>Discover the world of </a:t>
            </a:r>
            <a:r>
              <a:rPr lang="en-GB" noProof="0" dirty="0" err="1"/>
              <a:t>eiIET</a:t>
            </a:r>
            <a:endParaRPr lang="en-GB" noProof="0" dirty="0"/>
          </a:p>
        </p:txBody>
      </p:sp>
      <p:sp>
        <p:nvSpPr>
          <p:cNvPr id="3" name="Tijdelijke aanduiding voor verticale tekst 6">
            <a:extLst>
              <a:ext uri="{FF2B5EF4-FFF2-40B4-BE49-F238E27FC236}">
                <a16:creationId xmlns:a16="http://schemas.microsoft.com/office/drawing/2014/main" id="{3F48EF97-ED79-4B37-6799-FDFA9B24C180}"/>
              </a:ext>
            </a:extLst>
          </p:cNvPr>
          <p:cNvSpPr txBox="1">
            <a:spLocks/>
          </p:cNvSpPr>
          <p:nvPr/>
        </p:nvSpPr>
        <p:spPr>
          <a:xfrm>
            <a:off x="7467326" y="4581128"/>
            <a:ext cx="4731023" cy="1728192"/>
          </a:xfrm>
          <a:prstGeom prst="rect">
            <a:avLst/>
          </a:prstGeom>
        </p:spPr>
        <p:txBody>
          <a:bodyPr/>
          <a:lstStyle>
            <a:lvl1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pPr lvl="3"/>
            <a:r>
              <a:rPr lang="en-GB" dirty="0"/>
              <a:t>European Institute of Innovation, Entrepreneurship and Technology</a:t>
            </a:r>
            <a:endParaRPr lang="nl-NL" dirty="0"/>
          </a:p>
          <a:p>
            <a:pPr lvl="3"/>
            <a:r>
              <a:rPr lang="it-IT" b="0" dirty="0" err="1"/>
              <a:t>Lessingstraße</a:t>
            </a:r>
            <a:r>
              <a:rPr lang="it-IT" b="0" dirty="0"/>
              <a:t> 79,</a:t>
            </a:r>
          </a:p>
          <a:p>
            <a:pPr lvl="3"/>
            <a:r>
              <a:rPr lang="it-IT" b="0" dirty="0"/>
              <a:t>13158 </a:t>
            </a:r>
            <a:r>
              <a:rPr lang="it-IT" b="0" dirty="0" err="1"/>
              <a:t>Berlin</a:t>
            </a:r>
            <a:r>
              <a:rPr lang="it-IT" b="0" dirty="0"/>
              <a:t>, Germany</a:t>
            </a:r>
          </a:p>
          <a:p>
            <a:pPr lvl="3"/>
            <a:r>
              <a:rPr lang="nl-NL" b="0" dirty="0"/>
              <a:t>Phone: +49 176 55524449</a:t>
            </a:r>
          </a:p>
          <a:p>
            <a:pPr lvl="3"/>
            <a:r>
              <a:rPr lang="nl-NL" b="0" dirty="0"/>
              <a:t>Email: info@eiiet.com</a:t>
            </a:r>
          </a:p>
        </p:txBody>
      </p:sp>
    </p:spTree>
    <p:extLst>
      <p:ext uri="{BB962C8B-B14F-4D97-AF65-F5344CB8AC3E}">
        <p14:creationId xmlns:p14="http://schemas.microsoft.com/office/powerpoint/2010/main" val="2746029914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2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PRESENTER" val="abce83e47c546ff6ac1b4b362eaa37f0f7a52c"/>
</p:tagLst>
</file>

<file path=ppt/theme/theme1.xml><?xml version="1.0" encoding="utf-8"?>
<a:theme xmlns:a="http://schemas.openxmlformats.org/drawingml/2006/main" name="Corporate template-set Universiteit Leiden">
  <a:themeElements>
    <a:clrScheme name="Universiteit Leiden">
      <a:dk1>
        <a:srgbClr val="000000"/>
      </a:dk1>
      <a:lt1>
        <a:srgbClr val="FFFFFF"/>
      </a:lt1>
      <a:dk2>
        <a:srgbClr val="8592BC"/>
      </a:dk2>
      <a:lt2>
        <a:srgbClr val="001158"/>
      </a:lt2>
      <a:accent1>
        <a:srgbClr val="9EBA2E"/>
      </a:accent1>
      <a:accent2>
        <a:srgbClr val="5CB1EB"/>
      </a:accent2>
      <a:accent3>
        <a:srgbClr val="34A3A9"/>
      </a:accent3>
      <a:accent4>
        <a:srgbClr val="F46E32"/>
      </a:accent4>
      <a:accent5>
        <a:srgbClr val="2C712D"/>
      </a:accent5>
      <a:accent6>
        <a:srgbClr val="B02079"/>
      </a:accent6>
      <a:hlink>
        <a:srgbClr val="0033CC"/>
      </a:hlink>
      <a:folHlink>
        <a:srgbClr val="7030A0"/>
      </a:folHlink>
    </a:clrScheme>
    <a:fontScheme name="Universiteit Leiden">
      <a:majorFont>
        <a:latin typeface="Georgia"/>
        <a:ea typeface=""/>
        <a:cs typeface=""/>
      </a:majorFont>
      <a:minorFont>
        <a:latin typeface="Georgia"/>
        <a:ea typeface=""/>
        <a:cs typeface="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bg2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12700">
          <a:solidFill>
            <a:schemeClr val="bg2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lIns="108000" tIns="108000" rIns="108000" bIns="108000" rtlCol="0">
        <a:noAutofit/>
      </a:bodyPr>
      <a:lstStyle>
        <a:defPPr>
          <a:defRPr noProof="0" dirty="0" err="1" smtClean="0">
            <a:solidFill>
              <a:schemeClr val="bg2"/>
            </a:solidFill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16-9-windows-en-met-slidenr.potx" id="{AFEA357D-D7A1-4093-8F37-2903EA1E32B4}" vid="{CE1BFD01-A7D4-4F03-8ED9-8F286D333555}"/>
    </a:ext>
  </a:extLst>
</a:theme>
</file>

<file path=ppt/theme/theme2.xml><?xml version="1.0" encoding="utf-8"?>
<a:theme xmlns:a="http://schemas.openxmlformats.org/drawingml/2006/main" name="Kantoorthema">
  <a:themeElements>
    <a:clrScheme name="Kantoor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to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8E77E9BB20574C88F1A51905EBD0AF" ma:contentTypeVersion="2" ma:contentTypeDescription="Create a new document." ma:contentTypeScope="" ma:versionID="2fd0fa924a9e82cd60e1feff1e189b11">
  <xsd:schema xmlns:xsd="http://www.w3.org/2001/XMLSchema" xmlns:xs="http://www.w3.org/2001/XMLSchema" xmlns:p="http://schemas.microsoft.com/office/2006/metadata/properties" xmlns:ns2="01a1795b-c314-4f6e-9e61-ae7877c66689" targetNamespace="http://schemas.microsoft.com/office/2006/metadata/properties" ma:root="true" ma:fieldsID="312e5ddb972235c6e69e0cbbfcd395b3" ns2:_="">
    <xsd:import namespace="01a1795b-c314-4f6e-9e61-ae7877c66689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1a1795b-c314-4f6e-9e61-ae7877c6668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0589FBFB-9829-4960-B574-BA25F32F531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01a1795b-c314-4f6e-9e61-ae7877c66689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46ABCAEF-D5A0-4535-AD83-587F03E189BF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D52D4775-B13D-4BD4-89B1-2E5B7CFBB179}">
  <ds:schemaRefs>
    <ds:schemaRef ds:uri="http://schemas.openxmlformats.org/package/2006/metadata/core-properties"/>
    <ds:schemaRef ds:uri="http://purl.org/dc/terms/"/>
    <ds:schemaRef ds:uri="http://schemas.microsoft.com/office/infopath/2007/PartnerControls"/>
    <ds:schemaRef ds:uri="http://purl.org/dc/dcmitype/"/>
    <ds:schemaRef ds:uri="http://schemas.microsoft.com/office/2006/documentManagement/types"/>
    <ds:schemaRef ds:uri="http://www.w3.org/XML/1998/namespace"/>
    <ds:schemaRef ds:uri="http://purl.org/dc/elements/1.1/"/>
    <ds:schemaRef ds:uri="01a1795b-c314-4f6e-9e61-ae7877c66689"/>
    <ds:schemaRef ds:uri="http://schemas.microsoft.com/office/2006/metadata/propertie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16-9-windows-en-met-slidenr</Template>
  <TotalTime>277</TotalTime>
  <Words>2968</Words>
  <Application>Microsoft Macintosh PowerPoint</Application>
  <PresentationFormat>Custom</PresentationFormat>
  <Paragraphs>324</Paragraphs>
  <Slides>37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37</vt:i4>
      </vt:variant>
    </vt:vector>
  </HeadingPairs>
  <TitlesOfParts>
    <vt:vector size="42" baseType="lpstr">
      <vt:lpstr>Georgia</vt:lpstr>
      <vt:lpstr>Calibri</vt:lpstr>
      <vt:lpstr>Minion</vt:lpstr>
      <vt:lpstr>Arial</vt:lpstr>
      <vt:lpstr>Corporate template-set Universiteit Leiden</vt:lpstr>
      <vt:lpstr>Sociology of Tourism  European Institute of Innovation, Entrepreneurship and Technology Lessingstraße 79, 13158 Berlin, Germany </vt:lpstr>
      <vt:lpstr>Index</vt:lpstr>
      <vt:lpstr>1- Globalization: Historical Background</vt:lpstr>
      <vt:lpstr>1- Globalization: Historical Background</vt:lpstr>
      <vt:lpstr>1- Globalization: Historical Background</vt:lpstr>
      <vt:lpstr>1- Globalization: Historical Background</vt:lpstr>
      <vt:lpstr>1- Globalization: Historical Background</vt:lpstr>
      <vt:lpstr>1- Globalization: Historical Background</vt:lpstr>
      <vt:lpstr>1- Globalization: Historical Background</vt:lpstr>
      <vt:lpstr>2- Tourism and Globalization</vt:lpstr>
      <vt:lpstr>2- Tourism and Globalization</vt:lpstr>
      <vt:lpstr>2- Tourism and Globalization</vt:lpstr>
      <vt:lpstr>2- Tourism and Globalization</vt:lpstr>
      <vt:lpstr>2- Tourism and Globalization</vt:lpstr>
      <vt:lpstr>2- Tourism and Globalization</vt:lpstr>
      <vt:lpstr>2- Tourism and Globalization</vt:lpstr>
      <vt:lpstr>3- The Impacts of Globalization on Tourism</vt:lpstr>
      <vt:lpstr>3- The Impacts of Globalization on Tourism</vt:lpstr>
      <vt:lpstr>3- The Impacts of Globalization on Tourism</vt:lpstr>
      <vt:lpstr>3- The Impacts of Globalization on Tourism</vt:lpstr>
      <vt:lpstr>3- The Impacts of Globalization on Tourism</vt:lpstr>
      <vt:lpstr>3- The Impacts of Globalization on Tourism</vt:lpstr>
      <vt:lpstr>3- The Impacts of Globalization on Tourism</vt:lpstr>
      <vt:lpstr>3- The Impacts of Globalization on Tourism</vt:lpstr>
      <vt:lpstr>3- The Impacts of Globalization on Tourism</vt:lpstr>
      <vt:lpstr>3- The Impacts of Globalization on Tourism</vt:lpstr>
      <vt:lpstr>3- The Impacts of Globalization on Tourism</vt:lpstr>
      <vt:lpstr>3- The Impacts of Globalization on Tourism</vt:lpstr>
      <vt:lpstr>4- Tourism as a Catalyst for Globalization</vt:lpstr>
      <vt:lpstr>4- Tourism as a Catalyst for Globalization</vt:lpstr>
      <vt:lpstr>4- Tourism as a Catalyst for Globalization</vt:lpstr>
      <vt:lpstr>4- Tourism as a Catalyst for Globalization</vt:lpstr>
      <vt:lpstr>4- Tourism as a Catalyst for Globalization</vt:lpstr>
      <vt:lpstr>4- Tourism as a Catalyst for Globalization</vt:lpstr>
      <vt:lpstr>4- Tourism as a Catalyst for Globalization</vt:lpstr>
      <vt:lpstr>PowerPoint Presentation</vt:lpstr>
      <vt:lpstr>Thank you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Title presentation</dc:title>
  <dc:creator>vaclavlalik1968@gmail.com</dc:creator>
  <cp:lastModifiedBy>Mahmoud Bakry</cp:lastModifiedBy>
  <cp:revision>196</cp:revision>
  <dcterms:created xsi:type="dcterms:W3CDTF">2023-10-18T00:40:52Z</dcterms:created>
  <dcterms:modified xsi:type="dcterms:W3CDTF">2025-01-31T11:27:24Z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0x010100798E77E9BB20574C88F1A51905EBD0AF</vt:lpwstr>
  </property>
</Properties>
</file>