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75"/>
  </p:notesMasterIdLst>
  <p:handoutMasterIdLst>
    <p:handoutMasterId r:id="rId76"/>
  </p:handoutMasterIdLst>
  <p:sldIdLst>
    <p:sldId id="256" r:id="rId5"/>
    <p:sldId id="257" r:id="rId6"/>
    <p:sldId id="268" r:id="rId7"/>
    <p:sldId id="270" r:id="rId8"/>
    <p:sldId id="271" r:id="rId9"/>
    <p:sldId id="272" r:id="rId10"/>
    <p:sldId id="273" r:id="rId11"/>
    <p:sldId id="289" r:id="rId12"/>
    <p:sldId id="290" r:id="rId13"/>
    <p:sldId id="291" r:id="rId14"/>
    <p:sldId id="292" r:id="rId15"/>
    <p:sldId id="293" r:id="rId16"/>
    <p:sldId id="294" r:id="rId17"/>
    <p:sldId id="296" r:id="rId18"/>
    <p:sldId id="298" r:id="rId19"/>
    <p:sldId id="297" r:id="rId20"/>
    <p:sldId id="299" r:id="rId21"/>
    <p:sldId id="300" r:id="rId22"/>
    <p:sldId id="301" r:id="rId23"/>
    <p:sldId id="303" r:id="rId24"/>
    <p:sldId id="302" r:id="rId25"/>
    <p:sldId id="276" r:id="rId26"/>
    <p:sldId id="304" r:id="rId27"/>
    <p:sldId id="277" r:id="rId28"/>
    <p:sldId id="305" r:id="rId29"/>
    <p:sldId id="306" r:id="rId30"/>
    <p:sldId id="307" r:id="rId31"/>
    <p:sldId id="308" r:id="rId32"/>
    <p:sldId id="309" r:id="rId33"/>
    <p:sldId id="278" r:id="rId34"/>
    <p:sldId id="279" r:id="rId35"/>
    <p:sldId id="310" r:id="rId36"/>
    <p:sldId id="311" r:id="rId37"/>
    <p:sldId id="312" r:id="rId38"/>
    <p:sldId id="313" r:id="rId39"/>
    <p:sldId id="315" r:id="rId40"/>
    <p:sldId id="314" r:id="rId41"/>
    <p:sldId id="316" r:id="rId42"/>
    <p:sldId id="317" r:id="rId43"/>
    <p:sldId id="318" r:id="rId44"/>
    <p:sldId id="319" r:id="rId45"/>
    <p:sldId id="320" r:id="rId46"/>
    <p:sldId id="322" r:id="rId47"/>
    <p:sldId id="321" r:id="rId48"/>
    <p:sldId id="323" r:id="rId49"/>
    <p:sldId id="324" r:id="rId50"/>
    <p:sldId id="325" r:id="rId51"/>
    <p:sldId id="326" r:id="rId52"/>
    <p:sldId id="327" r:id="rId53"/>
    <p:sldId id="328" r:id="rId54"/>
    <p:sldId id="329" r:id="rId55"/>
    <p:sldId id="330" r:id="rId56"/>
    <p:sldId id="331" r:id="rId57"/>
    <p:sldId id="332" r:id="rId58"/>
    <p:sldId id="333" r:id="rId59"/>
    <p:sldId id="334" r:id="rId60"/>
    <p:sldId id="335" r:id="rId61"/>
    <p:sldId id="336" r:id="rId62"/>
    <p:sldId id="337" r:id="rId63"/>
    <p:sldId id="338" r:id="rId64"/>
    <p:sldId id="339" r:id="rId65"/>
    <p:sldId id="340" r:id="rId66"/>
    <p:sldId id="341" r:id="rId67"/>
    <p:sldId id="342" r:id="rId68"/>
    <p:sldId id="343" r:id="rId69"/>
    <p:sldId id="344" r:id="rId70"/>
    <p:sldId id="345" r:id="rId71"/>
    <p:sldId id="346" r:id="rId72"/>
    <p:sldId id="347" r:id="rId73"/>
    <p:sldId id="269" r:id="rId74"/>
  </p:sldIdLst>
  <p:sldSz cx="12198350" cy="6858000"/>
  <p:notesSz cx="6858000" cy="9144000"/>
  <p:embeddedFontLst>
    <p:embeddedFont>
      <p:font typeface="Calibri" panose="020F0502020204030204" pitchFamily="34" charset="0"/>
      <p:regular r:id="rId77"/>
      <p:bold r:id="rId78"/>
      <p:italic r:id="rId79"/>
      <p:boldItalic r:id="rId80"/>
    </p:embeddedFont>
    <p:embeddedFont>
      <p:font typeface="Georgia" panose="02040502050405020303" pitchFamily="18" charset="0"/>
      <p:regular r:id="rId81"/>
      <p:bold r:id="rId82"/>
      <p:italic r:id="rId83"/>
      <p:boldItalic r:id="rId84"/>
    </p:embeddedFont>
    <p:embeddedFont>
      <p:font typeface="Minion" panose="02000503070000020003" pitchFamily="2" charset="0"/>
      <p:regular r:id="rId85"/>
      <p:bold r:id="rId86"/>
      <p:italic r:id="rId87"/>
      <p:boldItalic r:id="rId88"/>
    </p:embeddedFont>
  </p:embeddedFontLst>
  <p:custDataLst>
    <p:tags r:id="rId8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p:cViewPr varScale="1">
        <p:scale>
          <a:sx n="117" d="100"/>
          <a:sy n="117" d="100"/>
        </p:scale>
        <p:origin x="344" y="80"/>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font" Target="fonts/font8.fntdata"/><Relationship Id="rId89" Type="http://schemas.openxmlformats.org/officeDocument/2006/relationships/tags" Target="tags/tag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font" Target="fonts/font3.fntdata"/><Relationship Id="rId5" Type="http://schemas.openxmlformats.org/officeDocument/2006/relationships/slide" Target="slides/slide1.xml"/><Relationship Id="rId90" Type="http://schemas.openxmlformats.org/officeDocument/2006/relationships/presProps" Target="presProp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font" Target="fonts/font4.fntdata"/><Relationship Id="rId85" Type="http://schemas.openxmlformats.org/officeDocument/2006/relationships/font" Target="fonts/font9.fntdata"/><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83" Type="http://schemas.openxmlformats.org/officeDocument/2006/relationships/font" Target="fonts/font7.fntdata"/><Relationship Id="rId88" Type="http://schemas.openxmlformats.org/officeDocument/2006/relationships/font" Target="fonts/font12.fntdata"/><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font" Target="fonts/font2.fntdata"/><Relationship Id="rId81" Type="http://schemas.openxmlformats.org/officeDocument/2006/relationships/font" Target="fonts/font5.fntdata"/><Relationship Id="rId86"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handoutMaster" Target="handoutMasters/handoutMaster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font" Target="fonts/font11.fntdata"/><Relationship Id="rId61" Type="http://schemas.openxmlformats.org/officeDocument/2006/relationships/slide" Target="slides/slide57.xml"/><Relationship Id="rId82" Type="http://schemas.openxmlformats.org/officeDocument/2006/relationships/font" Target="fonts/font6.fntdata"/><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font" Target="fonts/font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06-12-2024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06-12-2024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06-12-2024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a:xfrm>
            <a:off x="404663" y="1252836"/>
            <a:ext cx="7854752" cy="4795836"/>
          </a:xfrm>
        </p:spPr>
        <p:txBody>
          <a:bodyPr>
            <a:normAutofit/>
          </a:bodyPr>
          <a:lstStyle/>
          <a:p>
            <a:r>
              <a:rPr lang="nl-NL" dirty="0"/>
              <a:t>-Travel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a:p>
            <a:r>
              <a:rPr lang="nl-NL" dirty="0"/>
              <a:t>-Consumer </a:t>
            </a:r>
            <a:r>
              <a:rPr lang="nl-NL" dirty="0" err="1"/>
              <a:t>Behavior</a:t>
            </a:r>
            <a:r>
              <a:rPr lang="nl-NL" dirty="0"/>
              <a:t> </a:t>
            </a:r>
            <a:r>
              <a:rPr lang="nl-NL" dirty="0" err="1"/>
              <a:t>and</a:t>
            </a:r>
            <a:r>
              <a:rPr lang="nl-NL" dirty="0"/>
              <a:t> </a:t>
            </a:r>
            <a:r>
              <a:rPr lang="nl-NL" dirty="0" err="1"/>
              <a:t>the</a:t>
            </a:r>
            <a:r>
              <a:rPr lang="nl-NL" dirty="0"/>
              <a:t> </a:t>
            </a:r>
            <a:r>
              <a:rPr lang="nl-NL" dirty="0" err="1"/>
              <a:t>Decision</a:t>
            </a:r>
            <a:r>
              <a:rPr lang="nl-NL" dirty="0"/>
              <a:t>-Making </a:t>
            </a:r>
            <a:r>
              <a:rPr lang="nl-NL" dirty="0" err="1"/>
              <a:t>Process</a:t>
            </a:r>
            <a:endParaRPr lang="nl-NL" dirty="0"/>
          </a:p>
          <a:p>
            <a:r>
              <a:rPr lang="nl-NL" dirty="0"/>
              <a:t>-Factors </a:t>
            </a:r>
            <a:r>
              <a:rPr lang="nl-NL" dirty="0" err="1"/>
              <a:t>Influencing</a:t>
            </a:r>
            <a:r>
              <a:rPr lang="nl-NL" dirty="0"/>
              <a:t> Consumer </a:t>
            </a:r>
            <a:r>
              <a:rPr lang="nl-NL" dirty="0" err="1"/>
              <a:t>Behavior</a:t>
            </a:r>
            <a:endParaRPr lang="nl-NL" dirty="0"/>
          </a:p>
          <a:p>
            <a:r>
              <a:rPr lang="nl-NL" dirty="0"/>
              <a:t>-</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CE6BA08D-85F5-B03E-59B8-C7F51A0EAFD1}"/>
              </a:ext>
            </a:extLst>
          </p:cNvPr>
          <p:cNvSpPr txBox="1"/>
          <p:nvPr/>
        </p:nvSpPr>
        <p:spPr>
          <a:xfrm>
            <a:off x="1079653" y="141015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sz="1900" b="0" dirty="0"/>
              <a:t>Studies on </a:t>
            </a:r>
            <a:r>
              <a:rPr lang="nl-NL" sz="1900" b="0" dirty="0" err="1"/>
              <a:t>travel</a:t>
            </a:r>
            <a:r>
              <a:rPr lang="nl-NL" sz="1900" b="0" dirty="0"/>
              <a:t> </a:t>
            </a:r>
            <a:r>
              <a:rPr lang="nl-NL" sz="1900" b="0" dirty="0" err="1"/>
              <a:t>behavior</a:t>
            </a:r>
            <a:r>
              <a:rPr lang="nl-NL" sz="1900" b="0" dirty="0"/>
              <a:t> </a:t>
            </a:r>
            <a:r>
              <a:rPr lang="nl-NL" sz="1900" b="0" dirty="0" err="1"/>
              <a:t>and</a:t>
            </a:r>
            <a:r>
              <a:rPr lang="nl-NL" sz="1900" b="0" dirty="0"/>
              <a:t> </a:t>
            </a:r>
            <a:r>
              <a:rPr lang="nl-NL" sz="1900" b="0" dirty="0" err="1"/>
              <a:t>tourism</a:t>
            </a:r>
            <a:r>
              <a:rPr lang="nl-NL" sz="1900" b="0" dirty="0"/>
              <a:t> </a:t>
            </a:r>
            <a:r>
              <a:rPr lang="nl-NL" sz="1900" b="0" dirty="0" err="1"/>
              <a:t>motivation</a:t>
            </a:r>
            <a:r>
              <a:rPr lang="nl-NL" sz="1900" b="0" dirty="0"/>
              <a:t> focus on </a:t>
            </a:r>
            <a:r>
              <a:rPr lang="nl-NL" sz="1900" b="0" dirty="0" err="1"/>
              <a:t>the</a:t>
            </a:r>
            <a:r>
              <a:rPr lang="nl-NL" sz="1900" b="0" dirty="0"/>
              <a:t> </a:t>
            </a:r>
            <a:r>
              <a:rPr lang="nl-NL" sz="1900" b="0" dirty="0" err="1"/>
              <a:t>tourists</a:t>
            </a:r>
            <a:r>
              <a:rPr lang="nl-NL" sz="1900" b="0" dirty="0"/>
              <a:t> </a:t>
            </a:r>
            <a:r>
              <a:rPr lang="nl-NL" sz="1900" b="0" dirty="0" err="1"/>
              <a:t>and</a:t>
            </a:r>
            <a:r>
              <a:rPr lang="nl-NL" sz="1900" b="0" dirty="0"/>
              <a:t> </a:t>
            </a:r>
            <a:r>
              <a:rPr lang="nl-NL" sz="1900" b="0" dirty="0" err="1"/>
              <a:t>the</a:t>
            </a:r>
            <a:r>
              <a:rPr lang="nl-NL" sz="1900" b="0" dirty="0"/>
              <a:t> </a:t>
            </a:r>
            <a:r>
              <a:rPr lang="nl-NL" sz="1900" b="0" dirty="0" err="1"/>
              <a:t>decision</a:t>
            </a:r>
            <a:r>
              <a:rPr lang="nl-NL" sz="1900" b="0" dirty="0"/>
              <a:t>-making </a:t>
            </a:r>
            <a:r>
              <a:rPr lang="nl-NL" sz="1900" b="0" dirty="0" err="1"/>
              <a:t>process</a:t>
            </a:r>
            <a:r>
              <a:rPr lang="nl-NL" sz="1900" b="0" dirty="0"/>
              <a:t> </a:t>
            </a:r>
            <a:r>
              <a:rPr lang="nl-NL" sz="1900" b="0" dirty="0" err="1"/>
              <a:t>they</a:t>
            </a:r>
            <a:r>
              <a:rPr lang="nl-NL" sz="1900" b="0" dirty="0"/>
              <a:t> </a:t>
            </a:r>
            <a:r>
              <a:rPr lang="nl-NL" sz="1900" b="0" dirty="0" err="1"/>
              <a:t>undergo</a:t>
            </a:r>
            <a:r>
              <a:rPr lang="nl-NL" sz="1900" b="0" dirty="0"/>
              <a:t> </a:t>
            </a:r>
            <a:r>
              <a:rPr lang="nl-NL" sz="1900" b="0" dirty="0" err="1"/>
              <a:t>when</a:t>
            </a:r>
            <a:r>
              <a:rPr lang="nl-NL" sz="1900" b="0" dirty="0"/>
              <a:t> planning </a:t>
            </a:r>
            <a:r>
              <a:rPr lang="nl-NL" sz="1900" b="0" dirty="0" err="1"/>
              <a:t>and</a:t>
            </a:r>
            <a:r>
              <a:rPr lang="nl-NL" sz="1900" b="0" dirty="0"/>
              <a:t> </a:t>
            </a:r>
            <a:r>
              <a:rPr lang="nl-NL" sz="1900" b="0" dirty="0" err="1"/>
              <a:t>booking</a:t>
            </a:r>
            <a:r>
              <a:rPr lang="nl-NL" sz="1900" b="0" dirty="0"/>
              <a:t> a </a:t>
            </a:r>
            <a:r>
              <a:rPr lang="nl-NL" sz="1900" b="0" dirty="0" err="1"/>
              <a:t>holiday</a:t>
            </a:r>
            <a:r>
              <a:rPr lang="nl-NL" sz="1900" b="0" dirty="0"/>
              <a:t>.</a:t>
            </a:r>
            <a:endParaRPr lang="nl-NL" sz="1900" dirty="0"/>
          </a:p>
          <a:p>
            <a:pPr lvl="3"/>
            <a:r>
              <a:rPr lang="nl-NL" sz="1900" dirty="0"/>
              <a:t>Travel </a:t>
            </a:r>
            <a:r>
              <a:rPr lang="nl-NL" sz="1900" dirty="0" err="1"/>
              <a:t>Behavior</a:t>
            </a:r>
            <a:r>
              <a:rPr lang="nl-NL" sz="1900" dirty="0"/>
              <a:t>: </a:t>
            </a:r>
          </a:p>
          <a:p>
            <a:pPr lvl="2"/>
            <a:r>
              <a:rPr lang="en-GB" dirty="0"/>
              <a:t>- </a:t>
            </a:r>
            <a:r>
              <a:rPr lang="en-GB" sz="1900" dirty="0"/>
              <a:t>This refers to the patterns and habits of tourists, including how, when, and why they travel.</a:t>
            </a:r>
          </a:p>
          <a:p>
            <a:pPr lvl="2"/>
            <a:r>
              <a:rPr lang="en-GB" sz="1900" dirty="0"/>
              <a:t>- It encompasses various factors such as destination choice, mode of transportation, travel frequency, and spending patterns</a:t>
            </a:r>
            <a:endParaRPr lang="en-GB" dirty="0"/>
          </a:p>
          <a:p>
            <a:pPr lvl="2"/>
            <a:r>
              <a:rPr lang="en-GB" sz="1900" b="1" dirty="0"/>
              <a:t>Tourism Motivation:</a:t>
            </a:r>
          </a:p>
          <a:p>
            <a:pPr lvl="2"/>
            <a:r>
              <a:rPr lang="en-GB" sz="1900" dirty="0"/>
              <a:t>- This examines the underlying reasons and psychological drivers that influence individuals to travel.</a:t>
            </a:r>
          </a:p>
          <a:p>
            <a:pPr lvl="2"/>
            <a:r>
              <a:rPr lang="en-GB" sz="1900" dirty="0"/>
              <a:t>- It includes intrinsic factors like the desire for adventure, relaxation, or cultural exploration, as well as extrinsic factors such as social status or work obligations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Travel </a:t>
            </a:r>
            <a:r>
              <a:rPr lang="nl-NL" dirty="0" err="1"/>
              <a:t>Behavior</a:t>
            </a:r>
            <a:r>
              <a:rPr lang="nl-NL" dirty="0"/>
              <a:t> </a:t>
            </a:r>
            <a:r>
              <a:rPr lang="nl-NL" dirty="0" err="1"/>
              <a:t>Theories</a:t>
            </a:r>
            <a:r>
              <a:rPr lang="nl-NL" dirty="0"/>
              <a:t>: </a:t>
            </a:r>
          </a:p>
          <a:p>
            <a:pPr lvl="2"/>
            <a:r>
              <a:rPr lang="en-GB" dirty="0"/>
              <a:t>- they focus on understanding how tourists act and the types of activities they engage in during their holidays.</a:t>
            </a:r>
          </a:p>
          <a:p>
            <a:pPr lvl="2"/>
            <a:r>
              <a:rPr lang="en-GB" dirty="0"/>
              <a:t>- They try to comprehend and explain how individuals behave while traveling, including their choices, activities, and interactions with the environment during a trip.</a:t>
            </a:r>
          </a:p>
          <a:p>
            <a:pPr lvl="2"/>
            <a:r>
              <a:rPr lang="en-GB" dirty="0"/>
              <a:t>- Key theories encompass, planned </a:t>
            </a:r>
            <a:r>
              <a:rPr lang="en-GB" dirty="0" err="1"/>
              <a:t>behavior</a:t>
            </a:r>
            <a:r>
              <a:rPr lang="en-GB" dirty="0"/>
              <a:t> theory, push-pull theory, destinations choice model, and time-space geography</a:t>
            </a:r>
          </a:p>
          <a:p>
            <a:pPr lvl="2"/>
            <a:r>
              <a:rPr lang="en-GB" b="1" dirty="0"/>
              <a:t>Tourism Motivation Theories:</a:t>
            </a:r>
          </a:p>
          <a:p>
            <a:pPr lvl="2"/>
            <a:r>
              <a:rPr lang="en-GB" dirty="0"/>
              <a:t>- aim to uncover why tourists travel and explore the psychological processes driving their choices</a:t>
            </a:r>
          </a:p>
          <a:p>
            <a:pPr lvl="2"/>
            <a:r>
              <a:rPr lang="en-GB" dirty="0"/>
              <a:t>- These theories investigate the internal and external factors that influence travel </a:t>
            </a:r>
            <a:r>
              <a:rPr lang="en-GB" dirty="0" err="1"/>
              <a:t>behavior</a:t>
            </a:r>
            <a:r>
              <a:rPr lang="en-GB" dirty="0"/>
              <a:t>, helping to understand what inspires individuals to leave their usual environment and seek experiences elsewhere</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2629661304"/>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a:t>These </a:t>
            </a:r>
            <a:r>
              <a:rPr lang="nl-NL" dirty="0" err="1"/>
              <a:t>motivations</a:t>
            </a:r>
            <a:r>
              <a:rPr lang="nl-NL" dirty="0"/>
              <a:t> </a:t>
            </a:r>
            <a:r>
              <a:rPr lang="nl-NL" dirty="0" err="1"/>
              <a:t>can</a:t>
            </a:r>
            <a:r>
              <a:rPr lang="nl-NL" dirty="0"/>
              <a:t> </a:t>
            </a:r>
            <a:r>
              <a:rPr lang="nl-NL" dirty="0" err="1"/>
              <a:t>be</a:t>
            </a:r>
            <a:r>
              <a:rPr lang="nl-NL" dirty="0"/>
              <a:t> </a:t>
            </a:r>
            <a:r>
              <a:rPr lang="nl-NL" dirty="0" err="1"/>
              <a:t>classified</a:t>
            </a:r>
            <a:r>
              <a:rPr lang="nl-NL" dirty="0"/>
              <a:t> </a:t>
            </a:r>
            <a:r>
              <a:rPr lang="nl-NL" dirty="0" err="1"/>
              <a:t>according</a:t>
            </a:r>
            <a:r>
              <a:rPr lang="nl-NL" dirty="0"/>
              <a:t> </a:t>
            </a:r>
            <a:r>
              <a:rPr lang="nl-NL" dirty="0" err="1"/>
              <a:t>to</a:t>
            </a:r>
            <a:r>
              <a:rPr lang="nl-NL" dirty="0"/>
              <a:t>:</a:t>
            </a:r>
          </a:p>
          <a:p>
            <a:pPr lvl="3"/>
            <a:r>
              <a:rPr lang="nl-NL" dirty="0" err="1"/>
              <a:t>Intrinsic</a:t>
            </a:r>
            <a:r>
              <a:rPr lang="nl-NL" dirty="0"/>
              <a:t> </a:t>
            </a:r>
            <a:r>
              <a:rPr lang="nl-NL" dirty="0" err="1"/>
              <a:t>Motivations</a:t>
            </a:r>
            <a:r>
              <a:rPr lang="nl-NL" dirty="0"/>
              <a:t>: </a:t>
            </a:r>
          </a:p>
          <a:p>
            <a:pPr lvl="2"/>
            <a:r>
              <a:rPr lang="en-GB" dirty="0"/>
              <a:t>- These are internal desires, such as the need for relaxation, adventure, self-discovery, or cultural enrichment.</a:t>
            </a:r>
          </a:p>
          <a:p>
            <a:pPr lvl="2"/>
            <a:r>
              <a:rPr lang="en-GB" dirty="0"/>
              <a:t>- Example: A person might travel to escape daily stress or to </a:t>
            </a:r>
            <a:r>
              <a:rPr lang="en-GB" dirty="0" err="1"/>
              <a:t>fulfill</a:t>
            </a:r>
            <a:r>
              <a:rPr lang="en-GB" dirty="0"/>
              <a:t> a personal quest for knowledge</a:t>
            </a:r>
          </a:p>
          <a:p>
            <a:pPr lvl="2"/>
            <a:r>
              <a:rPr lang="en-GB" b="1" dirty="0"/>
              <a:t>Extrinsic Motivations:</a:t>
            </a:r>
            <a:r>
              <a:rPr lang="en-GB" dirty="0"/>
              <a:t> </a:t>
            </a:r>
          </a:p>
          <a:p>
            <a:pPr lvl="2"/>
            <a:r>
              <a:rPr lang="en-GB" dirty="0"/>
              <a:t>- External factors like social recognition, prestige, or obligations.</a:t>
            </a:r>
          </a:p>
          <a:p>
            <a:pPr lvl="2"/>
            <a:r>
              <a:rPr lang="en-GB" dirty="0"/>
              <a:t>- Example: Traveling for business, family gatherings, or to showcase status through luxury vacations.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2063875141"/>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en-GB" b="0" dirty="0"/>
              <a:t>- </a:t>
            </a:r>
            <a:r>
              <a:rPr lang="nl-NL" b="0" dirty="0"/>
              <a:t>Consumer </a:t>
            </a:r>
            <a:r>
              <a:rPr lang="nl-NL" b="0" dirty="0" err="1"/>
              <a:t>travel</a:t>
            </a:r>
            <a:r>
              <a:rPr lang="nl-NL" b="0" dirty="0"/>
              <a:t> </a:t>
            </a:r>
            <a:r>
              <a:rPr lang="nl-NL" b="0" dirty="0" err="1"/>
              <a:t>behavior</a:t>
            </a:r>
            <a:r>
              <a:rPr lang="nl-NL" b="0" dirty="0"/>
              <a:t> is </a:t>
            </a:r>
            <a:r>
              <a:rPr lang="nl-NL" b="0" dirty="0" err="1"/>
              <a:t>influenced</a:t>
            </a:r>
            <a:r>
              <a:rPr lang="nl-NL" b="0" dirty="0"/>
              <a:t> </a:t>
            </a:r>
            <a:r>
              <a:rPr lang="nl-NL" b="0" dirty="0" err="1"/>
              <a:t>by</a:t>
            </a:r>
            <a:r>
              <a:rPr lang="nl-NL" b="0" dirty="0"/>
              <a:t> a complex set of factors, </a:t>
            </a:r>
            <a:r>
              <a:rPr lang="nl-NL" b="0" dirty="0" err="1"/>
              <a:t>which</a:t>
            </a:r>
            <a:r>
              <a:rPr lang="nl-NL" b="0" dirty="0"/>
              <a:t> </a:t>
            </a:r>
            <a:r>
              <a:rPr lang="nl-NL" b="0" dirty="0" err="1"/>
              <a:t>can</a:t>
            </a:r>
            <a:r>
              <a:rPr lang="nl-NL" b="0" dirty="0"/>
              <a:t> </a:t>
            </a:r>
            <a:r>
              <a:rPr lang="nl-NL" b="0" dirty="0" err="1"/>
              <a:t>be</a:t>
            </a:r>
            <a:r>
              <a:rPr lang="nl-NL" b="0" dirty="0"/>
              <a:t> </a:t>
            </a:r>
            <a:r>
              <a:rPr lang="nl-NL" b="0" dirty="0" err="1"/>
              <a:t>broadly</a:t>
            </a:r>
            <a:r>
              <a:rPr lang="nl-NL" b="0" dirty="0"/>
              <a:t> </a:t>
            </a:r>
            <a:r>
              <a:rPr lang="nl-NL" b="0" dirty="0" err="1"/>
              <a:t>categorized</a:t>
            </a:r>
            <a:r>
              <a:rPr lang="nl-NL" b="0" dirty="0"/>
              <a:t> </a:t>
            </a:r>
            <a:r>
              <a:rPr lang="nl-NL" b="0" dirty="0" err="1"/>
              <a:t>into</a:t>
            </a:r>
            <a:r>
              <a:rPr lang="nl-NL" b="0" dirty="0"/>
              <a:t> </a:t>
            </a:r>
            <a:r>
              <a:rPr lang="nl-NL" b="0" dirty="0" err="1"/>
              <a:t>internal</a:t>
            </a:r>
            <a:r>
              <a:rPr lang="nl-NL" b="0" dirty="0"/>
              <a:t> </a:t>
            </a:r>
            <a:r>
              <a:rPr lang="nl-NL" b="0" dirty="0" err="1"/>
              <a:t>and</a:t>
            </a:r>
            <a:r>
              <a:rPr lang="nl-NL" b="0" dirty="0"/>
              <a:t> </a:t>
            </a:r>
            <a:r>
              <a:rPr lang="nl-NL" b="0" dirty="0" err="1"/>
              <a:t>external</a:t>
            </a:r>
            <a:r>
              <a:rPr lang="nl-NL" b="0" dirty="0"/>
              <a:t> factors. </a:t>
            </a:r>
          </a:p>
          <a:p>
            <a:pPr lvl="3" algn="just"/>
            <a:r>
              <a:rPr lang="en-GB" b="0" dirty="0"/>
              <a:t>- </a:t>
            </a:r>
            <a:r>
              <a:rPr lang="nl-NL" b="0" dirty="0"/>
              <a:t>The </a:t>
            </a:r>
            <a:r>
              <a:rPr lang="nl-NL" b="0" dirty="0" err="1"/>
              <a:t>internal</a:t>
            </a:r>
            <a:r>
              <a:rPr lang="nl-NL" b="0" dirty="0"/>
              <a:t> factors </a:t>
            </a:r>
            <a:r>
              <a:rPr lang="nl-NL" b="0" dirty="0" err="1"/>
              <a:t>can</a:t>
            </a:r>
            <a:r>
              <a:rPr lang="nl-NL" b="0" dirty="0"/>
              <a:t> </a:t>
            </a:r>
            <a:r>
              <a:rPr lang="nl-NL" b="0" dirty="0" err="1"/>
              <a:t>be</a:t>
            </a:r>
            <a:r>
              <a:rPr lang="nl-NL" b="0" dirty="0"/>
              <a:t> </a:t>
            </a:r>
            <a:r>
              <a:rPr lang="nl-NL" b="0" dirty="0" err="1"/>
              <a:t>further</a:t>
            </a:r>
            <a:r>
              <a:rPr lang="nl-NL" b="0" dirty="0"/>
              <a:t> </a:t>
            </a:r>
            <a:r>
              <a:rPr lang="nl-NL" b="0" dirty="0" err="1"/>
              <a:t>divided</a:t>
            </a:r>
            <a:r>
              <a:rPr lang="nl-NL" b="0" dirty="0"/>
              <a:t> </a:t>
            </a:r>
            <a:r>
              <a:rPr lang="nl-NL" b="0" dirty="0" err="1"/>
              <a:t>into</a:t>
            </a:r>
            <a:r>
              <a:rPr lang="nl-NL" b="0" dirty="0"/>
              <a:t> </a:t>
            </a:r>
            <a:r>
              <a:rPr lang="nl-NL" b="0" dirty="0" err="1"/>
              <a:t>four</a:t>
            </a:r>
            <a:r>
              <a:rPr lang="nl-NL" b="0" dirty="0"/>
              <a:t> </a:t>
            </a:r>
            <a:r>
              <a:rPr lang="nl-NL" b="0" dirty="0" err="1"/>
              <a:t>main</a:t>
            </a:r>
            <a:r>
              <a:rPr lang="nl-NL" b="0" dirty="0"/>
              <a:t> types: </a:t>
            </a:r>
            <a:r>
              <a:rPr lang="nl-NL" dirty="0"/>
              <a:t>personal factors, </a:t>
            </a:r>
            <a:r>
              <a:rPr lang="nl-NL" dirty="0" err="1"/>
              <a:t>psychological</a:t>
            </a:r>
            <a:r>
              <a:rPr lang="nl-NL" dirty="0"/>
              <a:t> factors, </a:t>
            </a:r>
            <a:r>
              <a:rPr lang="nl-NL" dirty="0" err="1"/>
              <a:t>cultural</a:t>
            </a:r>
            <a:r>
              <a:rPr lang="nl-NL" dirty="0"/>
              <a:t> factors, </a:t>
            </a:r>
            <a:r>
              <a:rPr lang="nl-NL" dirty="0" err="1"/>
              <a:t>and</a:t>
            </a:r>
            <a:r>
              <a:rPr lang="nl-NL" dirty="0"/>
              <a:t> </a:t>
            </a:r>
            <a:r>
              <a:rPr lang="nl-NL" dirty="0" err="1"/>
              <a:t>social</a:t>
            </a:r>
            <a:r>
              <a:rPr lang="nl-NL" dirty="0"/>
              <a:t> factors</a:t>
            </a:r>
            <a:r>
              <a:rPr lang="nl-NL" b="0" dirty="0"/>
              <a:t>.</a:t>
            </a:r>
          </a:p>
          <a:p>
            <a:pPr lvl="3"/>
            <a:r>
              <a:rPr lang="nl-NL" dirty="0"/>
              <a:t>Personal factors: </a:t>
            </a:r>
          </a:p>
          <a:p>
            <a:pPr lvl="2"/>
            <a:r>
              <a:rPr lang="en-GB" dirty="0"/>
              <a:t>- Age and </a:t>
            </a:r>
            <a:r>
              <a:rPr lang="en-GB" dirty="0" err="1"/>
              <a:t>lifestage</a:t>
            </a:r>
            <a:endParaRPr lang="en-GB" dirty="0"/>
          </a:p>
          <a:p>
            <a:pPr lvl="2"/>
            <a:r>
              <a:rPr lang="en-GB" dirty="0"/>
              <a:t>- Lifestyle</a:t>
            </a:r>
          </a:p>
          <a:p>
            <a:pPr lvl="2"/>
            <a:r>
              <a:rPr lang="en-GB" dirty="0"/>
              <a:t>- personality</a:t>
            </a:r>
          </a:p>
          <a:p>
            <a:pPr lvl="2"/>
            <a:r>
              <a:rPr lang="en-GB" dirty="0"/>
              <a:t>- Self-Image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107489089"/>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Age and </a:t>
            </a:r>
            <a:r>
              <a:rPr lang="en-GB" dirty="0" err="1"/>
              <a:t>lifestage</a:t>
            </a:r>
            <a:r>
              <a:rPr lang="nl-NL" dirty="0"/>
              <a:t>:</a:t>
            </a:r>
            <a:endParaRPr lang="en-GB" dirty="0"/>
          </a:p>
          <a:p>
            <a:pPr lvl="2"/>
            <a:r>
              <a:rPr lang="en-GB" dirty="0"/>
              <a:t>- Consumers in their early 20s tend to prefer different types of holidays, modes of travel, and accommodation compared to those over 55 years old</a:t>
            </a:r>
          </a:p>
          <a:p>
            <a:pPr lvl="2"/>
            <a:r>
              <a:rPr lang="en-GB" dirty="0"/>
              <a:t>- The stage of the family life cycle significantly affects travel </a:t>
            </a:r>
            <a:r>
              <a:rPr lang="en-GB" dirty="0" err="1"/>
              <a:t>behavior</a:t>
            </a:r>
            <a:endParaRPr lang="en-GB" dirty="0"/>
          </a:p>
          <a:p>
            <a:pPr lvl="2"/>
            <a:r>
              <a:rPr lang="en-GB" dirty="0"/>
              <a:t>- Family-focused resorts cater to families with entertainment and facilities such as baby gyms and teen lounges</a:t>
            </a:r>
          </a:p>
          <a:p>
            <a:pPr lvl="2"/>
            <a:r>
              <a:rPr lang="en-GB" dirty="0"/>
              <a:t>- Airlines have introduced designated seating areas for parents traveling with children, enhancing the travel experience for families</a:t>
            </a:r>
          </a:p>
          <a:p>
            <a:pPr lvl="2"/>
            <a:r>
              <a:rPr lang="en-GB" dirty="0"/>
              <a:t>- In the early stages of the life cycle, consumers face busier lives and limited time</a:t>
            </a:r>
          </a:p>
          <a:p>
            <a:pPr lvl="2"/>
            <a:r>
              <a:rPr lang="en-GB" dirty="0"/>
              <a:t>- As a result, they prioritize convenience, flexibility, and accessibility</a:t>
            </a:r>
          </a:p>
          <a:p>
            <a:pPr lvl="2"/>
            <a:r>
              <a:rPr lang="en-GB" dirty="0"/>
              <a:t>- Marketers can assist these consumers by providing: easily accessible information to aid decision-making, online services for convenience, faster transaction options to save time</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2139779928"/>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Age and </a:t>
            </a:r>
            <a:r>
              <a:rPr lang="en-GB" dirty="0" err="1"/>
              <a:t>lifestage</a:t>
            </a:r>
            <a:r>
              <a:rPr lang="nl-NL" dirty="0"/>
              <a:t>: </a:t>
            </a:r>
            <a:endParaRPr lang="en-GB" dirty="0"/>
          </a:p>
          <a:p>
            <a:pPr lvl="2"/>
            <a:r>
              <a:rPr lang="en-GB" dirty="0"/>
              <a:t>- As consumers progress towards the later stages of the life cycle, they typically have: </a:t>
            </a:r>
          </a:p>
          <a:p>
            <a:pPr lvl="2"/>
            <a:r>
              <a:rPr lang="en-GB" dirty="0"/>
              <a:t>- More disposable income.</a:t>
            </a:r>
          </a:p>
          <a:p>
            <a:pPr lvl="2"/>
            <a:r>
              <a:rPr lang="en-GB" dirty="0"/>
              <a:t>- Greater discretionary time, enabling them to travel.</a:t>
            </a:r>
          </a:p>
          <a:p>
            <a:pPr lvl="2"/>
            <a:r>
              <a:rPr lang="en-GB" dirty="0"/>
              <a:t>- This segment, also known as "senior tourism," includes </a:t>
            </a:r>
            <a:r>
              <a:rPr lang="en-GB" dirty="0" err="1"/>
              <a:t>travelers</a:t>
            </a:r>
            <a:r>
              <a:rPr lang="en-GB" dirty="0"/>
              <a:t> aged 60 and above.</a:t>
            </a:r>
          </a:p>
          <a:p>
            <a:pPr lvl="2"/>
            <a:r>
              <a:rPr lang="en-GB" dirty="0"/>
              <a:t>- Often referred to as "grey gappers" or "silver tourists," they tend to:</a:t>
            </a:r>
          </a:p>
          <a:p>
            <a:pPr lvl="2"/>
            <a:r>
              <a:rPr lang="en-GB" dirty="0"/>
              <a:t>- Visit multiple destinations.</a:t>
            </a:r>
          </a:p>
          <a:p>
            <a:pPr lvl="2"/>
            <a:r>
              <a:rPr lang="en-GB" dirty="0"/>
              <a:t>- Spend significant amounts of money, often called "silver dollars”. </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589809943"/>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Lifestyle</a:t>
            </a:r>
            <a:r>
              <a:rPr lang="nl-NL" dirty="0"/>
              <a:t>: </a:t>
            </a:r>
            <a:endParaRPr lang="en-GB" dirty="0"/>
          </a:p>
          <a:p>
            <a:pPr lvl="2"/>
            <a:r>
              <a:rPr lang="en-GB" dirty="0"/>
              <a:t>- Lifestyle refers to a person's pattern of living, reflected in their activities, interests, and opinions (AIOs).</a:t>
            </a:r>
          </a:p>
          <a:p>
            <a:pPr lvl="2"/>
            <a:r>
              <a:rPr lang="en-GB" dirty="0"/>
              <a:t>- Even people who share the same culture, social class, or reference group can have different lifestyles.</a:t>
            </a:r>
          </a:p>
          <a:p>
            <a:pPr lvl="2"/>
            <a:r>
              <a:rPr lang="en-GB" dirty="0"/>
              <a:t>- A method used to study lifestyles by measuring individuals' AIOs (activities, interests, and opinions).</a:t>
            </a:r>
          </a:p>
          <a:p>
            <a:pPr lvl="2"/>
            <a:r>
              <a:rPr lang="en-GB" dirty="0"/>
              <a:t>- Key Components of Lifestyle:</a:t>
            </a:r>
          </a:p>
          <a:p>
            <a:pPr lvl="2"/>
            <a:r>
              <a:rPr lang="en-GB" dirty="0"/>
              <a:t>- Activities: work, hobbies, holidays, shopping, sports, recreational activities, entertainment, and social events.</a:t>
            </a:r>
          </a:p>
          <a:p>
            <a:pPr lvl="2"/>
            <a:r>
              <a:rPr lang="en-GB" dirty="0"/>
              <a:t>- Interests: home, job, community, food, and media.</a:t>
            </a:r>
          </a:p>
          <a:p>
            <a:pPr lvl="2"/>
            <a:r>
              <a:rPr lang="en-GB" dirty="0"/>
              <a:t>- Opinions: beliefs about various topics, such as politics, religion, economics, future events, education, products, and culture</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2313761192"/>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Personality and self-image</a:t>
            </a:r>
            <a:r>
              <a:rPr lang="nl-NL" dirty="0"/>
              <a:t>: </a:t>
            </a:r>
            <a:endParaRPr lang="en-GB" dirty="0"/>
          </a:p>
          <a:p>
            <a:pPr lvl="2"/>
            <a:r>
              <a:rPr lang="en-GB" dirty="0"/>
              <a:t>- An individual’s personality significantly impacts their travel and tourism purchasing decisions.</a:t>
            </a:r>
          </a:p>
          <a:p>
            <a:pPr lvl="2"/>
            <a:r>
              <a:rPr lang="en-GB" dirty="0"/>
              <a:t>- Traits such as being adventurous or cautious, sociable or introverted, confident or shy influence the type of holiday chosen.</a:t>
            </a:r>
          </a:p>
          <a:p>
            <a:pPr lvl="2"/>
            <a:r>
              <a:rPr lang="en-GB" dirty="0"/>
              <a:t>- Sociable individuals, such as backpackers, often prefer social environments like hostels. </a:t>
            </a:r>
          </a:p>
          <a:p>
            <a:pPr lvl="2"/>
            <a:r>
              <a:rPr lang="en-GB" dirty="0"/>
              <a:t>- Personality is closely tied to self-image or self-concept, which reflects how individuals see.</a:t>
            </a:r>
          </a:p>
          <a:p>
            <a:pPr lvl="2"/>
            <a:r>
              <a:rPr lang="en-GB" dirty="0"/>
              <a:t>- Shy or introverted individuals may avoid highly social trips.</a:t>
            </a:r>
          </a:p>
          <a:p>
            <a:pPr lvl="2"/>
            <a:r>
              <a:rPr lang="en-GB" dirty="0"/>
              <a:t>- However, this relationship is debatable; introverts might choose such trips to challenge themselves and become more outgoing</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1143470549"/>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dirty="0"/>
              <a:t>- Psychological factors play a crucial role in determining an individual’s decisions to purchase tourism products. They include </a:t>
            </a:r>
            <a:r>
              <a:rPr lang="en-GB" dirty="0" err="1"/>
              <a:t>behavior</a:t>
            </a:r>
            <a:r>
              <a:rPr lang="en-GB" dirty="0"/>
              <a:t>, perceptions, attitudes, and motivation.</a:t>
            </a:r>
          </a:p>
          <a:p>
            <a:pPr lvl="2"/>
            <a:r>
              <a:rPr lang="en-GB" b="1" dirty="0" err="1"/>
              <a:t>Behavior</a:t>
            </a:r>
            <a:r>
              <a:rPr lang="en-GB" b="1" dirty="0"/>
              <a:t>:</a:t>
            </a:r>
            <a:endParaRPr lang="en-GB" dirty="0"/>
          </a:p>
          <a:p>
            <a:pPr lvl="2"/>
            <a:r>
              <a:rPr lang="en-GB" dirty="0"/>
              <a:t>- Tourist buying </a:t>
            </a:r>
            <a:r>
              <a:rPr lang="en-GB" dirty="0" err="1"/>
              <a:t>behavior</a:t>
            </a:r>
            <a:r>
              <a:rPr lang="en-GB" dirty="0"/>
              <a:t> is significantly influenced by perception, which refers to how consumers interpret and process information through their senses.</a:t>
            </a:r>
          </a:p>
          <a:p>
            <a:pPr lvl="2"/>
            <a:r>
              <a:rPr lang="en-GB" dirty="0"/>
              <a:t>- Perception is shaped by motivation, learning, and attitudes, with a strong connection to prior travel experiences. </a:t>
            </a:r>
          </a:p>
          <a:p>
            <a:pPr lvl="2"/>
            <a:r>
              <a:rPr lang="en-GB" dirty="0"/>
              <a:t>- Perception involves how individuals interpret sensory inputs (sight, hearing, taste, touch, smell) to make decisions about tourism offerings</a:t>
            </a:r>
          </a:p>
          <a:p>
            <a:pPr lvl="2"/>
            <a:r>
              <a:rPr lang="en-GB" dirty="0"/>
              <a:t>- Since tourism products are intangible (they cannot be seen or physically tested before purchase), consumers rely on their perceptions to guide their decisions.</a:t>
            </a:r>
          </a:p>
          <a:p>
            <a:pPr lvl="2"/>
            <a:r>
              <a:rPr lang="en-GB" dirty="0"/>
              <a:t> </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107489437"/>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nl-NL" b="1" dirty="0"/>
              <a:t>Learning</a:t>
            </a:r>
            <a:r>
              <a:rPr lang="en-GB" b="1" dirty="0"/>
              <a:t>:</a:t>
            </a:r>
            <a:endParaRPr lang="en-GB" dirty="0"/>
          </a:p>
          <a:p>
            <a:pPr lvl="2"/>
            <a:r>
              <a:rPr lang="en-GB" dirty="0"/>
              <a:t>- </a:t>
            </a:r>
            <a:r>
              <a:rPr lang="nl-NL" dirty="0"/>
              <a:t>Learning </a:t>
            </a:r>
            <a:r>
              <a:rPr lang="nl-NL" dirty="0" err="1"/>
              <a:t>refers</a:t>
            </a:r>
            <a:r>
              <a:rPr lang="nl-NL" dirty="0"/>
              <a:t> </a:t>
            </a:r>
            <a:r>
              <a:rPr lang="nl-NL" dirty="0" err="1"/>
              <a:t>to</a:t>
            </a:r>
            <a:r>
              <a:rPr lang="nl-NL" dirty="0"/>
              <a:t> </a:t>
            </a:r>
            <a:r>
              <a:rPr lang="nl-NL" dirty="0" err="1"/>
              <a:t>the</a:t>
            </a:r>
            <a:r>
              <a:rPr lang="nl-NL" dirty="0"/>
              <a:t> </a:t>
            </a:r>
            <a:r>
              <a:rPr lang="nl-NL" dirty="0" err="1"/>
              <a:t>process</a:t>
            </a:r>
            <a:r>
              <a:rPr lang="nl-NL" dirty="0"/>
              <a:t> </a:t>
            </a:r>
            <a:r>
              <a:rPr lang="nl-NL" dirty="0" err="1"/>
              <a:t>by</a:t>
            </a:r>
            <a:r>
              <a:rPr lang="nl-NL" dirty="0"/>
              <a:t> </a:t>
            </a:r>
            <a:r>
              <a:rPr lang="nl-NL" dirty="0" err="1"/>
              <a:t>which</a:t>
            </a:r>
            <a:r>
              <a:rPr lang="nl-NL" dirty="0"/>
              <a:t> </a:t>
            </a:r>
            <a:r>
              <a:rPr lang="nl-NL" dirty="0" err="1"/>
              <a:t>individuals</a:t>
            </a:r>
            <a:r>
              <a:rPr lang="nl-NL" dirty="0"/>
              <a:t> </a:t>
            </a:r>
            <a:r>
              <a:rPr lang="nl-NL" dirty="0" err="1"/>
              <a:t>acquire</a:t>
            </a:r>
            <a:r>
              <a:rPr lang="nl-NL" dirty="0"/>
              <a:t> </a:t>
            </a:r>
            <a:r>
              <a:rPr lang="nl-NL" dirty="0" err="1"/>
              <a:t>knowledge</a:t>
            </a:r>
            <a:r>
              <a:rPr lang="nl-NL" dirty="0"/>
              <a:t> </a:t>
            </a:r>
            <a:r>
              <a:rPr lang="nl-NL" dirty="0" err="1"/>
              <a:t>and</a:t>
            </a:r>
            <a:r>
              <a:rPr lang="nl-NL" dirty="0"/>
              <a:t> </a:t>
            </a:r>
            <a:r>
              <a:rPr lang="nl-NL" dirty="0" err="1"/>
              <a:t>experience</a:t>
            </a:r>
            <a:r>
              <a:rPr lang="nl-NL" dirty="0"/>
              <a:t> </a:t>
            </a:r>
            <a:r>
              <a:rPr lang="nl-NL" dirty="0" err="1"/>
              <a:t>related</a:t>
            </a:r>
            <a:r>
              <a:rPr lang="nl-NL" dirty="0"/>
              <a:t> </a:t>
            </a:r>
            <a:r>
              <a:rPr lang="nl-NL" dirty="0" err="1"/>
              <a:t>to</a:t>
            </a:r>
            <a:r>
              <a:rPr lang="nl-NL" dirty="0"/>
              <a:t> </a:t>
            </a:r>
            <a:r>
              <a:rPr lang="nl-NL" dirty="0" err="1"/>
              <a:t>purchasing</a:t>
            </a:r>
            <a:r>
              <a:rPr lang="nl-NL" dirty="0"/>
              <a:t> </a:t>
            </a:r>
            <a:r>
              <a:rPr lang="nl-NL" dirty="0" err="1"/>
              <a:t>and</a:t>
            </a:r>
            <a:r>
              <a:rPr lang="nl-NL" dirty="0"/>
              <a:t> </a:t>
            </a:r>
            <a:r>
              <a:rPr lang="nl-NL" dirty="0" err="1"/>
              <a:t>consuming</a:t>
            </a:r>
            <a:r>
              <a:rPr lang="nl-NL" dirty="0"/>
              <a:t> </a:t>
            </a:r>
            <a:r>
              <a:rPr lang="nl-NL" dirty="0" err="1"/>
              <a:t>tourism</a:t>
            </a:r>
            <a:r>
              <a:rPr lang="nl-NL" dirty="0"/>
              <a:t> </a:t>
            </a:r>
            <a:r>
              <a:rPr lang="nl-NL" dirty="0" err="1"/>
              <a:t>products</a:t>
            </a:r>
            <a:r>
              <a:rPr lang="nl-NL" dirty="0"/>
              <a:t>, </a:t>
            </a:r>
            <a:r>
              <a:rPr lang="nl-NL" dirty="0" err="1"/>
              <a:t>which</a:t>
            </a:r>
            <a:r>
              <a:rPr lang="nl-NL" dirty="0"/>
              <a:t> </a:t>
            </a:r>
            <a:r>
              <a:rPr lang="nl-NL" dirty="0" err="1"/>
              <a:t>they</a:t>
            </a:r>
            <a:r>
              <a:rPr lang="nl-NL" dirty="0"/>
              <a:t> </a:t>
            </a:r>
            <a:r>
              <a:rPr lang="nl-NL" dirty="0" err="1"/>
              <a:t>then</a:t>
            </a:r>
            <a:r>
              <a:rPr lang="nl-NL" dirty="0"/>
              <a:t> </a:t>
            </a:r>
            <a:r>
              <a:rPr lang="nl-NL" dirty="0" err="1"/>
              <a:t>apply</a:t>
            </a:r>
            <a:r>
              <a:rPr lang="nl-NL" dirty="0"/>
              <a:t> </a:t>
            </a:r>
            <a:r>
              <a:rPr lang="nl-NL" dirty="0" err="1"/>
              <a:t>to</a:t>
            </a:r>
            <a:r>
              <a:rPr lang="nl-NL" dirty="0"/>
              <a:t> </a:t>
            </a:r>
            <a:r>
              <a:rPr lang="nl-NL" dirty="0" err="1"/>
              <a:t>future</a:t>
            </a:r>
            <a:r>
              <a:rPr lang="nl-NL" dirty="0"/>
              <a:t> </a:t>
            </a:r>
            <a:r>
              <a:rPr lang="nl-NL" dirty="0" err="1"/>
              <a:t>decisions</a:t>
            </a:r>
            <a:r>
              <a:rPr lang="en-GB" dirty="0"/>
              <a:t>.</a:t>
            </a:r>
          </a:p>
          <a:p>
            <a:pPr lvl="2"/>
            <a:r>
              <a:rPr lang="en-GB" dirty="0"/>
              <a:t>- </a:t>
            </a:r>
            <a:r>
              <a:rPr lang="nl-NL" dirty="0"/>
              <a:t>People </a:t>
            </a:r>
            <a:r>
              <a:rPr lang="nl-NL" dirty="0" err="1"/>
              <a:t>gain</a:t>
            </a:r>
            <a:r>
              <a:rPr lang="nl-NL" dirty="0"/>
              <a:t> </a:t>
            </a:r>
            <a:r>
              <a:rPr lang="nl-NL" dirty="0" err="1"/>
              <a:t>knowledge</a:t>
            </a:r>
            <a:r>
              <a:rPr lang="nl-NL" dirty="0"/>
              <a:t> </a:t>
            </a:r>
            <a:r>
              <a:rPr lang="nl-NL" dirty="0" err="1"/>
              <a:t>through</a:t>
            </a:r>
            <a:r>
              <a:rPr lang="nl-NL" dirty="0"/>
              <a:t> direct </a:t>
            </a:r>
            <a:r>
              <a:rPr lang="nl-NL" dirty="0" err="1"/>
              <a:t>consumption</a:t>
            </a:r>
            <a:r>
              <a:rPr lang="nl-NL" dirty="0"/>
              <a:t> (</a:t>
            </a:r>
            <a:r>
              <a:rPr lang="nl-NL" dirty="0" err="1"/>
              <a:t>experiencing</a:t>
            </a:r>
            <a:r>
              <a:rPr lang="nl-NL" dirty="0"/>
              <a:t> </a:t>
            </a:r>
            <a:r>
              <a:rPr lang="nl-NL" dirty="0" err="1"/>
              <a:t>tourism</a:t>
            </a:r>
            <a:r>
              <a:rPr lang="nl-NL" dirty="0"/>
              <a:t> </a:t>
            </a:r>
            <a:r>
              <a:rPr lang="nl-NL" dirty="0" err="1"/>
              <a:t>offerings</a:t>
            </a:r>
            <a:r>
              <a:rPr lang="nl-NL" dirty="0"/>
              <a:t>), as well as indirect sources, </a:t>
            </a:r>
            <a:r>
              <a:rPr lang="nl-NL" dirty="0" err="1"/>
              <a:t>such</a:t>
            </a:r>
            <a:r>
              <a:rPr lang="nl-NL" dirty="0"/>
              <a:t> as </a:t>
            </a:r>
            <a:r>
              <a:rPr lang="nl-NL" dirty="0" err="1"/>
              <a:t>listening</a:t>
            </a:r>
            <a:r>
              <a:rPr lang="nl-NL" dirty="0"/>
              <a:t> </a:t>
            </a:r>
            <a:r>
              <a:rPr lang="nl-NL" dirty="0" err="1"/>
              <a:t>to</a:t>
            </a:r>
            <a:r>
              <a:rPr lang="nl-NL" dirty="0"/>
              <a:t> </a:t>
            </a:r>
            <a:r>
              <a:rPr lang="nl-NL" dirty="0" err="1"/>
              <a:t>others</a:t>
            </a:r>
            <a:r>
              <a:rPr lang="nl-NL" dirty="0"/>
              <a:t>' </a:t>
            </a:r>
            <a:r>
              <a:rPr lang="nl-NL" dirty="0" err="1"/>
              <a:t>experiences</a:t>
            </a:r>
            <a:r>
              <a:rPr lang="nl-NL" dirty="0"/>
              <a:t> or reading reviews</a:t>
            </a:r>
            <a:r>
              <a:rPr lang="en-GB" dirty="0"/>
              <a:t>. </a:t>
            </a:r>
          </a:p>
          <a:p>
            <a:pPr lvl="2"/>
            <a:r>
              <a:rPr lang="en-GB" dirty="0"/>
              <a:t>- </a:t>
            </a:r>
            <a:r>
              <a:rPr lang="nl-NL" dirty="0"/>
              <a:t>Over time, </a:t>
            </a:r>
            <a:r>
              <a:rPr lang="nl-NL" dirty="0" err="1"/>
              <a:t>consumers</a:t>
            </a:r>
            <a:r>
              <a:rPr lang="nl-NL" dirty="0"/>
              <a:t> </a:t>
            </a:r>
            <a:r>
              <a:rPr lang="nl-NL" dirty="0" err="1"/>
              <a:t>accumulate</a:t>
            </a:r>
            <a:r>
              <a:rPr lang="nl-NL" dirty="0"/>
              <a:t> a </a:t>
            </a:r>
            <a:r>
              <a:rPr lang="nl-NL" dirty="0" err="1"/>
              <a:t>mental</a:t>
            </a:r>
            <a:r>
              <a:rPr lang="nl-NL" dirty="0"/>
              <a:t> </a:t>
            </a:r>
            <a:r>
              <a:rPr lang="nl-NL" dirty="0" err="1"/>
              <a:t>inventory</a:t>
            </a:r>
            <a:r>
              <a:rPr lang="nl-NL" dirty="0"/>
              <a:t> of </a:t>
            </a:r>
            <a:r>
              <a:rPr lang="nl-NL" dirty="0" err="1"/>
              <a:t>tourism</a:t>
            </a:r>
            <a:r>
              <a:rPr lang="nl-NL" dirty="0"/>
              <a:t> </a:t>
            </a:r>
            <a:r>
              <a:rPr lang="nl-NL" dirty="0" err="1"/>
              <a:t>products</a:t>
            </a:r>
            <a:r>
              <a:rPr lang="nl-NL" dirty="0"/>
              <a:t>, </a:t>
            </a:r>
            <a:r>
              <a:rPr lang="nl-NL" dirty="0" err="1"/>
              <a:t>including</a:t>
            </a:r>
            <a:r>
              <a:rPr lang="nl-NL" dirty="0"/>
              <a:t> </a:t>
            </a:r>
            <a:r>
              <a:rPr lang="nl-NL" dirty="0" err="1"/>
              <a:t>both</a:t>
            </a:r>
            <a:r>
              <a:rPr lang="nl-NL" dirty="0"/>
              <a:t> </a:t>
            </a:r>
            <a:r>
              <a:rPr lang="nl-NL" dirty="0" err="1"/>
              <a:t>positive</a:t>
            </a:r>
            <a:r>
              <a:rPr lang="nl-NL" dirty="0"/>
              <a:t> </a:t>
            </a:r>
            <a:r>
              <a:rPr lang="nl-NL" dirty="0" err="1"/>
              <a:t>and</a:t>
            </a:r>
            <a:r>
              <a:rPr lang="nl-NL" dirty="0"/>
              <a:t> </a:t>
            </a:r>
            <a:r>
              <a:rPr lang="nl-NL" dirty="0" err="1"/>
              <a:t>negative</a:t>
            </a:r>
            <a:r>
              <a:rPr lang="nl-NL" dirty="0"/>
              <a:t> </a:t>
            </a:r>
            <a:r>
              <a:rPr lang="nl-NL" dirty="0" err="1"/>
              <a:t>experiences</a:t>
            </a:r>
            <a:r>
              <a:rPr lang="nl-NL" dirty="0"/>
              <a:t>, </a:t>
            </a:r>
            <a:r>
              <a:rPr lang="nl-NL" dirty="0" err="1"/>
              <a:t>which</a:t>
            </a:r>
            <a:r>
              <a:rPr lang="nl-NL" dirty="0"/>
              <a:t> </a:t>
            </a:r>
            <a:r>
              <a:rPr lang="nl-NL" dirty="0" err="1"/>
              <a:t>influences</a:t>
            </a:r>
            <a:r>
              <a:rPr lang="nl-NL" dirty="0"/>
              <a:t> </a:t>
            </a:r>
            <a:r>
              <a:rPr lang="nl-NL" dirty="0" err="1"/>
              <a:t>their</a:t>
            </a:r>
            <a:r>
              <a:rPr lang="nl-NL" dirty="0"/>
              <a:t> </a:t>
            </a:r>
            <a:r>
              <a:rPr lang="nl-NL" dirty="0" err="1"/>
              <a:t>future</a:t>
            </a:r>
            <a:r>
              <a:rPr lang="nl-NL" dirty="0"/>
              <a:t> </a:t>
            </a:r>
            <a:r>
              <a:rPr lang="nl-NL" dirty="0" err="1"/>
              <a:t>choices</a:t>
            </a:r>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3909054947"/>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b="1" dirty="0"/>
              <a:t>Attitudes:</a:t>
            </a:r>
            <a:endParaRPr lang="en-GB" dirty="0"/>
          </a:p>
          <a:p>
            <a:pPr lvl="2"/>
            <a:r>
              <a:rPr lang="en-GB" dirty="0"/>
              <a:t>- An attitude is an evaluative judgment or level of liking towards an object, person, or event. People develop attitudes based on their feelings and thoughts about various subjects, including travel and tourism.</a:t>
            </a:r>
          </a:p>
          <a:p>
            <a:pPr lvl="2"/>
            <a:r>
              <a:rPr lang="en-GB" dirty="0"/>
              <a:t>- Attitudes play a crucial role in shaping purchasing </a:t>
            </a:r>
            <a:r>
              <a:rPr lang="en-GB" dirty="0" err="1"/>
              <a:t>behavior</a:t>
            </a:r>
            <a:r>
              <a:rPr lang="en-GB" dirty="0"/>
              <a:t>, influencing how consumers view and react to brands, products, or services. </a:t>
            </a:r>
          </a:p>
          <a:p>
            <a:pPr lvl="2"/>
            <a:r>
              <a:rPr lang="en-GB" dirty="0"/>
              <a:t>- In tourism, attitudes extend to knowledge of destinations, as well as experiences with people and events</a:t>
            </a:r>
          </a:p>
          <a:p>
            <a:pPr lvl="2"/>
            <a:r>
              <a:rPr lang="en-GB" dirty="0"/>
              <a:t>- Negative experiences, such as poor service at a hotel or an overcrowded, polluted destination, can lead to negative attitudes that prevent future purchases or visits</a:t>
            </a:r>
          </a:p>
          <a:p>
            <a:pPr lvl="2"/>
            <a:r>
              <a:rPr lang="en-GB" dirty="0"/>
              <a:t>- Consumers are increasingly concerned about ethical consumption, avoiding destinations or services that are environmentally irresponsible, unethical, or detrimental to local communities</a:t>
            </a:r>
          </a:p>
          <a:p>
            <a:pPr lvl="2"/>
            <a:r>
              <a:rPr lang="en-GB" dirty="0"/>
              <a:t>- A bad experience in the tourism or hospitality industry (e.g., at a hotel or restaurant) can result in a negative attitude, making the consumer less likely to return or recommend the service.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647700113"/>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b="1" dirty="0"/>
              <a:t>Motivation:</a:t>
            </a:r>
            <a:endParaRPr lang="en-GB" dirty="0"/>
          </a:p>
          <a:p>
            <a:pPr lvl="2"/>
            <a:r>
              <a:rPr lang="en-GB" dirty="0"/>
              <a:t>- Understanding why consumers select particular tourism products and destinations is a complex process.</a:t>
            </a:r>
          </a:p>
          <a:p>
            <a:pPr lvl="2"/>
            <a:r>
              <a:rPr lang="en-GB" dirty="0"/>
              <a:t>- Motivation is a state of arousal or drive that prompts individuals to take action to achieve specific goals. </a:t>
            </a:r>
          </a:p>
          <a:p>
            <a:pPr lvl="2"/>
            <a:r>
              <a:rPr lang="en-GB" dirty="0"/>
              <a:t>- The term motivation is often overused in the tourism industry and should not be confused with the reason for travel. For example, “to visit friends or family” is a reason for travel, but not necessarily a motivation for travel. </a:t>
            </a:r>
          </a:p>
          <a:p>
            <a:pPr lvl="2"/>
            <a:r>
              <a:rPr lang="en-GB" dirty="0"/>
              <a:t>- There are numerous factors that influence why consumers choose to purchase tourism offerings. Understanding these motivations is crucial for tourism marketers.</a:t>
            </a:r>
          </a:p>
          <a:p>
            <a:pPr lvl="2"/>
            <a:r>
              <a:rPr lang="en-GB" dirty="0"/>
              <a:t>- Consumers are increasingly concerned about ethical consumption, avoiding destinations or services that are environmentally irresponsible, unethical, or detrimental to local communities</a:t>
            </a:r>
          </a:p>
          <a:p>
            <a:pPr lvl="2"/>
            <a:r>
              <a:rPr lang="en-GB" dirty="0"/>
              <a:t>- It can be difficult for consumers to articulate the specific motivational factors behind their decision to travel. Often, they may not fully recognize or be able to express the underlying reasons that prompt their need for travel.</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3434694151"/>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3" name="Tijdelijke aanduiding voor verticale tekst 2"/>
          <p:cNvSpPr>
            <a:spLocks noGrp="1"/>
          </p:cNvSpPr>
          <p:nvPr>
            <p:ph type="body" orient="vert" idx="1"/>
          </p:nvPr>
        </p:nvSpPr>
        <p:spPr>
          <a:xfrm>
            <a:off x="404663" y="1252836"/>
            <a:ext cx="6342584" cy="4795836"/>
          </a:xfrm>
        </p:spPr>
        <p:txBody>
          <a:bodyPr>
            <a:normAutofit/>
          </a:bodyPr>
          <a:lstStyle/>
          <a:p>
            <a:pPr lvl="3"/>
            <a:r>
              <a:rPr lang="nl-NL" dirty="0"/>
              <a:t>-</a:t>
            </a:r>
            <a:r>
              <a:rPr lang="en-GB" dirty="0"/>
              <a:t> Psychological Factors</a:t>
            </a:r>
          </a:p>
          <a:p>
            <a:pPr lvl="2"/>
            <a:r>
              <a:rPr lang="en-GB" b="1" dirty="0"/>
              <a:t>Motivation:</a:t>
            </a:r>
            <a:endParaRPr lang="en-GB" dirty="0"/>
          </a:p>
          <a:p>
            <a:pPr lvl="2"/>
            <a:r>
              <a:rPr lang="en-GB" dirty="0"/>
              <a:t>- One of the most widely used theories of motivation in </a:t>
            </a:r>
          </a:p>
          <a:p>
            <a:pPr lvl="2"/>
            <a:r>
              <a:rPr lang="en-GB" dirty="0"/>
              <a:t>marketing is Maslow’s Hierarchy of Needs, </a:t>
            </a:r>
          </a:p>
          <a:p>
            <a:pPr lvl="2"/>
            <a:r>
              <a:rPr lang="en-GB" dirty="0"/>
              <a:t>which proposes a pyramid structure of human needs.</a:t>
            </a:r>
          </a:p>
          <a:p>
            <a:pPr lvl="2"/>
            <a:r>
              <a:rPr lang="en-GB" dirty="0"/>
              <a:t>- The theory suggests that when an individual's goals </a:t>
            </a:r>
          </a:p>
          <a:p>
            <a:pPr lvl="2"/>
            <a:r>
              <a:rPr lang="en-GB" dirty="0"/>
              <a:t>are achieved, their needs subside, </a:t>
            </a:r>
          </a:p>
          <a:p>
            <a:pPr lvl="2"/>
            <a:r>
              <a:rPr lang="en-GB" dirty="0"/>
              <a:t>and they return to a state of normality until new needs emerge. </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14</a:t>
            </a:fld>
            <a:endParaRPr lang="nl-NL"/>
          </a:p>
        </p:txBody>
      </p:sp>
      <p:pic>
        <p:nvPicPr>
          <p:cNvPr id="5" name="Picture Placeholder 4">
            <a:extLst>
              <a:ext uri="{FF2B5EF4-FFF2-40B4-BE49-F238E27FC236}">
                <a16:creationId xmlns:a16="http://schemas.microsoft.com/office/drawing/2014/main" id="{F3612684-6F82-A04A-EDF8-E39986B0BC22}"/>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4750" r="4750"/>
          <a:stretch/>
        </p:blipFill>
        <p:spPr bwMode="auto">
          <a:xfrm>
            <a:off x="7453634" y="836712"/>
            <a:ext cx="4339905" cy="52116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5832310"/>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b="1" dirty="0"/>
              <a:t>Motivation:</a:t>
            </a:r>
            <a:endParaRPr lang="en-GB" dirty="0"/>
          </a:p>
          <a:p>
            <a:pPr lvl="2"/>
            <a:r>
              <a:rPr lang="en-GB" dirty="0"/>
              <a:t>- Maslow suggested that basic needs (such as physiological needs and safety) must be regularly met before individuals focus on higher-level needs like social needs or esteem  needs. </a:t>
            </a:r>
          </a:p>
          <a:p>
            <a:pPr lvl="2"/>
            <a:r>
              <a:rPr lang="en-GB" dirty="0"/>
              <a:t>- In the tourism industry, if consumers perceive that a hotel chain effectively satisfies their basic needs (e.g., food, shelter, and security), these foundational needs become less significant to them </a:t>
            </a:r>
          </a:p>
          <a:p>
            <a:pPr lvl="2"/>
            <a:r>
              <a:rPr lang="en-GB" dirty="0"/>
              <a:t>- Once these lower-level needs are satisfied, marketers should focus on appealing to higher-level needs, such as status or self-esteem, in order to attract and retain consumers. For instance, a luxury hotel or a branded resort can position itself as a status symbol, offering premium services or exclusivity to appeal to consumers seeking higher-level satisfaction.</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2953583134"/>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2"/>
            <a:r>
              <a:rPr lang="en-GB" dirty="0"/>
              <a:t>- Culture is the sum total of learned beliefs, values, and customs that influence the consumer </a:t>
            </a:r>
            <a:r>
              <a:rPr lang="en-GB" dirty="0" err="1"/>
              <a:t>behavior</a:t>
            </a:r>
            <a:r>
              <a:rPr lang="en-GB" dirty="0"/>
              <a:t> of members of a particular society. </a:t>
            </a:r>
          </a:p>
          <a:p>
            <a:pPr lvl="2"/>
            <a:r>
              <a:rPr lang="en-GB" dirty="0"/>
              <a:t>- Culture is made up of what a group has in common and what distinguishes it from other groups.</a:t>
            </a:r>
          </a:p>
          <a:p>
            <a:pPr lvl="2"/>
            <a:r>
              <a:rPr lang="en-GB" dirty="0"/>
              <a:t>- These elements, including language, food, clothing, art, religion, and architecture, are often passed down from one generation to another, shaping societal norms and individual </a:t>
            </a:r>
            <a:r>
              <a:rPr lang="en-GB" dirty="0" err="1"/>
              <a:t>behaviors</a:t>
            </a:r>
            <a:r>
              <a:rPr lang="en-GB" dirty="0"/>
              <a:t>.</a:t>
            </a:r>
          </a:p>
          <a:p>
            <a:pPr lvl="2"/>
            <a:r>
              <a:rPr lang="en-GB" dirty="0"/>
              <a:t>- Culture plays a significant role in the tourism industry as it shapes the preferences and </a:t>
            </a:r>
            <a:r>
              <a:rPr lang="en-GB" dirty="0" err="1"/>
              <a:t>behaviors</a:t>
            </a:r>
            <a:r>
              <a:rPr lang="en-GB" dirty="0"/>
              <a:t> of tourists.</a:t>
            </a:r>
          </a:p>
          <a:p>
            <a:pPr lvl="2"/>
            <a:r>
              <a:rPr lang="en-GB" dirty="0"/>
              <a:t>- People tend to choose destinations that align with their cultural values or interests.</a:t>
            </a:r>
          </a:p>
          <a:p>
            <a:pPr lvl="2"/>
            <a:r>
              <a:rPr lang="en-GB" dirty="0"/>
              <a:t>- From food preferences to the types of experiences sought (e.g., religious or historical sites, festivals), culture shapes demand in the tourism sector.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4083186801"/>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3"/>
            <a:r>
              <a:rPr lang="en-GB" dirty="0"/>
              <a:t>Culture and Ethnic Groups:</a:t>
            </a:r>
          </a:p>
          <a:p>
            <a:pPr lvl="2"/>
            <a:r>
              <a:rPr lang="en-GB" dirty="0"/>
              <a:t>- Culture is the sum total of learned beliefs, values, and customs that influence the consumer </a:t>
            </a:r>
            <a:r>
              <a:rPr lang="en-GB" dirty="0" err="1"/>
              <a:t>behavior</a:t>
            </a:r>
            <a:r>
              <a:rPr lang="en-GB" dirty="0"/>
              <a:t> of members of a particular society. </a:t>
            </a:r>
          </a:p>
          <a:p>
            <a:pPr lvl="2"/>
            <a:r>
              <a:rPr lang="en-GB" dirty="0"/>
              <a:t>- Culture is made up of what a group has in common and what distinguishes it from other groups.</a:t>
            </a:r>
          </a:p>
          <a:p>
            <a:pPr lvl="2"/>
            <a:r>
              <a:rPr lang="en-GB" dirty="0"/>
              <a:t>- These elements, including language, food, clothing, art, religion, and architecture, are often passed down from one generation to another, shaping societal norms and individual </a:t>
            </a:r>
            <a:r>
              <a:rPr lang="en-GB" dirty="0" err="1"/>
              <a:t>behaviors</a:t>
            </a:r>
            <a:r>
              <a:rPr lang="en-GB" dirty="0"/>
              <a:t>.</a:t>
            </a:r>
          </a:p>
          <a:p>
            <a:pPr lvl="2"/>
            <a:r>
              <a:rPr lang="en-GB" dirty="0"/>
              <a:t>- Culture plays a significant role in the tourism industry as it shapes the preferences and </a:t>
            </a:r>
            <a:r>
              <a:rPr lang="en-GB" dirty="0" err="1"/>
              <a:t>behaviors</a:t>
            </a:r>
            <a:r>
              <a:rPr lang="en-GB" dirty="0"/>
              <a:t> of tourists.</a:t>
            </a:r>
          </a:p>
          <a:p>
            <a:pPr lvl="2"/>
            <a:r>
              <a:rPr lang="en-GB" dirty="0"/>
              <a:t>- People tend to choose destinations that align with their cultural values or interests.</a:t>
            </a:r>
          </a:p>
          <a:p>
            <a:pPr lvl="2"/>
            <a:r>
              <a:rPr lang="en-GB" dirty="0"/>
              <a:t>- From food preferences to the types of experiences sought (e.g., religious or historical sites, festivals), culture shapes demand in the tourism sector.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170338022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3"/>
            <a:r>
              <a:rPr lang="en-GB" dirty="0"/>
              <a:t>Social grade:</a:t>
            </a:r>
          </a:p>
          <a:p>
            <a:pPr lvl="2"/>
            <a:r>
              <a:rPr lang="en-GB" dirty="0"/>
              <a:t>- Social grade (or class) refers to the classification of individuals based on factors such as occupation, education, income, and lifestyle. A typical class structure entails an upper, middle, and lower class. Social class is usually identified by </a:t>
            </a:r>
            <a:r>
              <a:rPr lang="en-GB" dirty="0" err="1"/>
              <a:t>occuption</a:t>
            </a:r>
            <a:r>
              <a:rPr lang="en-GB" dirty="0"/>
              <a:t> level, education, lifestyle and income</a:t>
            </a:r>
          </a:p>
          <a:p>
            <a:pPr lvl="2"/>
            <a:r>
              <a:rPr lang="en-GB" dirty="0"/>
              <a:t>- Consumers' social class determines their disposable income, which in turn influences their spending </a:t>
            </a:r>
            <a:r>
              <a:rPr lang="en-GB" dirty="0" err="1"/>
              <a:t>behavior</a:t>
            </a:r>
            <a:r>
              <a:rPr lang="en-GB" dirty="0"/>
              <a:t>.</a:t>
            </a:r>
          </a:p>
          <a:p>
            <a:pPr lvl="2"/>
            <a:r>
              <a:rPr lang="en-GB" dirty="0"/>
              <a:t>- Higher-income individuals tend to spend more on luxury or premium travel experiences, while lower-income individuals might prioritize more affordable options.</a:t>
            </a:r>
          </a:p>
          <a:p>
            <a:pPr lvl="2"/>
            <a:r>
              <a:rPr lang="en-GB" dirty="0"/>
              <a:t>- A typical class structure entails an upper, middle, and lower class. Social class is usually identified by </a:t>
            </a:r>
            <a:r>
              <a:rPr lang="en-GB" dirty="0" err="1"/>
              <a:t>occuption</a:t>
            </a:r>
            <a:r>
              <a:rPr lang="en-GB" dirty="0"/>
              <a:t> level, education, lifestyle and income.</a:t>
            </a:r>
          </a:p>
          <a:p>
            <a:pPr lvl="2"/>
            <a:r>
              <a:rPr lang="en-GB"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2535683253"/>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3" name="Tijdelijke aanduiding voor verticale tekst 2"/>
          <p:cNvSpPr>
            <a:spLocks noGrp="1"/>
          </p:cNvSpPr>
          <p:nvPr>
            <p:ph type="body" orient="vert" idx="1"/>
          </p:nvPr>
        </p:nvSpPr>
        <p:spPr/>
        <p:txBody>
          <a:bodyPr>
            <a:normAutofit/>
          </a:bodyPr>
          <a:lstStyle/>
          <a:p>
            <a:pPr lvl="3"/>
            <a:r>
              <a:rPr lang="nl-NL" dirty="0"/>
              <a:t>-</a:t>
            </a:r>
            <a:r>
              <a:rPr lang="en-GB" dirty="0"/>
              <a:t>Social factors </a:t>
            </a:r>
          </a:p>
          <a:p>
            <a:pPr lvl="3"/>
            <a:r>
              <a:rPr lang="en-GB" dirty="0"/>
              <a:t>- </a:t>
            </a:r>
            <a:r>
              <a:rPr lang="en-GB" b="0" dirty="0"/>
              <a:t>Consumers’ decisions are heavily influenced by the people they </a:t>
            </a:r>
          </a:p>
          <a:p>
            <a:pPr lvl="3"/>
            <a:r>
              <a:rPr lang="en-GB" b="0" dirty="0"/>
              <a:t>interact with, either directly or through observation. </a:t>
            </a:r>
          </a:p>
          <a:p>
            <a:pPr lvl="3"/>
            <a:r>
              <a:rPr lang="en-GB" dirty="0"/>
              <a:t>- </a:t>
            </a:r>
            <a:r>
              <a:rPr lang="en-GB" b="0" dirty="0"/>
              <a:t>These social factors encompass reference groups and family – </a:t>
            </a:r>
          </a:p>
          <a:p>
            <a:pPr lvl="3"/>
            <a:r>
              <a:rPr lang="en-GB" b="0" dirty="0"/>
              <a:t>Consumers' social class determines their disposable income, </a:t>
            </a:r>
          </a:p>
          <a:p>
            <a:pPr lvl="3"/>
            <a:r>
              <a:rPr lang="en-GB" b="0" dirty="0"/>
              <a:t>which in turn influences their spending </a:t>
            </a:r>
            <a:r>
              <a:rPr lang="en-GB" b="0" dirty="0" err="1"/>
              <a:t>behavior</a:t>
            </a:r>
            <a:r>
              <a:rPr lang="en-GB" dirty="0"/>
              <a:t>.</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19</a:t>
            </a:fld>
            <a:endParaRPr lang="nl-NL"/>
          </a:p>
        </p:txBody>
      </p:sp>
      <p:pic>
        <p:nvPicPr>
          <p:cNvPr id="14" name="Picture Placeholder 13">
            <a:extLst>
              <a:ext uri="{FF2B5EF4-FFF2-40B4-BE49-F238E27FC236}">
                <a16:creationId xmlns:a16="http://schemas.microsoft.com/office/drawing/2014/main" id="{5B775DAE-6C1F-31BC-B342-22692EFC6256}"/>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9417" r="9417"/>
          <a:stretch>
            <a:fillRect/>
          </a:stretch>
        </p:blipFill>
        <p:spPr>
          <a:xfrm>
            <a:off x="7835522" y="1187521"/>
            <a:ext cx="4339905" cy="4795837"/>
          </a:xfrm>
          <a:prstGeom prst="rect">
            <a:avLst/>
          </a:prstGeom>
        </p:spPr>
      </p:pic>
      <p:sp>
        <p:nvSpPr>
          <p:cNvPr id="15" name="TextBox 14">
            <a:extLst>
              <a:ext uri="{FF2B5EF4-FFF2-40B4-BE49-F238E27FC236}">
                <a16:creationId xmlns:a16="http://schemas.microsoft.com/office/drawing/2014/main" id="{FCBEFE39-9215-FC16-9A73-16A13129A99E}"/>
              </a:ext>
            </a:extLst>
          </p:cNvPr>
          <p:cNvSpPr txBox="1"/>
          <p:nvPr/>
        </p:nvSpPr>
        <p:spPr>
          <a:xfrm>
            <a:off x="1066800" y="148045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85835150"/>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Travel </a:t>
            </a:r>
            <a:r>
              <a:rPr lang="nl-NL" dirty="0" err="1"/>
              <a:t>Behavior</a:t>
            </a:r>
            <a:r>
              <a:rPr lang="nl-NL" dirty="0"/>
              <a:t> </a:t>
            </a:r>
            <a:r>
              <a:rPr lang="nl-NL" dirty="0" err="1"/>
              <a:t>and</a:t>
            </a:r>
            <a:r>
              <a:rPr lang="nl-NL" dirty="0"/>
              <a:t> </a:t>
            </a:r>
            <a:r>
              <a:rPr lang="nl-NL" dirty="0" err="1"/>
              <a:t>Tourism</a:t>
            </a:r>
            <a:r>
              <a:rPr lang="nl-NL" dirty="0"/>
              <a:t> </a:t>
            </a:r>
            <a:r>
              <a:rPr lang="nl-NL" dirty="0" err="1"/>
              <a:t>Motivation</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Reference groups:</a:t>
            </a:r>
          </a:p>
          <a:p>
            <a:pPr lvl="2"/>
            <a:r>
              <a:rPr lang="en-GB" dirty="0"/>
              <a:t>- A reference group is a group of people that influences an individual’s buying </a:t>
            </a:r>
            <a:r>
              <a:rPr lang="en-GB" dirty="0" err="1"/>
              <a:t>behavior</a:t>
            </a:r>
            <a:r>
              <a:rPr lang="en-GB" dirty="0"/>
              <a:t>.</a:t>
            </a:r>
          </a:p>
          <a:p>
            <a:pPr lvl="2"/>
            <a:r>
              <a:rPr lang="en-GB" dirty="0"/>
              <a:t>- Consumers often base decisions, such as choosing a holiday destination, on the preferences and </a:t>
            </a:r>
            <a:r>
              <a:rPr lang="en-GB" dirty="0" err="1"/>
              <a:t>behaviors</a:t>
            </a:r>
            <a:r>
              <a:rPr lang="en-GB" dirty="0"/>
              <a:t> of these groups.</a:t>
            </a:r>
          </a:p>
          <a:p>
            <a:pPr lvl="2"/>
            <a:r>
              <a:rPr lang="en-GB" dirty="0"/>
              <a:t>- Reference groups influencing consumer </a:t>
            </a:r>
            <a:r>
              <a:rPr lang="en-GB" dirty="0" err="1"/>
              <a:t>behavior</a:t>
            </a:r>
            <a:r>
              <a:rPr lang="en-GB" dirty="0"/>
              <a:t> can be diverse, including family and friends, celebrities, social clubs, workplace and colleagues, social networking sites, educational institutions, religious organizations.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528757391"/>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understanding how consumers make decisions and consume tourism activities is critical for tourism management. </a:t>
            </a:r>
          </a:p>
          <a:p>
            <a:pPr lvl="2"/>
            <a:r>
              <a:rPr lang="en-GB" dirty="0"/>
              <a:t>-  This understanding helps businesses and destinations adapt to the diverse needs of tourists, craft compelling marketing messages, design relevant products and services, and ensure high levels of customer satisfaction. </a:t>
            </a:r>
          </a:p>
          <a:p>
            <a:pPr lvl="2"/>
            <a:r>
              <a:rPr lang="en-GB" dirty="0"/>
              <a:t>-  By appreciating the variety in consumer </a:t>
            </a:r>
            <a:r>
              <a:rPr lang="en-GB" dirty="0" err="1"/>
              <a:t>behavior</a:t>
            </a:r>
            <a:r>
              <a:rPr lang="en-GB" dirty="0"/>
              <a:t>, tourism managers can effectively meet demand, enhance experiences, and ultimately drive growth in the tourism industry.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3001218000"/>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Tourists, as consumers, make purchasing decisions for goods and services that satisfy their personal needs during travel. </a:t>
            </a:r>
          </a:p>
          <a:p>
            <a:pPr lvl="2"/>
            <a:r>
              <a:rPr lang="en-GB" dirty="0"/>
              <a:t>- It involves five stages, which represent the steps a tourist goes through before, during, and after purchasing travel-related goods and services. </a:t>
            </a:r>
          </a:p>
          <a:p>
            <a:pPr lvl="2"/>
            <a:r>
              <a:rPr lang="en-GB" dirty="0"/>
              <a:t>- </a:t>
            </a:r>
            <a:r>
              <a:rPr lang="en-GB" b="1" dirty="0"/>
              <a:t>1</a:t>
            </a:r>
            <a:r>
              <a:rPr lang="en-GB" b="1" baseline="30000" dirty="0"/>
              <a:t>st</a:t>
            </a:r>
            <a:r>
              <a:rPr lang="en-GB" b="1" dirty="0"/>
              <a:t> stage: The recognition of a need:</a:t>
            </a:r>
          </a:p>
          <a:p>
            <a:pPr lvl="2"/>
            <a:r>
              <a:rPr lang="en-GB" dirty="0"/>
              <a:t>- </a:t>
            </a:r>
            <a:r>
              <a:rPr lang="en-GB" b="1" dirty="0"/>
              <a:t>2</a:t>
            </a:r>
            <a:r>
              <a:rPr lang="en-GB" b="1" baseline="30000" dirty="0"/>
              <a:t>nd</a:t>
            </a:r>
            <a:r>
              <a:rPr lang="en-GB" b="1" dirty="0"/>
              <a:t> stage: Information searching</a:t>
            </a:r>
          </a:p>
          <a:p>
            <a:pPr lvl="2"/>
            <a:r>
              <a:rPr lang="en-GB" dirty="0"/>
              <a:t>- </a:t>
            </a:r>
            <a:r>
              <a:rPr lang="en-GB" b="1" dirty="0"/>
              <a:t>3</a:t>
            </a:r>
            <a:r>
              <a:rPr lang="en-GB" b="1" baseline="30000" dirty="0"/>
              <a:t>rd</a:t>
            </a:r>
            <a:r>
              <a:rPr lang="en-GB" b="1" dirty="0"/>
              <a:t> Stage: </a:t>
            </a:r>
            <a:r>
              <a:rPr lang="nl-NL" b="1" dirty="0"/>
              <a:t>The Evaluation of </a:t>
            </a:r>
            <a:r>
              <a:rPr lang="nl-NL" b="1" dirty="0" err="1"/>
              <a:t>Alternatives</a:t>
            </a:r>
            <a:r>
              <a:rPr lang="en-GB" b="1" dirty="0"/>
              <a:t> </a:t>
            </a:r>
          </a:p>
          <a:p>
            <a:pPr lvl="2"/>
            <a:r>
              <a:rPr lang="en-GB" dirty="0"/>
              <a:t>- </a:t>
            </a:r>
            <a:r>
              <a:rPr lang="en-GB" b="1" dirty="0"/>
              <a:t>4</a:t>
            </a:r>
            <a:r>
              <a:rPr lang="en-GB" b="1" baseline="30000" dirty="0"/>
              <a:t>th</a:t>
            </a:r>
            <a:r>
              <a:rPr lang="en-GB" b="1" dirty="0"/>
              <a:t> Stage: The Purchase Decision</a:t>
            </a:r>
          </a:p>
          <a:p>
            <a:pPr lvl="2"/>
            <a:r>
              <a:rPr lang="en-GB" dirty="0"/>
              <a:t>- </a:t>
            </a:r>
            <a:r>
              <a:rPr lang="en-GB" b="1" dirty="0"/>
              <a:t>5</a:t>
            </a:r>
            <a:r>
              <a:rPr lang="en-GB" b="1" baseline="30000" dirty="0"/>
              <a:t>th </a:t>
            </a:r>
            <a:r>
              <a:rPr lang="en-GB" b="1" dirty="0"/>
              <a:t>Stage</a:t>
            </a:r>
            <a:r>
              <a:rPr lang="en-GB" b="1" baseline="30000" dirty="0"/>
              <a:t>:  </a:t>
            </a:r>
            <a:r>
              <a:rPr lang="nl-NL" b="1" dirty="0"/>
              <a:t>Post-</a:t>
            </a:r>
            <a:r>
              <a:rPr lang="nl-NL" b="1" dirty="0" err="1"/>
              <a:t>Purchase</a:t>
            </a:r>
            <a:r>
              <a:rPr lang="nl-NL" b="1" dirty="0"/>
              <a:t> </a:t>
            </a:r>
            <a:r>
              <a:rPr lang="nl-NL" b="1" dirty="0" err="1"/>
              <a:t>Behavior</a:t>
            </a:r>
            <a:endParaRPr lang="nl-NL" b="1" dirty="0"/>
          </a:p>
          <a:p>
            <a:pPr lvl="2"/>
            <a:endParaRPr lang="en-GB" b="1" dirty="0"/>
          </a:p>
          <a:p>
            <a:pPr lvl="2"/>
            <a:endParaRPr lang="en-GB" b="1"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449438426"/>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recognition</a:t>
            </a:r>
            <a:r>
              <a:rPr lang="nl-NL" dirty="0"/>
              <a:t> of a </a:t>
            </a:r>
            <a:r>
              <a:rPr lang="nl-NL" dirty="0" err="1"/>
              <a:t>need</a:t>
            </a:r>
            <a:r>
              <a:rPr lang="nl-NL" dirty="0"/>
              <a:t>:</a:t>
            </a:r>
          </a:p>
          <a:p>
            <a:pPr lvl="2"/>
            <a:r>
              <a:rPr lang="en-GB" dirty="0"/>
              <a:t>- </a:t>
            </a:r>
            <a:r>
              <a:rPr lang="nl-NL" dirty="0" err="1"/>
              <a:t>the</a:t>
            </a:r>
            <a:r>
              <a:rPr lang="nl-NL" dirty="0"/>
              <a:t> </a:t>
            </a:r>
            <a:r>
              <a:rPr lang="nl-NL" dirty="0" err="1"/>
              <a:t>potential</a:t>
            </a:r>
            <a:r>
              <a:rPr lang="nl-NL" dirty="0"/>
              <a:t> </a:t>
            </a:r>
            <a:r>
              <a:rPr lang="nl-NL" dirty="0" err="1"/>
              <a:t>tourist</a:t>
            </a:r>
            <a:r>
              <a:rPr lang="nl-NL" dirty="0"/>
              <a:t> </a:t>
            </a:r>
            <a:r>
              <a:rPr lang="nl-NL" dirty="0" err="1"/>
              <a:t>perceives</a:t>
            </a:r>
            <a:r>
              <a:rPr lang="nl-NL" dirty="0"/>
              <a:t> a gap </a:t>
            </a:r>
            <a:r>
              <a:rPr lang="nl-NL" dirty="0" err="1"/>
              <a:t>between</a:t>
            </a:r>
            <a:r>
              <a:rPr lang="nl-NL" dirty="0"/>
              <a:t> </a:t>
            </a:r>
            <a:r>
              <a:rPr lang="nl-NL" dirty="0" err="1"/>
              <a:t>their</a:t>
            </a:r>
            <a:r>
              <a:rPr lang="nl-NL" dirty="0"/>
              <a:t> </a:t>
            </a:r>
            <a:r>
              <a:rPr lang="nl-NL" dirty="0" err="1"/>
              <a:t>current</a:t>
            </a:r>
            <a:r>
              <a:rPr lang="nl-NL" dirty="0"/>
              <a:t> </a:t>
            </a:r>
            <a:r>
              <a:rPr lang="nl-NL" dirty="0" err="1"/>
              <a:t>situation</a:t>
            </a:r>
            <a:r>
              <a:rPr lang="nl-NL" dirty="0"/>
              <a:t> </a:t>
            </a:r>
            <a:r>
              <a:rPr lang="nl-NL" dirty="0" err="1"/>
              <a:t>and</a:t>
            </a:r>
            <a:r>
              <a:rPr lang="nl-NL" dirty="0"/>
              <a:t> </a:t>
            </a:r>
            <a:r>
              <a:rPr lang="nl-NL" dirty="0" err="1"/>
              <a:t>their</a:t>
            </a:r>
            <a:r>
              <a:rPr lang="nl-NL" dirty="0"/>
              <a:t> </a:t>
            </a:r>
            <a:r>
              <a:rPr lang="nl-NL" dirty="0" err="1"/>
              <a:t>desired</a:t>
            </a:r>
            <a:r>
              <a:rPr lang="nl-NL" dirty="0"/>
              <a:t> </a:t>
            </a:r>
            <a:r>
              <a:rPr lang="nl-NL" dirty="0" err="1"/>
              <a:t>experience</a:t>
            </a:r>
            <a:endParaRPr lang="en-GB" dirty="0"/>
          </a:p>
          <a:p>
            <a:pPr lvl="2"/>
            <a:r>
              <a:rPr lang="en-GB" dirty="0"/>
              <a:t>- </a:t>
            </a:r>
            <a:r>
              <a:rPr lang="nl-NL" dirty="0" err="1"/>
              <a:t>This</a:t>
            </a:r>
            <a:r>
              <a:rPr lang="nl-NL" dirty="0"/>
              <a:t> is </a:t>
            </a:r>
            <a:r>
              <a:rPr lang="nl-NL" dirty="0" err="1"/>
              <a:t>the</a:t>
            </a:r>
            <a:r>
              <a:rPr lang="nl-NL" dirty="0"/>
              <a:t> </a:t>
            </a:r>
            <a:r>
              <a:rPr lang="nl-NL" dirty="0" err="1"/>
              <a:t>initial</a:t>
            </a:r>
            <a:r>
              <a:rPr lang="nl-NL" dirty="0"/>
              <a:t> step </a:t>
            </a:r>
            <a:r>
              <a:rPr lang="nl-NL" dirty="0" err="1"/>
              <a:t>that</a:t>
            </a:r>
            <a:r>
              <a:rPr lang="nl-NL" dirty="0"/>
              <a:t> triggers </a:t>
            </a:r>
            <a:r>
              <a:rPr lang="nl-NL" dirty="0" err="1"/>
              <a:t>the</a:t>
            </a:r>
            <a:r>
              <a:rPr lang="nl-NL" dirty="0"/>
              <a:t> </a:t>
            </a:r>
            <a:r>
              <a:rPr lang="nl-NL" dirty="0" err="1"/>
              <a:t>decision</a:t>
            </a:r>
            <a:r>
              <a:rPr lang="nl-NL" dirty="0"/>
              <a:t> </a:t>
            </a:r>
            <a:r>
              <a:rPr lang="nl-NL" dirty="0" err="1"/>
              <a:t>to</a:t>
            </a:r>
            <a:r>
              <a:rPr lang="nl-NL" dirty="0"/>
              <a:t> </a:t>
            </a:r>
            <a:r>
              <a:rPr lang="nl-NL" dirty="0" err="1"/>
              <a:t>travel</a:t>
            </a:r>
            <a:r>
              <a:rPr lang="nl-NL" dirty="0"/>
              <a:t>. </a:t>
            </a:r>
            <a:r>
              <a:rPr lang="en-GB" dirty="0"/>
              <a:t> </a:t>
            </a:r>
          </a:p>
          <a:p>
            <a:pPr lvl="2"/>
            <a:r>
              <a:rPr lang="en-GB" dirty="0"/>
              <a:t>- </a:t>
            </a:r>
            <a:r>
              <a:rPr lang="nl-NL" dirty="0"/>
              <a:t>It </a:t>
            </a:r>
            <a:r>
              <a:rPr lang="nl-NL" dirty="0" err="1"/>
              <a:t>involves</a:t>
            </a:r>
            <a:r>
              <a:rPr lang="nl-NL" dirty="0"/>
              <a:t> </a:t>
            </a:r>
            <a:r>
              <a:rPr lang="nl-NL" dirty="0" err="1"/>
              <a:t>the</a:t>
            </a:r>
            <a:r>
              <a:rPr lang="nl-NL" dirty="0"/>
              <a:t> </a:t>
            </a:r>
            <a:r>
              <a:rPr lang="nl-NL" dirty="0" err="1"/>
              <a:t>realization</a:t>
            </a:r>
            <a:r>
              <a:rPr lang="nl-NL" dirty="0"/>
              <a:t> </a:t>
            </a:r>
            <a:r>
              <a:rPr lang="nl-NL" dirty="0" err="1"/>
              <a:t>that</a:t>
            </a:r>
            <a:r>
              <a:rPr lang="nl-NL" dirty="0"/>
              <a:t> </a:t>
            </a:r>
            <a:r>
              <a:rPr lang="nl-NL" dirty="0" err="1"/>
              <a:t>there</a:t>
            </a:r>
            <a:r>
              <a:rPr lang="nl-NL" dirty="0"/>
              <a:t> is a gap </a:t>
            </a:r>
            <a:r>
              <a:rPr lang="nl-NL" dirty="0" err="1"/>
              <a:t>between</a:t>
            </a:r>
            <a:r>
              <a:rPr lang="nl-NL" dirty="0"/>
              <a:t> </a:t>
            </a:r>
            <a:r>
              <a:rPr lang="nl-NL" dirty="0" err="1"/>
              <a:t>where</a:t>
            </a:r>
            <a:r>
              <a:rPr lang="nl-NL" dirty="0"/>
              <a:t> </a:t>
            </a:r>
            <a:r>
              <a:rPr lang="nl-NL" dirty="0" err="1"/>
              <a:t>the</a:t>
            </a:r>
            <a:r>
              <a:rPr lang="nl-NL" dirty="0"/>
              <a:t> </a:t>
            </a:r>
            <a:r>
              <a:rPr lang="nl-NL" dirty="0" err="1"/>
              <a:t>tourist</a:t>
            </a:r>
            <a:r>
              <a:rPr lang="nl-NL" dirty="0"/>
              <a:t> is (</a:t>
            </a:r>
            <a:r>
              <a:rPr lang="nl-NL" dirty="0" err="1"/>
              <a:t>their</a:t>
            </a:r>
            <a:r>
              <a:rPr lang="nl-NL" dirty="0"/>
              <a:t> </a:t>
            </a:r>
            <a:r>
              <a:rPr lang="nl-NL" dirty="0" err="1"/>
              <a:t>current</a:t>
            </a:r>
            <a:r>
              <a:rPr lang="nl-NL" dirty="0"/>
              <a:t> </a:t>
            </a:r>
            <a:r>
              <a:rPr lang="nl-NL" dirty="0" err="1"/>
              <a:t>situation</a:t>
            </a:r>
            <a:r>
              <a:rPr lang="nl-NL" dirty="0"/>
              <a:t>) </a:t>
            </a:r>
            <a:r>
              <a:rPr lang="nl-NL" dirty="0" err="1"/>
              <a:t>and</a:t>
            </a:r>
            <a:r>
              <a:rPr lang="nl-NL" dirty="0"/>
              <a:t> </a:t>
            </a:r>
            <a:r>
              <a:rPr lang="nl-NL" dirty="0" err="1"/>
              <a:t>where</a:t>
            </a:r>
            <a:r>
              <a:rPr lang="nl-NL" dirty="0"/>
              <a:t> </a:t>
            </a:r>
            <a:r>
              <a:rPr lang="nl-NL" dirty="0" err="1"/>
              <a:t>they</a:t>
            </a:r>
            <a:r>
              <a:rPr lang="nl-NL" dirty="0"/>
              <a:t> want </a:t>
            </a:r>
            <a:r>
              <a:rPr lang="nl-NL" dirty="0" err="1"/>
              <a:t>to</a:t>
            </a:r>
            <a:r>
              <a:rPr lang="nl-NL" dirty="0"/>
              <a:t> </a:t>
            </a:r>
            <a:r>
              <a:rPr lang="nl-NL" dirty="0" err="1"/>
              <a:t>be</a:t>
            </a:r>
            <a:r>
              <a:rPr lang="nl-NL" dirty="0"/>
              <a:t> (</a:t>
            </a:r>
            <a:r>
              <a:rPr lang="nl-NL" dirty="0" err="1"/>
              <a:t>their</a:t>
            </a:r>
            <a:r>
              <a:rPr lang="nl-NL" dirty="0"/>
              <a:t> </a:t>
            </a:r>
            <a:r>
              <a:rPr lang="nl-NL" dirty="0" err="1"/>
              <a:t>desired</a:t>
            </a:r>
            <a:r>
              <a:rPr lang="nl-NL" dirty="0"/>
              <a:t> </a:t>
            </a:r>
            <a:r>
              <a:rPr lang="nl-NL" dirty="0" err="1"/>
              <a:t>experience</a:t>
            </a:r>
            <a:r>
              <a:rPr lang="nl-NL" dirty="0"/>
              <a:t> or state). </a:t>
            </a:r>
            <a:endParaRPr lang="en-GB" dirty="0"/>
          </a:p>
          <a:p>
            <a:pPr lvl="2"/>
            <a:r>
              <a:rPr lang="en-GB" dirty="0"/>
              <a:t>- </a:t>
            </a:r>
            <a:r>
              <a:rPr lang="nl-NL" b="1" dirty="0" err="1"/>
              <a:t>Actual</a:t>
            </a:r>
            <a:r>
              <a:rPr lang="nl-NL" b="1" dirty="0"/>
              <a:t> State</a:t>
            </a:r>
            <a:r>
              <a:rPr lang="nl-NL" dirty="0"/>
              <a:t>: </a:t>
            </a:r>
            <a:r>
              <a:rPr lang="nl-NL" dirty="0" err="1"/>
              <a:t>This</a:t>
            </a:r>
            <a:r>
              <a:rPr lang="nl-NL" dirty="0"/>
              <a:t> </a:t>
            </a:r>
            <a:r>
              <a:rPr lang="nl-NL" dirty="0" err="1"/>
              <a:t>represents</a:t>
            </a:r>
            <a:r>
              <a:rPr lang="nl-NL" dirty="0"/>
              <a:t> </a:t>
            </a:r>
            <a:r>
              <a:rPr lang="nl-NL" dirty="0" err="1"/>
              <a:t>the</a:t>
            </a:r>
            <a:r>
              <a:rPr lang="nl-NL" dirty="0"/>
              <a:t> </a:t>
            </a:r>
            <a:r>
              <a:rPr lang="nl-NL" dirty="0" err="1"/>
              <a:t>tourist’s</a:t>
            </a:r>
            <a:r>
              <a:rPr lang="nl-NL" dirty="0"/>
              <a:t> </a:t>
            </a:r>
            <a:r>
              <a:rPr lang="nl-NL" dirty="0" err="1"/>
              <a:t>current</a:t>
            </a:r>
            <a:r>
              <a:rPr lang="nl-NL" dirty="0"/>
              <a:t> </a:t>
            </a:r>
            <a:r>
              <a:rPr lang="nl-NL" dirty="0" err="1"/>
              <a:t>situation</a:t>
            </a:r>
            <a:r>
              <a:rPr lang="nl-NL" dirty="0"/>
              <a:t> or </a:t>
            </a:r>
            <a:r>
              <a:rPr lang="nl-NL" dirty="0" err="1"/>
              <a:t>condition</a:t>
            </a:r>
            <a:r>
              <a:rPr lang="nl-NL" dirty="0"/>
              <a:t>. For </a:t>
            </a:r>
            <a:r>
              <a:rPr lang="nl-NL" dirty="0" err="1"/>
              <a:t>example</a:t>
            </a:r>
            <a:r>
              <a:rPr lang="nl-NL" dirty="0"/>
              <a:t>, </a:t>
            </a:r>
            <a:r>
              <a:rPr lang="nl-NL" dirty="0" err="1"/>
              <a:t>they</a:t>
            </a:r>
            <a:r>
              <a:rPr lang="nl-NL" dirty="0"/>
              <a:t> </a:t>
            </a:r>
            <a:r>
              <a:rPr lang="nl-NL" dirty="0" err="1"/>
              <a:t>might</a:t>
            </a:r>
            <a:r>
              <a:rPr lang="nl-NL" dirty="0"/>
              <a:t> </a:t>
            </a:r>
            <a:r>
              <a:rPr lang="nl-NL" dirty="0" err="1"/>
              <a:t>be</a:t>
            </a:r>
            <a:r>
              <a:rPr lang="nl-NL" dirty="0"/>
              <a:t> feeling </a:t>
            </a:r>
            <a:r>
              <a:rPr lang="nl-NL" dirty="0" err="1"/>
              <a:t>stressed</a:t>
            </a:r>
            <a:r>
              <a:rPr lang="nl-NL" dirty="0"/>
              <a:t>, </a:t>
            </a:r>
            <a:r>
              <a:rPr lang="nl-NL" dirty="0" err="1"/>
              <a:t>bored</a:t>
            </a:r>
            <a:r>
              <a:rPr lang="nl-NL" dirty="0"/>
              <a:t>, or </a:t>
            </a:r>
            <a:r>
              <a:rPr lang="nl-NL" dirty="0" err="1"/>
              <a:t>tired</a:t>
            </a:r>
            <a:r>
              <a:rPr lang="nl-NL" dirty="0"/>
              <a:t> </a:t>
            </a:r>
            <a:r>
              <a:rPr lang="nl-NL" dirty="0" err="1"/>
              <a:t>from</a:t>
            </a:r>
            <a:r>
              <a:rPr lang="nl-NL" dirty="0"/>
              <a:t> </a:t>
            </a:r>
            <a:r>
              <a:rPr lang="nl-NL" dirty="0" err="1"/>
              <a:t>daily</a:t>
            </a:r>
            <a:r>
              <a:rPr lang="nl-NL" dirty="0"/>
              <a:t> life </a:t>
            </a:r>
            <a:r>
              <a:rPr lang="nl-NL" dirty="0" err="1"/>
              <a:t>and</a:t>
            </a:r>
            <a:r>
              <a:rPr lang="nl-NL" dirty="0"/>
              <a:t> want a change of environment or </a:t>
            </a:r>
            <a:r>
              <a:rPr lang="nl-NL" dirty="0" err="1"/>
              <a:t>relaxation</a:t>
            </a:r>
            <a:endParaRPr lang="en-GB" dirty="0"/>
          </a:p>
          <a:p>
            <a:pPr lvl="2"/>
            <a:r>
              <a:rPr lang="en-GB" dirty="0"/>
              <a:t>- </a:t>
            </a:r>
            <a:r>
              <a:rPr lang="nl-NL" b="1" dirty="0" err="1"/>
              <a:t>Desired</a:t>
            </a:r>
            <a:r>
              <a:rPr lang="nl-NL" b="1" dirty="0"/>
              <a:t> State</a:t>
            </a:r>
            <a:r>
              <a:rPr lang="nl-NL" dirty="0"/>
              <a:t>: </a:t>
            </a:r>
            <a:r>
              <a:rPr lang="nl-NL" dirty="0" err="1"/>
              <a:t>This</a:t>
            </a:r>
            <a:r>
              <a:rPr lang="nl-NL" dirty="0"/>
              <a:t> is </a:t>
            </a:r>
            <a:r>
              <a:rPr lang="nl-NL" dirty="0" err="1"/>
              <a:t>the</a:t>
            </a:r>
            <a:r>
              <a:rPr lang="nl-NL" dirty="0"/>
              <a:t> </a:t>
            </a:r>
            <a:r>
              <a:rPr lang="nl-NL" dirty="0" err="1"/>
              <a:t>tourist’s</a:t>
            </a:r>
            <a:r>
              <a:rPr lang="nl-NL" dirty="0"/>
              <a:t> </a:t>
            </a:r>
            <a:r>
              <a:rPr lang="nl-NL" dirty="0" err="1"/>
              <a:t>ideal</a:t>
            </a:r>
            <a:r>
              <a:rPr lang="nl-NL" dirty="0"/>
              <a:t> or </a:t>
            </a:r>
            <a:r>
              <a:rPr lang="nl-NL" dirty="0" err="1"/>
              <a:t>desired</a:t>
            </a:r>
            <a:r>
              <a:rPr lang="nl-NL" dirty="0"/>
              <a:t> </a:t>
            </a:r>
            <a:r>
              <a:rPr lang="nl-NL" dirty="0" err="1"/>
              <a:t>situation</a:t>
            </a:r>
            <a:r>
              <a:rPr lang="nl-NL" dirty="0"/>
              <a:t>. It </a:t>
            </a:r>
            <a:r>
              <a:rPr lang="nl-NL" dirty="0" err="1"/>
              <a:t>could</a:t>
            </a:r>
            <a:r>
              <a:rPr lang="nl-NL" dirty="0"/>
              <a:t> </a:t>
            </a:r>
            <a:r>
              <a:rPr lang="nl-NL" dirty="0" err="1"/>
              <a:t>involve</a:t>
            </a:r>
            <a:r>
              <a:rPr lang="nl-NL" dirty="0"/>
              <a:t> </a:t>
            </a:r>
            <a:r>
              <a:rPr lang="nl-NL" dirty="0" err="1"/>
              <a:t>various</a:t>
            </a:r>
            <a:r>
              <a:rPr lang="nl-NL" dirty="0"/>
              <a:t> </a:t>
            </a:r>
            <a:r>
              <a:rPr lang="nl-NL" dirty="0" err="1"/>
              <a:t>motivations</a:t>
            </a:r>
            <a:r>
              <a:rPr lang="nl-NL" dirty="0"/>
              <a:t> </a:t>
            </a:r>
            <a:r>
              <a:rPr lang="nl-NL" dirty="0" err="1"/>
              <a:t>such</a:t>
            </a:r>
            <a:r>
              <a:rPr lang="nl-NL" dirty="0"/>
              <a:t> as </a:t>
            </a:r>
            <a:r>
              <a:rPr lang="nl-NL" dirty="0" err="1"/>
              <a:t>relaxation</a:t>
            </a:r>
            <a:r>
              <a:rPr lang="nl-NL" dirty="0"/>
              <a:t> on a </a:t>
            </a:r>
            <a:r>
              <a:rPr lang="nl-NL" dirty="0" err="1"/>
              <a:t>beach</a:t>
            </a:r>
            <a:r>
              <a:rPr lang="nl-NL" dirty="0"/>
              <a:t>, </a:t>
            </a:r>
            <a:r>
              <a:rPr lang="nl-NL" dirty="0" err="1"/>
              <a:t>cultural</a:t>
            </a:r>
            <a:r>
              <a:rPr lang="nl-NL" dirty="0"/>
              <a:t> </a:t>
            </a:r>
            <a:r>
              <a:rPr lang="nl-NL" dirty="0" err="1"/>
              <a:t>exploration</a:t>
            </a:r>
            <a:r>
              <a:rPr lang="nl-NL" dirty="0"/>
              <a:t>, adventure, or </a:t>
            </a:r>
            <a:r>
              <a:rPr lang="nl-NL" dirty="0" err="1"/>
              <a:t>spending</a:t>
            </a:r>
            <a:r>
              <a:rPr lang="nl-NL" dirty="0"/>
              <a:t> </a:t>
            </a:r>
            <a:r>
              <a:rPr lang="nl-NL" dirty="0" err="1"/>
              <a:t>quality</a:t>
            </a:r>
            <a:r>
              <a:rPr lang="nl-NL" dirty="0"/>
              <a:t> time </a:t>
            </a:r>
            <a:r>
              <a:rPr lang="nl-NL" dirty="0" err="1"/>
              <a:t>with</a:t>
            </a:r>
            <a:r>
              <a:rPr lang="nl-NL" dirty="0"/>
              <a:t> family. The </a:t>
            </a:r>
            <a:r>
              <a:rPr lang="nl-NL" dirty="0" err="1"/>
              <a:t>desired</a:t>
            </a:r>
            <a:r>
              <a:rPr lang="nl-NL" dirty="0"/>
              <a:t> state </a:t>
            </a:r>
            <a:r>
              <a:rPr lang="nl-NL" dirty="0" err="1"/>
              <a:t>reflects</a:t>
            </a:r>
            <a:r>
              <a:rPr lang="nl-NL" dirty="0"/>
              <a:t> </a:t>
            </a:r>
            <a:r>
              <a:rPr lang="nl-NL" dirty="0" err="1"/>
              <a:t>the</a:t>
            </a:r>
            <a:r>
              <a:rPr lang="nl-NL" dirty="0"/>
              <a:t> kind of </a:t>
            </a:r>
            <a:r>
              <a:rPr lang="nl-NL" dirty="0" err="1"/>
              <a:t>holiday</a:t>
            </a:r>
            <a:r>
              <a:rPr lang="nl-NL" dirty="0"/>
              <a:t> or </a:t>
            </a:r>
            <a:r>
              <a:rPr lang="nl-NL" dirty="0" err="1"/>
              <a:t>experience</a:t>
            </a:r>
            <a:r>
              <a:rPr lang="nl-NL" dirty="0"/>
              <a:t> </a:t>
            </a:r>
            <a:r>
              <a:rPr lang="nl-NL" dirty="0" err="1"/>
              <a:t>they</a:t>
            </a:r>
            <a:r>
              <a:rPr lang="nl-NL" dirty="0"/>
              <a:t> are </a:t>
            </a:r>
            <a:r>
              <a:rPr lang="nl-NL" dirty="0" err="1"/>
              <a:t>looking</a:t>
            </a:r>
            <a:r>
              <a:rPr lang="nl-NL" dirty="0"/>
              <a:t> </a:t>
            </a:r>
            <a:r>
              <a:rPr lang="nl-NL" dirty="0" err="1"/>
              <a:t>for</a:t>
            </a:r>
            <a:r>
              <a:rPr lang="nl-NL" dirty="0"/>
              <a:t>. </a:t>
            </a:r>
          </a:p>
          <a:p>
            <a:pPr lvl="2"/>
            <a:r>
              <a:rPr lang="en-GB" dirty="0"/>
              <a:t>- </a:t>
            </a:r>
            <a:r>
              <a:rPr lang="nl-NL" b="1" dirty="0" err="1"/>
              <a:t>Desired</a:t>
            </a:r>
            <a:r>
              <a:rPr lang="nl-NL" b="1" dirty="0"/>
              <a:t> State</a:t>
            </a:r>
            <a:r>
              <a:rPr lang="nl-NL" dirty="0"/>
              <a:t>: The </a:t>
            </a:r>
            <a:r>
              <a:rPr lang="nl-NL" dirty="0" err="1"/>
              <a:t>desired</a:t>
            </a:r>
            <a:r>
              <a:rPr lang="nl-NL" dirty="0"/>
              <a:t> state </a:t>
            </a:r>
            <a:r>
              <a:rPr lang="nl-NL" dirty="0" err="1"/>
              <a:t>reflects</a:t>
            </a:r>
            <a:r>
              <a:rPr lang="nl-NL" dirty="0"/>
              <a:t> </a:t>
            </a:r>
            <a:r>
              <a:rPr lang="nl-NL" dirty="0" err="1"/>
              <a:t>the</a:t>
            </a:r>
            <a:r>
              <a:rPr lang="nl-NL" dirty="0"/>
              <a:t> kind of </a:t>
            </a:r>
            <a:r>
              <a:rPr lang="nl-NL" dirty="0" err="1"/>
              <a:t>holiday</a:t>
            </a:r>
            <a:r>
              <a:rPr lang="nl-NL" dirty="0"/>
              <a:t> or </a:t>
            </a:r>
            <a:r>
              <a:rPr lang="nl-NL" dirty="0" err="1"/>
              <a:t>experience</a:t>
            </a:r>
            <a:r>
              <a:rPr lang="nl-NL" dirty="0"/>
              <a:t> </a:t>
            </a:r>
            <a:r>
              <a:rPr lang="nl-NL" dirty="0" err="1"/>
              <a:t>they</a:t>
            </a:r>
            <a:r>
              <a:rPr lang="nl-NL" dirty="0"/>
              <a:t> are </a:t>
            </a:r>
            <a:r>
              <a:rPr lang="nl-NL" dirty="0" err="1"/>
              <a:t>looking</a:t>
            </a:r>
            <a:r>
              <a:rPr lang="nl-NL" dirty="0"/>
              <a:t> </a:t>
            </a:r>
            <a:r>
              <a:rPr lang="nl-NL" dirty="0" err="1"/>
              <a:t>for</a:t>
            </a:r>
            <a:r>
              <a:rPr lang="nl-NL" dirty="0"/>
              <a:t>. </a:t>
            </a:r>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02747911"/>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Information searching </a:t>
            </a:r>
            <a:r>
              <a:rPr lang="nl-NL" dirty="0"/>
              <a:t>:</a:t>
            </a:r>
          </a:p>
          <a:p>
            <a:pPr lvl="2"/>
            <a:r>
              <a:rPr lang="en-GB" dirty="0"/>
              <a:t>- In this stage, some consumers may overlook the information search stage if their desire or need is strong enough, or if a suitable product/service is readily available. </a:t>
            </a:r>
          </a:p>
          <a:p>
            <a:pPr lvl="2"/>
            <a:r>
              <a:rPr lang="en-GB" dirty="0"/>
              <a:t>- This can take place when the consumer already has a clear idea of what they want or is familiar with the options</a:t>
            </a:r>
            <a:r>
              <a:rPr lang="nl-NL" dirty="0"/>
              <a:t>. </a:t>
            </a:r>
            <a:r>
              <a:rPr lang="en-GB" dirty="0"/>
              <a:t> </a:t>
            </a:r>
          </a:p>
          <a:p>
            <a:pPr lvl="2"/>
            <a:r>
              <a:rPr lang="en-GB" dirty="0"/>
              <a:t>- Information can be gathered from various sources, such as personal sources (family, friends, neighbours, colleagues), commercial sources (advertising, sales people, displays, other marketing material) or public sources (reviews, newspapers).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007626612"/>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Evaluation of </a:t>
            </a:r>
            <a:r>
              <a:rPr lang="nl-NL" dirty="0" err="1"/>
              <a:t>Alternatives</a:t>
            </a:r>
            <a:r>
              <a:rPr lang="nl-NL" dirty="0"/>
              <a:t>:</a:t>
            </a:r>
          </a:p>
          <a:p>
            <a:pPr lvl="2"/>
            <a:r>
              <a:rPr lang="en-GB" dirty="0"/>
              <a:t>- In the competitive tourism industry, there are typically multiple products and services that meet similar needs, so the consumer must choose the most suitable one. </a:t>
            </a:r>
          </a:p>
          <a:p>
            <a:pPr lvl="2"/>
            <a:r>
              <a:rPr lang="en-GB" dirty="0"/>
              <a:t>- The evaluation is based on the consumer’s specific needs and preferences, which influence their decision-making</a:t>
            </a:r>
            <a:r>
              <a:rPr lang="nl-NL" dirty="0"/>
              <a:t>. </a:t>
            </a:r>
            <a:r>
              <a:rPr lang="en-GB" dirty="0"/>
              <a:t> </a:t>
            </a:r>
          </a:p>
          <a:p>
            <a:pPr lvl="2"/>
            <a:r>
              <a:rPr lang="en-GB" dirty="0"/>
              <a:t>- Tourism products and services often involve a mix of different elements or attributes (e.g., price, quality, location, amenities), so the consumer assesses which ones best </a:t>
            </a:r>
            <a:r>
              <a:rPr lang="en-GB" dirty="0" err="1"/>
              <a:t>fulfill</a:t>
            </a:r>
            <a:r>
              <a:rPr lang="en-GB" dirty="0"/>
              <a:t> their needs. </a:t>
            </a:r>
          </a:p>
          <a:p>
            <a:pPr lvl="2"/>
            <a:r>
              <a:rPr lang="en-GB" dirty="0"/>
              <a:t>- After evaluating the options, the consumer ranks the products or services based on how well they meet their needs and preferences.</a:t>
            </a:r>
            <a:endParaRPr lang="nl-NL" dirty="0"/>
          </a:p>
          <a:p>
            <a:pPr lvl="2"/>
            <a:r>
              <a:rPr lang="en-GB" dirty="0"/>
              <a:t>- This ranking helps in narrowing down the choice to a few viable options.</a:t>
            </a:r>
          </a:p>
          <a:p>
            <a:pPr lvl="2"/>
            <a:r>
              <a:rPr lang="en-GB" dirty="0"/>
              <a:t>- Following the evaluation, the consumer forms a purchase intention – the likelihood or decision to proceed with booking or purchasing a particular product or service.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115740201"/>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340768"/>
            <a:ext cx="11472909" cy="4795836"/>
          </a:xfrm>
        </p:spPr>
        <p:txBody>
          <a:bodyPr>
            <a:normAutofit/>
          </a:bodyPr>
          <a:lstStyle/>
          <a:p>
            <a:pPr lvl="3"/>
            <a:r>
              <a:rPr lang="nl-NL" dirty="0"/>
              <a:t>The </a:t>
            </a:r>
            <a:r>
              <a:rPr lang="nl-NL" dirty="0" err="1"/>
              <a:t>Purchase</a:t>
            </a:r>
            <a:r>
              <a:rPr lang="nl-NL" dirty="0"/>
              <a:t> </a:t>
            </a:r>
            <a:r>
              <a:rPr lang="nl-NL" dirty="0" err="1"/>
              <a:t>Decision</a:t>
            </a:r>
            <a:r>
              <a:rPr lang="nl-NL" dirty="0"/>
              <a:t> stage:</a:t>
            </a:r>
          </a:p>
          <a:p>
            <a:pPr lvl="2"/>
            <a:r>
              <a:rPr lang="en-GB" dirty="0"/>
              <a:t>- After the purchase intention is specified, the consumer selects their most preferred product or service during the Purchase Decision stage, which outlines the 4th stage. </a:t>
            </a:r>
          </a:p>
          <a:p>
            <a:pPr lvl="2"/>
            <a:r>
              <a:rPr lang="en-GB" dirty="0"/>
              <a:t>- However, this decision can be influenced by:</a:t>
            </a:r>
            <a:r>
              <a:rPr lang="nl-NL" dirty="0"/>
              <a:t> </a:t>
            </a:r>
            <a:r>
              <a:rPr lang="en-GB" dirty="0"/>
              <a:t> </a:t>
            </a:r>
          </a:p>
          <a:p>
            <a:pPr lvl="2"/>
            <a:r>
              <a:rPr lang="en-GB" b="1" dirty="0"/>
              <a:t>Attitudes of Others:</a:t>
            </a:r>
          </a:p>
          <a:p>
            <a:pPr lvl="2"/>
            <a:r>
              <a:rPr lang="en-GB" dirty="0"/>
              <a:t>- Opinions from partners, children, friends, family, or social networks can impact the final choice. The consumer may reconsider or change their decision based on these external perspectives.</a:t>
            </a:r>
            <a:endParaRPr lang="nl-NL" dirty="0"/>
          </a:p>
          <a:p>
            <a:pPr lvl="2"/>
            <a:r>
              <a:rPr lang="en-GB" b="1" dirty="0"/>
              <a:t>- Unexpected Situations:</a:t>
            </a:r>
          </a:p>
          <a:p>
            <a:pPr lvl="2"/>
            <a:r>
              <a:rPr lang="en-GB" dirty="0"/>
              <a:t>- External factors beyond the consumer’s control, such as price increases, a sudden loss of income, illness, or other unforeseen circumstances, may also affect the purchase decision before it is finalized.</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342193044"/>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340768"/>
            <a:ext cx="11472909" cy="4795836"/>
          </a:xfrm>
        </p:spPr>
        <p:txBody>
          <a:bodyPr>
            <a:normAutofit/>
          </a:bodyPr>
          <a:lstStyle/>
          <a:p>
            <a:pPr lvl="3"/>
            <a:r>
              <a:rPr lang="nl-NL" dirty="0"/>
              <a:t>Post-</a:t>
            </a:r>
            <a:r>
              <a:rPr lang="nl-NL" dirty="0" err="1"/>
              <a:t>Purchase</a:t>
            </a:r>
            <a:r>
              <a:rPr lang="nl-NL" dirty="0"/>
              <a:t> </a:t>
            </a:r>
            <a:r>
              <a:rPr lang="nl-NL" dirty="0" err="1"/>
              <a:t>Behavior</a:t>
            </a:r>
            <a:r>
              <a:rPr lang="nl-NL" dirty="0"/>
              <a:t>:</a:t>
            </a:r>
          </a:p>
          <a:p>
            <a:pPr lvl="2"/>
            <a:r>
              <a:rPr lang="en-GB" b="1" dirty="0"/>
              <a:t>This stage can examined through different lenses:</a:t>
            </a:r>
            <a:r>
              <a:rPr lang="nl-NL" b="1" dirty="0"/>
              <a:t> </a:t>
            </a:r>
            <a:r>
              <a:rPr lang="en-GB" b="1" dirty="0"/>
              <a:t> </a:t>
            </a:r>
          </a:p>
          <a:p>
            <a:pPr lvl="2"/>
            <a:r>
              <a:rPr lang="en-GB" b="1" dirty="0"/>
              <a:t>Satisfaction or Dissatisfaction:</a:t>
            </a:r>
          </a:p>
          <a:p>
            <a:pPr lvl="2"/>
            <a:r>
              <a:rPr lang="en-GB" dirty="0"/>
              <a:t>- After purchasing and consuming a product or service, the consumer experiences either satisfaction or dissatisfaction.</a:t>
            </a:r>
            <a:endParaRPr lang="nl-NL" dirty="0"/>
          </a:p>
          <a:p>
            <a:pPr lvl="2"/>
            <a:r>
              <a:rPr lang="en-GB" dirty="0"/>
              <a:t>- This outcome depends on how well the product or service meets or exceeds the consumer's pre-purchase expectations compared to the perceived performance.</a:t>
            </a:r>
          </a:p>
          <a:p>
            <a:pPr lvl="2"/>
            <a:r>
              <a:rPr lang="en-GB" b="1" dirty="0"/>
              <a:t>- Expectation vs. Performance:</a:t>
            </a:r>
            <a:endParaRPr lang="en-GB" dirty="0"/>
          </a:p>
          <a:p>
            <a:pPr lvl="2"/>
            <a:r>
              <a:rPr lang="en-GB" b="1" dirty="0"/>
              <a:t>- </a:t>
            </a:r>
            <a:r>
              <a:rPr lang="en-GB" dirty="0"/>
              <a:t>If the product or service meets or exceeds the consumer's expectations, satisfaction results </a:t>
            </a:r>
            <a:r>
              <a:rPr lang="en-GB" b="1" dirty="0"/>
              <a:t>:</a:t>
            </a:r>
            <a:endParaRPr lang="en-GB" dirty="0"/>
          </a:p>
          <a:p>
            <a:pPr lvl="2"/>
            <a:r>
              <a:rPr lang="en-GB" b="1" dirty="0"/>
              <a:t>- </a:t>
            </a:r>
            <a:r>
              <a:rPr lang="en-GB" dirty="0"/>
              <a:t>If the product or service falls short of expectations, dissatisfaction occurs.</a:t>
            </a:r>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39499027"/>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2- -Consumer </a:t>
            </a:r>
            <a:r>
              <a:rPr lang="nl-NL" sz="2800" dirty="0" err="1"/>
              <a:t>Behavior</a:t>
            </a:r>
            <a:r>
              <a:rPr lang="nl-NL" sz="2800" dirty="0"/>
              <a:t> </a:t>
            </a:r>
            <a:r>
              <a:rPr lang="nl-NL" sz="2800" dirty="0" err="1"/>
              <a:t>and</a:t>
            </a:r>
            <a:r>
              <a:rPr lang="nl-NL" sz="2800" dirty="0"/>
              <a:t> </a:t>
            </a:r>
            <a:r>
              <a:rPr lang="nl-NL" sz="2800" dirty="0" err="1"/>
              <a:t>the</a:t>
            </a:r>
            <a:r>
              <a:rPr lang="nl-NL" sz="2800" dirty="0"/>
              <a:t> </a:t>
            </a:r>
            <a:r>
              <a:rPr lang="nl-NL" sz="2800" dirty="0" err="1"/>
              <a:t>Decision</a:t>
            </a:r>
            <a:r>
              <a:rPr lang="nl-NL" sz="2800" dirty="0"/>
              <a:t>-Making </a:t>
            </a:r>
            <a:r>
              <a:rPr lang="nl-NL" sz="2800" dirty="0" err="1"/>
              <a:t>Process</a:t>
            </a:r>
            <a:endParaRPr lang="nl-NL" sz="2800" dirty="0"/>
          </a:p>
        </p:txBody>
      </p:sp>
      <p:sp>
        <p:nvSpPr>
          <p:cNvPr id="8" name="Tijdelijke aanduiding voor verticale tekst 7"/>
          <p:cNvSpPr>
            <a:spLocks noGrp="1"/>
          </p:cNvSpPr>
          <p:nvPr>
            <p:ph type="body" orient="vert" idx="1"/>
          </p:nvPr>
        </p:nvSpPr>
        <p:spPr>
          <a:xfrm>
            <a:off x="404662" y="1340768"/>
            <a:ext cx="11472909" cy="4795836"/>
          </a:xfrm>
        </p:spPr>
        <p:txBody>
          <a:bodyPr>
            <a:normAutofit/>
          </a:bodyPr>
          <a:lstStyle/>
          <a:p>
            <a:pPr lvl="3"/>
            <a:r>
              <a:rPr lang="nl-NL" dirty="0"/>
              <a:t>Post-</a:t>
            </a:r>
            <a:r>
              <a:rPr lang="nl-NL" dirty="0" err="1"/>
              <a:t>Purchase</a:t>
            </a:r>
            <a:r>
              <a:rPr lang="nl-NL" dirty="0"/>
              <a:t> </a:t>
            </a:r>
            <a:r>
              <a:rPr lang="nl-NL" dirty="0" err="1"/>
              <a:t>Behavior</a:t>
            </a:r>
            <a:r>
              <a:rPr lang="nl-NL" dirty="0"/>
              <a:t>:</a:t>
            </a:r>
          </a:p>
          <a:p>
            <a:pPr lvl="2"/>
            <a:r>
              <a:rPr lang="en-GB" b="1" dirty="0"/>
              <a:t>Influencing Factors on Expectations: </a:t>
            </a:r>
            <a:r>
              <a:rPr lang="en-GB" dirty="0"/>
              <a:t>Expectations are not always clear or straightforward. They are shaped by various factors:</a:t>
            </a:r>
            <a:endParaRPr lang="en-GB" b="1" dirty="0"/>
          </a:p>
          <a:p>
            <a:pPr lvl="2"/>
            <a:r>
              <a:rPr lang="en-GB" dirty="0"/>
              <a:t>- </a:t>
            </a:r>
            <a:r>
              <a:rPr lang="en-GB" b="1" dirty="0"/>
              <a:t>Past experiences</a:t>
            </a:r>
            <a:r>
              <a:rPr lang="en-GB" dirty="0"/>
              <a:t>: Previous experiences with similar products or services influence future expectations.</a:t>
            </a:r>
            <a:endParaRPr lang="nl-NL" dirty="0"/>
          </a:p>
          <a:p>
            <a:pPr lvl="2"/>
            <a:r>
              <a:rPr lang="en-GB" dirty="0"/>
              <a:t>- </a:t>
            </a:r>
            <a:r>
              <a:rPr lang="en-GB" b="1" dirty="0"/>
              <a:t>Social influences:</a:t>
            </a:r>
            <a:r>
              <a:rPr lang="en-GB" dirty="0"/>
              <a:t> Recommendations or opinions from others (family, friends, social media) impact expectations.</a:t>
            </a:r>
          </a:p>
          <a:p>
            <a:pPr lvl="2"/>
            <a:r>
              <a:rPr lang="en-GB" dirty="0"/>
              <a:t>- </a:t>
            </a:r>
            <a:r>
              <a:rPr lang="en-GB" b="1" dirty="0"/>
              <a:t>Other information sources: </a:t>
            </a:r>
            <a:r>
              <a:rPr lang="en-GB" dirty="0"/>
              <a:t>Advertising, reviews, and word-of-mouth also play a role in shaping what the consumer anticipates </a:t>
            </a:r>
          </a:p>
          <a:p>
            <a:pPr lvl="2"/>
            <a:r>
              <a:rPr lang="en-GB" dirty="0"/>
              <a:t>- Gap Between Expectations and Performance:</a:t>
            </a:r>
          </a:p>
          <a:p>
            <a:pPr lvl="2"/>
            <a:r>
              <a:rPr lang="en-GB" b="1" dirty="0"/>
              <a:t>- </a:t>
            </a:r>
            <a:r>
              <a:rPr lang="en-GB" dirty="0"/>
              <a:t>The larger the gap between expectations and the actual performance of the product or service, the greater the customer dissatisfaction.</a:t>
            </a:r>
          </a:p>
          <a:p>
            <a:pPr lvl="2"/>
            <a:r>
              <a:rPr lang="en-GB" b="1" dirty="0"/>
              <a:t>- </a:t>
            </a:r>
            <a:r>
              <a:rPr lang="en-GB" dirty="0"/>
              <a:t>A larger gap increases the likelihood that the consumer will be dissatisfied and less likely to repurchase the same product or service.</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
        <p:nvSpPr>
          <p:cNvPr id="3" name="TextBox 2">
            <a:extLst>
              <a:ext uri="{FF2B5EF4-FFF2-40B4-BE49-F238E27FC236}">
                <a16:creationId xmlns:a16="http://schemas.microsoft.com/office/drawing/2014/main" id="{6F722180-564E-6F06-3145-1B53263C2709}"/>
              </a:ext>
            </a:extLst>
          </p:cNvPr>
          <p:cNvSpPr txBox="1"/>
          <p:nvPr/>
        </p:nvSpPr>
        <p:spPr>
          <a:xfrm>
            <a:off x="1926771" y="37011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752387381"/>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Motivation is a state of need or a condition that prompts a tourist to take action.</a:t>
            </a:r>
          </a:p>
          <a:p>
            <a:pPr lvl="2"/>
            <a:r>
              <a:rPr lang="en-GB" dirty="0"/>
              <a:t>- In the tourism context, it prompts individuals to go on a holiday that is expected to provide satisfaction by fulfilling that need or addressing the underlying condition</a:t>
            </a:r>
          </a:p>
          <a:p>
            <a:pPr lvl="2"/>
            <a:r>
              <a:rPr lang="en-GB" dirty="0"/>
              <a:t>- The study of tourist motivation aims to understand why people choose to travel, why they select specific destinations, and why they engage in particular activities during their holidays </a:t>
            </a:r>
          </a:p>
          <a:p>
            <a:pPr lvl="2"/>
            <a:r>
              <a:rPr lang="en-GB" dirty="0"/>
              <a:t>- The motivation to travel can be understood as the result of a psychological need (which the tourist may not even be consciously aware of) or as driven by the purpose or choice of the trip</a:t>
            </a:r>
          </a:p>
          <a:p>
            <a:pPr lvl="2"/>
            <a:r>
              <a:rPr lang="en-GB" dirty="0"/>
              <a:t>- We should bear in mind that the sociological and psychological approaches for tourism motivations are often overlap</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1116445735"/>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Escape-</a:t>
            </a:r>
            <a:r>
              <a:rPr lang="nl-NL" dirty="0" err="1"/>
              <a:t>Seeking</a:t>
            </a:r>
            <a:r>
              <a:rPr lang="nl-NL" dirty="0"/>
              <a:t> </a:t>
            </a:r>
            <a:r>
              <a:rPr lang="nl-NL" dirty="0" err="1"/>
              <a:t>Theory</a:t>
            </a:r>
            <a:r>
              <a:rPr lang="nl-NL" dirty="0"/>
              <a:t>: </a:t>
            </a:r>
          </a:p>
          <a:p>
            <a:pPr lvl="2"/>
            <a:r>
              <a:rPr lang="en-GB" dirty="0"/>
              <a:t>- In this theory, Iso-</a:t>
            </a:r>
            <a:r>
              <a:rPr lang="en-GB" dirty="0" err="1"/>
              <a:t>Ahola</a:t>
            </a:r>
            <a:r>
              <a:rPr lang="en-GB" dirty="0"/>
              <a:t> (1982) suggested that tourism motivation consists of two components: escape and seeking. Tourists are driven to escape their routine environments while simultaneously pursuing intrinsic rewards. </a:t>
            </a:r>
          </a:p>
          <a:p>
            <a:pPr lvl="2"/>
            <a:r>
              <a:rPr lang="en-GB" dirty="0"/>
              <a:t>- In this context, travel is often motivated by a combination of these two elements: </a:t>
            </a:r>
          </a:p>
          <a:p>
            <a:pPr lvl="2"/>
            <a:r>
              <a:rPr lang="en-GB" b="1" dirty="0"/>
              <a:t>Escape from negative circumstances (e.g., stress).</a:t>
            </a:r>
          </a:p>
          <a:p>
            <a:pPr lvl="2"/>
            <a:r>
              <a:rPr lang="en-GB" b="1" dirty="0"/>
              <a:t>Seeking positive experiences (e.g., excitement, novelty).</a:t>
            </a:r>
          </a:p>
          <a:p>
            <a:pPr lvl="2"/>
            <a:r>
              <a:rPr lang="en-GB" dirty="0"/>
              <a:t>- He also suggested that tourism motivation has both a psychological (personal) and a social (interpersonal) component.</a:t>
            </a:r>
          </a:p>
          <a:p>
            <a:pPr lvl="2"/>
            <a:r>
              <a:rPr lang="en-GB"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3193781605"/>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1- Escape-</a:t>
            </a:r>
            <a:r>
              <a:rPr lang="nl-NL" dirty="0" err="1"/>
              <a:t>Seeking</a:t>
            </a:r>
            <a:r>
              <a:rPr lang="nl-NL" dirty="0"/>
              <a:t> </a:t>
            </a:r>
            <a:r>
              <a:rPr lang="nl-NL" dirty="0" err="1"/>
              <a:t>Theory</a:t>
            </a:r>
            <a:r>
              <a:rPr lang="nl-NL" dirty="0"/>
              <a:t>: </a:t>
            </a:r>
          </a:p>
          <a:p>
            <a:pPr lvl="2"/>
            <a:r>
              <a:rPr lang="en-GB" b="1" dirty="0"/>
              <a:t>- He proposed four dimensions of tourism motivation:</a:t>
            </a:r>
          </a:p>
          <a:p>
            <a:pPr lvl="2"/>
            <a:r>
              <a:rPr lang="en-GB" dirty="0"/>
              <a:t>- Personal seeking: Intrinsic rewards, such as excitement, adventure, relaxation, or novelty. </a:t>
            </a:r>
          </a:p>
          <a:p>
            <a:pPr lvl="2"/>
            <a:r>
              <a:rPr lang="en-GB" dirty="0"/>
              <a:t>- Personal escape: Escaping from routine, stress, or undesirable environments.</a:t>
            </a:r>
          </a:p>
          <a:p>
            <a:pPr lvl="2"/>
            <a:r>
              <a:rPr lang="en-GB" dirty="0"/>
              <a:t>- Interpersonal seeking: Connecting with others, forming new relationships, participating in group activities, or seeking a sense of community.</a:t>
            </a:r>
          </a:p>
          <a:p>
            <a:pPr lvl="2"/>
            <a:r>
              <a:rPr lang="en-GB" dirty="0"/>
              <a:t>- Interpersonal escape: Escaping from social interactions or pressures.</a:t>
            </a:r>
          </a:p>
          <a:p>
            <a:pPr lvl="2"/>
            <a:r>
              <a:rPr lang="en-GB" dirty="0"/>
              <a:t>- These four dimensions act as push factors, driving tourism </a:t>
            </a:r>
            <a:r>
              <a:rPr lang="en-GB" dirty="0" err="1"/>
              <a:t>behavior</a:t>
            </a:r>
            <a:r>
              <a:rPr lang="en-GB"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752134132"/>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2- Push/Pull Factors: </a:t>
            </a:r>
          </a:p>
          <a:p>
            <a:pPr lvl="2"/>
            <a:r>
              <a:rPr lang="en-GB" dirty="0"/>
              <a:t>- Pull factors refer to destination-specific attributes or external motivations—specifically, the attractions or overall appeal of a destination that "pull" tourists toward it. </a:t>
            </a:r>
          </a:p>
          <a:p>
            <a:pPr lvl="2"/>
            <a:r>
              <a:rPr lang="en-GB" dirty="0"/>
              <a:t>- During the decision-making process, the prospective tourist will have gathered adequate information about the holiday or destination, and appealing products and services will act as pull factors that influence their final decision</a:t>
            </a:r>
          </a:p>
          <a:p>
            <a:pPr lvl="2"/>
            <a:r>
              <a:rPr lang="en-GB" b="1" dirty="0"/>
              <a:t>On the other side:</a:t>
            </a:r>
          </a:p>
          <a:p>
            <a:pPr lvl="2"/>
            <a:r>
              <a:rPr lang="en-GB" dirty="0"/>
              <a:t>- Push factors are internal motivations that influence an individual's decision-making process..</a:t>
            </a:r>
          </a:p>
          <a:p>
            <a:pPr lvl="2"/>
            <a:r>
              <a:rPr lang="en-GB" dirty="0"/>
              <a:t>- These factors are person-specific and include aspects such as needs and preferences e.g., seeking social interaction, exploring new skills, achieving personal goals, and prestige and recognition</a:t>
            </a:r>
          </a:p>
          <a:p>
            <a:pPr lvl="2"/>
            <a:r>
              <a:rPr lang="en-GB" dirty="0"/>
              <a:t>- Interpersonal escape: Escaping from social interactions or pressures.</a:t>
            </a:r>
          </a:p>
          <a:p>
            <a:pPr lvl="2"/>
            <a:r>
              <a:rPr lang="en-GB" dirty="0"/>
              <a:t>- These four dimensions act as push factors, driving tourism </a:t>
            </a:r>
            <a:r>
              <a:rPr lang="en-GB" dirty="0" err="1"/>
              <a:t>behavior</a:t>
            </a:r>
            <a:r>
              <a:rPr lang="en-GB" dirty="0"/>
              <a:t>.</a:t>
            </a:r>
          </a:p>
          <a:p>
            <a:pPr lvl="2"/>
            <a:r>
              <a:rPr lang="en-GB" dirty="0"/>
              <a:t>Push and pull factors have become central concepts in explaining tourist motivation. </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4292958644"/>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Maslow's</a:t>
            </a:r>
            <a:r>
              <a:rPr lang="nl-NL" dirty="0"/>
              <a:t> </a:t>
            </a:r>
            <a:r>
              <a:rPr lang="nl-NL" dirty="0" err="1"/>
              <a:t>hierarchy</a:t>
            </a:r>
            <a:r>
              <a:rPr lang="nl-NL" dirty="0"/>
              <a:t> of </a:t>
            </a:r>
            <a:r>
              <a:rPr lang="nl-NL" dirty="0" err="1"/>
              <a:t>needs</a:t>
            </a:r>
            <a:r>
              <a:rPr lang="nl-NL" dirty="0"/>
              <a:t> : </a:t>
            </a:r>
          </a:p>
          <a:p>
            <a:pPr lvl="2"/>
            <a:r>
              <a:rPr lang="en-GB" dirty="0"/>
              <a:t>- Maslow's hierarchy of needs (1943) is widely regarded as the most influential theory on motivation and is easily applicable to understanding tourism motivation.</a:t>
            </a:r>
          </a:p>
          <a:p>
            <a:pPr lvl="2"/>
            <a:r>
              <a:rPr lang="en-GB" dirty="0"/>
              <a:t>- Maslow introduced five different needs, namely physiological (thirst, hunger, sleep), safety (security, stability, protection), social (love, affection, belongingness, interpersonal relationships), esteem (self- esteem, self-respect, prestige, status), and self-actualization (growth, advancement, creativity).</a:t>
            </a:r>
          </a:p>
          <a:p>
            <a:pPr lvl="2"/>
            <a:r>
              <a:rPr lang="en-GB" dirty="0"/>
              <a:t>- It is assumed that lower-level needs must be satisfied before higher-level needs become relevant. For example, if you are hungry, socializing with friends is unlikely to be a priority. Likewise, if you feel lonely, making connections with others will be more important than improving yourself or your career.</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2711834662"/>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Maslow's</a:t>
            </a:r>
            <a:r>
              <a:rPr lang="nl-NL" dirty="0"/>
              <a:t> </a:t>
            </a:r>
            <a:r>
              <a:rPr lang="nl-NL" dirty="0" err="1"/>
              <a:t>hierarchy</a:t>
            </a:r>
            <a:r>
              <a:rPr lang="nl-NL" dirty="0"/>
              <a:t> of </a:t>
            </a:r>
            <a:r>
              <a:rPr lang="nl-NL" dirty="0" err="1"/>
              <a:t>needs</a:t>
            </a:r>
            <a:r>
              <a:rPr lang="nl-NL" dirty="0"/>
              <a:t> : </a:t>
            </a:r>
          </a:p>
          <a:p>
            <a:pPr lvl="2"/>
            <a:r>
              <a:rPr lang="en-GB" dirty="0"/>
              <a:t>- Applying Maslow’s hierarchy of needs to tourism highlights that one area of need often takes priority over others.</a:t>
            </a:r>
          </a:p>
          <a:p>
            <a:pPr lvl="2"/>
            <a:r>
              <a:rPr lang="en-GB" dirty="0"/>
              <a:t>- For some tourists, the primary motivation is relaxation, fulfilling their physiological needs by opting for a beach holiday.</a:t>
            </a:r>
          </a:p>
          <a:p>
            <a:pPr lvl="2"/>
            <a:r>
              <a:rPr lang="en-GB" dirty="0"/>
              <a:t>- Others travel to visit friends and family, seeking love and affection, or to make new social connections.</a:t>
            </a:r>
          </a:p>
          <a:p>
            <a:pPr lvl="2"/>
            <a:r>
              <a:rPr lang="en-GB" dirty="0"/>
              <a:t>- Additionally, some tourists aim to enhance their self-esteem and personal growth by participating in a - </a:t>
            </a:r>
            <a:r>
              <a:rPr lang="en-GB" dirty="0" err="1"/>
              <a:t>ctivities</a:t>
            </a:r>
            <a:r>
              <a:rPr lang="en-GB" dirty="0"/>
              <a:t> and exploring new cultures, using travel as an opportunity for skill development and learning</a:t>
            </a:r>
          </a:p>
          <a:p>
            <a:pPr lvl="2"/>
            <a:r>
              <a:rPr lang="en-GB" dirty="0"/>
              <a:t>- However, contrary to Maslow's suggestion, tourism motivation is not always driven by lower-level needs. Instead, any need within the hierarchy can serve as the primary motivator</a:t>
            </a:r>
          </a:p>
          <a:p>
            <a:pPr lvl="2"/>
            <a:r>
              <a:rPr lang="en-GB" dirty="0"/>
              <a:t>- As a result, the hierarchical structure may not fully apply in the context of tourism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2502472420"/>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4- Travel </a:t>
            </a:r>
            <a:r>
              <a:rPr lang="nl-NL" dirty="0" err="1"/>
              <a:t>Career</a:t>
            </a:r>
            <a:r>
              <a:rPr lang="nl-NL" dirty="0"/>
              <a:t> Ladder (TCL):</a:t>
            </a:r>
          </a:p>
          <a:p>
            <a:pPr lvl="2"/>
            <a:r>
              <a:rPr lang="en-GB" dirty="0"/>
              <a:t>- Pearce (1988) developed the Travel Motivation Theory, also known as the Travel Career Ladder (TCL). </a:t>
            </a:r>
          </a:p>
          <a:p>
            <a:pPr lvl="2"/>
            <a:r>
              <a:rPr lang="en-GB" dirty="0"/>
              <a:t>- The word "career" indicates that tourists systematically move through stages or follow foreseeable travel patterns. Some may ascend the ladder, while others may remain at a particular level. </a:t>
            </a:r>
          </a:p>
          <a:p>
            <a:pPr lvl="2"/>
            <a:r>
              <a:rPr lang="en-GB" dirty="0"/>
              <a:t>- A key idea of the TCL is that tourist motivation evolves with travel experience. Depending on previous travels or life stage, different needs become more prominent and influence tourism motivation.	</a:t>
            </a:r>
          </a:p>
          <a:p>
            <a:pPr lvl="2"/>
            <a:r>
              <a:rPr lang="en-GB" dirty="0"/>
              <a:t>- This theory proposes that tourist motivation consists of five levels, with </a:t>
            </a:r>
            <a:r>
              <a:rPr lang="en-GB" dirty="0" err="1"/>
              <a:t>travelers'</a:t>
            </a:r>
            <a:r>
              <a:rPr lang="en-GB" dirty="0"/>
              <a:t> needs classified into a hierarchical structure or ladder as follows: </a:t>
            </a:r>
          </a:p>
          <a:p>
            <a:pPr lvl="2"/>
            <a:r>
              <a:rPr lang="en-GB" dirty="0"/>
              <a:t>- Lowest level: Relaxation needs</a:t>
            </a:r>
          </a:p>
          <a:p>
            <a:pPr lvl="2"/>
            <a:r>
              <a:rPr lang="en-GB" dirty="0"/>
              <a:t>- Second level: Stimulation needs</a:t>
            </a:r>
          </a:p>
          <a:p>
            <a:pPr lvl="2"/>
            <a:r>
              <a:rPr lang="en-GB" dirty="0"/>
              <a:t>- Third level: Relationship needs</a:t>
            </a:r>
          </a:p>
          <a:p>
            <a:pPr lvl="2"/>
            <a:r>
              <a:rPr lang="en-GB" dirty="0"/>
              <a:t>- Fourth level: Self-esteem and development needs</a:t>
            </a:r>
          </a:p>
          <a:p>
            <a:pPr lvl="2"/>
            <a:r>
              <a:rPr lang="en-GB" dirty="0"/>
              <a:t>- Fifth level: </a:t>
            </a:r>
            <a:r>
              <a:rPr lang="en-GB" dirty="0" err="1"/>
              <a:t>Fulfillment</a:t>
            </a:r>
            <a:r>
              <a:rPr lang="en-GB" dirty="0"/>
              <a:t> needs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486096072"/>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3- </a:t>
            </a:r>
            <a:r>
              <a:rPr lang="nl-NL" dirty="0" err="1"/>
              <a:t>Motivation</a:t>
            </a:r>
            <a:r>
              <a:rPr lang="nl-NL" dirty="0"/>
              <a:t> </a:t>
            </a:r>
            <a:r>
              <a:rPr lang="nl-NL" dirty="0" err="1"/>
              <a:t>Theories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4- Travel </a:t>
            </a:r>
            <a:r>
              <a:rPr lang="nl-NL" dirty="0" err="1"/>
              <a:t>Career</a:t>
            </a:r>
            <a:r>
              <a:rPr lang="nl-NL" dirty="0"/>
              <a:t> Ladder (TCL):</a:t>
            </a:r>
          </a:p>
          <a:p>
            <a:pPr lvl="2"/>
            <a:r>
              <a:rPr lang="en-GB" dirty="0"/>
              <a:t>- This approach is easily applicable to tourism. Tourists may be motivated to travel to </a:t>
            </a:r>
            <a:r>
              <a:rPr lang="en-GB" dirty="0" err="1"/>
              <a:t>fulfill</a:t>
            </a:r>
            <a:r>
              <a:rPr lang="en-GB" dirty="0"/>
              <a:t> their need for rest and relaxation (physiological needs), or they may visit friends and family (social needs). </a:t>
            </a:r>
          </a:p>
          <a:p>
            <a:pPr lvl="2"/>
            <a:r>
              <a:rPr lang="en-GB" dirty="0"/>
              <a:t>- Each level of needs can be divided into two categories: self-directed and directed at others.</a:t>
            </a:r>
          </a:p>
          <a:p>
            <a:pPr lvl="2"/>
            <a:r>
              <a:rPr lang="en-GB" b="1" dirty="0"/>
              <a:t>Relaxation needs:</a:t>
            </a:r>
          </a:p>
          <a:p>
            <a:pPr lvl="2"/>
            <a:r>
              <a:rPr lang="en-GB" dirty="0"/>
              <a:t>- Self-directed: Focus on bodily reconstitution and relaxation, concentrating on the tourist themselves.</a:t>
            </a:r>
          </a:p>
          <a:p>
            <a:pPr lvl="2"/>
            <a:r>
              <a:rPr lang="en-GB" dirty="0"/>
              <a:t>Other-directed: Require others to provide external excitement and novelty to satisfy these needs.</a:t>
            </a:r>
          </a:p>
          <a:p>
            <a:pPr lvl="2"/>
            <a:r>
              <a:rPr lang="en-GB" b="1" dirty="0"/>
              <a:t>Relationship needs:</a:t>
            </a:r>
          </a:p>
          <a:p>
            <a:pPr lvl="2"/>
            <a:r>
              <a:rPr lang="en-GB" dirty="0"/>
              <a:t>- Self-directed: Involve visiting friends and family to maintain relationships and give love and affection.</a:t>
            </a:r>
          </a:p>
          <a:p>
            <a:pPr lvl="2"/>
            <a:r>
              <a:rPr lang="en-GB" dirty="0"/>
              <a:t>Other-directed: Concern initiating relationships (meeting new people), receiving affection, or being part of a group</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119029869"/>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1- </a:t>
            </a:r>
            <a:r>
              <a:rPr lang="nl-NL" dirty="0" err="1"/>
              <a:t>Sunlust</a:t>
            </a:r>
            <a:r>
              <a:rPr lang="nl-NL" dirty="0"/>
              <a:t> </a:t>
            </a:r>
            <a:r>
              <a:rPr lang="nl-NL" dirty="0" err="1"/>
              <a:t>vs</a:t>
            </a:r>
            <a:r>
              <a:rPr lang="nl-NL" dirty="0"/>
              <a:t> </a:t>
            </a:r>
            <a:r>
              <a:rPr lang="nl-NL" dirty="0" err="1"/>
              <a:t>Wanderlust</a:t>
            </a:r>
            <a:r>
              <a:rPr lang="nl-NL" dirty="0"/>
              <a:t> </a:t>
            </a:r>
          </a:p>
          <a:p>
            <a:pPr lvl="3"/>
            <a:r>
              <a:rPr lang="en-GB" b="0" dirty="0"/>
              <a:t>- Gray (1970) categorizes tourists based on the purpose of their trip into two groups: </a:t>
            </a:r>
            <a:r>
              <a:rPr lang="en-GB" b="0" dirty="0" err="1"/>
              <a:t>sunlust</a:t>
            </a:r>
            <a:r>
              <a:rPr lang="en-GB" b="0" dirty="0"/>
              <a:t> and wanderlust tourists. </a:t>
            </a:r>
          </a:p>
          <a:p>
            <a:pPr lvl="2"/>
            <a:r>
              <a:rPr lang="en-GB" dirty="0"/>
              <a:t>- Each level of needs can be divided into two categories: self-directed and directed at others.</a:t>
            </a:r>
          </a:p>
          <a:p>
            <a:pPr lvl="2"/>
            <a:r>
              <a:rPr lang="en-GB" b="1" dirty="0" err="1"/>
              <a:t>Sunlust</a:t>
            </a:r>
            <a:r>
              <a:rPr lang="en-GB" b="1" dirty="0"/>
              <a:t> Tourists:</a:t>
            </a:r>
          </a:p>
          <a:p>
            <a:pPr lvl="2"/>
            <a:r>
              <a:rPr lang="en-GB" dirty="0"/>
              <a:t>- Focus on rest and relaxation.</a:t>
            </a:r>
          </a:p>
          <a:p>
            <a:pPr lvl="2"/>
            <a:r>
              <a:rPr lang="en-GB" dirty="0"/>
              <a:t>- Prioritize pleasant climates, comfort, and familiar amenities.</a:t>
            </a:r>
          </a:p>
          <a:p>
            <a:pPr lvl="2"/>
            <a:r>
              <a:rPr lang="en-GB" dirty="0"/>
              <a:t>- Prefer hassle-free, relaxing vacations with minimal excitement</a:t>
            </a:r>
          </a:p>
          <a:p>
            <a:pPr lvl="2"/>
            <a:r>
              <a:rPr lang="en-GB" b="1" dirty="0"/>
              <a:t>Wanderlust Tourists:</a:t>
            </a:r>
          </a:p>
          <a:p>
            <a:pPr lvl="2"/>
            <a:r>
              <a:rPr lang="en-GB" dirty="0"/>
              <a:t>- Motivated by a desire to explore and experience new cultures.</a:t>
            </a:r>
          </a:p>
          <a:p>
            <a:pPr lvl="2"/>
            <a:r>
              <a:rPr lang="en-GB" dirty="0"/>
              <a:t>- Value entertainment in the form of engaging with local people and cultural experiences.</a:t>
            </a:r>
          </a:p>
          <a:p>
            <a:pPr lvl="2"/>
            <a:r>
              <a:rPr lang="en-GB" dirty="0"/>
              <a:t>- Prioritize learning and adventure as key elements of their holiday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3933686830"/>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3"/>
            <a:r>
              <a:rPr lang="en-GB" b="0" dirty="0"/>
              <a:t>- </a:t>
            </a:r>
            <a:r>
              <a:rPr lang="en-GB" b="0" dirty="0" err="1"/>
              <a:t>Plog</a:t>
            </a:r>
            <a:r>
              <a:rPr lang="en-GB" b="0" dirty="0"/>
              <a:t> (2001) categorized tourists based on personality traits and features to understand their travel </a:t>
            </a:r>
            <a:r>
              <a:rPr lang="en-GB" b="0" dirty="0" err="1"/>
              <a:t>behavior</a:t>
            </a:r>
            <a:r>
              <a:rPr lang="en-GB" b="0" dirty="0"/>
              <a:t>. </a:t>
            </a:r>
          </a:p>
          <a:p>
            <a:pPr lvl="3"/>
            <a:r>
              <a:rPr lang="en-GB" b="0" dirty="0"/>
              <a:t>- The main differences are based on the level of travel and the nature of the travel experience.</a:t>
            </a:r>
            <a:endParaRPr lang="en-GB" dirty="0"/>
          </a:p>
          <a:p>
            <a:pPr lvl="2"/>
            <a:r>
              <a:rPr lang="en-GB" b="1" dirty="0"/>
              <a:t>Allocentric Tourists:</a:t>
            </a:r>
          </a:p>
          <a:p>
            <a:pPr lvl="2"/>
            <a:r>
              <a:rPr lang="en-GB" b="1" dirty="0"/>
              <a:t>Adventurous and Independent:</a:t>
            </a:r>
          </a:p>
          <a:p>
            <a:pPr lvl="2"/>
            <a:r>
              <a:rPr lang="en-GB" b="0" dirty="0"/>
              <a:t>- </a:t>
            </a:r>
            <a:r>
              <a:rPr lang="en-GB" dirty="0"/>
              <a:t>Allocentric tourists are adventurous </a:t>
            </a:r>
            <a:r>
              <a:rPr lang="en-GB" dirty="0" err="1"/>
              <a:t>travelers</a:t>
            </a:r>
            <a:r>
              <a:rPr lang="en-GB" dirty="0"/>
              <a:t> who actively seek new, unfamiliar, and diverse experiences. </a:t>
            </a:r>
          </a:p>
          <a:p>
            <a:pPr lvl="2"/>
            <a:r>
              <a:rPr lang="en-GB" b="0" dirty="0"/>
              <a:t>- </a:t>
            </a:r>
            <a:r>
              <a:rPr lang="en-GB" dirty="0"/>
              <a:t>They are independent, open to exploring different cultures, and motivated by challenges and novelty.</a:t>
            </a:r>
          </a:p>
          <a:p>
            <a:pPr lvl="2"/>
            <a:r>
              <a:rPr lang="en-GB" b="1" dirty="0"/>
              <a:t>Risk-Taking and Desire for New Experiences: </a:t>
            </a:r>
          </a:p>
          <a:p>
            <a:pPr lvl="2"/>
            <a:r>
              <a:rPr lang="en-GB" b="0" dirty="0"/>
              <a:t>- </a:t>
            </a:r>
            <a:r>
              <a:rPr lang="en-GB" dirty="0"/>
              <a:t>They are willing to take risks to immerse themselves in fresh experiences and environments. </a:t>
            </a:r>
          </a:p>
          <a:p>
            <a:pPr lvl="2"/>
            <a:r>
              <a:rPr lang="en-GB" b="0" dirty="0"/>
              <a:t>- </a:t>
            </a:r>
            <a:r>
              <a:rPr lang="en-GB" dirty="0"/>
              <a:t>Their travel style is driven by a desire for novelty and immersion, avoiding routines and mass tourism experiences.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2287831219"/>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lnSpcReduction="10000"/>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2"/>
            <a:r>
              <a:rPr lang="en-GB" b="1" dirty="0"/>
              <a:t>Allocentric Tourists:</a:t>
            </a:r>
          </a:p>
          <a:p>
            <a:pPr lvl="2"/>
            <a:r>
              <a:rPr lang="en-GB" b="1" dirty="0"/>
              <a:t>Accommodation Preferences: </a:t>
            </a:r>
          </a:p>
          <a:p>
            <a:pPr lvl="2"/>
            <a:r>
              <a:rPr lang="en-GB" b="0" dirty="0"/>
              <a:t>- </a:t>
            </a:r>
            <a:r>
              <a:rPr lang="en-GB" dirty="0"/>
              <a:t>They prefer unconventional accommodations, often choosing local options that provide unique, authentic experiences over typical hotel stays.</a:t>
            </a:r>
          </a:p>
          <a:p>
            <a:pPr lvl="2"/>
            <a:r>
              <a:rPr lang="en-GB" b="1" dirty="0"/>
              <a:t>- Spending Habits:</a:t>
            </a:r>
          </a:p>
          <a:p>
            <a:pPr lvl="2"/>
            <a:r>
              <a:rPr lang="en-GB" b="0" dirty="0"/>
              <a:t>-</a:t>
            </a:r>
            <a:r>
              <a:rPr lang="en-GB" dirty="0"/>
              <a:t> Venturers tend to spend their disposable income on authentic local arts, crafts, and experiences, prioritizing authenticity over mainstream tourism products.</a:t>
            </a:r>
          </a:p>
          <a:p>
            <a:pPr lvl="2"/>
            <a:r>
              <a:rPr lang="en-GB" b="1" dirty="0"/>
              <a:t>Cultural Engagement: </a:t>
            </a:r>
          </a:p>
          <a:p>
            <a:pPr lvl="2"/>
            <a:r>
              <a:rPr lang="en-GB" b="0" dirty="0"/>
              <a:t>- </a:t>
            </a:r>
            <a:r>
              <a:rPr lang="en-GB" dirty="0"/>
              <a:t>Engaging with locals, participating in cultural customs, and embracing active pastimes are central to their travel experiences.</a:t>
            </a:r>
          </a:p>
          <a:p>
            <a:pPr lvl="2"/>
            <a:r>
              <a:rPr lang="en-GB" b="1" dirty="0"/>
              <a:t>Independence and Avoidance of Group Tours: </a:t>
            </a:r>
          </a:p>
          <a:p>
            <a:pPr lvl="2"/>
            <a:r>
              <a:rPr lang="en-GB" b="0" dirty="0"/>
              <a:t>- </a:t>
            </a:r>
            <a:r>
              <a:rPr lang="en-GB" dirty="0"/>
              <a:t>They highly value independence, usually arranging their travels on their own and avoiding structured, pre-arranged group tours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2030577284"/>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2"/>
            <a:r>
              <a:rPr lang="en-GB" b="1" dirty="0"/>
              <a:t>Psychocentric Tourists: </a:t>
            </a:r>
          </a:p>
          <a:p>
            <a:pPr lvl="2"/>
            <a:r>
              <a:rPr lang="en-GB" b="1" dirty="0"/>
              <a:t>Preference for Familiar and Safe Environments: </a:t>
            </a:r>
          </a:p>
          <a:p>
            <a:pPr lvl="2"/>
            <a:r>
              <a:rPr lang="en-GB" dirty="0"/>
              <a:t>- </a:t>
            </a:r>
            <a:r>
              <a:rPr lang="en-GB" dirty="0" err="1"/>
              <a:t>Dependables</a:t>
            </a:r>
            <a:r>
              <a:rPr lang="en-GB" dirty="0"/>
              <a:t> prefer comfortable, familiar surroundings and safe environments.</a:t>
            </a:r>
          </a:p>
          <a:p>
            <a:pPr lvl="2"/>
            <a:r>
              <a:rPr lang="en-GB" dirty="0"/>
              <a:t>- They seek relaxation and are less inclined to take risks during their travels.</a:t>
            </a:r>
          </a:p>
          <a:p>
            <a:pPr lvl="2"/>
            <a:r>
              <a:rPr lang="en-GB" b="1" dirty="0"/>
              <a:t>Cautious and Risk-Averse: </a:t>
            </a:r>
          </a:p>
          <a:p>
            <a:pPr lvl="2"/>
            <a:r>
              <a:rPr lang="en-GB" dirty="0"/>
              <a:t>- These tourists are cautious, conservative, and risk-averse, often avoiding challenges and prioritizing security. </a:t>
            </a:r>
          </a:p>
          <a:p>
            <a:pPr lvl="2"/>
            <a:r>
              <a:rPr lang="en-GB" dirty="0"/>
              <a:t>- They rely on well-known, trusted brands, associating these with safety.</a:t>
            </a:r>
          </a:p>
          <a:p>
            <a:pPr lvl="2"/>
            <a:r>
              <a:rPr lang="en-GB" b="1" dirty="0"/>
              <a:t>Travel and Accommodation Preferences: </a:t>
            </a:r>
          </a:p>
          <a:p>
            <a:pPr lvl="2"/>
            <a:r>
              <a:rPr lang="en-GB" dirty="0"/>
              <a:t>- They typically visit popular domestic attractions and mass tourism</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305859414"/>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lnSpcReduction="10000"/>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2"/>
            <a:r>
              <a:rPr lang="en-GB" b="1" dirty="0"/>
              <a:t>Psychocentric Tourists: </a:t>
            </a:r>
          </a:p>
          <a:p>
            <a:pPr lvl="2"/>
            <a:r>
              <a:rPr lang="en-GB" b="1" dirty="0"/>
              <a:t>Travel and Accommodation Preferences: </a:t>
            </a:r>
          </a:p>
          <a:p>
            <a:pPr lvl="2"/>
            <a:r>
              <a:rPr lang="en-GB" dirty="0"/>
              <a:t>- They typically visit popular domestic attractions and mass tourism resorts</a:t>
            </a:r>
          </a:p>
          <a:p>
            <a:pPr lvl="2"/>
            <a:r>
              <a:rPr lang="en-GB" dirty="0"/>
              <a:t>- They prefer a "home-from-home" experience, using their own car or caravans as the main mode of transportation, and tend to stay in mobile homes, hotels, or motels for familiarity and comfort.</a:t>
            </a:r>
          </a:p>
          <a:p>
            <a:pPr lvl="2"/>
            <a:r>
              <a:rPr lang="en-GB" b="1" dirty="0"/>
              <a:t>Low Activity and Structured Holidays: </a:t>
            </a:r>
          </a:p>
          <a:p>
            <a:pPr lvl="2"/>
            <a:r>
              <a:rPr lang="en-GB" dirty="0"/>
              <a:t>- They engage in minimal activity while on holiday, often sticking to familiar recreational activities.</a:t>
            </a:r>
          </a:p>
          <a:p>
            <a:pPr lvl="2"/>
            <a:r>
              <a:rPr lang="en-GB" dirty="0"/>
              <a:t>- They </a:t>
            </a:r>
            <a:r>
              <a:rPr lang="en-GB" dirty="0" err="1"/>
              <a:t>favor</a:t>
            </a:r>
            <a:r>
              <a:rPr lang="en-GB" dirty="0"/>
              <a:t> structure and routine, typically opting for package holidays, guided tours, or all-inclusive resorts.</a:t>
            </a:r>
          </a:p>
          <a:p>
            <a:pPr lvl="2"/>
            <a:r>
              <a:rPr lang="en-GB" b="1" dirty="0"/>
              <a:t>Spending and Purchases: </a:t>
            </a:r>
          </a:p>
          <a:p>
            <a:pPr lvl="2"/>
            <a:r>
              <a:rPr lang="en-GB" dirty="0" err="1"/>
              <a:t>Dependables</a:t>
            </a:r>
            <a:r>
              <a:rPr lang="en-GB" dirty="0"/>
              <a:t> tend to spend less money and generally make purchases like souvenirs as reminders of their trips.</a:t>
            </a:r>
          </a:p>
          <a:p>
            <a:pPr lvl="2"/>
            <a:r>
              <a:rPr lang="en-GB" b="1" dirty="0"/>
              <a:t>Travel Companions and Return Visits: </a:t>
            </a:r>
          </a:p>
          <a:p>
            <a:pPr lvl="2"/>
            <a:r>
              <a:rPr lang="en-GB" dirty="0"/>
              <a:t>They usually travel with family or friends and are more likely to return to destinations they have already visited</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
        <p:nvSpPr>
          <p:cNvPr id="3" name="TextBox 2">
            <a:extLst>
              <a:ext uri="{FF2B5EF4-FFF2-40B4-BE49-F238E27FC236}">
                <a16:creationId xmlns:a16="http://schemas.microsoft.com/office/drawing/2014/main" id="{5505A51A-D0FC-94E4-F30D-8790E8CE7AC8}"/>
              </a:ext>
            </a:extLst>
          </p:cNvPr>
          <p:cNvSpPr txBox="1"/>
          <p:nvPr/>
        </p:nvSpPr>
        <p:spPr>
          <a:xfrm>
            <a:off x="2792896" y="99391"/>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56119673"/>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3" name="Tijdelijke aanduiding voor verticale tekst 2"/>
          <p:cNvSpPr>
            <a:spLocks noGrp="1"/>
          </p:cNvSpPr>
          <p:nvPr>
            <p:ph type="body" orient="vert" idx="1"/>
          </p:nvPr>
        </p:nvSpPr>
        <p:spPr/>
        <p:txBody>
          <a:bodyPr>
            <a:normAutofit/>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2"/>
            <a:r>
              <a:rPr lang="en-GB" b="1" dirty="0"/>
              <a:t>The critique of the Allocentric vs Psychocentric </a:t>
            </a:r>
          </a:p>
          <a:p>
            <a:pPr marL="0" indent="0">
              <a:buNone/>
            </a:pPr>
            <a:r>
              <a:rPr lang="en-GB" dirty="0"/>
              <a:t>- However, this dichotomy outlines two extreme</a:t>
            </a:r>
          </a:p>
          <a:p>
            <a:pPr marL="0" indent="0">
              <a:buNone/>
            </a:pPr>
            <a:r>
              <a:rPr lang="en-GB" dirty="0"/>
              <a:t> tourist personalities and </a:t>
            </a:r>
            <a:r>
              <a:rPr lang="en-GB" dirty="0" err="1"/>
              <a:t>behaviors</a:t>
            </a:r>
            <a:r>
              <a:rPr lang="en-GB" dirty="0"/>
              <a:t>, and it would</a:t>
            </a:r>
          </a:p>
          <a:p>
            <a:pPr marL="0" indent="0">
              <a:buNone/>
            </a:pPr>
            <a:r>
              <a:rPr lang="en-GB" dirty="0"/>
              <a:t> be too difficult to put most individuals into either</a:t>
            </a:r>
          </a:p>
          <a:p>
            <a:pPr marL="0" indent="0">
              <a:buNone/>
            </a:pPr>
            <a:r>
              <a:rPr lang="en-GB" dirty="0"/>
              <a:t> one of these categories. </a:t>
            </a:r>
          </a:p>
          <a:p>
            <a:pPr marL="0" indent="0">
              <a:buNone/>
            </a:pP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42</a:t>
            </a:fld>
            <a:endParaRPr lang="nl-NL"/>
          </a:p>
        </p:txBody>
      </p:sp>
      <p:pic>
        <p:nvPicPr>
          <p:cNvPr id="6" name="Picture Placeholder 5">
            <a:extLst>
              <a:ext uri="{FF2B5EF4-FFF2-40B4-BE49-F238E27FC236}">
                <a16:creationId xmlns:a16="http://schemas.microsoft.com/office/drawing/2014/main" id="{20DD3B95-05E2-9A05-1FB3-686899755F1B}"/>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9073" r="19073"/>
          <a:stretch>
            <a:fillRect/>
          </a:stretch>
        </p:blipFill>
        <p:spPr>
          <a:prstGeom prst="rect">
            <a:avLst/>
          </a:prstGeom>
        </p:spPr>
      </p:pic>
    </p:spTree>
    <p:extLst>
      <p:ext uri="{BB962C8B-B14F-4D97-AF65-F5344CB8AC3E}">
        <p14:creationId xmlns:p14="http://schemas.microsoft.com/office/powerpoint/2010/main" val="1165872402"/>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2- </a:t>
            </a:r>
            <a:r>
              <a:rPr lang="nl-NL" dirty="0" err="1"/>
              <a:t>Allocentric</a:t>
            </a:r>
            <a:r>
              <a:rPr lang="nl-NL" dirty="0"/>
              <a:t> </a:t>
            </a:r>
            <a:r>
              <a:rPr lang="nl-NL" dirty="0" err="1"/>
              <a:t>vs</a:t>
            </a:r>
            <a:r>
              <a:rPr lang="nl-NL" dirty="0"/>
              <a:t> </a:t>
            </a:r>
            <a:r>
              <a:rPr lang="nl-NL" dirty="0" err="1"/>
              <a:t>Psychocentric</a:t>
            </a:r>
            <a:r>
              <a:rPr lang="nl-NL" dirty="0"/>
              <a:t> (</a:t>
            </a:r>
            <a:r>
              <a:rPr lang="nl-NL" dirty="0" err="1"/>
              <a:t>Venturers</a:t>
            </a:r>
            <a:r>
              <a:rPr lang="nl-NL" dirty="0"/>
              <a:t> </a:t>
            </a:r>
            <a:r>
              <a:rPr lang="nl-NL" dirty="0" err="1"/>
              <a:t>vs</a:t>
            </a:r>
            <a:r>
              <a:rPr lang="nl-NL" dirty="0"/>
              <a:t> </a:t>
            </a:r>
            <a:r>
              <a:rPr lang="nl-NL" dirty="0" err="1"/>
              <a:t>Dependable</a:t>
            </a:r>
            <a:r>
              <a:rPr lang="nl-NL" dirty="0"/>
              <a:t>) </a:t>
            </a:r>
          </a:p>
          <a:p>
            <a:pPr lvl="2"/>
            <a:r>
              <a:rPr lang="en-GB" b="1" dirty="0"/>
              <a:t>The critique of the Allocentric vs Psychocentric </a:t>
            </a:r>
          </a:p>
          <a:p>
            <a:pPr lvl="2"/>
            <a:r>
              <a:rPr lang="en-GB" dirty="0"/>
              <a:t>-The majority of tourists fall between the two extremes and can be further categorized as</a:t>
            </a:r>
          </a:p>
          <a:p>
            <a:pPr lvl="2"/>
            <a:r>
              <a:rPr lang="en-GB" dirty="0"/>
              <a:t>- Dependable: Highly conservative, risk-averse, preferring familiar, safe environments.</a:t>
            </a:r>
          </a:p>
          <a:p>
            <a:pPr lvl="2"/>
            <a:r>
              <a:rPr lang="en-GB" dirty="0"/>
              <a:t>- Near-Dependable: Slightly more open but still prefer structured, familiar experiences.</a:t>
            </a:r>
          </a:p>
          <a:p>
            <a:pPr lvl="2"/>
            <a:r>
              <a:rPr lang="en-GB" dirty="0"/>
              <a:t>- Centric-Dependable: A mix of comfort and willingness to engage in new experiences.</a:t>
            </a:r>
          </a:p>
          <a:p>
            <a:pPr lvl="2"/>
            <a:r>
              <a:rPr lang="en-GB" dirty="0"/>
              <a:t>- Centric-Venturer: Balanced between seeking novelty and appreciating comfort.</a:t>
            </a:r>
          </a:p>
          <a:p>
            <a:pPr lvl="2"/>
            <a:r>
              <a:rPr lang="en-GB" dirty="0"/>
              <a:t>- Near-Venturer: More adventurous than centric-</a:t>
            </a:r>
            <a:r>
              <a:rPr lang="en-GB" dirty="0" err="1"/>
              <a:t>dependables</a:t>
            </a:r>
            <a:r>
              <a:rPr lang="en-GB" dirty="0"/>
              <a:t>, but still value some security.</a:t>
            </a:r>
          </a:p>
          <a:p>
            <a:pPr lvl="2"/>
            <a:r>
              <a:rPr lang="en-GB" dirty="0"/>
              <a:t>- Venturer: Highly adventurous, seeking challenges, and willing to take risks in unfamiliar settings.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3226019917"/>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lvl="2"/>
            <a:r>
              <a:rPr lang="en-GB" dirty="0"/>
              <a:t>-Cohen’s (1972) typology of tourists outlines four distinct categories based on how tourists interact with the tourism industry and the destinations they visit. </a:t>
            </a:r>
          </a:p>
          <a:p>
            <a:pPr lvl="2"/>
            <a:r>
              <a:rPr lang="en-GB" dirty="0"/>
              <a:t>- This framework is positioned on a continuum that ranges from familiarity (seeking comfort and known environments) to strangerhood (embracing novelty and the unfamiliar).</a:t>
            </a:r>
          </a:p>
          <a:p>
            <a:pPr lvl="2"/>
            <a:r>
              <a:rPr lang="en-GB" dirty="0"/>
              <a:t>- Cohen’s concept of the "environmental bubble" explains how tourists experience travel while still being influenced by their home culture, environment, and societal norms, meaning that the extent to which the home environment forges the tourist results in different reactions to and preferences for new places and cultures.</a:t>
            </a:r>
          </a:p>
          <a:p>
            <a:pPr lvl="2"/>
            <a:r>
              <a:rPr lang="en-GB" dirty="0"/>
              <a:t>- In other words, not all tourists are equally controlled by the environmental bubble. </a:t>
            </a:r>
          </a:p>
          <a:p>
            <a:pPr lvl="2"/>
            <a:r>
              <a:rPr lang="en-GB" dirty="0"/>
              <a:t>- Similarly to </a:t>
            </a:r>
            <a:r>
              <a:rPr lang="en-GB" dirty="0" err="1"/>
              <a:t>Plog’s</a:t>
            </a:r>
            <a:r>
              <a:rPr lang="en-GB" dirty="0"/>
              <a:t> perception, some individuals prefer experiences and places that remind them of their home environment, whereas others are more adventurous and seek out more novelty and exciting experiences.</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Tree>
    <p:extLst>
      <p:ext uri="{BB962C8B-B14F-4D97-AF65-F5344CB8AC3E}">
        <p14:creationId xmlns:p14="http://schemas.microsoft.com/office/powerpoint/2010/main" val="366122570"/>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lvl="2"/>
            <a:r>
              <a:rPr lang="en-GB" dirty="0"/>
              <a:t>- Cohen’s categorization include:</a:t>
            </a:r>
          </a:p>
          <a:p>
            <a:pPr lvl="2"/>
            <a:r>
              <a:rPr lang="en-GB" b="1" dirty="0"/>
              <a:t>1- The organized mass tourist </a:t>
            </a:r>
          </a:p>
          <a:p>
            <a:pPr lvl="2"/>
            <a:r>
              <a:rPr lang="en-GB" dirty="0"/>
              <a:t>- The organized mass tourist is the least adventurous type of </a:t>
            </a:r>
            <a:r>
              <a:rPr lang="en-GB" dirty="0" err="1"/>
              <a:t>traveler</a:t>
            </a:r>
            <a:r>
              <a:rPr lang="en-GB" dirty="0"/>
              <a:t>, seeking maximum convenience and comfort. </a:t>
            </a:r>
          </a:p>
          <a:p>
            <a:pPr lvl="2"/>
            <a:r>
              <a:rPr lang="en-GB" dirty="0"/>
              <a:t>- They rely heavily on prearranged package holidays with fixed itineraries, ensuring that every aspect of the trip—accommodation, transport, and activities—is handled by the tourism industry. </a:t>
            </a:r>
          </a:p>
          <a:p>
            <a:pPr lvl="2"/>
            <a:r>
              <a:rPr lang="en-GB" dirty="0"/>
              <a:t>- Their travel experience remains within the boundaries of the “tourist bubble”, a controlled environment designed to minimize exposure to unfamiliar cultures or situations.</a:t>
            </a:r>
          </a:p>
          <a:p>
            <a:pPr lvl="2"/>
            <a:r>
              <a:rPr lang="en-GB" b="1" dirty="0"/>
              <a:t>Key characteristics include:</a:t>
            </a:r>
          </a:p>
          <a:p>
            <a:pPr lvl="2"/>
            <a:r>
              <a:rPr lang="en-GB" b="1" dirty="0"/>
              <a:t>Preference for Familiarity: </a:t>
            </a:r>
          </a:p>
          <a:p>
            <a:pPr lvl="2"/>
            <a:r>
              <a:rPr lang="en-GB" dirty="0"/>
              <a:t>- They choose Western-style hotels, dining, and attractions that offer comfort similar to their home environment.</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508722197"/>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lvl="2"/>
            <a:r>
              <a:rPr lang="en-GB" b="1" dirty="0"/>
              <a:t>Dependence on the Industry: </a:t>
            </a:r>
          </a:p>
          <a:p>
            <a:pPr lvl="2"/>
            <a:r>
              <a:rPr lang="en-GB" dirty="0"/>
              <a:t>- These tourists </a:t>
            </a:r>
            <a:r>
              <a:rPr lang="en-GB" dirty="0" err="1"/>
              <a:t>favor</a:t>
            </a:r>
            <a:r>
              <a:rPr lang="en-GB" dirty="0"/>
              <a:t> all-inclusive packages that provide predictability and remove the need for independent planning.</a:t>
            </a:r>
          </a:p>
          <a:p>
            <a:pPr lvl="2"/>
            <a:r>
              <a:rPr lang="en-GB" b="1" dirty="0"/>
              <a:t>Familiarity level: </a:t>
            </a:r>
          </a:p>
          <a:p>
            <a:pPr lvl="2"/>
            <a:r>
              <a:rPr lang="en-GB" dirty="0"/>
              <a:t>- High-tourists stay within familiar, pre-arranged experiences If they do seek unique experiences, these are carefully controlled to avoid discomfort or unpredictability.</a:t>
            </a:r>
          </a:p>
          <a:p>
            <a:pPr lvl="2"/>
            <a:r>
              <a:rPr lang="en-GB" dirty="0"/>
              <a:t>- If they seek unique experiences, they are carefully controlled to avoid discomfort or unpredictability.</a:t>
            </a:r>
          </a:p>
          <a:p>
            <a:pPr lvl="2"/>
            <a:r>
              <a:rPr lang="en-GB" b="1" dirty="0"/>
              <a:t>Destination Choices:</a:t>
            </a:r>
          </a:p>
          <a:p>
            <a:pPr lvl="2"/>
            <a:r>
              <a:rPr lang="en-GB" dirty="0"/>
              <a:t>- They often stick to popular, well-developed tourist areas, either within their own country or internationally, where the infrastructure caters specifically to mass tourism</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Tree>
    <p:extLst>
      <p:ext uri="{BB962C8B-B14F-4D97-AF65-F5344CB8AC3E}">
        <p14:creationId xmlns:p14="http://schemas.microsoft.com/office/powerpoint/2010/main" val="2869429702"/>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lvl="2"/>
            <a:r>
              <a:rPr lang="en-GB" b="1" dirty="0"/>
              <a:t>2-The Individual Mass Tourist:</a:t>
            </a:r>
          </a:p>
          <a:p>
            <a:pPr lvl="2"/>
            <a:r>
              <a:rPr lang="en-GB" dirty="0"/>
              <a:t>- This type of tourist still depends on institutionalized tourism services (e.g. scheduled flights, tour operator and travel agency services and bookings, transfers) but enjoys more freedom in their travel experience. </a:t>
            </a:r>
          </a:p>
          <a:p>
            <a:pPr lvl="2"/>
            <a:r>
              <a:rPr lang="en-GB" dirty="0"/>
              <a:t>- They prefer the structure and convenience provided by established tourism infrastructure, yet they have more control over their itinerary compared to those who rely entirely on prearranged package holidays.</a:t>
            </a: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characteristics of the individual mass tourist include: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Greater Independence:</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Unlike the organized mass tourist, this type does not follow a rigid, all-inclusive package. </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They still book through travel agents or tour operators but exercise more freedom in their choices, such as picking specific destinations or activities.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47</a:t>
            </a:fld>
            <a:endParaRPr lang="nl-NL"/>
          </a:p>
        </p:txBody>
      </p:sp>
    </p:spTree>
    <p:extLst>
      <p:ext uri="{BB962C8B-B14F-4D97-AF65-F5344CB8AC3E}">
        <p14:creationId xmlns:p14="http://schemas.microsoft.com/office/powerpoint/2010/main" val="3071447363"/>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characteristics of the individual mass tourist include:</a:t>
            </a: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Prearranged Travel:</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Most of their travel arrangements, such as flights, hotel bookings, and transfers, are planned before departure. However, they maintain flexibility in the destinations and activities they choose.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Familiar Tourist Spots: </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While the individual mass tourist tends to visit well-known tourist attractions—similar to the organized mass tourist—they retain control over how and when they visit these places.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Comfort and Convenience:</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They still favor comfort and convenience but might opt for more personalized or diverse travel experiences within the tourist infrastructure.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48</a:t>
            </a:fld>
            <a:endParaRPr lang="nl-NL"/>
          </a:p>
        </p:txBody>
      </p:sp>
    </p:spTree>
    <p:extLst>
      <p:ext uri="{BB962C8B-B14F-4D97-AF65-F5344CB8AC3E}">
        <p14:creationId xmlns:p14="http://schemas.microsoft.com/office/powerpoint/2010/main" val="3880555752"/>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The key differences between the organized and Individual Mass Tourist:</a:t>
            </a:r>
          </a:p>
          <a:p>
            <a:pPr marL="0" indent="0">
              <a:buNone/>
              <a:tabLst>
                <a:tab pos="1740535" algn="l"/>
              </a:tabLst>
            </a:pPr>
            <a:r>
              <a:rPr lang="en-US" sz="1800" kern="100" dirty="0">
                <a:effectLst/>
                <a:latin typeface="Calibri" panose="020F0502020204030204" pitchFamily="34" charset="0"/>
                <a:ea typeface="Calibri" panose="020F0502020204030204" pitchFamily="34" charset="0"/>
                <a:cs typeface="Arial" panose="020B0604020202020204" pitchFamily="34" charset="0"/>
              </a:rPr>
              <a:t>The key differences lie in their level of independence and the degree to which they rely on the tourism industry for organizing their trips</a:t>
            </a: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Organized Mass Tourist:</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Prefers highly structured and prearranged holidays, often with set itineraries.</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Typically stays within the tourist infrastructure, like Westernized hotels, and relies on mass tourism environments created by the tourism industry.</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These tourists tend to stay within the ‘tourist bubble,’ meaning they experience destinations through the lens of what the tourism industry has designed for them.</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Their focus is on comfort and familiarity, seeking an environment where most aspects of the travel experience are pre-planned</a:t>
            </a:r>
          </a:p>
          <a:p>
            <a:pPr marL="0" indent="0">
              <a:buNone/>
              <a:tabLst>
                <a:tab pos="1740535" algn="l"/>
              </a:tabLst>
            </a:pP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49</a:t>
            </a:fld>
            <a:endParaRPr lang="nl-NL"/>
          </a:p>
        </p:txBody>
      </p:sp>
    </p:spTree>
    <p:extLst>
      <p:ext uri="{BB962C8B-B14F-4D97-AF65-F5344CB8AC3E}">
        <p14:creationId xmlns:p14="http://schemas.microsoft.com/office/powerpoint/2010/main" val="4204112198"/>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The key differences between the organized and Individual Mass Tourist:</a:t>
            </a:r>
          </a:p>
          <a:p>
            <a:pPr marL="0" indent="0">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Individual Mass Tourist:</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While still relying on the tourist infrastructure (e.g., scheduled flights, hotels, and other services), they have more flexibility and autonomy in their travel choices.</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They tend to book trips with a greater degree of personal choice, such as selecting their own activities or modifying aspects of the itinerary.</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type of tourist still visits popular tourist destinations but maintains more control over the arrangements than the organized mass tourist.</a:t>
            </a:r>
          </a:p>
          <a:p>
            <a:pPr marL="0" indent="0">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They may seek more customization but still prefer familiar, controlled aspects of tourism, and the majority of their travel is often pre-arranged.</a:t>
            </a:r>
          </a:p>
          <a:p>
            <a:pPr marL="0" indent="0">
              <a:buNone/>
              <a:tabLst>
                <a:tab pos="1740535" algn="l"/>
              </a:tabLst>
            </a:pP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50</a:t>
            </a:fld>
            <a:endParaRPr lang="nl-NL"/>
          </a:p>
        </p:txBody>
      </p:sp>
    </p:spTree>
    <p:extLst>
      <p:ext uri="{BB962C8B-B14F-4D97-AF65-F5344CB8AC3E}">
        <p14:creationId xmlns:p14="http://schemas.microsoft.com/office/powerpoint/2010/main" val="3893037298"/>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lgn="just">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organized mass tourist and the individual mass tourist are also referred to as institutionalized tourist types. They are characterized by their heavy reliance on the tourism industry to organize, plan, and control most aspects of their travel.</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indent="0" algn="just">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However, the explorer and drifter are described as the non-institutionalized tourist types.</a:t>
            </a:r>
          </a:p>
          <a:p>
            <a:pPr marL="0" indent="0" algn="just">
              <a:buNone/>
              <a:tabLst>
                <a:tab pos="1740535" algn="l"/>
              </a:tabLst>
            </a:pPr>
            <a:r>
              <a:rPr lang="en-US" sz="1800" b="1" kern="100" dirty="0">
                <a:effectLst/>
                <a:latin typeface="Calibri" panose="020F0502020204030204" pitchFamily="34" charset="0"/>
                <a:ea typeface="Calibri" panose="020F0502020204030204" pitchFamily="34" charset="0"/>
                <a:cs typeface="Arial" panose="020B0604020202020204" pitchFamily="34" charset="0"/>
              </a:rPr>
              <a:t>The explorer </a:t>
            </a:r>
          </a:p>
          <a:p>
            <a:pPr marL="0" indent="0" algn="just">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explorer is an independent traveler who values autonomy and often seeks experiences that take them off the beaten track. </a:t>
            </a:r>
          </a:p>
          <a:p>
            <a:pPr marL="0" indent="0" algn="just">
              <a:buNone/>
              <a:tabLst>
                <a:tab pos="1740535" algn="l"/>
              </a:tabLst>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While they may occasionally rely on basic tourist infrastructure (such as transport or accommodations), their main goal is to immerse themselves in the local culture and environment, often avoiding the heavily touristed areas.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tabLst>
                <a:tab pos="1740535" algn="l"/>
              </a:tabLst>
            </a:pP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51</a:t>
            </a:fld>
            <a:endParaRPr lang="nl-NL"/>
          </a:p>
        </p:txBody>
      </p:sp>
    </p:spTree>
    <p:extLst>
      <p:ext uri="{BB962C8B-B14F-4D97-AF65-F5344CB8AC3E}">
        <p14:creationId xmlns:p14="http://schemas.microsoft.com/office/powerpoint/2010/main" val="1746594648"/>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lgn="just">
              <a:buNone/>
              <a:tabLst>
                <a:tab pos="1740535" algn="l"/>
              </a:tabLst>
            </a:pPr>
            <a:r>
              <a:rPr lang="en-GB" b="1" dirty="0"/>
              <a:t>The explorer tourist type is characterized by:</a:t>
            </a:r>
          </a:p>
          <a:p>
            <a:pPr marL="0" indent="0" algn="just">
              <a:buNone/>
              <a:tabLst>
                <a:tab pos="1740535" algn="l"/>
              </a:tabLst>
            </a:pPr>
            <a:r>
              <a:rPr lang="en-GB" b="1" dirty="0"/>
              <a:t>Independence in Travel: </a:t>
            </a:r>
          </a:p>
          <a:p>
            <a:pPr marL="0" indent="0" algn="just">
              <a:buNone/>
              <a:tabLst>
                <a:tab pos="1740535" algn="l"/>
              </a:tabLst>
            </a:pPr>
            <a:r>
              <a:rPr lang="en-GB" dirty="0"/>
              <a:t>- The explorer prefers to plan their own itinerary, relying on personal research (such as travel articles) rather than promotional materials like brochures or packaged tours. </a:t>
            </a:r>
          </a:p>
          <a:p>
            <a:pPr marL="0" indent="0" algn="just">
              <a:buNone/>
              <a:tabLst>
                <a:tab pos="1740535" algn="l"/>
              </a:tabLst>
            </a:pPr>
            <a:r>
              <a:rPr lang="en-GB" dirty="0"/>
              <a:t>- This allows them to customize their experience based on personal interests and the desire for authenticity.</a:t>
            </a:r>
          </a:p>
          <a:p>
            <a:pPr marL="0" indent="0" algn="just">
              <a:buNone/>
              <a:tabLst>
                <a:tab pos="1740535" algn="l"/>
              </a:tabLst>
            </a:pPr>
            <a:r>
              <a:rPr lang="en-GB" b="1" dirty="0"/>
              <a:t>Off the Beaten Track: </a:t>
            </a:r>
          </a:p>
          <a:p>
            <a:pPr marL="0" indent="0" algn="just">
              <a:buNone/>
              <a:tabLst>
                <a:tab pos="1740535" algn="l"/>
              </a:tabLst>
            </a:pPr>
            <a:r>
              <a:rPr lang="en-GB" dirty="0"/>
              <a:t>- A key trait of the explorer is the desire to travel to less-known or more remote destinations. They prioritize cultural immersion, local experiences, and interactions with locals over conventional tourist attractions.</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52</a:t>
            </a:fld>
            <a:endParaRPr lang="nl-NL"/>
          </a:p>
        </p:txBody>
      </p:sp>
    </p:spTree>
    <p:extLst>
      <p:ext uri="{BB962C8B-B14F-4D97-AF65-F5344CB8AC3E}">
        <p14:creationId xmlns:p14="http://schemas.microsoft.com/office/powerpoint/2010/main" val="912930996"/>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lgn="just">
              <a:buNone/>
              <a:tabLst>
                <a:tab pos="1740535" algn="l"/>
              </a:tabLst>
            </a:pPr>
            <a:r>
              <a:rPr lang="en-GB" b="1" dirty="0"/>
              <a:t>The explorer tourist type is characterized by:</a:t>
            </a:r>
          </a:p>
          <a:p>
            <a:pPr marL="0" indent="0" algn="just">
              <a:buNone/>
              <a:tabLst>
                <a:tab pos="1740535" algn="l"/>
              </a:tabLst>
            </a:pPr>
            <a:r>
              <a:rPr lang="en-GB" b="1" dirty="0"/>
              <a:t>Escaping the Environmental Bubble: </a:t>
            </a:r>
          </a:p>
          <a:p>
            <a:pPr marL="0" indent="0" algn="just">
              <a:buNone/>
              <a:tabLst>
                <a:tab pos="1740535" algn="l"/>
              </a:tabLst>
            </a:pPr>
            <a:r>
              <a:rPr lang="en-GB" dirty="0"/>
              <a:t>- Although the explorer strives to move beyond the typical tourist spaces, they are not entirely opposed to using the “tourist bubble” if necessary (e.g., when logistical challenges arise or when the journey becomes too difficult). </a:t>
            </a:r>
          </a:p>
          <a:p>
            <a:pPr marL="0" indent="0" algn="just">
              <a:buNone/>
              <a:tabLst>
                <a:tab pos="1740535" algn="l"/>
              </a:tabLst>
            </a:pPr>
            <a:r>
              <a:rPr lang="en-GB" dirty="0"/>
              <a:t>- This indicates a flexibility that allows them to balance their adventurous spirit with practical needs. </a:t>
            </a:r>
          </a:p>
          <a:p>
            <a:pPr marL="0" indent="0" algn="just">
              <a:buNone/>
              <a:tabLst>
                <a:tab pos="1740535" algn="l"/>
              </a:tabLst>
            </a:pPr>
            <a:r>
              <a:rPr lang="en-GB" b="1" dirty="0"/>
              <a:t>Temporary Return to the ‘Tourist Bubble’: </a:t>
            </a:r>
          </a:p>
          <a:p>
            <a:pPr marL="0" indent="0" algn="just">
              <a:buNone/>
              <a:tabLst>
                <a:tab pos="1740535" algn="l"/>
              </a:tabLst>
            </a:pPr>
            <a:r>
              <a:rPr lang="en-GB" dirty="0"/>
              <a:t>- In situations where the environment becomes too tough or unfamiliar, explorers may temporarily return to more structured, familiar spaces, but this is a last resort, with the preference being to remain outside the tourist mainstream as much as possible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53</a:t>
            </a:fld>
            <a:endParaRPr lang="nl-NL"/>
          </a:p>
        </p:txBody>
      </p:sp>
    </p:spTree>
    <p:extLst>
      <p:ext uri="{BB962C8B-B14F-4D97-AF65-F5344CB8AC3E}">
        <p14:creationId xmlns:p14="http://schemas.microsoft.com/office/powerpoint/2010/main" val="2968422550"/>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lgn="just">
              <a:buNone/>
              <a:tabLst>
                <a:tab pos="1740535" algn="l"/>
              </a:tabLst>
            </a:pPr>
            <a:r>
              <a:rPr lang="en-GB" b="1" dirty="0"/>
              <a:t>The drifter </a:t>
            </a:r>
          </a:p>
          <a:p>
            <a:pPr marL="0" indent="0" algn="just">
              <a:buNone/>
              <a:tabLst>
                <a:tab pos="1740535" algn="l"/>
              </a:tabLst>
            </a:pPr>
            <a:r>
              <a:rPr lang="en-GB" dirty="0"/>
              <a:t>- The drifter represents the ultimate in independent and immersive travel. Here's how they are typically characterized:</a:t>
            </a:r>
          </a:p>
          <a:p>
            <a:pPr marL="0" indent="0" algn="just">
              <a:buNone/>
              <a:tabLst>
                <a:tab pos="1740535" algn="l"/>
              </a:tabLst>
            </a:pPr>
            <a:r>
              <a:rPr lang="en-GB" b="1" dirty="0"/>
              <a:t>Complete Independence: </a:t>
            </a:r>
          </a:p>
          <a:p>
            <a:pPr marL="0" indent="0" algn="just">
              <a:buNone/>
              <a:tabLst>
                <a:tab pos="1740535" algn="l"/>
              </a:tabLst>
            </a:pPr>
            <a:r>
              <a:rPr lang="en-GB" dirty="0"/>
              <a:t>- Drifters have no fixed itinerary. They prioritize spontaneity, letting their travel experience unfold organically without relying on prearranged plans or schedules. </a:t>
            </a:r>
          </a:p>
          <a:p>
            <a:pPr marL="0" indent="0" algn="just">
              <a:buNone/>
              <a:tabLst>
                <a:tab pos="1740535" algn="l"/>
              </a:tabLst>
            </a:pPr>
            <a:r>
              <a:rPr lang="en-GB" dirty="0"/>
              <a:t>- This allows for deep immersion in new environments.</a:t>
            </a:r>
          </a:p>
          <a:p>
            <a:pPr marL="0" indent="0" algn="just">
              <a:buNone/>
              <a:tabLst>
                <a:tab pos="1740535" algn="l"/>
              </a:tabLst>
            </a:pPr>
            <a:r>
              <a:rPr lang="en-GB" b="1" dirty="0"/>
              <a:t>Strong Local Interaction: </a:t>
            </a:r>
          </a:p>
          <a:p>
            <a:pPr marL="0" indent="0" algn="just">
              <a:buNone/>
              <a:tabLst>
                <a:tab pos="1740535" algn="l"/>
              </a:tabLst>
            </a:pPr>
            <a:r>
              <a:rPr lang="en-GB" dirty="0"/>
              <a:t>The drifter seeks to live like a local, often working alongside residents, staying in local accommodations, and embracing the culture in its most authentic form. </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54</a:t>
            </a:fld>
            <a:endParaRPr lang="nl-NL"/>
          </a:p>
        </p:txBody>
      </p:sp>
    </p:spTree>
    <p:extLst>
      <p:ext uri="{BB962C8B-B14F-4D97-AF65-F5344CB8AC3E}">
        <p14:creationId xmlns:p14="http://schemas.microsoft.com/office/powerpoint/2010/main" val="1033474195"/>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3- </a:t>
            </a:r>
            <a:r>
              <a:rPr lang="nl-NL" dirty="0" err="1"/>
              <a:t>Cohen’s</a:t>
            </a:r>
            <a:r>
              <a:rPr lang="nl-NL" dirty="0"/>
              <a:t> </a:t>
            </a:r>
            <a:r>
              <a:rPr lang="nl-NL" dirty="0" err="1"/>
              <a:t>typology</a:t>
            </a:r>
            <a:endParaRPr lang="nl-NL" dirty="0"/>
          </a:p>
          <a:p>
            <a:pPr marL="0" indent="0" algn="just">
              <a:buNone/>
              <a:tabLst>
                <a:tab pos="1740535" algn="l"/>
              </a:tabLst>
            </a:pPr>
            <a:r>
              <a:rPr lang="en-GB" dirty="0"/>
              <a:t>This deep level of interaction is key to their travel experience.</a:t>
            </a:r>
          </a:p>
          <a:p>
            <a:pPr marL="0" indent="0" algn="just">
              <a:buNone/>
              <a:tabLst>
                <a:tab pos="1740535" algn="l"/>
              </a:tabLst>
            </a:pPr>
            <a:r>
              <a:rPr lang="en-GB" b="1" dirty="0"/>
              <a:t>Avoidance of Tourism Hotspots:</a:t>
            </a:r>
          </a:p>
          <a:p>
            <a:pPr marL="0" indent="0" algn="just">
              <a:buNone/>
              <a:tabLst>
                <a:tab pos="1740535" algn="l"/>
              </a:tabLst>
            </a:pPr>
            <a:r>
              <a:rPr lang="en-GB" dirty="0"/>
              <a:t>- Unlike other types of tourists, drifters actively avoid popular tourist destinations, focusing instead on finding hidden gems and untouched locations. </a:t>
            </a:r>
          </a:p>
          <a:p>
            <a:pPr marL="0" indent="0" algn="just">
              <a:buNone/>
              <a:tabLst>
                <a:tab pos="1740535" algn="l"/>
              </a:tabLst>
            </a:pPr>
            <a:r>
              <a:rPr lang="en-GB" dirty="0"/>
              <a:t>- They intentionally steer clear of the traditional tourism industry as much as possible.</a:t>
            </a:r>
          </a:p>
          <a:p>
            <a:pPr marL="0" indent="0" algn="just">
              <a:buNone/>
              <a:tabLst>
                <a:tab pos="1740535" algn="l"/>
              </a:tabLst>
            </a:pPr>
            <a:r>
              <a:rPr lang="en-GB" b="1" dirty="0"/>
              <a:t>Seeking Novelty and Excitement: </a:t>
            </a:r>
          </a:p>
          <a:p>
            <a:pPr marL="0" indent="0" algn="just">
              <a:buNone/>
              <a:tabLst>
                <a:tab pos="1740535" algn="l"/>
              </a:tabLst>
            </a:pPr>
            <a:r>
              <a:rPr lang="en-GB" dirty="0"/>
              <a:t>- Drifters are motivated by a desire for new, unusual, and often challenging experiences. </a:t>
            </a:r>
          </a:p>
          <a:p>
            <a:pPr marL="0" indent="0" algn="just">
              <a:buNone/>
              <a:tabLst>
                <a:tab pos="1740535" algn="l"/>
              </a:tabLst>
            </a:pPr>
            <a:r>
              <a:rPr lang="en-GB" dirty="0"/>
              <a:t>- They are not deterred by discomfort or danger, instead embracing it as part of the adventure</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55</a:t>
            </a:fld>
            <a:endParaRPr lang="nl-NL"/>
          </a:p>
        </p:txBody>
      </p:sp>
    </p:spTree>
    <p:extLst>
      <p:ext uri="{BB962C8B-B14F-4D97-AF65-F5344CB8AC3E}">
        <p14:creationId xmlns:p14="http://schemas.microsoft.com/office/powerpoint/2010/main" val="3059594420"/>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key</a:t>
            </a:r>
            <a:r>
              <a:rPr lang="nl-NL" dirty="0"/>
              <a:t> </a:t>
            </a:r>
            <a:r>
              <a:rPr lang="nl-NL" dirty="0" err="1"/>
              <a:t>differences</a:t>
            </a:r>
            <a:r>
              <a:rPr lang="nl-NL" dirty="0"/>
              <a:t> </a:t>
            </a:r>
            <a:r>
              <a:rPr lang="nl-NL" dirty="0" err="1"/>
              <a:t>between</a:t>
            </a:r>
            <a:r>
              <a:rPr lang="nl-NL" dirty="0"/>
              <a:t> </a:t>
            </a:r>
            <a:r>
              <a:rPr lang="nl-NL" dirty="0" err="1"/>
              <a:t>the</a:t>
            </a:r>
            <a:r>
              <a:rPr lang="nl-NL" dirty="0"/>
              <a:t> </a:t>
            </a:r>
            <a:r>
              <a:rPr lang="nl-NL" dirty="0" err="1"/>
              <a:t>explorer</a:t>
            </a:r>
            <a:r>
              <a:rPr lang="nl-NL" dirty="0"/>
              <a:t> </a:t>
            </a:r>
            <a:r>
              <a:rPr lang="nl-NL" dirty="0" err="1"/>
              <a:t>and</a:t>
            </a:r>
            <a:r>
              <a:rPr lang="nl-NL" dirty="0"/>
              <a:t> </a:t>
            </a:r>
            <a:r>
              <a:rPr lang="nl-NL" dirty="0" err="1"/>
              <a:t>the</a:t>
            </a:r>
            <a:r>
              <a:rPr lang="nl-NL" dirty="0"/>
              <a:t> drifter:</a:t>
            </a:r>
          </a:p>
          <a:p>
            <a:pPr lvl="3"/>
            <a:r>
              <a:rPr lang="nl-NL" dirty="0"/>
              <a:t> </a:t>
            </a:r>
            <a:r>
              <a:rPr lang="nl-NL" dirty="0" err="1"/>
              <a:t>Degree</a:t>
            </a:r>
            <a:r>
              <a:rPr lang="nl-NL" dirty="0"/>
              <a:t> of Independence:</a:t>
            </a:r>
          </a:p>
          <a:p>
            <a:pPr lvl="3"/>
            <a:r>
              <a:rPr lang="nl-NL" dirty="0"/>
              <a:t>Explorer</a:t>
            </a:r>
            <a:r>
              <a:rPr lang="nl-NL" b="0" dirty="0"/>
              <a:t>:</a:t>
            </a:r>
          </a:p>
          <a:p>
            <a:pPr lvl="3"/>
            <a:r>
              <a:rPr lang="nl-NL" b="0" dirty="0"/>
              <a:t>- </a:t>
            </a:r>
            <a:r>
              <a:rPr lang="nl-NL" b="0" dirty="0" err="1"/>
              <a:t>While</a:t>
            </a:r>
            <a:r>
              <a:rPr lang="nl-NL" b="0" dirty="0"/>
              <a:t> </a:t>
            </a:r>
            <a:r>
              <a:rPr lang="nl-NL" b="0" dirty="0" err="1"/>
              <a:t>explorers</a:t>
            </a:r>
            <a:r>
              <a:rPr lang="nl-NL" b="0" dirty="0"/>
              <a:t> are independent </a:t>
            </a:r>
            <a:r>
              <a:rPr lang="nl-NL" b="0" dirty="0" err="1"/>
              <a:t>travelers</a:t>
            </a:r>
            <a:r>
              <a:rPr lang="nl-NL" b="0" dirty="0"/>
              <a:t>, </a:t>
            </a:r>
            <a:r>
              <a:rPr lang="nl-NL" b="0" dirty="0" err="1"/>
              <a:t>they</a:t>
            </a:r>
            <a:r>
              <a:rPr lang="nl-NL" b="0" dirty="0"/>
              <a:t> </a:t>
            </a:r>
            <a:r>
              <a:rPr lang="nl-NL" b="0" dirty="0" err="1"/>
              <a:t>still</a:t>
            </a:r>
            <a:r>
              <a:rPr lang="nl-NL" b="0" dirty="0"/>
              <a:t> make </a:t>
            </a:r>
            <a:r>
              <a:rPr lang="nl-NL" b="0" dirty="0" err="1"/>
              <a:t>use</a:t>
            </a:r>
            <a:r>
              <a:rPr lang="nl-NL" b="0" dirty="0"/>
              <a:t> of </a:t>
            </a:r>
            <a:r>
              <a:rPr lang="nl-NL" b="0" dirty="0" err="1"/>
              <a:t>some</a:t>
            </a:r>
            <a:r>
              <a:rPr lang="nl-NL" b="0" dirty="0"/>
              <a:t> </a:t>
            </a:r>
            <a:r>
              <a:rPr lang="nl-NL" b="0" dirty="0" err="1"/>
              <a:t>aspects</a:t>
            </a:r>
            <a:r>
              <a:rPr lang="nl-NL" b="0" dirty="0"/>
              <a:t> of </a:t>
            </a:r>
            <a:r>
              <a:rPr lang="nl-NL" b="0" dirty="0" err="1"/>
              <a:t>the</a:t>
            </a:r>
            <a:r>
              <a:rPr lang="nl-NL" b="0" dirty="0"/>
              <a:t> </a:t>
            </a:r>
            <a:r>
              <a:rPr lang="nl-NL" b="0" dirty="0" err="1"/>
              <a:t>tourism</a:t>
            </a:r>
            <a:r>
              <a:rPr lang="nl-NL" b="0" dirty="0"/>
              <a:t> </a:t>
            </a:r>
            <a:r>
              <a:rPr lang="nl-NL" b="0" dirty="0" err="1"/>
              <a:t>infrastructure</a:t>
            </a:r>
            <a:r>
              <a:rPr lang="nl-NL" b="0" dirty="0"/>
              <a:t>, like transportation </a:t>
            </a:r>
            <a:r>
              <a:rPr lang="nl-NL" b="0" dirty="0" err="1"/>
              <a:t>and</a:t>
            </a:r>
            <a:r>
              <a:rPr lang="nl-NL" b="0" dirty="0"/>
              <a:t> </a:t>
            </a:r>
            <a:r>
              <a:rPr lang="nl-NL" b="0" dirty="0" err="1"/>
              <a:t>accommodations</a:t>
            </a:r>
            <a:r>
              <a:rPr lang="nl-NL" b="0" dirty="0"/>
              <a:t>. </a:t>
            </a:r>
          </a:p>
          <a:p>
            <a:pPr lvl="3"/>
            <a:r>
              <a:rPr lang="nl-NL" b="0" dirty="0"/>
              <a:t>- </a:t>
            </a:r>
            <a:r>
              <a:rPr lang="nl-NL" b="0" dirty="0" err="1"/>
              <a:t>Their</a:t>
            </a:r>
            <a:r>
              <a:rPr lang="nl-NL" b="0" dirty="0"/>
              <a:t> </a:t>
            </a:r>
            <a:r>
              <a:rPr lang="nl-NL" b="0" dirty="0" err="1"/>
              <a:t>travel</a:t>
            </a:r>
            <a:r>
              <a:rPr lang="nl-NL" b="0" dirty="0"/>
              <a:t> is </a:t>
            </a:r>
            <a:r>
              <a:rPr lang="nl-NL" b="0" dirty="0" err="1"/>
              <a:t>planned</a:t>
            </a:r>
            <a:r>
              <a:rPr lang="nl-NL" b="0" dirty="0"/>
              <a:t>, but </a:t>
            </a:r>
            <a:r>
              <a:rPr lang="nl-NL" b="0" dirty="0" err="1"/>
              <a:t>they</a:t>
            </a:r>
            <a:r>
              <a:rPr lang="nl-NL" b="0" dirty="0"/>
              <a:t> </a:t>
            </a:r>
            <a:r>
              <a:rPr lang="nl-NL" b="0" dirty="0" err="1"/>
              <a:t>try</a:t>
            </a:r>
            <a:r>
              <a:rPr lang="nl-NL" b="0" dirty="0"/>
              <a:t> </a:t>
            </a:r>
            <a:r>
              <a:rPr lang="nl-NL" b="0" dirty="0" err="1"/>
              <a:t>to</a:t>
            </a:r>
            <a:r>
              <a:rPr lang="nl-NL" b="0" dirty="0"/>
              <a:t> go </a:t>
            </a:r>
            <a:r>
              <a:rPr lang="nl-NL" b="0" dirty="0" err="1"/>
              <a:t>beyond</a:t>
            </a:r>
            <a:r>
              <a:rPr lang="nl-NL" b="0" dirty="0"/>
              <a:t> </a:t>
            </a:r>
            <a:r>
              <a:rPr lang="nl-NL" b="0" dirty="0" err="1"/>
              <a:t>the</a:t>
            </a:r>
            <a:r>
              <a:rPr lang="nl-NL" b="0" dirty="0"/>
              <a:t> </a:t>
            </a:r>
            <a:r>
              <a:rPr lang="nl-NL" b="0" dirty="0" err="1"/>
              <a:t>tourist</a:t>
            </a:r>
            <a:r>
              <a:rPr lang="nl-NL" b="0" dirty="0"/>
              <a:t> </a:t>
            </a:r>
            <a:r>
              <a:rPr lang="nl-NL" b="0" dirty="0" err="1"/>
              <a:t>bubble</a:t>
            </a:r>
            <a:r>
              <a:rPr lang="nl-NL" b="0" dirty="0"/>
              <a:t> </a:t>
            </a:r>
            <a:r>
              <a:rPr lang="nl-NL" b="0" dirty="0" err="1"/>
              <a:t>when</a:t>
            </a:r>
            <a:r>
              <a:rPr lang="nl-NL" b="0" dirty="0"/>
              <a:t> </a:t>
            </a:r>
            <a:r>
              <a:rPr lang="nl-NL" b="0" dirty="0" err="1"/>
              <a:t>possible</a:t>
            </a:r>
            <a:r>
              <a:rPr lang="nl-NL" b="0" dirty="0"/>
              <a:t>, </a:t>
            </a:r>
            <a:r>
              <a:rPr lang="nl-NL" b="0" dirty="0" err="1"/>
              <a:t>seeking</a:t>
            </a:r>
            <a:r>
              <a:rPr lang="nl-NL" b="0" dirty="0"/>
              <a:t> out more </a:t>
            </a:r>
            <a:r>
              <a:rPr lang="nl-NL" b="0" dirty="0" err="1"/>
              <a:t>authentic</a:t>
            </a:r>
            <a:r>
              <a:rPr lang="nl-NL" b="0" dirty="0"/>
              <a:t> </a:t>
            </a:r>
            <a:r>
              <a:rPr lang="nl-NL" b="0" dirty="0" err="1"/>
              <a:t>and</a:t>
            </a:r>
            <a:r>
              <a:rPr lang="nl-NL" b="0" dirty="0"/>
              <a:t> off-</a:t>
            </a:r>
            <a:r>
              <a:rPr lang="nl-NL" b="0" dirty="0" err="1"/>
              <a:t>the</a:t>
            </a:r>
            <a:r>
              <a:rPr lang="nl-NL" b="0" dirty="0"/>
              <a:t>-</a:t>
            </a:r>
            <a:r>
              <a:rPr lang="nl-NL" b="0" dirty="0" err="1"/>
              <a:t>beaten-path</a:t>
            </a:r>
            <a:r>
              <a:rPr lang="nl-NL" b="0" dirty="0"/>
              <a:t> </a:t>
            </a:r>
            <a:r>
              <a:rPr lang="nl-NL" b="0" dirty="0" err="1"/>
              <a:t>experiences</a:t>
            </a:r>
            <a:r>
              <a:rPr lang="nl-NL" b="0" dirty="0"/>
              <a:t>.</a:t>
            </a:r>
          </a:p>
          <a:p>
            <a:pPr lvl="3"/>
            <a:r>
              <a:rPr lang="nl-NL" dirty="0"/>
              <a:t>Drifter</a:t>
            </a:r>
            <a:r>
              <a:rPr lang="nl-NL" b="0" dirty="0"/>
              <a:t>: </a:t>
            </a:r>
          </a:p>
          <a:p>
            <a:pPr lvl="3"/>
            <a:r>
              <a:rPr lang="nl-NL" b="0" dirty="0"/>
              <a:t>- Drifters, on </a:t>
            </a:r>
            <a:r>
              <a:rPr lang="nl-NL" b="0" dirty="0" err="1"/>
              <a:t>the</a:t>
            </a:r>
            <a:r>
              <a:rPr lang="nl-NL" b="0" dirty="0"/>
              <a:t> </a:t>
            </a:r>
            <a:r>
              <a:rPr lang="nl-NL" b="0" dirty="0" err="1"/>
              <a:t>other</a:t>
            </a:r>
            <a:r>
              <a:rPr lang="nl-NL" b="0" dirty="0"/>
              <a:t> hand, are </a:t>
            </a:r>
            <a:r>
              <a:rPr lang="nl-NL" b="0" dirty="0" err="1"/>
              <a:t>fully</a:t>
            </a:r>
            <a:r>
              <a:rPr lang="nl-NL" b="0" dirty="0"/>
              <a:t> independent. </a:t>
            </a:r>
            <a:r>
              <a:rPr lang="nl-NL" b="0" dirty="0" err="1"/>
              <a:t>They</a:t>
            </a:r>
            <a:r>
              <a:rPr lang="nl-NL" b="0" dirty="0"/>
              <a:t> </a:t>
            </a:r>
            <a:r>
              <a:rPr lang="nl-NL" b="0" dirty="0" err="1"/>
              <a:t>avoid</a:t>
            </a:r>
            <a:r>
              <a:rPr lang="nl-NL" b="0" dirty="0"/>
              <a:t> </a:t>
            </a:r>
            <a:r>
              <a:rPr lang="nl-NL" b="0" dirty="0" err="1"/>
              <a:t>the</a:t>
            </a:r>
            <a:r>
              <a:rPr lang="nl-NL" b="0" dirty="0"/>
              <a:t> </a:t>
            </a:r>
            <a:r>
              <a:rPr lang="nl-NL" b="0" dirty="0" err="1"/>
              <a:t>tourism</a:t>
            </a:r>
            <a:r>
              <a:rPr lang="nl-NL" b="0" dirty="0"/>
              <a:t> </a:t>
            </a:r>
            <a:r>
              <a:rPr lang="nl-NL" b="0" dirty="0" err="1"/>
              <a:t>industry</a:t>
            </a:r>
            <a:r>
              <a:rPr lang="nl-NL" b="0" dirty="0"/>
              <a:t> </a:t>
            </a:r>
            <a:r>
              <a:rPr lang="nl-NL" b="0" dirty="0" err="1"/>
              <a:t>almost</a:t>
            </a:r>
            <a:r>
              <a:rPr lang="nl-NL" b="0" dirty="0"/>
              <a:t> </a:t>
            </a:r>
            <a:r>
              <a:rPr lang="nl-NL" b="0" dirty="0" err="1"/>
              <a:t>entirely</a:t>
            </a:r>
            <a:r>
              <a:rPr lang="nl-NL" b="0" dirty="0"/>
              <a:t>, </a:t>
            </a:r>
            <a:r>
              <a:rPr lang="nl-NL" b="0" dirty="0" err="1"/>
              <a:t>with</a:t>
            </a:r>
            <a:r>
              <a:rPr lang="nl-NL" b="0" dirty="0"/>
              <a:t> no </a:t>
            </a:r>
            <a:r>
              <a:rPr lang="nl-NL" b="0" dirty="0" err="1"/>
              <a:t>fixed</a:t>
            </a:r>
            <a:r>
              <a:rPr lang="nl-NL" b="0" dirty="0"/>
              <a:t> </a:t>
            </a:r>
            <a:r>
              <a:rPr lang="nl-NL" b="0" dirty="0" err="1"/>
              <a:t>plans</a:t>
            </a:r>
            <a:r>
              <a:rPr lang="nl-NL" b="0" dirty="0"/>
              <a:t>, </a:t>
            </a:r>
            <a:r>
              <a:rPr lang="nl-NL" b="0" dirty="0" err="1"/>
              <a:t>relying</a:t>
            </a:r>
            <a:r>
              <a:rPr lang="nl-NL" b="0" dirty="0"/>
              <a:t> </a:t>
            </a:r>
            <a:r>
              <a:rPr lang="nl-NL" b="0" dirty="0" err="1"/>
              <a:t>entirely</a:t>
            </a:r>
            <a:r>
              <a:rPr lang="nl-NL" b="0" dirty="0"/>
              <a:t> on </a:t>
            </a:r>
            <a:r>
              <a:rPr lang="nl-NL" b="0" dirty="0" err="1"/>
              <a:t>spontaneous</a:t>
            </a:r>
            <a:r>
              <a:rPr lang="nl-NL" b="0" dirty="0"/>
              <a:t> </a:t>
            </a:r>
            <a:r>
              <a:rPr lang="nl-NL" b="0" dirty="0" err="1"/>
              <a:t>decisions</a:t>
            </a:r>
            <a:r>
              <a:rPr lang="nl-NL" b="0" dirty="0"/>
              <a:t> </a:t>
            </a:r>
            <a:r>
              <a:rPr lang="nl-NL" b="0" dirty="0" err="1"/>
              <a:t>and</a:t>
            </a:r>
            <a:r>
              <a:rPr lang="nl-NL" b="0" dirty="0"/>
              <a:t> </a:t>
            </a:r>
            <a:r>
              <a:rPr lang="nl-NL" b="0" dirty="0" err="1"/>
              <a:t>local</a:t>
            </a:r>
            <a:r>
              <a:rPr lang="nl-NL" b="0" dirty="0"/>
              <a:t> </a:t>
            </a:r>
            <a:r>
              <a:rPr lang="nl-NL" b="0" dirty="0" err="1"/>
              <a:t>guidance</a:t>
            </a:r>
            <a:r>
              <a:rPr lang="nl-NL" b="0" dirty="0"/>
              <a:t>. </a:t>
            </a:r>
          </a:p>
          <a:p>
            <a:pPr lvl="3"/>
            <a:r>
              <a:rPr lang="nl-NL" b="0" dirty="0"/>
              <a:t>- </a:t>
            </a:r>
            <a:r>
              <a:rPr lang="nl-NL" b="0" dirty="0" err="1"/>
              <a:t>They</a:t>
            </a:r>
            <a:r>
              <a:rPr lang="nl-NL" b="0" dirty="0"/>
              <a:t> </a:t>
            </a:r>
            <a:r>
              <a:rPr lang="nl-NL" b="0" dirty="0" err="1"/>
              <a:t>embrace</a:t>
            </a:r>
            <a:r>
              <a:rPr lang="nl-NL" b="0" dirty="0"/>
              <a:t> a </a:t>
            </a:r>
            <a:r>
              <a:rPr lang="nl-NL" b="0" dirty="0" err="1"/>
              <a:t>completely</a:t>
            </a:r>
            <a:r>
              <a:rPr lang="nl-NL" b="0" dirty="0"/>
              <a:t> </a:t>
            </a:r>
            <a:r>
              <a:rPr lang="nl-NL" b="0" dirty="0" err="1"/>
              <a:t>unpredictable</a:t>
            </a:r>
            <a:r>
              <a:rPr lang="nl-NL" b="0" dirty="0"/>
              <a:t> </a:t>
            </a:r>
            <a:r>
              <a:rPr lang="nl-NL" b="0" dirty="0" err="1"/>
              <a:t>travel</a:t>
            </a:r>
            <a:r>
              <a:rPr lang="nl-NL" b="0" dirty="0"/>
              <a:t> </a:t>
            </a:r>
            <a:r>
              <a:rPr lang="nl-NL" b="0" dirty="0" err="1"/>
              <a:t>style</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56</a:t>
            </a:fld>
            <a:endParaRPr lang="nl-NL"/>
          </a:p>
        </p:txBody>
      </p:sp>
    </p:spTree>
    <p:extLst>
      <p:ext uri="{BB962C8B-B14F-4D97-AF65-F5344CB8AC3E}">
        <p14:creationId xmlns:p14="http://schemas.microsoft.com/office/powerpoint/2010/main" val="1471122847"/>
      </p:ext>
    </p:extLst>
  </p:cSld>
  <p:clrMapOvr>
    <a:masterClrMapping/>
  </p:clrMapOvr>
  <p:transition spd="slow">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key</a:t>
            </a:r>
            <a:r>
              <a:rPr lang="nl-NL" dirty="0"/>
              <a:t> </a:t>
            </a:r>
            <a:r>
              <a:rPr lang="nl-NL" dirty="0" err="1"/>
              <a:t>differences</a:t>
            </a:r>
            <a:r>
              <a:rPr lang="nl-NL" dirty="0"/>
              <a:t> </a:t>
            </a:r>
            <a:r>
              <a:rPr lang="nl-NL" dirty="0" err="1"/>
              <a:t>between</a:t>
            </a:r>
            <a:r>
              <a:rPr lang="nl-NL" dirty="0"/>
              <a:t> </a:t>
            </a:r>
            <a:r>
              <a:rPr lang="nl-NL" dirty="0" err="1"/>
              <a:t>the</a:t>
            </a:r>
            <a:r>
              <a:rPr lang="nl-NL" dirty="0"/>
              <a:t> </a:t>
            </a:r>
            <a:r>
              <a:rPr lang="nl-NL" dirty="0" err="1"/>
              <a:t>explorer</a:t>
            </a:r>
            <a:r>
              <a:rPr lang="nl-NL" dirty="0"/>
              <a:t> </a:t>
            </a:r>
            <a:r>
              <a:rPr lang="nl-NL" dirty="0" err="1"/>
              <a:t>and</a:t>
            </a:r>
            <a:r>
              <a:rPr lang="nl-NL" dirty="0"/>
              <a:t> </a:t>
            </a:r>
            <a:r>
              <a:rPr lang="nl-NL" dirty="0" err="1"/>
              <a:t>the</a:t>
            </a:r>
            <a:r>
              <a:rPr lang="nl-NL" dirty="0"/>
              <a:t> drifter:</a:t>
            </a:r>
          </a:p>
          <a:p>
            <a:pPr lvl="3"/>
            <a:r>
              <a:rPr lang="nl-NL" dirty="0"/>
              <a:t> </a:t>
            </a:r>
            <a:r>
              <a:rPr lang="nl-NL" dirty="0" err="1"/>
              <a:t>Cultural</a:t>
            </a:r>
            <a:r>
              <a:rPr lang="nl-NL" dirty="0"/>
              <a:t> </a:t>
            </a:r>
            <a:r>
              <a:rPr lang="nl-NL" dirty="0" err="1"/>
              <a:t>Immersion</a:t>
            </a:r>
            <a:r>
              <a:rPr lang="nl-NL" dirty="0"/>
              <a:t>:</a:t>
            </a:r>
          </a:p>
          <a:p>
            <a:pPr lvl="3"/>
            <a:r>
              <a:rPr lang="nl-NL" dirty="0"/>
              <a:t>Explorer</a:t>
            </a:r>
            <a:r>
              <a:rPr lang="nl-NL" b="0" dirty="0"/>
              <a:t>:</a:t>
            </a:r>
          </a:p>
          <a:p>
            <a:pPr lvl="3"/>
            <a:r>
              <a:rPr lang="nl-NL" b="0" dirty="0"/>
              <a:t>- </a:t>
            </a:r>
            <a:r>
              <a:rPr lang="nl-NL" b="0" dirty="0" err="1"/>
              <a:t>Explorers</a:t>
            </a:r>
            <a:r>
              <a:rPr lang="nl-NL" b="0" dirty="0"/>
              <a:t> </a:t>
            </a:r>
            <a:r>
              <a:rPr lang="nl-NL" b="0" dirty="0" err="1"/>
              <a:t>engage</a:t>
            </a:r>
            <a:r>
              <a:rPr lang="nl-NL" b="0" dirty="0"/>
              <a:t> </a:t>
            </a:r>
            <a:r>
              <a:rPr lang="nl-NL" b="0" dirty="0" err="1"/>
              <a:t>with</a:t>
            </a:r>
            <a:r>
              <a:rPr lang="nl-NL" b="0" dirty="0"/>
              <a:t> </a:t>
            </a:r>
            <a:r>
              <a:rPr lang="nl-NL" b="0" dirty="0" err="1"/>
              <a:t>local</a:t>
            </a:r>
            <a:r>
              <a:rPr lang="nl-NL" b="0" dirty="0"/>
              <a:t> cultures, but </a:t>
            </a:r>
            <a:r>
              <a:rPr lang="nl-NL" b="0" dirty="0" err="1"/>
              <a:t>they</a:t>
            </a:r>
            <a:r>
              <a:rPr lang="nl-NL" b="0" dirty="0"/>
              <a:t> are </a:t>
            </a:r>
            <a:r>
              <a:rPr lang="nl-NL" b="0" dirty="0" err="1"/>
              <a:t>less</a:t>
            </a:r>
            <a:r>
              <a:rPr lang="nl-NL" b="0" dirty="0"/>
              <a:t> </a:t>
            </a:r>
            <a:r>
              <a:rPr lang="nl-NL" b="0" dirty="0" err="1"/>
              <a:t>likely</a:t>
            </a:r>
            <a:r>
              <a:rPr lang="nl-NL" b="0" dirty="0"/>
              <a:t> </a:t>
            </a:r>
            <a:r>
              <a:rPr lang="nl-NL" b="0" dirty="0" err="1"/>
              <a:t>to</a:t>
            </a:r>
            <a:r>
              <a:rPr lang="nl-NL" b="0" dirty="0"/>
              <a:t> </a:t>
            </a:r>
            <a:r>
              <a:rPr lang="nl-NL" b="0" dirty="0" err="1"/>
              <a:t>immerse</a:t>
            </a:r>
            <a:r>
              <a:rPr lang="nl-NL" b="0" dirty="0"/>
              <a:t> </a:t>
            </a:r>
            <a:r>
              <a:rPr lang="nl-NL" b="0" dirty="0" err="1"/>
              <a:t>themselves</a:t>
            </a:r>
            <a:r>
              <a:rPr lang="nl-NL" b="0" dirty="0"/>
              <a:t> </a:t>
            </a:r>
            <a:r>
              <a:rPr lang="nl-NL" b="0" dirty="0" err="1"/>
              <a:t>completely</a:t>
            </a:r>
            <a:r>
              <a:rPr lang="nl-NL" b="0" dirty="0"/>
              <a:t> in </a:t>
            </a:r>
            <a:r>
              <a:rPr lang="nl-NL" b="0" dirty="0" err="1"/>
              <a:t>everyday</a:t>
            </a:r>
            <a:r>
              <a:rPr lang="nl-NL" b="0" dirty="0"/>
              <a:t> </a:t>
            </a:r>
            <a:r>
              <a:rPr lang="nl-NL" b="0" dirty="0" err="1"/>
              <a:t>local</a:t>
            </a:r>
            <a:r>
              <a:rPr lang="nl-NL" b="0" dirty="0"/>
              <a:t> life. </a:t>
            </a:r>
            <a:r>
              <a:rPr lang="nl-NL" b="0" dirty="0" err="1"/>
              <a:t>Their</a:t>
            </a:r>
            <a:r>
              <a:rPr lang="nl-NL" b="0" dirty="0"/>
              <a:t> </a:t>
            </a:r>
            <a:r>
              <a:rPr lang="nl-NL" b="0" dirty="0" err="1"/>
              <a:t>travel</a:t>
            </a:r>
            <a:r>
              <a:rPr lang="nl-NL" b="0" dirty="0"/>
              <a:t> </a:t>
            </a:r>
            <a:r>
              <a:rPr lang="nl-NL" b="0" dirty="0" err="1"/>
              <a:t>may</a:t>
            </a:r>
            <a:r>
              <a:rPr lang="nl-NL" b="0" dirty="0"/>
              <a:t> </a:t>
            </a:r>
            <a:r>
              <a:rPr lang="nl-NL" b="0" dirty="0" err="1"/>
              <a:t>still</a:t>
            </a:r>
            <a:r>
              <a:rPr lang="nl-NL" b="0" dirty="0"/>
              <a:t> </a:t>
            </a:r>
            <a:r>
              <a:rPr lang="nl-NL" b="0" dirty="0" err="1"/>
              <a:t>include</a:t>
            </a:r>
            <a:r>
              <a:rPr lang="nl-NL" b="0" dirty="0"/>
              <a:t> </a:t>
            </a:r>
            <a:r>
              <a:rPr lang="nl-NL" b="0" dirty="0" err="1"/>
              <a:t>visits</a:t>
            </a:r>
            <a:r>
              <a:rPr lang="nl-NL" b="0" dirty="0"/>
              <a:t> </a:t>
            </a:r>
            <a:r>
              <a:rPr lang="nl-NL" b="0" dirty="0" err="1"/>
              <a:t>to</a:t>
            </a:r>
            <a:r>
              <a:rPr lang="nl-NL" b="0" dirty="0"/>
              <a:t> </a:t>
            </a:r>
            <a:r>
              <a:rPr lang="nl-NL" b="0" dirty="0" err="1"/>
              <a:t>tourist</a:t>
            </a:r>
            <a:r>
              <a:rPr lang="nl-NL" b="0" dirty="0"/>
              <a:t> spots, </a:t>
            </a:r>
            <a:r>
              <a:rPr lang="nl-NL" b="0" dirty="0" err="1"/>
              <a:t>although</a:t>
            </a:r>
            <a:r>
              <a:rPr lang="nl-NL" b="0" dirty="0"/>
              <a:t> </a:t>
            </a:r>
            <a:r>
              <a:rPr lang="nl-NL" b="0" dirty="0" err="1"/>
              <a:t>they</a:t>
            </a:r>
            <a:r>
              <a:rPr lang="nl-NL" b="0" dirty="0"/>
              <a:t> </a:t>
            </a:r>
            <a:r>
              <a:rPr lang="nl-NL" b="0" dirty="0" err="1"/>
              <a:t>seek</a:t>
            </a:r>
            <a:r>
              <a:rPr lang="nl-NL" b="0" dirty="0"/>
              <a:t> more </a:t>
            </a:r>
            <a:r>
              <a:rPr lang="nl-NL" b="0" dirty="0" err="1"/>
              <a:t>unique</a:t>
            </a:r>
            <a:r>
              <a:rPr lang="nl-NL" b="0" dirty="0"/>
              <a:t> </a:t>
            </a:r>
            <a:r>
              <a:rPr lang="nl-NL" b="0" dirty="0" err="1"/>
              <a:t>experiences</a:t>
            </a:r>
            <a:r>
              <a:rPr lang="nl-NL" b="0" dirty="0"/>
              <a:t> </a:t>
            </a:r>
            <a:r>
              <a:rPr lang="nl-NL" b="0" dirty="0" err="1"/>
              <a:t>than</a:t>
            </a:r>
            <a:r>
              <a:rPr lang="nl-NL" b="0" dirty="0"/>
              <a:t> </a:t>
            </a:r>
            <a:r>
              <a:rPr lang="nl-NL" b="0" dirty="0" err="1"/>
              <a:t>typical</a:t>
            </a:r>
            <a:r>
              <a:rPr lang="nl-NL" b="0" dirty="0"/>
              <a:t> </a:t>
            </a:r>
            <a:r>
              <a:rPr lang="nl-NL" b="0" dirty="0" err="1"/>
              <a:t>tourists</a:t>
            </a:r>
            <a:r>
              <a:rPr lang="nl-NL" b="0" dirty="0"/>
              <a:t>.</a:t>
            </a:r>
          </a:p>
          <a:p>
            <a:pPr lvl="3"/>
            <a:r>
              <a:rPr lang="nl-NL" dirty="0"/>
              <a:t>Drifter</a:t>
            </a:r>
            <a:r>
              <a:rPr lang="nl-NL" b="0" dirty="0"/>
              <a:t>: </a:t>
            </a:r>
          </a:p>
          <a:p>
            <a:pPr lvl="3"/>
            <a:r>
              <a:rPr lang="nl-NL" b="0" dirty="0"/>
              <a:t>- Drifters are </a:t>
            </a:r>
            <a:r>
              <a:rPr lang="nl-NL" b="0" dirty="0" err="1"/>
              <a:t>highly</a:t>
            </a:r>
            <a:r>
              <a:rPr lang="nl-NL" b="0" dirty="0"/>
              <a:t> </a:t>
            </a:r>
            <a:r>
              <a:rPr lang="nl-NL" b="0" dirty="0" err="1"/>
              <a:t>immersed</a:t>
            </a:r>
            <a:r>
              <a:rPr lang="nl-NL" b="0" dirty="0"/>
              <a:t> in </a:t>
            </a:r>
            <a:r>
              <a:rPr lang="nl-NL" b="0" dirty="0" err="1"/>
              <a:t>local</a:t>
            </a:r>
            <a:r>
              <a:rPr lang="nl-NL" b="0" dirty="0"/>
              <a:t> culture. </a:t>
            </a:r>
            <a:r>
              <a:rPr lang="nl-NL" b="0" dirty="0" err="1"/>
              <a:t>They</a:t>
            </a:r>
            <a:r>
              <a:rPr lang="nl-NL" b="0" dirty="0"/>
              <a:t> </a:t>
            </a:r>
            <a:r>
              <a:rPr lang="nl-NL" b="0" dirty="0" err="1"/>
              <a:t>seek</a:t>
            </a:r>
            <a:r>
              <a:rPr lang="nl-NL" b="0" dirty="0"/>
              <a:t> </a:t>
            </a:r>
            <a:r>
              <a:rPr lang="nl-NL" b="0" dirty="0" err="1"/>
              <a:t>to</a:t>
            </a:r>
            <a:r>
              <a:rPr lang="nl-NL" b="0" dirty="0"/>
              <a:t> live </a:t>
            </a:r>
            <a:r>
              <a:rPr lang="nl-NL" b="0" dirty="0" err="1"/>
              <a:t>and</a:t>
            </a:r>
            <a:r>
              <a:rPr lang="nl-NL" b="0" dirty="0"/>
              <a:t> </a:t>
            </a:r>
            <a:r>
              <a:rPr lang="nl-NL" b="0" dirty="0" err="1"/>
              <a:t>work</a:t>
            </a:r>
            <a:r>
              <a:rPr lang="nl-NL" b="0" dirty="0"/>
              <a:t> </a:t>
            </a:r>
            <a:r>
              <a:rPr lang="nl-NL" b="0" dirty="0" err="1"/>
              <a:t>with</a:t>
            </a:r>
            <a:r>
              <a:rPr lang="nl-NL" b="0" dirty="0"/>
              <a:t> </a:t>
            </a:r>
            <a:r>
              <a:rPr lang="nl-NL" b="0" dirty="0" err="1"/>
              <a:t>locals</a:t>
            </a:r>
            <a:r>
              <a:rPr lang="nl-NL" b="0" dirty="0"/>
              <a:t>, </a:t>
            </a:r>
            <a:r>
              <a:rPr lang="nl-NL" b="0" dirty="0" err="1"/>
              <a:t>completely</a:t>
            </a:r>
            <a:r>
              <a:rPr lang="nl-NL" b="0" dirty="0"/>
              <a:t> </a:t>
            </a:r>
            <a:r>
              <a:rPr lang="nl-NL" b="0" dirty="0" err="1"/>
              <a:t>avoiding</a:t>
            </a:r>
            <a:r>
              <a:rPr lang="nl-NL" b="0" dirty="0"/>
              <a:t> </a:t>
            </a:r>
            <a:r>
              <a:rPr lang="nl-NL" b="0" dirty="0" err="1"/>
              <a:t>tourist</a:t>
            </a:r>
            <a:r>
              <a:rPr lang="nl-NL" b="0" dirty="0"/>
              <a:t> centers </a:t>
            </a:r>
            <a:r>
              <a:rPr lang="nl-NL" b="0" dirty="0" err="1"/>
              <a:t>and</a:t>
            </a:r>
            <a:r>
              <a:rPr lang="nl-NL" b="0" dirty="0"/>
              <a:t> </a:t>
            </a:r>
            <a:r>
              <a:rPr lang="nl-NL" b="0" dirty="0" err="1"/>
              <a:t>industry</a:t>
            </a:r>
            <a:r>
              <a:rPr lang="nl-NL" b="0" dirty="0"/>
              <a:t>-led </a:t>
            </a:r>
            <a:r>
              <a:rPr lang="nl-NL" b="0" dirty="0" err="1"/>
              <a:t>experiences</a:t>
            </a:r>
            <a:r>
              <a:rPr lang="nl-NL" b="0" dirty="0"/>
              <a:t>, </a:t>
            </a:r>
            <a:r>
              <a:rPr lang="nl-NL" b="0" dirty="0" err="1"/>
              <a:t>instead</a:t>
            </a:r>
            <a:r>
              <a:rPr lang="nl-NL" b="0" dirty="0"/>
              <a:t> </a:t>
            </a:r>
            <a:r>
              <a:rPr lang="nl-NL" b="0" dirty="0" err="1"/>
              <a:t>opting</a:t>
            </a:r>
            <a:r>
              <a:rPr lang="nl-NL" b="0" dirty="0"/>
              <a:t> </a:t>
            </a:r>
            <a:r>
              <a:rPr lang="nl-NL" b="0" dirty="0" err="1"/>
              <a:t>for</a:t>
            </a:r>
            <a:r>
              <a:rPr lang="nl-NL" b="0" dirty="0"/>
              <a:t> a lifestyle </a:t>
            </a:r>
            <a:r>
              <a:rPr lang="nl-NL" b="0" dirty="0" err="1"/>
              <a:t>closely</a:t>
            </a:r>
            <a:r>
              <a:rPr lang="nl-NL" b="0" dirty="0"/>
              <a:t> </a:t>
            </a:r>
            <a:r>
              <a:rPr lang="nl-NL" b="0" dirty="0" err="1"/>
              <a:t>connected</a:t>
            </a:r>
            <a:r>
              <a:rPr lang="nl-NL" b="0" dirty="0"/>
              <a:t> </a:t>
            </a:r>
            <a:r>
              <a:rPr lang="nl-NL" b="0" dirty="0" err="1"/>
              <a:t>to</a:t>
            </a:r>
            <a:r>
              <a:rPr lang="nl-NL" b="0" dirty="0"/>
              <a:t> </a:t>
            </a:r>
            <a:r>
              <a:rPr lang="nl-NL" b="0" dirty="0" err="1"/>
              <a:t>the</a:t>
            </a:r>
            <a:r>
              <a:rPr lang="nl-NL" b="0" dirty="0"/>
              <a:t> community </a:t>
            </a:r>
            <a:r>
              <a:rPr lang="nl-NL" b="0" dirty="0" err="1"/>
              <a:t>they</a:t>
            </a:r>
            <a:r>
              <a:rPr lang="nl-NL" b="0" dirty="0"/>
              <a:t> are in.</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57</a:t>
            </a:fld>
            <a:endParaRPr lang="nl-NL"/>
          </a:p>
        </p:txBody>
      </p:sp>
    </p:spTree>
    <p:extLst>
      <p:ext uri="{BB962C8B-B14F-4D97-AF65-F5344CB8AC3E}">
        <p14:creationId xmlns:p14="http://schemas.microsoft.com/office/powerpoint/2010/main" val="3768790902"/>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key</a:t>
            </a:r>
            <a:r>
              <a:rPr lang="nl-NL" dirty="0"/>
              <a:t> </a:t>
            </a:r>
            <a:r>
              <a:rPr lang="nl-NL" dirty="0" err="1"/>
              <a:t>differences</a:t>
            </a:r>
            <a:r>
              <a:rPr lang="nl-NL" dirty="0"/>
              <a:t> </a:t>
            </a:r>
            <a:r>
              <a:rPr lang="nl-NL" dirty="0" err="1"/>
              <a:t>between</a:t>
            </a:r>
            <a:r>
              <a:rPr lang="nl-NL" dirty="0"/>
              <a:t> </a:t>
            </a:r>
            <a:r>
              <a:rPr lang="nl-NL" dirty="0" err="1"/>
              <a:t>the</a:t>
            </a:r>
            <a:r>
              <a:rPr lang="nl-NL" dirty="0"/>
              <a:t> </a:t>
            </a:r>
            <a:r>
              <a:rPr lang="nl-NL" dirty="0" err="1"/>
              <a:t>explorer</a:t>
            </a:r>
            <a:r>
              <a:rPr lang="nl-NL" dirty="0"/>
              <a:t> </a:t>
            </a:r>
            <a:r>
              <a:rPr lang="nl-NL" dirty="0" err="1"/>
              <a:t>and</a:t>
            </a:r>
            <a:r>
              <a:rPr lang="nl-NL" dirty="0"/>
              <a:t> </a:t>
            </a:r>
            <a:r>
              <a:rPr lang="nl-NL" dirty="0" err="1"/>
              <a:t>the</a:t>
            </a:r>
            <a:r>
              <a:rPr lang="nl-NL" dirty="0"/>
              <a:t> drifter:</a:t>
            </a:r>
          </a:p>
          <a:p>
            <a:pPr lvl="3"/>
            <a:r>
              <a:rPr lang="nl-NL" dirty="0"/>
              <a:t> </a:t>
            </a:r>
            <a:r>
              <a:rPr lang="nl-NL" dirty="0" err="1"/>
              <a:t>Tourism</a:t>
            </a:r>
            <a:r>
              <a:rPr lang="nl-NL" dirty="0"/>
              <a:t> </a:t>
            </a:r>
            <a:r>
              <a:rPr lang="nl-NL" dirty="0" err="1"/>
              <a:t>Infrastructure</a:t>
            </a:r>
            <a:r>
              <a:rPr lang="nl-NL" dirty="0"/>
              <a:t>:</a:t>
            </a:r>
          </a:p>
          <a:p>
            <a:pPr lvl="3"/>
            <a:r>
              <a:rPr lang="nl-NL" dirty="0"/>
              <a:t>Explorer: </a:t>
            </a:r>
          </a:p>
          <a:p>
            <a:pPr lvl="3"/>
            <a:r>
              <a:rPr lang="nl-NL" b="0" dirty="0"/>
              <a:t>- </a:t>
            </a:r>
            <a:r>
              <a:rPr lang="nl-NL" b="0" dirty="0" err="1"/>
              <a:t>While</a:t>
            </a:r>
            <a:r>
              <a:rPr lang="nl-NL" b="0" dirty="0"/>
              <a:t> </a:t>
            </a:r>
            <a:r>
              <a:rPr lang="nl-NL" b="0" dirty="0" err="1"/>
              <a:t>explorers</a:t>
            </a:r>
            <a:r>
              <a:rPr lang="nl-NL" b="0" dirty="0"/>
              <a:t> </a:t>
            </a:r>
            <a:r>
              <a:rPr lang="nl-NL" b="0" dirty="0" err="1"/>
              <a:t>prefer</a:t>
            </a:r>
            <a:r>
              <a:rPr lang="nl-NL" b="0" dirty="0"/>
              <a:t> </a:t>
            </a:r>
            <a:r>
              <a:rPr lang="nl-NL" b="0" dirty="0" err="1"/>
              <a:t>to</a:t>
            </a:r>
            <a:r>
              <a:rPr lang="nl-NL" b="0" dirty="0"/>
              <a:t> </a:t>
            </a:r>
            <a:r>
              <a:rPr lang="nl-NL" b="0" dirty="0" err="1"/>
              <a:t>stray</a:t>
            </a:r>
            <a:r>
              <a:rPr lang="nl-NL" b="0" dirty="0"/>
              <a:t> </a:t>
            </a:r>
            <a:r>
              <a:rPr lang="nl-NL" b="0" dirty="0" err="1"/>
              <a:t>from</a:t>
            </a:r>
            <a:r>
              <a:rPr lang="nl-NL" b="0" dirty="0"/>
              <a:t> traditional </a:t>
            </a:r>
            <a:r>
              <a:rPr lang="nl-NL" b="0" dirty="0" err="1"/>
              <a:t>tourist</a:t>
            </a:r>
            <a:r>
              <a:rPr lang="nl-NL" b="0" dirty="0"/>
              <a:t> routes, </a:t>
            </a:r>
            <a:r>
              <a:rPr lang="nl-NL" b="0" dirty="0" err="1"/>
              <a:t>they</a:t>
            </a:r>
            <a:r>
              <a:rPr lang="nl-NL" b="0" dirty="0"/>
              <a:t> </a:t>
            </a:r>
            <a:r>
              <a:rPr lang="nl-NL" b="0" dirty="0" err="1"/>
              <a:t>occasionally</a:t>
            </a:r>
            <a:r>
              <a:rPr lang="nl-NL" b="0" dirty="0"/>
              <a:t> </a:t>
            </a:r>
            <a:r>
              <a:rPr lang="nl-NL" b="0" dirty="0" err="1"/>
              <a:t>rely</a:t>
            </a:r>
            <a:r>
              <a:rPr lang="nl-NL" b="0" dirty="0"/>
              <a:t> on </a:t>
            </a:r>
            <a:r>
              <a:rPr lang="nl-NL" b="0" dirty="0" err="1"/>
              <a:t>the</a:t>
            </a:r>
            <a:r>
              <a:rPr lang="nl-NL" b="0" dirty="0"/>
              <a:t> </a:t>
            </a:r>
            <a:r>
              <a:rPr lang="nl-NL" b="0" dirty="0" err="1"/>
              <a:t>tourism</a:t>
            </a:r>
            <a:r>
              <a:rPr lang="nl-NL" b="0" dirty="0"/>
              <a:t> </a:t>
            </a:r>
            <a:r>
              <a:rPr lang="nl-NL" b="0" dirty="0" err="1"/>
              <a:t>infrastructure</a:t>
            </a:r>
            <a:r>
              <a:rPr lang="nl-NL" b="0" dirty="0"/>
              <a:t>, </a:t>
            </a:r>
            <a:r>
              <a:rPr lang="nl-NL" b="0" dirty="0" err="1"/>
              <a:t>such</a:t>
            </a:r>
            <a:r>
              <a:rPr lang="nl-NL" b="0" dirty="0"/>
              <a:t> as tour operators </a:t>
            </a:r>
            <a:r>
              <a:rPr lang="nl-NL" b="0" dirty="0" err="1"/>
              <a:t>and</a:t>
            </a:r>
            <a:r>
              <a:rPr lang="nl-NL" b="0" dirty="0"/>
              <a:t> </a:t>
            </a:r>
            <a:r>
              <a:rPr lang="nl-NL" b="0" dirty="0" err="1"/>
              <a:t>travel</a:t>
            </a:r>
            <a:r>
              <a:rPr lang="nl-NL" b="0" dirty="0"/>
              <a:t> </a:t>
            </a:r>
            <a:r>
              <a:rPr lang="nl-NL" b="0" dirty="0" err="1"/>
              <a:t>agencies</a:t>
            </a:r>
            <a:r>
              <a:rPr lang="nl-NL" b="0" dirty="0"/>
              <a:t>, </a:t>
            </a:r>
            <a:r>
              <a:rPr lang="nl-NL" b="0" dirty="0" err="1"/>
              <a:t>for</a:t>
            </a:r>
            <a:r>
              <a:rPr lang="nl-NL" b="0" dirty="0"/>
              <a:t> </a:t>
            </a:r>
            <a:r>
              <a:rPr lang="nl-NL" b="0" dirty="0" err="1"/>
              <a:t>certain</a:t>
            </a:r>
            <a:r>
              <a:rPr lang="nl-NL" b="0" dirty="0"/>
              <a:t> </a:t>
            </a:r>
            <a:r>
              <a:rPr lang="nl-NL" b="0" dirty="0" err="1"/>
              <a:t>needs</a:t>
            </a:r>
            <a:r>
              <a:rPr lang="nl-NL" b="0" dirty="0"/>
              <a:t>. </a:t>
            </a:r>
          </a:p>
          <a:p>
            <a:pPr lvl="3"/>
            <a:r>
              <a:rPr lang="nl-NL" b="0" dirty="0"/>
              <a:t>- </a:t>
            </a:r>
            <a:r>
              <a:rPr lang="nl-NL" b="0" dirty="0" err="1"/>
              <a:t>Their</a:t>
            </a:r>
            <a:r>
              <a:rPr lang="nl-NL" b="0" dirty="0"/>
              <a:t> </a:t>
            </a:r>
            <a:r>
              <a:rPr lang="nl-NL" b="0" dirty="0" err="1"/>
              <a:t>travel</a:t>
            </a:r>
            <a:r>
              <a:rPr lang="nl-NL" b="0" dirty="0"/>
              <a:t> is </a:t>
            </a:r>
            <a:r>
              <a:rPr lang="nl-NL" b="0" dirty="0" err="1"/>
              <a:t>guided</a:t>
            </a:r>
            <a:r>
              <a:rPr lang="nl-NL" b="0" dirty="0"/>
              <a:t> </a:t>
            </a:r>
            <a:r>
              <a:rPr lang="nl-NL" b="0" dirty="0" err="1"/>
              <a:t>by</a:t>
            </a:r>
            <a:r>
              <a:rPr lang="nl-NL" b="0" dirty="0"/>
              <a:t> </a:t>
            </a:r>
            <a:r>
              <a:rPr lang="nl-NL" b="0" dirty="0" err="1"/>
              <a:t>some</a:t>
            </a:r>
            <a:r>
              <a:rPr lang="nl-NL" b="0" dirty="0"/>
              <a:t> level of planning </a:t>
            </a:r>
            <a:r>
              <a:rPr lang="nl-NL" b="0" dirty="0" err="1"/>
              <a:t>and</a:t>
            </a:r>
            <a:r>
              <a:rPr lang="nl-NL" b="0" dirty="0"/>
              <a:t> </a:t>
            </a:r>
            <a:r>
              <a:rPr lang="nl-NL" b="0" dirty="0" err="1"/>
              <a:t>structured</a:t>
            </a:r>
            <a:r>
              <a:rPr lang="nl-NL" b="0" dirty="0"/>
              <a:t> </a:t>
            </a:r>
            <a:r>
              <a:rPr lang="nl-NL" b="0" dirty="0" err="1"/>
              <a:t>organization</a:t>
            </a:r>
            <a:r>
              <a:rPr lang="nl-NL" b="0" dirty="0"/>
              <a:t>.</a:t>
            </a:r>
          </a:p>
          <a:p>
            <a:pPr lvl="3"/>
            <a:r>
              <a:rPr lang="nl-NL" dirty="0"/>
              <a:t>Drifter: </a:t>
            </a:r>
          </a:p>
          <a:p>
            <a:pPr lvl="3"/>
            <a:r>
              <a:rPr lang="nl-NL" b="0" dirty="0"/>
              <a:t>- Drifters have </a:t>
            </a:r>
            <a:r>
              <a:rPr lang="nl-NL" b="0" dirty="0" err="1"/>
              <a:t>minimal</a:t>
            </a:r>
            <a:r>
              <a:rPr lang="nl-NL" b="0" dirty="0"/>
              <a:t> </a:t>
            </a:r>
            <a:r>
              <a:rPr lang="nl-NL" b="0" dirty="0" err="1"/>
              <a:t>reliance</a:t>
            </a:r>
            <a:r>
              <a:rPr lang="nl-NL" b="0" dirty="0"/>
              <a:t> on </a:t>
            </a:r>
            <a:r>
              <a:rPr lang="nl-NL" b="0" dirty="0" err="1"/>
              <a:t>tourist</a:t>
            </a:r>
            <a:r>
              <a:rPr lang="nl-NL" b="0" dirty="0"/>
              <a:t> </a:t>
            </a:r>
            <a:r>
              <a:rPr lang="nl-NL" b="0" dirty="0" err="1"/>
              <a:t>infrastructure</a:t>
            </a:r>
            <a:r>
              <a:rPr lang="nl-NL" b="0" dirty="0"/>
              <a:t>. </a:t>
            </a:r>
            <a:r>
              <a:rPr lang="nl-NL" b="0" dirty="0" err="1"/>
              <a:t>They</a:t>
            </a:r>
            <a:r>
              <a:rPr lang="nl-NL" b="0" dirty="0"/>
              <a:t> </a:t>
            </a:r>
            <a:r>
              <a:rPr lang="nl-NL" b="0" dirty="0" err="1"/>
              <a:t>seek</a:t>
            </a:r>
            <a:r>
              <a:rPr lang="nl-NL" b="0" dirty="0"/>
              <a:t> novelty </a:t>
            </a:r>
            <a:r>
              <a:rPr lang="nl-NL" b="0" dirty="0" err="1"/>
              <a:t>and</a:t>
            </a:r>
            <a:r>
              <a:rPr lang="nl-NL" b="0" dirty="0"/>
              <a:t> are </a:t>
            </a:r>
            <a:r>
              <a:rPr lang="nl-NL" b="0" dirty="0" err="1"/>
              <a:t>willing</a:t>
            </a:r>
            <a:r>
              <a:rPr lang="nl-NL" b="0" dirty="0"/>
              <a:t> </a:t>
            </a:r>
            <a:r>
              <a:rPr lang="nl-NL" b="0" dirty="0" err="1"/>
              <a:t>to</a:t>
            </a:r>
            <a:r>
              <a:rPr lang="nl-NL" b="0" dirty="0"/>
              <a:t> face discomfort or </a:t>
            </a:r>
            <a:r>
              <a:rPr lang="nl-NL" b="0" dirty="0" err="1"/>
              <a:t>uncertainty</a:t>
            </a:r>
            <a:r>
              <a:rPr lang="nl-NL" b="0" dirty="0"/>
              <a:t> </a:t>
            </a:r>
            <a:r>
              <a:rPr lang="nl-NL" b="0" dirty="0" err="1"/>
              <a:t>to</a:t>
            </a:r>
            <a:r>
              <a:rPr lang="nl-NL" b="0" dirty="0"/>
              <a:t> </a:t>
            </a:r>
            <a:r>
              <a:rPr lang="nl-NL" b="0" dirty="0" err="1"/>
              <a:t>avoid</a:t>
            </a:r>
            <a:r>
              <a:rPr lang="nl-NL" b="0" dirty="0"/>
              <a:t> </a:t>
            </a:r>
            <a:r>
              <a:rPr lang="nl-NL" b="0" dirty="0" err="1"/>
              <a:t>the</a:t>
            </a:r>
            <a:r>
              <a:rPr lang="nl-NL" b="0" dirty="0"/>
              <a:t> </a:t>
            </a:r>
            <a:r>
              <a:rPr lang="nl-NL" b="0" dirty="0" err="1"/>
              <a:t>tourism</a:t>
            </a:r>
            <a:r>
              <a:rPr lang="nl-NL" b="0" dirty="0"/>
              <a:t> system </a:t>
            </a:r>
            <a:r>
              <a:rPr lang="nl-NL" b="0" dirty="0" err="1"/>
              <a:t>entirely</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58</a:t>
            </a:fld>
            <a:endParaRPr lang="nl-NL"/>
          </a:p>
        </p:txBody>
      </p:sp>
    </p:spTree>
    <p:extLst>
      <p:ext uri="{BB962C8B-B14F-4D97-AF65-F5344CB8AC3E}">
        <p14:creationId xmlns:p14="http://schemas.microsoft.com/office/powerpoint/2010/main" val="3300730066"/>
      </p:ext>
    </p:extLst>
  </p:cSld>
  <p:clrMapOvr>
    <a:masterClrMapping/>
  </p:clrMapOvr>
  <p:transition spd="slow">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key</a:t>
            </a:r>
            <a:r>
              <a:rPr lang="nl-NL" dirty="0"/>
              <a:t> </a:t>
            </a:r>
            <a:r>
              <a:rPr lang="nl-NL" dirty="0" err="1"/>
              <a:t>differences</a:t>
            </a:r>
            <a:r>
              <a:rPr lang="nl-NL" dirty="0"/>
              <a:t> </a:t>
            </a:r>
            <a:r>
              <a:rPr lang="nl-NL" dirty="0" err="1"/>
              <a:t>between</a:t>
            </a:r>
            <a:r>
              <a:rPr lang="nl-NL" dirty="0"/>
              <a:t> </a:t>
            </a:r>
            <a:r>
              <a:rPr lang="nl-NL" dirty="0" err="1"/>
              <a:t>the</a:t>
            </a:r>
            <a:r>
              <a:rPr lang="nl-NL" dirty="0"/>
              <a:t> </a:t>
            </a:r>
            <a:r>
              <a:rPr lang="nl-NL" dirty="0" err="1"/>
              <a:t>explorer</a:t>
            </a:r>
            <a:r>
              <a:rPr lang="nl-NL" dirty="0"/>
              <a:t> </a:t>
            </a:r>
            <a:r>
              <a:rPr lang="nl-NL" dirty="0" err="1"/>
              <a:t>and</a:t>
            </a:r>
            <a:r>
              <a:rPr lang="nl-NL" dirty="0"/>
              <a:t> </a:t>
            </a:r>
            <a:r>
              <a:rPr lang="nl-NL" dirty="0" err="1"/>
              <a:t>the</a:t>
            </a:r>
            <a:r>
              <a:rPr lang="nl-NL" dirty="0"/>
              <a:t> drifter:</a:t>
            </a:r>
          </a:p>
          <a:p>
            <a:pPr lvl="3"/>
            <a:r>
              <a:rPr lang="nl-NL" dirty="0"/>
              <a:t> Risk </a:t>
            </a:r>
            <a:r>
              <a:rPr lang="nl-NL" dirty="0" err="1"/>
              <a:t>and</a:t>
            </a:r>
            <a:r>
              <a:rPr lang="nl-NL" dirty="0"/>
              <a:t> Comfort:</a:t>
            </a:r>
          </a:p>
          <a:p>
            <a:pPr lvl="3"/>
            <a:r>
              <a:rPr lang="nl-NL" dirty="0"/>
              <a:t>Explorer</a:t>
            </a:r>
            <a:r>
              <a:rPr lang="nl-NL" b="0" dirty="0"/>
              <a:t>: </a:t>
            </a:r>
          </a:p>
          <a:p>
            <a:pPr lvl="3"/>
            <a:r>
              <a:rPr lang="nl-NL" b="0" dirty="0"/>
              <a:t>- </a:t>
            </a:r>
            <a:r>
              <a:rPr lang="nl-NL" b="0" dirty="0" err="1"/>
              <a:t>Explorers</a:t>
            </a:r>
            <a:r>
              <a:rPr lang="nl-NL" b="0" dirty="0"/>
              <a:t> </a:t>
            </a:r>
            <a:r>
              <a:rPr lang="nl-NL" b="0" dirty="0" err="1"/>
              <a:t>may</a:t>
            </a:r>
            <a:r>
              <a:rPr lang="nl-NL" b="0" dirty="0"/>
              <a:t> </a:t>
            </a:r>
            <a:r>
              <a:rPr lang="nl-NL" b="0" dirty="0" err="1"/>
              <a:t>seek</a:t>
            </a:r>
            <a:r>
              <a:rPr lang="nl-NL" b="0" dirty="0"/>
              <a:t> </a:t>
            </a:r>
            <a:r>
              <a:rPr lang="nl-NL" b="0" dirty="0" err="1"/>
              <a:t>challenges</a:t>
            </a:r>
            <a:r>
              <a:rPr lang="nl-NL" b="0" dirty="0"/>
              <a:t>, but </a:t>
            </a:r>
            <a:r>
              <a:rPr lang="nl-NL" b="0" dirty="0" err="1"/>
              <a:t>they</a:t>
            </a:r>
            <a:r>
              <a:rPr lang="nl-NL" b="0" dirty="0"/>
              <a:t> are </a:t>
            </a:r>
            <a:r>
              <a:rPr lang="nl-NL" b="0" dirty="0" err="1"/>
              <a:t>not</a:t>
            </a:r>
            <a:r>
              <a:rPr lang="nl-NL" b="0" dirty="0"/>
              <a:t> </a:t>
            </a:r>
            <a:r>
              <a:rPr lang="nl-NL" b="0" dirty="0" err="1"/>
              <a:t>typically</a:t>
            </a:r>
            <a:r>
              <a:rPr lang="nl-NL" b="0" dirty="0"/>
              <a:t> </a:t>
            </a:r>
            <a:r>
              <a:rPr lang="nl-NL" b="0" dirty="0" err="1"/>
              <a:t>drawn</a:t>
            </a:r>
            <a:r>
              <a:rPr lang="nl-NL" b="0" dirty="0"/>
              <a:t> </a:t>
            </a:r>
            <a:r>
              <a:rPr lang="nl-NL" b="0" dirty="0" err="1"/>
              <a:t>to</a:t>
            </a:r>
            <a:r>
              <a:rPr lang="nl-NL" b="0" dirty="0"/>
              <a:t> risk or discomfort </a:t>
            </a:r>
            <a:r>
              <a:rPr lang="nl-NL" b="0" dirty="0" err="1"/>
              <a:t>to</a:t>
            </a:r>
            <a:r>
              <a:rPr lang="nl-NL" b="0" dirty="0"/>
              <a:t> </a:t>
            </a:r>
            <a:r>
              <a:rPr lang="nl-NL" b="0" dirty="0" err="1"/>
              <a:t>the</a:t>
            </a:r>
            <a:r>
              <a:rPr lang="nl-NL" b="0" dirty="0"/>
              <a:t> </a:t>
            </a:r>
            <a:r>
              <a:rPr lang="nl-NL" b="0" dirty="0" err="1"/>
              <a:t>extent</a:t>
            </a:r>
            <a:r>
              <a:rPr lang="nl-NL" b="0" dirty="0"/>
              <a:t> of drifters. - </a:t>
            </a:r>
            <a:r>
              <a:rPr lang="nl-NL" b="0" dirty="0" err="1"/>
              <a:t>They</a:t>
            </a:r>
            <a:r>
              <a:rPr lang="nl-NL" b="0" dirty="0"/>
              <a:t> </a:t>
            </a:r>
            <a:r>
              <a:rPr lang="nl-NL" b="0" dirty="0" err="1"/>
              <a:t>balance</a:t>
            </a:r>
            <a:r>
              <a:rPr lang="nl-NL" b="0" dirty="0"/>
              <a:t> </a:t>
            </a:r>
            <a:r>
              <a:rPr lang="nl-NL" b="0" dirty="0" err="1"/>
              <a:t>exploration</a:t>
            </a:r>
            <a:r>
              <a:rPr lang="nl-NL" b="0" dirty="0"/>
              <a:t> </a:t>
            </a:r>
            <a:r>
              <a:rPr lang="nl-NL" b="0" dirty="0" err="1"/>
              <a:t>with</a:t>
            </a:r>
            <a:r>
              <a:rPr lang="nl-NL" b="0" dirty="0"/>
              <a:t> </a:t>
            </a:r>
            <a:r>
              <a:rPr lang="nl-NL" b="0" dirty="0" err="1"/>
              <a:t>some</a:t>
            </a:r>
            <a:r>
              <a:rPr lang="nl-NL" b="0" dirty="0"/>
              <a:t> comfort </a:t>
            </a:r>
            <a:r>
              <a:rPr lang="nl-NL" b="0" dirty="0" err="1"/>
              <a:t>and</a:t>
            </a:r>
            <a:r>
              <a:rPr lang="nl-NL" b="0" dirty="0"/>
              <a:t> </a:t>
            </a:r>
            <a:r>
              <a:rPr lang="nl-NL" b="0" dirty="0" err="1"/>
              <a:t>familiarity</a:t>
            </a:r>
            <a:r>
              <a:rPr lang="nl-NL" b="0" dirty="0"/>
              <a:t>, </a:t>
            </a:r>
            <a:r>
              <a:rPr lang="nl-NL" b="0" dirty="0" err="1"/>
              <a:t>often</a:t>
            </a:r>
            <a:r>
              <a:rPr lang="nl-NL" b="0" dirty="0"/>
              <a:t> </a:t>
            </a:r>
            <a:r>
              <a:rPr lang="nl-NL" b="0" dirty="0" err="1"/>
              <a:t>using</a:t>
            </a:r>
            <a:r>
              <a:rPr lang="nl-NL" b="0" dirty="0"/>
              <a:t> </a:t>
            </a:r>
            <a:r>
              <a:rPr lang="nl-NL" b="0" dirty="0" err="1"/>
              <a:t>travel</a:t>
            </a:r>
            <a:r>
              <a:rPr lang="nl-NL" b="0" dirty="0"/>
              <a:t> guides or </a:t>
            </a:r>
            <a:r>
              <a:rPr lang="nl-NL" b="0" dirty="0" err="1"/>
              <a:t>articles</a:t>
            </a:r>
            <a:r>
              <a:rPr lang="nl-NL" b="0" dirty="0"/>
              <a:t> </a:t>
            </a:r>
            <a:r>
              <a:rPr lang="nl-NL" b="0" dirty="0" err="1"/>
              <a:t>for</a:t>
            </a:r>
            <a:r>
              <a:rPr lang="nl-NL" b="0" dirty="0"/>
              <a:t> </a:t>
            </a:r>
            <a:r>
              <a:rPr lang="nl-NL" b="0" dirty="0" err="1"/>
              <a:t>inspiration</a:t>
            </a:r>
            <a:r>
              <a:rPr lang="nl-NL" b="0" dirty="0"/>
              <a:t>.</a:t>
            </a:r>
          </a:p>
          <a:p>
            <a:pPr lvl="3"/>
            <a:r>
              <a:rPr lang="nl-NL" dirty="0"/>
              <a:t>Drifter</a:t>
            </a:r>
            <a:r>
              <a:rPr lang="nl-NL" b="0" dirty="0"/>
              <a:t>: </a:t>
            </a:r>
          </a:p>
          <a:p>
            <a:pPr lvl="3"/>
            <a:r>
              <a:rPr lang="nl-NL" b="0" dirty="0"/>
              <a:t>- Drifters </a:t>
            </a:r>
            <a:r>
              <a:rPr lang="nl-NL" b="0" dirty="0" err="1"/>
              <a:t>actively</a:t>
            </a:r>
            <a:r>
              <a:rPr lang="nl-NL" b="0" dirty="0"/>
              <a:t> </a:t>
            </a:r>
            <a:r>
              <a:rPr lang="nl-NL" b="0" dirty="0" err="1"/>
              <a:t>seek</a:t>
            </a:r>
            <a:r>
              <a:rPr lang="nl-NL" b="0" dirty="0"/>
              <a:t> risk, discomfort, </a:t>
            </a:r>
            <a:r>
              <a:rPr lang="nl-NL" b="0" dirty="0" err="1"/>
              <a:t>and</a:t>
            </a:r>
            <a:r>
              <a:rPr lang="nl-NL" b="0" dirty="0"/>
              <a:t> </a:t>
            </a:r>
            <a:r>
              <a:rPr lang="nl-NL" b="0" dirty="0" err="1"/>
              <a:t>excitement</a:t>
            </a:r>
            <a:r>
              <a:rPr lang="nl-NL" b="0" dirty="0"/>
              <a:t>. </a:t>
            </a:r>
          </a:p>
          <a:p>
            <a:pPr lvl="3"/>
            <a:r>
              <a:rPr lang="nl-NL" b="0" dirty="0"/>
              <a:t>- </a:t>
            </a:r>
            <a:r>
              <a:rPr lang="nl-NL" b="0" dirty="0" err="1"/>
              <a:t>They</a:t>
            </a:r>
            <a:r>
              <a:rPr lang="nl-NL" b="0" dirty="0"/>
              <a:t> are </a:t>
            </a:r>
            <a:r>
              <a:rPr lang="nl-NL" b="0" dirty="0" err="1"/>
              <a:t>motivated</a:t>
            </a:r>
            <a:r>
              <a:rPr lang="nl-NL" b="0" dirty="0"/>
              <a:t> </a:t>
            </a:r>
            <a:r>
              <a:rPr lang="nl-NL" b="0" dirty="0" err="1"/>
              <a:t>by</a:t>
            </a:r>
            <a:r>
              <a:rPr lang="nl-NL" b="0" dirty="0"/>
              <a:t> </a:t>
            </a:r>
            <a:r>
              <a:rPr lang="nl-NL" b="0" dirty="0" err="1"/>
              <a:t>the</a:t>
            </a:r>
            <a:r>
              <a:rPr lang="nl-NL" b="0" dirty="0"/>
              <a:t> </a:t>
            </a:r>
            <a:r>
              <a:rPr lang="nl-NL" b="0" dirty="0" err="1"/>
              <a:t>desire</a:t>
            </a:r>
            <a:r>
              <a:rPr lang="nl-NL" b="0" dirty="0"/>
              <a:t> </a:t>
            </a:r>
            <a:r>
              <a:rPr lang="nl-NL" b="0" dirty="0" err="1"/>
              <a:t>to</a:t>
            </a:r>
            <a:r>
              <a:rPr lang="nl-NL" b="0" dirty="0"/>
              <a:t> </a:t>
            </a:r>
            <a:r>
              <a:rPr lang="nl-NL" b="0" dirty="0" err="1"/>
              <a:t>experience</a:t>
            </a:r>
            <a:r>
              <a:rPr lang="nl-NL" b="0" dirty="0"/>
              <a:t> </a:t>
            </a:r>
            <a:r>
              <a:rPr lang="nl-NL" b="0" dirty="0" err="1"/>
              <a:t>the</a:t>
            </a:r>
            <a:r>
              <a:rPr lang="nl-NL" b="0" dirty="0"/>
              <a:t> </a:t>
            </a:r>
            <a:r>
              <a:rPr lang="nl-NL" b="0" dirty="0" err="1"/>
              <a:t>unknown</a:t>
            </a:r>
            <a:r>
              <a:rPr lang="nl-NL" b="0" dirty="0"/>
              <a:t> </a:t>
            </a:r>
            <a:r>
              <a:rPr lang="nl-NL" b="0" dirty="0" err="1"/>
              <a:t>and</a:t>
            </a:r>
            <a:r>
              <a:rPr lang="nl-NL" b="0" dirty="0"/>
              <a:t> </a:t>
            </a:r>
            <a:r>
              <a:rPr lang="nl-NL" b="0" dirty="0" err="1"/>
              <a:t>often</a:t>
            </a:r>
            <a:r>
              <a:rPr lang="nl-NL" b="0" dirty="0"/>
              <a:t> </a:t>
            </a:r>
            <a:r>
              <a:rPr lang="nl-NL" b="0" dirty="0" err="1"/>
              <a:t>pursue</a:t>
            </a:r>
            <a:r>
              <a:rPr lang="nl-NL" b="0" dirty="0"/>
              <a:t> </a:t>
            </a:r>
            <a:r>
              <a:rPr lang="nl-NL" b="0" dirty="0" err="1"/>
              <a:t>situations</a:t>
            </a:r>
            <a:r>
              <a:rPr lang="nl-NL" b="0" dirty="0"/>
              <a:t> </a:t>
            </a:r>
            <a:r>
              <a:rPr lang="nl-NL" b="0" dirty="0" err="1"/>
              <a:t>that</a:t>
            </a:r>
            <a:r>
              <a:rPr lang="nl-NL" b="0" dirty="0"/>
              <a:t> </a:t>
            </a:r>
            <a:r>
              <a:rPr lang="nl-NL" b="0" dirty="0" err="1"/>
              <a:t>others</a:t>
            </a:r>
            <a:r>
              <a:rPr lang="nl-NL" b="0" dirty="0"/>
              <a:t> </a:t>
            </a:r>
            <a:r>
              <a:rPr lang="nl-NL" b="0" dirty="0" err="1"/>
              <a:t>may</a:t>
            </a:r>
            <a:r>
              <a:rPr lang="nl-NL" b="0" dirty="0"/>
              <a:t> </a:t>
            </a:r>
            <a:r>
              <a:rPr lang="nl-NL" b="0" dirty="0" err="1"/>
              <a:t>avoid</a:t>
            </a:r>
            <a:r>
              <a:rPr lang="nl-NL" b="0" dirty="0"/>
              <a:t> </a:t>
            </a:r>
            <a:r>
              <a:rPr lang="nl-NL" b="0" dirty="0" err="1"/>
              <a:t>due</a:t>
            </a:r>
            <a:r>
              <a:rPr lang="nl-NL" b="0" dirty="0"/>
              <a:t> </a:t>
            </a:r>
            <a:r>
              <a:rPr lang="nl-NL" b="0" dirty="0" err="1"/>
              <a:t>to</a:t>
            </a:r>
            <a:r>
              <a:rPr lang="nl-NL" b="0" dirty="0"/>
              <a:t> </a:t>
            </a:r>
            <a:r>
              <a:rPr lang="nl-NL" b="0" dirty="0" err="1"/>
              <a:t>their</a:t>
            </a:r>
            <a:r>
              <a:rPr lang="nl-NL" b="0" dirty="0"/>
              <a:t> level of </a:t>
            </a:r>
            <a:r>
              <a:rPr lang="nl-NL" b="0" dirty="0" err="1"/>
              <a:t>unpredictability</a:t>
            </a:r>
            <a:r>
              <a:rPr lang="nl-NL" b="0" dirty="0"/>
              <a:t> </a:t>
            </a:r>
            <a:r>
              <a:rPr lang="nl-NL" b="0" dirty="0" err="1"/>
              <a:t>and</a:t>
            </a:r>
            <a:r>
              <a:rPr lang="nl-NL" b="0" dirty="0"/>
              <a:t> </a:t>
            </a:r>
            <a:r>
              <a:rPr lang="nl-NL" b="0" dirty="0" err="1"/>
              <a:t>potential</a:t>
            </a:r>
            <a:r>
              <a:rPr lang="nl-NL" b="0" dirty="0"/>
              <a:t> </a:t>
            </a:r>
            <a:r>
              <a:rPr lang="nl-NL" b="0" dirty="0" err="1"/>
              <a:t>for</a:t>
            </a:r>
            <a:r>
              <a:rPr lang="nl-NL" b="0" dirty="0"/>
              <a:t> discomfort.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59</a:t>
            </a:fld>
            <a:endParaRPr lang="nl-NL"/>
          </a:p>
        </p:txBody>
      </p:sp>
    </p:spTree>
    <p:extLst>
      <p:ext uri="{BB962C8B-B14F-4D97-AF65-F5344CB8AC3E}">
        <p14:creationId xmlns:p14="http://schemas.microsoft.com/office/powerpoint/2010/main" val="543635304"/>
      </p:ext>
    </p:extLst>
  </p:cSld>
  <p:clrMapOvr>
    <a:masterClrMapping/>
  </p:clrMapOvr>
  <p:transition spd="slow">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4-Smith’s </a:t>
            </a:r>
            <a:r>
              <a:rPr lang="nl-NL" dirty="0" err="1"/>
              <a:t>typology</a:t>
            </a:r>
            <a:r>
              <a:rPr lang="nl-NL" dirty="0"/>
              <a:t>: </a:t>
            </a:r>
          </a:p>
          <a:p>
            <a:pPr lvl="3"/>
            <a:r>
              <a:rPr lang="nl-NL" b="0" dirty="0"/>
              <a:t>- Smith (1989) built on </a:t>
            </a:r>
            <a:r>
              <a:rPr lang="nl-NL" b="0" dirty="0" err="1"/>
              <a:t>Cohen's</a:t>
            </a:r>
            <a:r>
              <a:rPr lang="nl-NL" b="0" dirty="0"/>
              <a:t> </a:t>
            </a:r>
            <a:r>
              <a:rPr lang="nl-NL" b="0" dirty="0" err="1"/>
              <a:t>typology</a:t>
            </a:r>
            <a:r>
              <a:rPr lang="nl-NL" b="0" dirty="0"/>
              <a:t> </a:t>
            </a:r>
            <a:r>
              <a:rPr lang="nl-NL" b="0" dirty="0" err="1"/>
              <a:t>by</a:t>
            </a:r>
            <a:r>
              <a:rPr lang="nl-NL" b="0" dirty="0"/>
              <a:t> </a:t>
            </a:r>
            <a:r>
              <a:rPr lang="nl-NL" b="0" dirty="0" err="1"/>
              <a:t>identifying</a:t>
            </a:r>
            <a:r>
              <a:rPr lang="nl-NL" b="0" dirty="0"/>
              <a:t> </a:t>
            </a:r>
            <a:r>
              <a:rPr lang="nl-NL" b="0" dirty="0" err="1"/>
              <a:t>seven</a:t>
            </a:r>
            <a:r>
              <a:rPr lang="nl-NL" b="0" dirty="0"/>
              <a:t> </a:t>
            </a:r>
            <a:r>
              <a:rPr lang="nl-NL" b="0" dirty="0" err="1"/>
              <a:t>tourist</a:t>
            </a:r>
            <a:r>
              <a:rPr lang="nl-NL" b="0" dirty="0"/>
              <a:t> types, </a:t>
            </a:r>
            <a:r>
              <a:rPr lang="nl-NL" b="0" dirty="0" err="1"/>
              <a:t>which</a:t>
            </a:r>
            <a:r>
              <a:rPr lang="nl-NL" b="0" dirty="0"/>
              <a:t> are </a:t>
            </a:r>
            <a:r>
              <a:rPr lang="nl-NL" b="0" dirty="0" err="1"/>
              <a:t>categorized</a:t>
            </a:r>
            <a:r>
              <a:rPr lang="nl-NL" b="0" dirty="0"/>
              <a:t> </a:t>
            </a:r>
            <a:r>
              <a:rPr lang="nl-NL" b="0" dirty="0" err="1"/>
              <a:t>based</a:t>
            </a:r>
            <a:r>
              <a:rPr lang="nl-NL" b="0" dirty="0"/>
              <a:t> on </a:t>
            </a:r>
            <a:r>
              <a:rPr lang="nl-NL" b="0" dirty="0" err="1"/>
              <a:t>numbers</a:t>
            </a:r>
            <a:r>
              <a:rPr lang="nl-NL" b="0" dirty="0"/>
              <a:t> </a:t>
            </a:r>
            <a:r>
              <a:rPr lang="nl-NL" b="0" dirty="0" err="1"/>
              <a:t>and</a:t>
            </a:r>
            <a:r>
              <a:rPr lang="nl-NL" b="0" dirty="0"/>
              <a:t> </a:t>
            </a:r>
            <a:r>
              <a:rPr lang="nl-NL" b="0" dirty="0" err="1"/>
              <a:t>frequency</a:t>
            </a:r>
            <a:r>
              <a:rPr lang="nl-NL" b="0" dirty="0"/>
              <a:t> </a:t>
            </a:r>
            <a:r>
              <a:rPr lang="nl-NL" b="0" dirty="0" err="1"/>
              <a:t>by</a:t>
            </a:r>
            <a:r>
              <a:rPr lang="nl-NL" b="0" dirty="0"/>
              <a:t> </a:t>
            </a:r>
            <a:r>
              <a:rPr lang="nl-NL" b="0" dirty="0" err="1"/>
              <a:t>which</a:t>
            </a:r>
            <a:r>
              <a:rPr lang="nl-NL" b="0" dirty="0"/>
              <a:t> these </a:t>
            </a:r>
            <a:r>
              <a:rPr lang="nl-NL" b="0" dirty="0" err="1"/>
              <a:t>tourist</a:t>
            </a:r>
            <a:r>
              <a:rPr lang="nl-NL" b="0" dirty="0"/>
              <a:t> </a:t>
            </a:r>
            <a:r>
              <a:rPr lang="nl-NL" b="0" dirty="0" err="1"/>
              <a:t>typologies</a:t>
            </a:r>
            <a:r>
              <a:rPr lang="nl-NL" b="0" dirty="0"/>
              <a:t> </a:t>
            </a:r>
            <a:r>
              <a:rPr lang="nl-NL" b="0" dirty="0" err="1"/>
              <a:t>can</a:t>
            </a:r>
            <a:r>
              <a:rPr lang="nl-NL" b="0" dirty="0"/>
              <a:t> </a:t>
            </a:r>
            <a:r>
              <a:rPr lang="nl-NL" b="0" dirty="0" err="1"/>
              <a:t>be</a:t>
            </a:r>
            <a:r>
              <a:rPr lang="nl-NL" b="0" dirty="0"/>
              <a:t> </a:t>
            </a:r>
            <a:r>
              <a:rPr lang="nl-NL" b="0" dirty="0" err="1"/>
              <a:t>observed</a:t>
            </a:r>
            <a:r>
              <a:rPr lang="nl-NL" b="0" dirty="0"/>
              <a:t>. </a:t>
            </a:r>
          </a:p>
          <a:p>
            <a:pPr lvl="3"/>
            <a:r>
              <a:rPr lang="nl-NL" b="0" dirty="0"/>
              <a:t>- These </a:t>
            </a:r>
            <a:r>
              <a:rPr lang="nl-NL" b="0" dirty="0" err="1"/>
              <a:t>categories</a:t>
            </a:r>
            <a:r>
              <a:rPr lang="nl-NL" b="0" dirty="0"/>
              <a:t> range </a:t>
            </a:r>
            <a:r>
              <a:rPr lang="nl-NL" b="0" dirty="0" err="1"/>
              <a:t>from</a:t>
            </a:r>
            <a:r>
              <a:rPr lang="nl-NL" b="0" dirty="0"/>
              <a:t> </a:t>
            </a:r>
            <a:r>
              <a:rPr lang="nl-NL" b="0" dirty="0" err="1"/>
              <a:t>the</a:t>
            </a:r>
            <a:r>
              <a:rPr lang="nl-NL" b="0" dirty="0"/>
              <a:t> </a:t>
            </a:r>
            <a:r>
              <a:rPr lang="nl-NL" b="0" dirty="0" err="1"/>
              <a:t>rarest</a:t>
            </a:r>
            <a:r>
              <a:rPr lang="nl-NL" b="0" dirty="0"/>
              <a:t> </a:t>
            </a:r>
            <a:r>
              <a:rPr lang="nl-NL" b="0" dirty="0" err="1"/>
              <a:t>and</a:t>
            </a:r>
            <a:r>
              <a:rPr lang="nl-NL" b="0" dirty="0"/>
              <a:t> most independent types </a:t>
            </a:r>
            <a:r>
              <a:rPr lang="nl-NL" b="0" dirty="0" err="1"/>
              <a:t>to</a:t>
            </a:r>
            <a:r>
              <a:rPr lang="nl-NL" b="0" dirty="0"/>
              <a:t> </a:t>
            </a:r>
            <a:r>
              <a:rPr lang="nl-NL" b="0" dirty="0" err="1"/>
              <a:t>the</a:t>
            </a:r>
            <a:r>
              <a:rPr lang="nl-NL" b="0" dirty="0"/>
              <a:t> most common, </a:t>
            </a:r>
            <a:r>
              <a:rPr lang="nl-NL" b="0" dirty="0" err="1"/>
              <a:t>largely</a:t>
            </a:r>
            <a:r>
              <a:rPr lang="nl-NL" b="0" dirty="0"/>
              <a:t> </a:t>
            </a:r>
            <a:r>
              <a:rPr lang="nl-NL" b="0" dirty="0" err="1"/>
              <a:t>passive</a:t>
            </a:r>
            <a:r>
              <a:rPr lang="nl-NL" b="0" dirty="0"/>
              <a:t> types of </a:t>
            </a:r>
            <a:r>
              <a:rPr lang="nl-NL" b="0" dirty="0" err="1"/>
              <a:t>tourists</a:t>
            </a:r>
            <a:r>
              <a:rPr lang="nl-NL" b="0" dirty="0"/>
              <a:t>.</a:t>
            </a:r>
          </a:p>
          <a:p>
            <a:pPr lvl="3"/>
            <a:r>
              <a:rPr lang="nl-NL" dirty="0"/>
              <a:t>Explorer</a:t>
            </a:r>
            <a:r>
              <a:rPr lang="nl-NL" b="0" dirty="0"/>
              <a:t>:</a:t>
            </a:r>
          </a:p>
          <a:p>
            <a:pPr lvl="3"/>
            <a:r>
              <a:rPr lang="nl-NL" b="0" dirty="0"/>
              <a:t>- The </a:t>
            </a:r>
            <a:r>
              <a:rPr lang="nl-NL" b="0" dirty="0" err="1"/>
              <a:t>smallest</a:t>
            </a:r>
            <a:r>
              <a:rPr lang="nl-NL" b="0" dirty="0"/>
              <a:t> </a:t>
            </a:r>
            <a:r>
              <a:rPr lang="nl-NL" b="0" dirty="0" err="1"/>
              <a:t>and</a:t>
            </a:r>
            <a:r>
              <a:rPr lang="nl-NL" b="0" dirty="0"/>
              <a:t> </a:t>
            </a:r>
            <a:r>
              <a:rPr lang="nl-NL" b="0" dirty="0" err="1"/>
              <a:t>least</a:t>
            </a:r>
            <a:r>
              <a:rPr lang="nl-NL" b="0" dirty="0"/>
              <a:t> common segment of </a:t>
            </a:r>
            <a:r>
              <a:rPr lang="nl-NL" b="0" dirty="0" err="1"/>
              <a:t>tourists</a:t>
            </a:r>
            <a:r>
              <a:rPr lang="nl-NL" b="0" dirty="0"/>
              <a:t>.</a:t>
            </a:r>
          </a:p>
          <a:p>
            <a:pPr lvl="3"/>
            <a:r>
              <a:rPr lang="nl-NL" b="0" dirty="0"/>
              <a:t>- These </a:t>
            </a:r>
            <a:r>
              <a:rPr lang="nl-NL" b="0" dirty="0" err="1"/>
              <a:t>tourists</a:t>
            </a:r>
            <a:r>
              <a:rPr lang="nl-NL" b="0" dirty="0"/>
              <a:t> are </a:t>
            </a:r>
            <a:r>
              <a:rPr lang="nl-NL" b="0" dirty="0" err="1"/>
              <a:t>highly</a:t>
            </a:r>
            <a:r>
              <a:rPr lang="nl-NL" b="0" dirty="0"/>
              <a:t> independent </a:t>
            </a:r>
            <a:r>
              <a:rPr lang="nl-NL" b="0" dirty="0" err="1"/>
              <a:t>and</a:t>
            </a:r>
            <a:r>
              <a:rPr lang="nl-NL" b="0" dirty="0"/>
              <a:t> </a:t>
            </a:r>
            <a:r>
              <a:rPr lang="nl-NL" b="0" dirty="0" err="1"/>
              <a:t>adapt</a:t>
            </a:r>
            <a:r>
              <a:rPr lang="nl-NL" b="0" dirty="0"/>
              <a:t> </a:t>
            </a:r>
            <a:r>
              <a:rPr lang="nl-NL" b="0" dirty="0" err="1"/>
              <a:t>fully</a:t>
            </a:r>
            <a:r>
              <a:rPr lang="nl-NL" b="0" dirty="0"/>
              <a:t> </a:t>
            </a:r>
            <a:r>
              <a:rPr lang="nl-NL" b="0" dirty="0" err="1"/>
              <a:t>to</a:t>
            </a:r>
            <a:r>
              <a:rPr lang="nl-NL" b="0" dirty="0"/>
              <a:t> </a:t>
            </a:r>
            <a:r>
              <a:rPr lang="nl-NL" b="0" dirty="0" err="1"/>
              <a:t>local</a:t>
            </a:r>
            <a:r>
              <a:rPr lang="nl-NL" b="0" dirty="0"/>
              <a:t> </a:t>
            </a:r>
            <a:r>
              <a:rPr lang="nl-NL" b="0" dirty="0" err="1"/>
              <a:t>traditions</a:t>
            </a:r>
            <a:r>
              <a:rPr lang="nl-NL" b="0" dirty="0"/>
              <a:t> </a:t>
            </a:r>
            <a:r>
              <a:rPr lang="nl-NL" b="0" dirty="0" err="1"/>
              <a:t>and</a:t>
            </a:r>
            <a:r>
              <a:rPr lang="nl-NL" b="0" dirty="0"/>
              <a:t> cultures, </a:t>
            </a:r>
            <a:r>
              <a:rPr lang="nl-NL" b="0" dirty="0" err="1"/>
              <a:t>seeking</a:t>
            </a:r>
            <a:r>
              <a:rPr lang="nl-NL" b="0" dirty="0"/>
              <a:t> out </a:t>
            </a:r>
            <a:r>
              <a:rPr lang="nl-NL" b="0" dirty="0" err="1"/>
              <a:t>authentic</a:t>
            </a:r>
            <a:r>
              <a:rPr lang="nl-NL" b="0" dirty="0"/>
              <a:t> </a:t>
            </a:r>
            <a:r>
              <a:rPr lang="nl-NL" b="0" dirty="0" err="1"/>
              <a:t>experiences</a:t>
            </a:r>
            <a:r>
              <a:rPr lang="nl-NL" b="0" dirty="0"/>
              <a:t>.</a:t>
            </a:r>
          </a:p>
          <a:p>
            <a:pPr lvl="3"/>
            <a:r>
              <a:rPr lang="nl-NL" dirty="0"/>
              <a:t>Elite </a:t>
            </a:r>
            <a:r>
              <a:rPr lang="nl-NL" dirty="0" err="1"/>
              <a:t>Tourist</a:t>
            </a:r>
            <a:r>
              <a:rPr lang="nl-NL" dirty="0"/>
              <a:t>:</a:t>
            </a:r>
          </a:p>
          <a:p>
            <a:pPr lvl="3"/>
            <a:r>
              <a:rPr lang="nl-NL" b="0" dirty="0"/>
              <a:t>- </a:t>
            </a:r>
            <a:r>
              <a:rPr lang="nl-NL" b="0" dirty="0" err="1"/>
              <a:t>Also</a:t>
            </a:r>
            <a:r>
              <a:rPr lang="nl-NL" b="0" dirty="0"/>
              <a:t> rare, but these </a:t>
            </a:r>
            <a:r>
              <a:rPr lang="nl-NL" b="0" dirty="0" err="1"/>
              <a:t>tourists</a:t>
            </a:r>
            <a:r>
              <a:rPr lang="nl-NL" b="0" dirty="0"/>
              <a:t> are </a:t>
            </a:r>
            <a:r>
              <a:rPr lang="nl-NL" b="0" dirty="0" err="1"/>
              <a:t>able</a:t>
            </a:r>
            <a:r>
              <a:rPr lang="nl-NL" b="0" dirty="0"/>
              <a:t> </a:t>
            </a:r>
            <a:r>
              <a:rPr lang="nl-NL" b="0" dirty="0" err="1"/>
              <a:t>to</a:t>
            </a:r>
            <a:r>
              <a:rPr lang="nl-NL" b="0" dirty="0"/>
              <a:t> </a:t>
            </a:r>
            <a:r>
              <a:rPr lang="nl-NL" b="0" dirty="0" err="1"/>
              <a:t>fully</a:t>
            </a:r>
            <a:r>
              <a:rPr lang="nl-NL" b="0" dirty="0"/>
              <a:t> </a:t>
            </a:r>
            <a:r>
              <a:rPr lang="nl-NL" b="0" dirty="0" err="1"/>
              <a:t>adapt</a:t>
            </a:r>
            <a:r>
              <a:rPr lang="nl-NL" b="0" dirty="0"/>
              <a:t> </a:t>
            </a:r>
            <a:r>
              <a:rPr lang="nl-NL" b="0" dirty="0" err="1"/>
              <a:t>to</a:t>
            </a:r>
            <a:r>
              <a:rPr lang="nl-NL" b="0" dirty="0"/>
              <a:t> </a:t>
            </a:r>
            <a:r>
              <a:rPr lang="nl-NL" b="0" dirty="0" err="1"/>
              <a:t>local</a:t>
            </a:r>
            <a:r>
              <a:rPr lang="nl-NL" b="0" dirty="0"/>
              <a:t> </a:t>
            </a:r>
            <a:r>
              <a:rPr lang="nl-NL" b="0" dirty="0" err="1"/>
              <a:t>traditions</a:t>
            </a:r>
            <a:r>
              <a:rPr lang="nl-NL" b="0" dirty="0"/>
              <a:t> </a:t>
            </a:r>
            <a:r>
              <a:rPr lang="nl-NL" b="0" dirty="0" err="1"/>
              <a:t>and</a:t>
            </a:r>
            <a:r>
              <a:rPr lang="nl-NL" b="0" dirty="0"/>
              <a:t> cultures, </a:t>
            </a:r>
            <a:r>
              <a:rPr lang="nl-NL" b="0" dirty="0" err="1"/>
              <a:t>much</a:t>
            </a:r>
            <a:r>
              <a:rPr lang="nl-NL" b="0" dirty="0"/>
              <a:t> like </a:t>
            </a:r>
            <a:r>
              <a:rPr lang="nl-NL" b="0" dirty="0" err="1"/>
              <a:t>the</a:t>
            </a:r>
            <a:r>
              <a:rPr lang="nl-NL" b="0" dirty="0"/>
              <a:t> </a:t>
            </a:r>
            <a:r>
              <a:rPr lang="nl-NL" b="0" dirty="0" err="1"/>
              <a:t>explorer</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60</a:t>
            </a:fld>
            <a:endParaRPr lang="nl-NL"/>
          </a:p>
        </p:txBody>
      </p:sp>
    </p:spTree>
    <p:extLst>
      <p:ext uri="{BB962C8B-B14F-4D97-AF65-F5344CB8AC3E}">
        <p14:creationId xmlns:p14="http://schemas.microsoft.com/office/powerpoint/2010/main" val="2169990139"/>
      </p:ext>
    </p:extLst>
  </p:cSld>
  <p:clrMapOvr>
    <a:masterClrMapping/>
  </p:clrMapOvr>
  <p:transition spd="slow">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4-Smith’s </a:t>
            </a:r>
            <a:r>
              <a:rPr lang="nl-NL" dirty="0" err="1"/>
              <a:t>typology</a:t>
            </a:r>
            <a:r>
              <a:rPr lang="nl-NL" dirty="0"/>
              <a:t>: </a:t>
            </a:r>
          </a:p>
          <a:p>
            <a:pPr lvl="3"/>
            <a:r>
              <a:rPr lang="nl-NL" dirty="0"/>
              <a:t>Off-Beat </a:t>
            </a:r>
            <a:r>
              <a:rPr lang="nl-NL" dirty="0" err="1"/>
              <a:t>Tourist</a:t>
            </a:r>
            <a:r>
              <a:rPr lang="nl-NL" dirty="0"/>
              <a:t>:</a:t>
            </a:r>
          </a:p>
          <a:p>
            <a:pPr lvl="3"/>
            <a:r>
              <a:rPr lang="nl-NL" b="0" dirty="0"/>
              <a:t>- </a:t>
            </a:r>
            <a:r>
              <a:rPr lang="nl-NL" b="0" dirty="0" err="1"/>
              <a:t>Less</a:t>
            </a:r>
            <a:r>
              <a:rPr lang="nl-NL" b="0" dirty="0"/>
              <a:t> common </a:t>
            </a:r>
            <a:r>
              <a:rPr lang="nl-NL" b="0" dirty="0" err="1"/>
              <a:t>than</a:t>
            </a:r>
            <a:r>
              <a:rPr lang="nl-NL" b="0" dirty="0"/>
              <a:t> </a:t>
            </a:r>
            <a:r>
              <a:rPr lang="nl-NL" b="0" dirty="0" err="1"/>
              <a:t>the</a:t>
            </a:r>
            <a:r>
              <a:rPr lang="nl-NL" b="0" dirty="0"/>
              <a:t> elite </a:t>
            </a:r>
            <a:r>
              <a:rPr lang="nl-NL" b="0" dirty="0" err="1"/>
              <a:t>tourist</a:t>
            </a:r>
            <a:r>
              <a:rPr lang="nl-NL" b="0" dirty="0"/>
              <a:t> but </a:t>
            </a:r>
            <a:r>
              <a:rPr lang="nl-NL" b="0" dirty="0" err="1"/>
              <a:t>still</a:t>
            </a:r>
            <a:r>
              <a:rPr lang="nl-NL" b="0" dirty="0"/>
              <a:t> </a:t>
            </a:r>
            <a:r>
              <a:rPr lang="nl-NL" b="0" dirty="0" err="1"/>
              <a:t>not</a:t>
            </a:r>
            <a:r>
              <a:rPr lang="nl-NL" b="0" dirty="0"/>
              <a:t> </a:t>
            </a:r>
            <a:r>
              <a:rPr lang="nl-NL" b="0" dirty="0" err="1"/>
              <a:t>frequently</a:t>
            </a:r>
            <a:r>
              <a:rPr lang="nl-NL" b="0" dirty="0"/>
              <a:t> </a:t>
            </a:r>
            <a:r>
              <a:rPr lang="nl-NL" b="0" dirty="0" err="1"/>
              <a:t>encountered</a:t>
            </a:r>
            <a:r>
              <a:rPr lang="nl-NL" b="0" dirty="0"/>
              <a:t>.</a:t>
            </a:r>
          </a:p>
          <a:p>
            <a:pPr lvl="3"/>
            <a:r>
              <a:rPr lang="nl-NL" b="0" dirty="0"/>
              <a:t>- </a:t>
            </a:r>
            <a:r>
              <a:rPr lang="nl-NL" b="0" dirty="0" err="1"/>
              <a:t>This</a:t>
            </a:r>
            <a:r>
              <a:rPr lang="nl-NL" b="0" dirty="0"/>
              <a:t> type of </a:t>
            </a:r>
            <a:r>
              <a:rPr lang="nl-NL" b="0" dirty="0" err="1"/>
              <a:t>tourist</a:t>
            </a:r>
            <a:r>
              <a:rPr lang="nl-NL" b="0" dirty="0"/>
              <a:t> </a:t>
            </a:r>
            <a:r>
              <a:rPr lang="nl-NL" b="0" dirty="0" err="1"/>
              <a:t>adapts</a:t>
            </a:r>
            <a:r>
              <a:rPr lang="nl-NL" b="0" dirty="0"/>
              <a:t> well </a:t>
            </a:r>
            <a:r>
              <a:rPr lang="nl-NL" b="0" dirty="0" err="1"/>
              <a:t>to</a:t>
            </a:r>
            <a:r>
              <a:rPr lang="nl-NL" b="0" dirty="0"/>
              <a:t> </a:t>
            </a:r>
            <a:r>
              <a:rPr lang="nl-NL" b="0" dirty="0" err="1"/>
              <a:t>local</a:t>
            </a:r>
            <a:r>
              <a:rPr lang="nl-NL" b="0" dirty="0"/>
              <a:t> environments </a:t>
            </a:r>
            <a:r>
              <a:rPr lang="nl-NL" b="0" dirty="0" err="1"/>
              <a:t>and</a:t>
            </a:r>
            <a:r>
              <a:rPr lang="nl-NL" b="0" dirty="0"/>
              <a:t> </a:t>
            </a:r>
            <a:r>
              <a:rPr lang="nl-NL" b="0" dirty="0" err="1"/>
              <a:t>traditions</a:t>
            </a:r>
            <a:r>
              <a:rPr lang="nl-NL" b="0" dirty="0"/>
              <a:t> but </a:t>
            </a:r>
            <a:r>
              <a:rPr lang="nl-NL" b="0" dirty="0" err="1"/>
              <a:t>may</a:t>
            </a:r>
            <a:r>
              <a:rPr lang="nl-NL" b="0" dirty="0"/>
              <a:t> </a:t>
            </a:r>
            <a:r>
              <a:rPr lang="nl-NL" b="0" dirty="0" err="1"/>
              <a:t>not</a:t>
            </a:r>
            <a:r>
              <a:rPr lang="nl-NL" b="0" dirty="0"/>
              <a:t> do </a:t>
            </a:r>
            <a:r>
              <a:rPr lang="nl-NL" b="0" dirty="0" err="1"/>
              <a:t>so</a:t>
            </a:r>
            <a:r>
              <a:rPr lang="nl-NL" b="0" dirty="0"/>
              <a:t> as </a:t>
            </a:r>
            <a:r>
              <a:rPr lang="nl-NL" b="0" dirty="0" err="1"/>
              <a:t>seamlessly</a:t>
            </a:r>
            <a:r>
              <a:rPr lang="nl-NL" b="0" dirty="0"/>
              <a:t> as </a:t>
            </a:r>
            <a:r>
              <a:rPr lang="nl-NL" b="0" dirty="0" err="1"/>
              <a:t>the</a:t>
            </a:r>
            <a:r>
              <a:rPr lang="nl-NL" b="0" dirty="0"/>
              <a:t> </a:t>
            </a:r>
            <a:r>
              <a:rPr lang="nl-NL" b="0" dirty="0" err="1"/>
              <a:t>explorer</a:t>
            </a:r>
            <a:r>
              <a:rPr lang="nl-NL" b="0" dirty="0"/>
              <a:t> or elite </a:t>
            </a:r>
            <a:r>
              <a:rPr lang="nl-NL" b="0" dirty="0" err="1"/>
              <a:t>tourist</a:t>
            </a:r>
            <a:r>
              <a:rPr lang="nl-NL" b="0" dirty="0"/>
              <a:t>.</a:t>
            </a:r>
          </a:p>
          <a:p>
            <a:pPr lvl="3"/>
            <a:r>
              <a:rPr lang="nl-NL" dirty="0" err="1"/>
              <a:t>Unusual</a:t>
            </a:r>
            <a:r>
              <a:rPr lang="nl-NL" dirty="0"/>
              <a:t> </a:t>
            </a:r>
            <a:r>
              <a:rPr lang="nl-NL" dirty="0" err="1"/>
              <a:t>Tourist</a:t>
            </a:r>
            <a:r>
              <a:rPr lang="nl-NL" dirty="0"/>
              <a:t>:</a:t>
            </a:r>
          </a:p>
          <a:p>
            <a:pPr lvl="3"/>
            <a:r>
              <a:rPr lang="nl-NL" b="0" dirty="0"/>
              <a:t>- </a:t>
            </a:r>
            <a:r>
              <a:rPr lang="nl-NL" b="0" dirty="0" err="1"/>
              <a:t>Seen</a:t>
            </a:r>
            <a:r>
              <a:rPr lang="nl-NL" b="0" dirty="0"/>
              <a:t> </a:t>
            </a:r>
            <a:r>
              <a:rPr lang="nl-NL" b="0" dirty="0" err="1"/>
              <a:t>occasionally</a:t>
            </a:r>
            <a:r>
              <a:rPr lang="nl-NL" b="0" dirty="0"/>
              <a:t> </a:t>
            </a:r>
            <a:r>
              <a:rPr lang="nl-NL" b="0" dirty="0" err="1"/>
              <a:t>and</a:t>
            </a:r>
            <a:r>
              <a:rPr lang="nl-NL" b="0" dirty="0"/>
              <a:t> </a:t>
            </a:r>
            <a:r>
              <a:rPr lang="nl-NL" b="0" dirty="0" err="1"/>
              <a:t>adapts</a:t>
            </a:r>
            <a:r>
              <a:rPr lang="nl-NL" b="0" dirty="0"/>
              <a:t> </a:t>
            </a:r>
            <a:r>
              <a:rPr lang="nl-NL" b="0" dirty="0" err="1"/>
              <a:t>partially</a:t>
            </a:r>
            <a:r>
              <a:rPr lang="nl-NL" b="0" dirty="0"/>
              <a:t> </a:t>
            </a:r>
            <a:r>
              <a:rPr lang="nl-NL" b="0" dirty="0" err="1"/>
              <a:t>to</a:t>
            </a:r>
            <a:r>
              <a:rPr lang="nl-NL" b="0" dirty="0"/>
              <a:t> </a:t>
            </a:r>
            <a:r>
              <a:rPr lang="nl-NL" b="0" dirty="0" err="1"/>
              <a:t>local</a:t>
            </a:r>
            <a:r>
              <a:rPr lang="nl-NL" b="0" dirty="0"/>
              <a:t> cultures, but </a:t>
            </a:r>
            <a:r>
              <a:rPr lang="nl-NL" b="0" dirty="0" err="1"/>
              <a:t>not</a:t>
            </a:r>
            <a:r>
              <a:rPr lang="nl-NL" b="0" dirty="0"/>
              <a:t> </a:t>
            </a:r>
            <a:r>
              <a:rPr lang="nl-NL" b="0" dirty="0" err="1"/>
              <a:t>to</a:t>
            </a:r>
            <a:r>
              <a:rPr lang="nl-NL" b="0" dirty="0"/>
              <a:t> </a:t>
            </a:r>
            <a:r>
              <a:rPr lang="nl-NL" b="0" dirty="0" err="1"/>
              <a:t>the</a:t>
            </a:r>
            <a:r>
              <a:rPr lang="nl-NL" b="0" dirty="0"/>
              <a:t> </a:t>
            </a:r>
            <a:r>
              <a:rPr lang="nl-NL" b="0" dirty="0" err="1"/>
              <a:t>same</a:t>
            </a:r>
            <a:r>
              <a:rPr lang="nl-NL" b="0" dirty="0"/>
              <a:t> </a:t>
            </a:r>
            <a:r>
              <a:rPr lang="nl-NL" b="0" dirty="0" err="1"/>
              <a:t>extent</a:t>
            </a:r>
            <a:r>
              <a:rPr lang="nl-NL" b="0" dirty="0"/>
              <a:t> as </a:t>
            </a:r>
            <a:r>
              <a:rPr lang="nl-NL" b="0" dirty="0" err="1"/>
              <a:t>the</a:t>
            </a:r>
            <a:r>
              <a:rPr lang="nl-NL" b="0" dirty="0"/>
              <a:t> off-beat </a:t>
            </a:r>
            <a:r>
              <a:rPr lang="nl-NL" b="0" dirty="0" err="1"/>
              <a:t>tourist</a:t>
            </a:r>
            <a:r>
              <a:rPr lang="nl-NL" b="0" dirty="0"/>
              <a:t>.</a:t>
            </a:r>
          </a:p>
          <a:p>
            <a:pPr lvl="3"/>
            <a:r>
              <a:rPr lang="nl-NL" b="0" dirty="0"/>
              <a:t>- These </a:t>
            </a:r>
            <a:r>
              <a:rPr lang="nl-NL" b="0" dirty="0" err="1"/>
              <a:t>tourists</a:t>
            </a:r>
            <a:r>
              <a:rPr lang="nl-NL" b="0" dirty="0"/>
              <a:t> </a:t>
            </a:r>
            <a:r>
              <a:rPr lang="nl-NL" b="0" dirty="0" err="1"/>
              <a:t>may</a:t>
            </a:r>
            <a:r>
              <a:rPr lang="nl-NL" b="0" dirty="0"/>
              <a:t> </a:t>
            </a:r>
            <a:r>
              <a:rPr lang="nl-NL" b="0" dirty="0" err="1"/>
              <a:t>seek</a:t>
            </a:r>
            <a:r>
              <a:rPr lang="nl-NL" b="0" dirty="0"/>
              <a:t> novelty but </a:t>
            </a:r>
            <a:r>
              <a:rPr lang="nl-NL" b="0" dirty="0" err="1"/>
              <a:t>engage</a:t>
            </a:r>
            <a:r>
              <a:rPr lang="nl-NL" b="0" dirty="0"/>
              <a:t> </a:t>
            </a:r>
            <a:r>
              <a:rPr lang="nl-NL" b="0" dirty="0" err="1"/>
              <a:t>less</a:t>
            </a:r>
            <a:r>
              <a:rPr lang="nl-NL" b="0" dirty="0"/>
              <a:t> </a:t>
            </a:r>
            <a:r>
              <a:rPr lang="nl-NL" b="0" dirty="0" err="1"/>
              <a:t>fully</a:t>
            </a:r>
            <a:r>
              <a:rPr lang="nl-NL" b="0" dirty="0"/>
              <a:t> </a:t>
            </a:r>
            <a:r>
              <a:rPr lang="nl-NL" b="0" dirty="0" err="1"/>
              <a:t>with</a:t>
            </a:r>
            <a:r>
              <a:rPr lang="nl-NL" b="0" dirty="0"/>
              <a:t> </a:t>
            </a:r>
            <a:r>
              <a:rPr lang="nl-NL" b="0" dirty="0" err="1"/>
              <a:t>local</a:t>
            </a:r>
            <a:r>
              <a:rPr lang="nl-NL" b="0" dirty="0"/>
              <a:t> </a:t>
            </a:r>
            <a:r>
              <a:rPr lang="nl-NL" b="0" dirty="0" err="1"/>
              <a:t>traditions</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61</a:t>
            </a:fld>
            <a:endParaRPr lang="nl-NL"/>
          </a:p>
        </p:txBody>
      </p:sp>
    </p:spTree>
    <p:extLst>
      <p:ext uri="{BB962C8B-B14F-4D97-AF65-F5344CB8AC3E}">
        <p14:creationId xmlns:p14="http://schemas.microsoft.com/office/powerpoint/2010/main" val="32519247"/>
      </p:ext>
    </p:extLst>
  </p:cSld>
  <p:clrMapOvr>
    <a:masterClrMapping/>
  </p:clrMapOvr>
  <p:transition spd="slow">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4-Smith’s </a:t>
            </a:r>
            <a:r>
              <a:rPr lang="nl-NL" dirty="0" err="1"/>
              <a:t>typology</a:t>
            </a:r>
            <a:r>
              <a:rPr lang="nl-NL" dirty="0"/>
              <a:t>: </a:t>
            </a:r>
          </a:p>
          <a:p>
            <a:pPr lvl="3"/>
            <a:r>
              <a:rPr lang="nl-NL" dirty="0"/>
              <a:t>- </a:t>
            </a:r>
            <a:r>
              <a:rPr lang="nl-NL" dirty="0" err="1"/>
              <a:t>Incipient</a:t>
            </a:r>
            <a:r>
              <a:rPr lang="nl-NL" dirty="0"/>
              <a:t> Mass </a:t>
            </a:r>
            <a:r>
              <a:rPr lang="nl-NL" dirty="0" err="1"/>
              <a:t>Tourist</a:t>
            </a:r>
            <a:r>
              <a:rPr lang="nl-NL" dirty="0"/>
              <a:t>:</a:t>
            </a:r>
          </a:p>
          <a:p>
            <a:pPr lvl="3"/>
            <a:r>
              <a:rPr lang="nl-NL" b="0" dirty="0"/>
              <a:t>More common </a:t>
            </a:r>
            <a:r>
              <a:rPr lang="nl-NL" b="0" dirty="0" err="1"/>
              <a:t>than</a:t>
            </a:r>
            <a:r>
              <a:rPr lang="nl-NL" b="0" dirty="0"/>
              <a:t> </a:t>
            </a:r>
            <a:r>
              <a:rPr lang="nl-NL" b="0" dirty="0" err="1"/>
              <a:t>the</a:t>
            </a:r>
            <a:r>
              <a:rPr lang="nl-NL" b="0" dirty="0"/>
              <a:t> </a:t>
            </a:r>
            <a:r>
              <a:rPr lang="nl-NL" b="0" dirty="0" err="1"/>
              <a:t>previous</a:t>
            </a:r>
            <a:r>
              <a:rPr lang="nl-NL" b="0" dirty="0"/>
              <a:t> types, </a:t>
            </a:r>
            <a:r>
              <a:rPr lang="nl-NL" b="0" dirty="0" err="1"/>
              <a:t>the</a:t>
            </a:r>
            <a:r>
              <a:rPr lang="nl-NL" b="0" dirty="0"/>
              <a:t> </a:t>
            </a:r>
            <a:r>
              <a:rPr lang="nl-NL" b="0" dirty="0" err="1"/>
              <a:t>incipient</a:t>
            </a:r>
            <a:r>
              <a:rPr lang="nl-NL" b="0" dirty="0"/>
              <a:t> </a:t>
            </a:r>
            <a:r>
              <a:rPr lang="nl-NL" b="0" dirty="0" err="1"/>
              <a:t>mass</a:t>
            </a:r>
            <a:r>
              <a:rPr lang="nl-NL" b="0" dirty="0"/>
              <a:t> </a:t>
            </a:r>
            <a:r>
              <a:rPr lang="nl-NL" b="0" dirty="0" err="1"/>
              <a:t>tourist</a:t>
            </a:r>
            <a:r>
              <a:rPr lang="nl-NL" b="0" dirty="0"/>
              <a:t> </a:t>
            </a:r>
            <a:r>
              <a:rPr lang="nl-NL" b="0" dirty="0" err="1"/>
              <a:t>seeks</a:t>
            </a:r>
            <a:r>
              <a:rPr lang="nl-NL" b="0" dirty="0"/>
              <a:t> </a:t>
            </a:r>
            <a:r>
              <a:rPr lang="nl-NL" b="0" dirty="0" err="1"/>
              <a:t>active</a:t>
            </a:r>
            <a:r>
              <a:rPr lang="nl-NL" b="0" dirty="0"/>
              <a:t> </a:t>
            </a:r>
            <a:r>
              <a:rPr lang="nl-NL" b="0" dirty="0" err="1"/>
              <a:t>participation</a:t>
            </a:r>
            <a:r>
              <a:rPr lang="nl-NL" b="0" dirty="0"/>
              <a:t> in </a:t>
            </a:r>
            <a:r>
              <a:rPr lang="nl-NL" b="0" dirty="0" err="1"/>
              <a:t>their</a:t>
            </a:r>
            <a:r>
              <a:rPr lang="nl-NL" b="0" dirty="0"/>
              <a:t> </a:t>
            </a:r>
            <a:r>
              <a:rPr lang="nl-NL" b="0" dirty="0" err="1"/>
              <a:t>holiday</a:t>
            </a:r>
            <a:r>
              <a:rPr lang="nl-NL" b="0" dirty="0"/>
              <a:t> </a:t>
            </a:r>
            <a:r>
              <a:rPr lang="nl-NL" b="0" dirty="0" err="1"/>
              <a:t>experience</a:t>
            </a:r>
            <a:r>
              <a:rPr lang="nl-NL" b="0" dirty="0"/>
              <a:t>, making </a:t>
            </a:r>
            <a:r>
              <a:rPr lang="nl-NL" b="0" dirty="0" err="1"/>
              <a:t>individual</a:t>
            </a:r>
            <a:r>
              <a:rPr lang="nl-NL" b="0" dirty="0"/>
              <a:t> </a:t>
            </a:r>
            <a:r>
              <a:rPr lang="nl-NL" b="0" dirty="0" err="1"/>
              <a:t>efforts</a:t>
            </a:r>
            <a:r>
              <a:rPr lang="nl-NL" b="0" dirty="0"/>
              <a:t> </a:t>
            </a:r>
            <a:r>
              <a:rPr lang="nl-NL" b="0" dirty="0" err="1"/>
              <a:t>to</a:t>
            </a:r>
            <a:r>
              <a:rPr lang="nl-NL" b="0" dirty="0"/>
              <a:t> </a:t>
            </a:r>
            <a:r>
              <a:rPr lang="nl-NL" b="0" dirty="0" err="1"/>
              <a:t>shape</a:t>
            </a:r>
            <a:r>
              <a:rPr lang="nl-NL" b="0" dirty="0"/>
              <a:t> </a:t>
            </a:r>
            <a:r>
              <a:rPr lang="nl-NL" b="0" dirty="0" err="1"/>
              <a:t>their</a:t>
            </a:r>
            <a:r>
              <a:rPr lang="nl-NL" b="0" dirty="0"/>
              <a:t> </a:t>
            </a:r>
            <a:r>
              <a:rPr lang="nl-NL" b="0" dirty="0" err="1"/>
              <a:t>travel</a:t>
            </a:r>
            <a:r>
              <a:rPr lang="nl-NL" b="0" dirty="0"/>
              <a:t> </a:t>
            </a:r>
            <a:r>
              <a:rPr lang="nl-NL" b="0" dirty="0" err="1"/>
              <a:t>experience</a:t>
            </a:r>
            <a:r>
              <a:rPr lang="nl-NL" b="0" dirty="0"/>
              <a:t>.</a:t>
            </a:r>
          </a:p>
          <a:p>
            <a:pPr lvl="3"/>
            <a:r>
              <a:rPr lang="nl-NL" dirty="0"/>
              <a:t>Mass </a:t>
            </a:r>
            <a:r>
              <a:rPr lang="nl-NL" dirty="0" err="1"/>
              <a:t>Tourist</a:t>
            </a:r>
            <a:r>
              <a:rPr lang="nl-NL" dirty="0"/>
              <a:t>:</a:t>
            </a:r>
          </a:p>
          <a:p>
            <a:pPr lvl="3"/>
            <a:r>
              <a:rPr lang="nl-NL" b="0" dirty="0"/>
              <a:t>- The most common type of </a:t>
            </a:r>
            <a:r>
              <a:rPr lang="nl-NL" b="0" dirty="0" err="1"/>
              <a:t>tourist</a:t>
            </a:r>
            <a:r>
              <a:rPr lang="nl-NL" b="0" dirty="0"/>
              <a:t> </a:t>
            </a:r>
            <a:r>
              <a:rPr lang="nl-NL" b="0" dirty="0" err="1"/>
              <a:t>today</a:t>
            </a:r>
            <a:r>
              <a:rPr lang="nl-NL" b="0" dirty="0"/>
              <a:t>, </a:t>
            </a:r>
            <a:r>
              <a:rPr lang="nl-NL" b="0" dirty="0" err="1"/>
              <a:t>mass</a:t>
            </a:r>
            <a:r>
              <a:rPr lang="nl-NL" b="0" dirty="0"/>
              <a:t> </a:t>
            </a:r>
            <a:r>
              <a:rPr lang="nl-NL" b="0" dirty="0" err="1"/>
              <a:t>tourists</a:t>
            </a:r>
            <a:r>
              <a:rPr lang="nl-NL" b="0" dirty="0"/>
              <a:t> </a:t>
            </a:r>
            <a:r>
              <a:rPr lang="nl-NL" b="0" dirty="0" err="1"/>
              <a:t>generally</a:t>
            </a:r>
            <a:r>
              <a:rPr lang="nl-NL" b="0" dirty="0"/>
              <a:t> </a:t>
            </a:r>
            <a:r>
              <a:rPr lang="nl-NL" b="0" dirty="0" err="1"/>
              <a:t>expect</a:t>
            </a:r>
            <a:r>
              <a:rPr lang="nl-NL" b="0" dirty="0"/>
              <a:t> </a:t>
            </a:r>
            <a:r>
              <a:rPr lang="nl-NL" b="0" dirty="0" err="1"/>
              <a:t>the</a:t>
            </a:r>
            <a:r>
              <a:rPr lang="nl-NL" b="0" dirty="0"/>
              <a:t> </a:t>
            </a:r>
            <a:r>
              <a:rPr lang="nl-NL" b="0" dirty="0" err="1"/>
              <a:t>tourism</a:t>
            </a:r>
            <a:r>
              <a:rPr lang="nl-NL" b="0" dirty="0"/>
              <a:t> </a:t>
            </a:r>
            <a:r>
              <a:rPr lang="nl-NL" b="0" dirty="0" err="1"/>
              <a:t>industry</a:t>
            </a:r>
            <a:r>
              <a:rPr lang="nl-NL" b="0" dirty="0"/>
              <a:t> </a:t>
            </a:r>
            <a:r>
              <a:rPr lang="nl-NL" b="0" dirty="0" err="1"/>
              <a:t>to</a:t>
            </a:r>
            <a:r>
              <a:rPr lang="nl-NL" b="0" dirty="0"/>
              <a:t> </a:t>
            </a:r>
            <a:r>
              <a:rPr lang="nl-NL" b="0" dirty="0" err="1"/>
              <a:t>provide</a:t>
            </a:r>
            <a:r>
              <a:rPr lang="nl-NL" b="0" dirty="0"/>
              <a:t> </a:t>
            </a:r>
            <a:r>
              <a:rPr lang="nl-NL" b="0" dirty="0" err="1"/>
              <a:t>an</a:t>
            </a:r>
            <a:r>
              <a:rPr lang="nl-NL" b="0" dirty="0"/>
              <a:t> </a:t>
            </a:r>
            <a:r>
              <a:rPr lang="nl-NL" b="0" dirty="0" err="1"/>
              <a:t>experience</a:t>
            </a:r>
            <a:r>
              <a:rPr lang="nl-NL" b="0" dirty="0"/>
              <a:t> </a:t>
            </a:r>
            <a:r>
              <a:rPr lang="nl-NL" b="0" dirty="0" err="1"/>
              <a:t>with</a:t>
            </a:r>
            <a:r>
              <a:rPr lang="nl-NL" b="0" dirty="0"/>
              <a:t> </a:t>
            </a:r>
            <a:r>
              <a:rPr lang="nl-NL" b="0" dirty="0" err="1"/>
              <a:t>minimal</a:t>
            </a:r>
            <a:r>
              <a:rPr lang="nl-NL" b="0" dirty="0"/>
              <a:t> effort on </a:t>
            </a:r>
            <a:r>
              <a:rPr lang="nl-NL" b="0" dirty="0" err="1"/>
              <a:t>their</a:t>
            </a:r>
            <a:r>
              <a:rPr lang="nl-NL" b="0" dirty="0"/>
              <a:t> part.</a:t>
            </a:r>
          </a:p>
          <a:p>
            <a:pPr lvl="3"/>
            <a:r>
              <a:rPr lang="nl-NL" b="0" dirty="0"/>
              <a:t>- </a:t>
            </a:r>
            <a:r>
              <a:rPr lang="nl-NL" b="0" dirty="0" err="1"/>
              <a:t>They</a:t>
            </a:r>
            <a:r>
              <a:rPr lang="nl-NL" b="0" dirty="0"/>
              <a:t> </a:t>
            </a:r>
            <a:r>
              <a:rPr lang="nl-NL" b="0" dirty="0" err="1"/>
              <a:t>often</a:t>
            </a:r>
            <a:r>
              <a:rPr lang="nl-NL" b="0" dirty="0"/>
              <a:t> follow pre-</a:t>
            </a:r>
            <a:r>
              <a:rPr lang="nl-NL" b="0" dirty="0" err="1"/>
              <a:t>arranged</a:t>
            </a:r>
            <a:r>
              <a:rPr lang="nl-NL" b="0" dirty="0"/>
              <a:t> </a:t>
            </a:r>
            <a:r>
              <a:rPr lang="nl-NL" b="0" dirty="0" err="1"/>
              <a:t>itineraries</a:t>
            </a:r>
            <a:r>
              <a:rPr lang="nl-NL" b="0" dirty="0"/>
              <a:t> </a:t>
            </a:r>
            <a:r>
              <a:rPr lang="nl-NL" b="0" dirty="0" err="1"/>
              <a:t>and</a:t>
            </a:r>
            <a:r>
              <a:rPr lang="nl-NL" b="0" dirty="0"/>
              <a:t> </a:t>
            </a:r>
            <a:r>
              <a:rPr lang="nl-NL" b="0" dirty="0" err="1"/>
              <a:t>visit</a:t>
            </a:r>
            <a:r>
              <a:rPr lang="nl-NL" b="0" dirty="0"/>
              <a:t> </a:t>
            </a:r>
            <a:r>
              <a:rPr lang="nl-NL" b="0" dirty="0" err="1"/>
              <a:t>popular</a:t>
            </a:r>
            <a:r>
              <a:rPr lang="nl-NL" b="0" dirty="0"/>
              <a:t> </a:t>
            </a:r>
            <a:r>
              <a:rPr lang="nl-NL" b="0" dirty="0" err="1"/>
              <a:t>destinations</a:t>
            </a:r>
            <a:r>
              <a:rPr lang="nl-NL" b="0" dirty="0"/>
              <a:t> </a:t>
            </a:r>
            <a:r>
              <a:rPr lang="nl-NL" b="0" dirty="0" err="1"/>
              <a:t>with</a:t>
            </a:r>
            <a:r>
              <a:rPr lang="nl-NL" b="0" dirty="0"/>
              <a:t> </a:t>
            </a:r>
            <a:r>
              <a:rPr lang="nl-NL" b="0" dirty="0" err="1"/>
              <a:t>little</a:t>
            </a:r>
            <a:r>
              <a:rPr lang="nl-NL" b="0" dirty="0"/>
              <a:t> engagement </a:t>
            </a:r>
            <a:r>
              <a:rPr lang="nl-NL" b="0" dirty="0" err="1"/>
              <a:t>with</a:t>
            </a:r>
            <a:r>
              <a:rPr lang="nl-NL" b="0" dirty="0"/>
              <a:t> </a:t>
            </a:r>
            <a:r>
              <a:rPr lang="nl-NL" b="0" dirty="0" err="1"/>
              <a:t>local</a:t>
            </a:r>
            <a:r>
              <a:rPr lang="nl-NL" b="0" dirty="0"/>
              <a:t> cultures.</a:t>
            </a:r>
          </a:p>
          <a:p>
            <a:pPr lvl="3"/>
            <a:r>
              <a:rPr lang="nl-NL" dirty="0"/>
              <a:t>Charter </a:t>
            </a:r>
            <a:r>
              <a:rPr lang="nl-NL" dirty="0" err="1"/>
              <a:t>Tourist</a:t>
            </a:r>
            <a:r>
              <a:rPr lang="nl-NL" dirty="0"/>
              <a:t>:</a:t>
            </a:r>
          </a:p>
          <a:p>
            <a:pPr lvl="3"/>
            <a:r>
              <a:rPr lang="nl-NL" b="0" dirty="0"/>
              <a:t>- </a:t>
            </a:r>
            <a:r>
              <a:rPr lang="nl-NL" b="0" dirty="0" err="1"/>
              <a:t>Appears</a:t>
            </a:r>
            <a:r>
              <a:rPr lang="nl-NL" b="0" dirty="0"/>
              <a:t> in </a:t>
            </a:r>
            <a:r>
              <a:rPr lang="nl-NL" b="0" dirty="0" err="1"/>
              <a:t>the</a:t>
            </a:r>
            <a:r>
              <a:rPr lang="nl-NL" b="0" dirty="0"/>
              <a:t> </a:t>
            </a:r>
            <a:r>
              <a:rPr lang="nl-NL" b="0" dirty="0" err="1"/>
              <a:t>largest</a:t>
            </a:r>
            <a:r>
              <a:rPr lang="nl-NL" b="0" dirty="0"/>
              <a:t> </a:t>
            </a:r>
            <a:r>
              <a:rPr lang="nl-NL" b="0" dirty="0" err="1"/>
              <a:t>numbers</a:t>
            </a:r>
            <a:r>
              <a:rPr lang="nl-NL" b="0" dirty="0"/>
              <a:t>, </a:t>
            </a:r>
            <a:r>
              <a:rPr lang="nl-NL" b="0" dirty="0" err="1"/>
              <a:t>often</a:t>
            </a:r>
            <a:r>
              <a:rPr lang="nl-NL" b="0" dirty="0"/>
              <a:t> </a:t>
            </a:r>
            <a:r>
              <a:rPr lang="nl-NL" b="0" dirty="0" err="1"/>
              <a:t>associated</a:t>
            </a:r>
            <a:r>
              <a:rPr lang="nl-NL" b="0" dirty="0"/>
              <a:t> </a:t>
            </a:r>
            <a:r>
              <a:rPr lang="nl-NL" b="0" dirty="0" err="1"/>
              <a:t>with</a:t>
            </a:r>
            <a:r>
              <a:rPr lang="nl-NL" b="0" dirty="0"/>
              <a:t> package </a:t>
            </a:r>
            <a:r>
              <a:rPr lang="nl-NL" b="0" dirty="0" err="1"/>
              <a:t>holidays</a:t>
            </a:r>
            <a:r>
              <a:rPr lang="nl-NL" b="0" dirty="0"/>
              <a:t> or </a:t>
            </a:r>
            <a:r>
              <a:rPr lang="nl-NL" b="0" dirty="0" err="1"/>
              <a:t>chartered</a:t>
            </a:r>
            <a:r>
              <a:rPr lang="nl-NL" b="0" dirty="0"/>
              <a:t> </a:t>
            </a:r>
            <a:r>
              <a:rPr lang="nl-NL" b="0" dirty="0" err="1"/>
              <a:t>flights</a:t>
            </a:r>
            <a:r>
              <a:rPr lang="nl-NL" b="0" dirty="0"/>
              <a:t>.</a:t>
            </a:r>
          </a:p>
          <a:p>
            <a:pPr lvl="3"/>
            <a:r>
              <a:rPr lang="nl-NL" b="0" dirty="0"/>
              <a:t>- </a:t>
            </a:r>
            <a:r>
              <a:rPr lang="nl-NL" b="0" dirty="0" err="1"/>
              <a:t>This</a:t>
            </a:r>
            <a:r>
              <a:rPr lang="nl-NL" b="0" dirty="0"/>
              <a:t> </a:t>
            </a:r>
            <a:r>
              <a:rPr lang="nl-NL" b="0" dirty="0" err="1"/>
              <a:t>group</a:t>
            </a:r>
            <a:r>
              <a:rPr lang="nl-NL" b="0" dirty="0"/>
              <a:t> "</a:t>
            </a:r>
            <a:r>
              <a:rPr lang="nl-NL" b="0" dirty="0" err="1"/>
              <a:t>demands</a:t>
            </a:r>
            <a:r>
              <a:rPr lang="nl-NL" b="0" dirty="0"/>
              <a:t>" </a:t>
            </a:r>
            <a:r>
              <a:rPr lang="nl-NL" b="0" dirty="0" err="1"/>
              <a:t>tourism</a:t>
            </a:r>
            <a:r>
              <a:rPr lang="nl-NL" b="0" dirty="0"/>
              <a:t> services, </a:t>
            </a:r>
            <a:r>
              <a:rPr lang="nl-NL" b="0" dirty="0" err="1"/>
              <a:t>focusing</a:t>
            </a:r>
            <a:r>
              <a:rPr lang="nl-NL" b="0" dirty="0"/>
              <a:t> on convenience </a:t>
            </a:r>
            <a:r>
              <a:rPr lang="nl-NL" b="0" dirty="0" err="1"/>
              <a:t>and</a:t>
            </a:r>
            <a:r>
              <a:rPr lang="nl-NL" b="0" dirty="0"/>
              <a:t> </a:t>
            </a:r>
            <a:r>
              <a:rPr lang="nl-NL" b="0" dirty="0" err="1"/>
              <a:t>standardized</a:t>
            </a:r>
            <a:r>
              <a:rPr lang="nl-NL" b="0" dirty="0"/>
              <a:t> </a:t>
            </a:r>
            <a:r>
              <a:rPr lang="nl-NL" b="0" dirty="0" err="1"/>
              <a:t>offerings</a:t>
            </a:r>
            <a:r>
              <a:rPr lang="nl-NL" b="0" dirty="0"/>
              <a:t> </a:t>
            </a:r>
            <a:r>
              <a:rPr lang="nl-NL" b="0" dirty="0" err="1"/>
              <a:t>rather</a:t>
            </a:r>
            <a:r>
              <a:rPr lang="nl-NL" b="0" dirty="0"/>
              <a:t> </a:t>
            </a:r>
            <a:r>
              <a:rPr lang="nl-NL" b="0" dirty="0" err="1"/>
              <a:t>than</a:t>
            </a:r>
            <a:r>
              <a:rPr lang="nl-NL" b="0" dirty="0"/>
              <a:t> </a:t>
            </a:r>
            <a:r>
              <a:rPr lang="nl-NL" b="0" dirty="0" err="1"/>
              <a:t>cultural</a:t>
            </a:r>
            <a:r>
              <a:rPr lang="nl-NL" b="0" dirty="0"/>
              <a:t> engagement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62</a:t>
            </a:fld>
            <a:endParaRPr lang="nl-NL"/>
          </a:p>
        </p:txBody>
      </p:sp>
    </p:spTree>
    <p:extLst>
      <p:ext uri="{BB962C8B-B14F-4D97-AF65-F5344CB8AC3E}">
        <p14:creationId xmlns:p14="http://schemas.microsoft.com/office/powerpoint/2010/main" val="921359626"/>
      </p:ext>
    </p:extLst>
  </p:cSld>
  <p:clrMapOvr>
    <a:masterClrMapping/>
  </p:clrMapOvr>
  <p:transition spd="slow">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A Critical </a:t>
            </a:r>
            <a:r>
              <a:rPr lang="nl-NL" dirty="0" err="1"/>
              <a:t>Overview</a:t>
            </a:r>
            <a:r>
              <a:rPr lang="nl-NL" dirty="0"/>
              <a:t> </a:t>
            </a:r>
            <a:r>
              <a:rPr lang="nl-NL" dirty="0" err="1"/>
              <a:t>for</a:t>
            </a:r>
            <a:r>
              <a:rPr lang="nl-NL" dirty="0"/>
              <a:t> </a:t>
            </a:r>
            <a:r>
              <a:rPr lang="nl-NL" dirty="0" err="1"/>
              <a:t>the</a:t>
            </a:r>
            <a:r>
              <a:rPr lang="nl-NL" dirty="0"/>
              <a:t> </a:t>
            </a:r>
            <a:r>
              <a:rPr lang="nl-NL" dirty="0" err="1"/>
              <a:t>Tourist’s</a:t>
            </a:r>
            <a:r>
              <a:rPr lang="nl-NL" dirty="0"/>
              <a:t> </a:t>
            </a:r>
            <a:r>
              <a:rPr lang="nl-NL" dirty="0" err="1"/>
              <a:t>Typology</a:t>
            </a:r>
            <a:r>
              <a:rPr lang="nl-NL" dirty="0"/>
              <a:t> </a:t>
            </a:r>
          </a:p>
          <a:p>
            <a:pPr lvl="3"/>
            <a:r>
              <a:rPr lang="nl-NL" dirty="0"/>
              <a:t>-</a:t>
            </a:r>
            <a:r>
              <a:rPr lang="nl-NL" b="0" dirty="0" err="1"/>
              <a:t>While</a:t>
            </a:r>
            <a:r>
              <a:rPr lang="nl-NL" b="0" dirty="0"/>
              <a:t> </a:t>
            </a:r>
            <a:r>
              <a:rPr lang="nl-NL" b="0" dirty="0" err="1"/>
              <a:t>typologies</a:t>
            </a:r>
            <a:r>
              <a:rPr lang="nl-NL" b="0" dirty="0"/>
              <a:t> are </a:t>
            </a:r>
            <a:r>
              <a:rPr lang="nl-NL" b="0" dirty="0" err="1"/>
              <a:t>valuable</a:t>
            </a:r>
            <a:r>
              <a:rPr lang="nl-NL" b="0" dirty="0"/>
              <a:t> </a:t>
            </a:r>
            <a:r>
              <a:rPr lang="nl-NL" b="0" dirty="0" err="1"/>
              <a:t>for</a:t>
            </a:r>
            <a:r>
              <a:rPr lang="nl-NL" b="0" dirty="0"/>
              <a:t> </a:t>
            </a:r>
            <a:r>
              <a:rPr lang="nl-NL" b="0" dirty="0" err="1"/>
              <a:t>understanding</a:t>
            </a:r>
            <a:r>
              <a:rPr lang="nl-NL" b="0" dirty="0"/>
              <a:t> </a:t>
            </a:r>
            <a:r>
              <a:rPr lang="nl-NL" b="0" dirty="0" err="1"/>
              <a:t>tourists</a:t>
            </a:r>
            <a:r>
              <a:rPr lang="nl-NL" b="0" dirty="0"/>
              <a:t>' </a:t>
            </a:r>
            <a:r>
              <a:rPr lang="nl-NL" b="0" dirty="0" err="1"/>
              <a:t>behavior</a:t>
            </a:r>
            <a:r>
              <a:rPr lang="nl-NL" b="0" dirty="0"/>
              <a:t>, </a:t>
            </a:r>
            <a:r>
              <a:rPr lang="nl-NL" b="0" dirty="0" err="1"/>
              <a:t>characteristics</a:t>
            </a:r>
            <a:r>
              <a:rPr lang="nl-NL" b="0" dirty="0"/>
              <a:t>, </a:t>
            </a:r>
            <a:r>
              <a:rPr lang="nl-NL" b="0" dirty="0" err="1"/>
              <a:t>and</a:t>
            </a:r>
            <a:r>
              <a:rPr lang="nl-NL" b="0" dirty="0"/>
              <a:t> personal </a:t>
            </a:r>
            <a:r>
              <a:rPr lang="nl-NL" b="0" dirty="0" err="1"/>
              <a:t>traits</a:t>
            </a:r>
            <a:r>
              <a:rPr lang="nl-NL" b="0" dirty="0"/>
              <a:t>—making </a:t>
            </a:r>
            <a:r>
              <a:rPr lang="nl-NL" b="0" dirty="0" err="1"/>
              <a:t>them</a:t>
            </a:r>
            <a:r>
              <a:rPr lang="nl-NL" b="0" dirty="0"/>
              <a:t> </a:t>
            </a:r>
            <a:r>
              <a:rPr lang="nl-NL" b="0" dirty="0" err="1"/>
              <a:t>useful</a:t>
            </a:r>
            <a:r>
              <a:rPr lang="nl-NL" b="0" dirty="0"/>
              <a:t> </a:t>
            </a:r>
            <a:r>
              <a:rPr lang="nl-NL" b="0" dirty="0" err="1"/>
              <a:t>for</a:t>
            </a:r>
            <a:r>
              <a:rPr lang="nl-NL" b="0" dirty="0"/>
              <a:t> marketing </a:t>
            </a:r>
            <a:r>
              <a:rPr lang="nl-NL" b="0" dirty="0" err="1"/>
              <a:t>purposes</a:t>
            </a:r>
            <a:r>
              <a:rPr lang="nl-NL" b="0" dirty="0"/>
              <a:t> </a:t>
            </a:r>
            <a:r>
              <a:rPr lang="nl-NL" b="0" dirty="0" err="1"/>
              <a:t>such</a:t>
            </a:r>
            <a:r>
              <a:rPr lang="nl-NL" b="0" dirty="0"/>
              <a:t> as </a:t>
            </a:r>
            <a:r>
              <a:rPr lang="nl-NL" b="0" dirty="0" err="1"/>
              <a:t>identifying</a:t>
            </a:r>
            <a:r>
              <a:rPr lang="nl-NL" b="0" dirty="0"/>
              <a:t> market </a:t>
            </a:r>
            <a:r>
              <a:rPr lang="nl-NL" b="0" dirty="0" err="1"/>
              <a:t>segments</a:t>
            </a:r>
            <a:r>
              <a:rPr lang="nl-NL" b="0" dirty="0"/>
              <a:t> </a:t>
            </a:r>
            <a:r>
              <a:rPr lang="nl-NL" b="0" dirty="0" err="1"/>
              <a:t>and</a:t>
            </a:r>
            <a:r>
              <a:rPr lang="nl-NL" b="0" dirty="0"/>
              <a:t> </a:t>
            </a:r>
            <a:r>
              <a:rPr lang="nl-NL" b="0" dirty="0" err="1"/>
              <a:t>developing</a:t>
            </a:r>
            <a:r>
              <a:rPr lang="nl-NL" b="0" dirty="0"/>
              <a:t> </a:t>
            </a:r>
            <a:r>
              <a:rPr lang="nl-NL" b="0" dirty="0" err="1"/>
              <a:t>tailored</a:t>
            </a:r>
            <a:r>
              <a:rPr lang="nl-NL" b="0" dirty="0"/>
              <a:t> </a:t>
            </a:r>
            <a:r>
              <a:rPr lang="nl-NL" b="0" dirty="0" err="1"/>
              <a:t>products</a:t>
            </a:r>
            <a:r>
              <a:rPr lang="nl-NL" b="0" dirty="0"/>
              <a:t> </a:t>
            </a:r>
            <a:r>
              <a:rPr lang="nl-NL" b="0" dirty="0" err="1"/>
              <a:t>and</a:t>
            </a:r>
            <a:r>
              <a:rPr lang="nl-NL" b="0" dirty="0"/>
              <a:t> services—</a:t>
            </a:r>
            <a:r>
              <a:rPr lang="nl-NL" b="0" dirty="0" err="1"/>
              <a:t>they</a:t>
            </a:r>
            <a:r>
              <a:rPr lang="nl-NL" b="0" dirty="0"/>
              <a:t> have been </a:t>
            </a:r>
            <a:r>
              <a:rPr lang="nl-NL" b="0" dirty="0" err="1"/>
              <a:t>criticized</a:t>
            </a:r>
            <a:r>
              <a:rPr lang="nl-NL" b="0" dirty="0"/>
              <a:t> </a:t>
            </a:r>
            <a:r>
              <a:rPr lang="nl-NL" b="0" dirty="0" err="1"/>
              <a:t>for</a:t>
            </a:r>
            <a:r>
              <a:rPr lang="nl-NL" b="0" dirty="0"/>
              <a:t> </a:t>
            </a:r>
            <a:r>
              <a:rPr lang="nl-NL" b="0" dirty="0" err="1"/>
              <a:t>several</a:t>
            </a:r>
            <a:r>
              <a:rPr lang="nl-NL" b="0" dirty="0"/>
              <a:t> </a:t>
            </a:r>
            <a:r>
              <a:rPr lang="nl-NL" b="0" dirty="0" err="1"/>
              <a:t>reasons</a:t>
            </a:r>
            <a:r>
              <a:rPr lang="nl-NL" b="0" dirty="0"/>
              <a:t>:</a:t>
            </a:r>
          </a:p>
          <a:p>
            <a:pPr lvl="3"/>
            <a:r>
              <a:rPr lang="nl-NL" dirty="0"/>
              <a:t>- Focus on </a:t>
            </a:r>
            <a:r>
              <a:rPr lang="nl-NL" dirty="0" err="1"/>
              <a:t>observable</a:t>
            </a:r>
            <a:r>
              <a:rPr lang="nl-NL" dirty="0"/>
              <a:t> </a:t>
            </a:r>
            <a:r>
              <a:rPr lang="nl-NL" dirty="0" err="1"/>
              <a:t>behavior</a:t>
            </a:r>
            <a:r>
              <a:rPr lang="nl-NL" b="0" dirty="0"/>
              <a:t>: </a:t>
            </a:r>
            <a:r>
              <a:rPr lang="nl-NL" b="0" dirty="0" err="1"/>
              <a:t>They</a:t>
            </a:r>
            <a:r>
              <a:rPr lang="nl-NL" b="0" dirty="0"/>
              <a:t> focus </a:t>
            </a:r>
            <a:r>
              <a:rPr lang="nl-NL" b="0" dirty="0" err="1"/>
              <a:t>solely</a:t>
            </a:r>
            <a:r>
              <a:rPr lang="nl-NL" b="0" dirty="0"/>
              <a:t> on </a:t>
            </a:r>
            <a:r>
              <a:rPr lang="nl-NL" b="0" dirty="0" err="1"/>
              <a:t>observable</a:t>
            </a:r>
            <a:r>
              <a:rPr lang="nl-NL" b="0" dirty="0"/>
              <a:t> </a:t>
            </a:r>
            <a:r>
              <a:rPr lang="nl-NL" b="0" dirty="0" err="1"/>
              <a:t>behavior</a:t>
            </a:r>
            <a:r>
              <a:rPr lang="nl-NL" b="0" dirty="0"/>
              <a:t> without </a:t>
            </a:r>
            <a:r>
              <a:rPr lang="nl-NL" b="0" dirty="0" err="1"/>
              <a:t>explaining</a:t>
            </a:r>
            <a:r>
              <a:rPr lang="nl-NL" b="0" dirty="0"/>
              <a:t> </a:t>
            </a:r>
            <a:r>
              <a:rPr lang="nl-NL" b="0" dirty="0" err="1"/>
              <a:t>the</a:t>
            </a:r>
            <a:r>
              <a:rPr lang="nl-NL" b="0" dirty="0"/>
              <a:t> </a:t>
            </a:r>
            <a:r>
              <a:rPr lang="nl-NL" b="0" dirty="0" err="1"/>
              <a:t>underlying</a:t>
            </a:r>
            <a:r>
              <a:rPr lang="nl-NL" b="0" dirty="0"/>
              <a:t> </a:t>
            </a:r>
            <a:r>
              <a:rPr lang="nl-NL" b="0" dirty="0" err="1"/>
              <a:t>motivations</a:t>
            </a:r>
            <a:r>
              <a:rPr lang="nl-NL" b="0" dirty="0"/>
              <a:t>.</a:t>
            </a:r>
          </a:p>
          <a:p>
            <a:pPr lvl="3"/>
            <a:r>
              <a:rPr lang="nl-NL" dirty="0"/>
              <a:t>- </a:t>
            </a:r>
            <a:r>
              <a:rPr lang="nl-NL" dirty="0" err="1"/>
              <a:t>Generalization</a:t>
            </a:r>
            <a:r>
              <a:rPr lang="nl-NL" b="0" dirty="0"/>
              <a:t>: </a:t>
            </a:r>
            <a:r>
              <a:rPr lang="nl-NL" b="0" dirty="0" err="1"/>
              <a:t>They</a:t>
            </a:r>
            <a:r>
              <a:rPr lang="nl-NL" b="0" dirty="0"/>
              <a:t> </a:t>
            </a:r>
            <a:r>
              <a:rPr lang="nl-NL" b="0" dirty="0" err="1"/>
              <a:t>generalize</a:t>
            </a:r>
            <a:r>
              <a:rPr lang="nl-NL" b="0" dirty="0"/>
              <a:t> </a:t>
            </a:r>
            <a:r>
              <a:rPr lang="nl-NL" b="0" dirty="0" err="1"/>
              <a:t>characteristics</a:t>
            </a:r>
            <a:r>
              <a:rPr lang="nl-NL" b="0" dirty="0"/>
              <a:t> </a:t>
            </a:r>
            <a:r>
              <a:rPr lang="nl-NL" b="0" dirty="0" err="1"/>
              <a:t>and</a:t>
            </a:r>
            <a:r>
              <a:rPr lang="nl-NL" b="0" dirty="0"/>
              <a:t> </a:t>
            </a:r>
            <a:r>
              <a:rPr lang="nl-NL" b="0" dirty="0" err="1"/>
              <a:t>personality</a:t>
            </a:r>
            <a:r>
              <a:rPr lang="nl-NL" b="0" dirty="0"/>
              <a:t> </a:t>
            </a:r>
            <a:r>
              <a:rPr lang="nl-NL" b="0" dirty="0" err="1"/>
              <a:t>traits</a:t>
            </a:r>
            <a:r>
              <a:rPr lang="nl-NL" b="0" dirty="0"/>
              <a:t>, </a:t>
            </a:r>
            <a:r>
              <a:rPr lang="nl-NL" b="0" dirty="0" err="1"/>
              <a:t>potentially</a:t>
            </a:r>
            <a:r>
              <a:rPr lang="nl-NL" b="0" dirty="0"/>
              <a:t> </a:t>
            </a:r>
            <a:r>
              <a:rPr lang="nl-NL" b="0" dirty="0" err="1"/>
              <a:t>leading</a:t>
            </a:r>
            <a:r>
              <a:rPr lang="nl-NL" b="0" dirty="0"/>
              <a:t> </a:t>
            </a:r>
            <a:r>
              <a:rPr lang="nl-NL" b="0" dirty="0" err="1"/>
              <a:t>to</a:t>
            </a:r>
            <a:r>
              <a:rPr lang="nl-NL" b="0" dirty="0"/>
              <a:t> stereotypes.</a:t>
            </a:r>
          </a:p>
          <a:p>
            <a:pPr lvl="3"/>
            <a:r>
              <a:rPr lang="nl-NL" dirty="0"/>
              <a:t>- Overlap </a:t>
            </a:r>
            <a:r>
              <a:rPr lang="nl-NL" dirty="0" err="1"/>
              <a:t>between</a:t>
            </a:r>
            <a:r>
              <a:rPr lang="nl-NL" dirty="0"/>
              <a:t> types: </a:t>
            </a:r>
            <a:r>
              <a:rPr lang="nl-NL" b="0" dirty="0"/>
              <a:t>For </a:t>
            </a:r>
            <a:r>
              <a:rPr lang="nl-NL" b="0" dirty="0" err="1"/>
              <a:t>example</a:t>
            </a:r>
            <a:r>
              <a:rPr lang="nl-NL" b="0" dirty="0"/>
              <a:t>, </a:t>
            </a:r>
            <a:r>
              <a:rPr lang="nl-NL" b="0" dirty="0" err="1"/>
              <a:t>Smith’s</a:t>
            </a:r>
            <a:r>
              <a:rPr lang="nl-NL" b="0" dirty="0"/>
              <a:t> </a:t>
            </a:r>
            <a:r>
              <a:rPr lang="nl-NL" b="0" dirty="0" err="1"/>
              <a:t>typology</a:t>
            </a:r>
            <a:r>
              <a:rPr lang="nl-NL" b="0" dirty="0"/>
              <a:t> shows </a:t>
            </a:r>
            <a:r>
              <a:rPr lang="nl-NL" b="0" dirty="0" err="1"/>
              <a:t>little</a:t>
            </a:r>
            <a:r>
              <a:rPr lang="nl-NL" b="0" dirty="0"/>
              <a:t> </a:t>
            </a:r>
            <a:r>
              <a:rPr lang="nl-NL" b="0" dirty="0" err="1"/>
              <a:t>distinction</a:t>
            </a:r>
            <a:r>
              <a:rPr lang="nl-NL" b="0" dirty="0"/>
              <a:t> </a:t>
            </a:r>
            <a:r>
              <a:rPr lang="nl-NL" b="0" dirty="0" err="1"/>
              <a:t>between</a:t>
            </a:r>
            <a:r>
              <a:rPr lang="nl-NL" b="0" dirty="0"/>
              <a:t> </a:t>
            </a:r>
            <a:r>
              <a:rPr lang="nl-NL" b="0" dirty="0" err="1"/>
              <a:t>mass</a:t>
            </a:r>
            <a:r>
              <a:rPr lang="nl-NL" b="0" dirty="0"/>
              <a:t> </a:t>
            </a:r>
            <a:r>
              <a:rPr lang="nl-NL" b="0" dirty="0" err="1"/>
              <a:t>and</a:t>
            </a:r>
            <a:r>
              <a:rPr lang="nl-NL" b="0" dirty="0"/>
              <a:t> charter </a:t>
            </a:r>
            <a:r>
              <a:rPr lang="nl-NL" b="0" dirty="0" err="1"/>
              <a:t>tourists</a:t>
            </a:r>
            <a:r>
              <a:rPr lang="nl-NL" b="0" dirty="0"/>
              <a:t>.</a:t>
            </a:r>
          </a:p>
          <a:p>
            <a:pPr lvl="3"/>
            <a:r>
              <a:rPr lang="nl-NL" dirty="0"/>
              <a:t>- </a:t>
            </a:r>
            <a:r>
              <a:rPr lang="nl-NL" b="0" dirty="0" err="1"/>
              <a:t>Exclusion</a:t>
            </a:r>
            <a:r>
              <a:rPr lang="nl-NL" b="0" dirty="0"/>
              <a:t> of </a:t>
            </a:r>
            <a:r>
              <a:rPr lang="nl-NL" b="0" dirty="0" err="1"/>
              <a:t>key</a:t>
            </a:r>
            <a:r>
              <a:rPr lang="nl-NL" b="0" dirty="0"/>
              <a:t> factors: Important factors </a:t>
            </a:r>
            <a:r>
              <a:rPr lang="nl-NL" b="0" dirty="0" err="1"/>
              <a:t>such</a:t>
            </a:r>
            <a:r>
              <a:rPr lang="nl-NL" b="0" dirty="0"/>
              <a:t> as </a:t>
            </a:r>
            <a:r>
              <a:rPr lang="nl-NL" b="0" dirty="0" err="1"/>
              <a:t>travel</a:t>
            </a:r>
            <a:r>
              <a:rPr lang="nl-NL" b="0" dirty="0"/>
              <a:t> </a:t>
            </a:r>
            <a:r>
              <a:rPr lang="nl-NL" b="0" dirty="0" err="1"/>
              <a:t>experience</a:t>
            </a:r>
            <a:r>
              <a:rPr lang="nl-NL" b="0" dirty="0"/>
              <a:t>, </a:t>
            </a:r>
            <a:r>
              <a:rPr lang="nl-NL" b="0" dirty="0" err="1"/>
              <a:t>age</a:t>
            </a:r>
            <a:r>
              <a:rPr lang="nl-NL" b="0" dirty="0"/>
              <a:t>, gender, or </a:t>
            </a:r>
            <a:r>
              <a:rPr lang="nl-NL" b="0" dirty="0" err="1"/>
              <a:t>income</a:t>
            </a:r>
            <a:r>
              <a:rPr lang="nl-NL" b="0" dirty="0"/>
              <a:t> are </a:t>
            </a:r>
            <a:r>
              <a:rPr lang="nl-NL" b="0" dirty="0" err="1"/>
              <a:t>often</a:t>
            </a:r>
            <a:r>
              <a:rPr lang="nl-NL" b="0" dirty="0"/>
              <a:t> </a:t>
            </a:r>
            <a:r>
              <a:rPr lang="nl-NL" b="0" dirty="0" err="1"/>
              <a:t>excluded</a:t>
            </a:r>
            <a:r>
              <a:rPr lang="nl-NL" b="0" dirty="0"/>
              <a:t>.</a:t>
            </a:r>
          </a:p>
          <a:p>
            <a:pPr lvl="3"/>
            <a:r>
              <a:rPr lang="nl-NL" dirty="0"/>
              <a:t>- </a:t>
            </a:r>
            <a:r>
              <a:rPr lang="nl-NL" dirty="0" err="1"/>
              <a:t>Lack</a:t>
            </a:r>
            <a:r>
              <a:rPr lang="nl-NL" dirty="0"/>
              <a:t> of </a:t>
            </a:r>
            <a:r>
              <a:rPr lang="nl-NL" dirty="0" err="1"/>
              <a:t>dynamism</a:t>
            </a:r>
            <a:r>
              <a:rPr lang="nl-NL" dirty="0"/>
              <a:t>: </a:t>
            </a:r>
            <a:r>
              <a:rPr lang="nl-NL" b="0" dirty="0" err="1"/>
              <a:t>Typologies</a:t>
            </a:r>
            <a:r>
              <a:rPr lang="nl-NL" b="0" dirty="0"/>
              <a:t> </a:t>
            </a:r>
            <a:r>
              <a:rPr lang="nl-NL" b="0" dirty="0" err="1"/>
              <a:t>should</a:t>
            </a:r>
            <a:r>
              <a:rPr lang="nl-NL" b="0" dirty="0"/>
              <a:t> </a:t>
            </a:r>
            <a:r>
              <a:rPr lang="nl-NL" b="0" dirty="0" err="1"/>
              <a:t>not</a:t>
            </a:r>
            <a:r>
              <a:rPr lang="nl-NL" b="0" dirty="0"/>
              <a:t> </a:t>
            </a:r>
            <a:r>
              <a:rPr lang="nl-NL" b="0" dirty="0" err="1"/>
              <a:t>be</a:t>
            </a:r>
            <a:r>
              <a:rPr lang="nl-NL" b="0" dirty="0"/>
              <a:t> </a:t>
            </a:r>
            <a:r>
              <a:rPr lang="nl-NL" b="0" dirty="0" err="1"/>
              <a:t>viewed</a:t>
            </a:r>
            <a:r>
              <a:rPr lang="nl-NL" b="0" dirty="0"/>
              <a:t> as </a:t>
            </a:r>
            <a:r>
              <a:rPr lang="nl-NL" b="0" dirty="0" err="1"/>
              <a:t>static</a:t>
            </a:r>
            <a:r>
              <a:rPr lang="nl-NL" b="0" dirty="0"/>
              <a:t>; </a:t>
            </a:r>
            <a:r>
              <a:rPr lang="nl-NL" b="0" dirty="0" err="1"/>
              <a:t>tourists</a:t>
            </a:r>
            <a:r>
              <a:rPr lang="nl-NL" b="0" dirty="0"/>
              <a:t> </a:t>
            </a:r>
            <a:r>
              <a:rPr lang="nl-NL" b="0" dirty="0" err="1"/>
              <a:t>may</a:t>
            </a:r>
            <a:r>
              <a:rPr lang="nl-NL" b="0" dirty="0"/>
              <a:t> move </a:t>
            </a:r>
            <a:r>
              <a:rPr lang="nl-NL" b="0" dirty="0" err="1"/>
              <a:t>between</a:t>
            </a:r>
            <a:r>
              <a:rPr lang="nl-NL" b="0" dirty="0"/>
              <a:t> </a:t>
            </a:r>
            <a:r>
              <a:rPr lang="nl-NL" b="0" dirty="0" err="1"/>
              <a:t>classifications</a:t>
            </a:r>
            <a:r>
              <a:rPr lang="nl-NL" b="0" dirty="0"/>
              <a:t> over time.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63</a:t>
            </a:fld>
            <a:endParaRPr lang="nl-NL"/>
          </a:p>
        </p:txBody>
      </p:sp>
    </p:spTree>
    <p:extLst>
      <p:ext uri="{BB962C8B-B14F-4D97-AF65-F5344CB8AC3E}">
        <p14:creationId xmlns:p14="http://schemas.microsoft.com/office/powerpoint/2010/main" val="1239489933"/>
      </p:ext>
    </p:extLst>
  </p:cSld>
  <p:clrMapOvr>
    <a:masterClrMapping/>
  </p:clrMapOvr>
  <p:transition spd="slow">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a:t>The </a:t>
            </a:r>
            <a:r>
              <a:rPr lang="nl-NL" b="0" dirty="0" err="1"/>
              <a:t>Tourist</a:t>
            </a:r>
            <a:r>
              <a:rPr lang="nl-NL" b="0" dirty="0"/>
              <a:t> </a:t>
            </a:r>
            <a:r>
              <a:rPr lang="nl-NL" b="0" dirty="0" err="1"/>
              <a:t>Gaze</a:t>
            </a:r>
            <a:endParaRPr lang="nl-NL" b="0" dirty="0"/>
          </a:p>
          <a:p>
            <a:pPr lvl="3"/>
            <a:r>
              <a:rPr lang="nl-NL" dirty="0"/>
              <a:t>- </a:t>
            </a:r>
            <a:r>
              <a:rPr lang="nl-NL" b="0" dirty="0"/>
              <a:t>The </a:t>
            </a:r>
            <a:r>
              <a:rPr lang="nl-NL" b="0" dirty="0" err="1"/>
              <a:t>tourist</a:t>
            </a:r>
            <a:r>
              <a:rPr lang="nl-NL" b="0" dirty="0"/>
              <a:t> </a:t>
            </a:r>
            <a:r>
              <a:rPr lang="nl-NL" b="0" dirty="0" err="1"/>
              <a:t>gaze</a:t>
            </a:r>
            <a:r>
              <a:rPr lang="nl-NL" b="0" dirty="0"/>
              <a:t> </a:t>
            </a:r>
            <a:r>
              <a:rPr lang="nl-NL" b="0" dirty="0" err="1"/>
              <a:t>can</a:t>
            </a:r>
            <a:r>
              <a:rPr lang="nl-NL" b="0" dirty="0"/>
              <a:t> </a:t>
            </a:r>
            <a:r>
              <a:rPr lang="nl-NL" b="0" dirty="0" err="1"/>
              <a:t>be</a:t>
            </a:r>
            <a:r>
              <a:rPr lang="nl-NL" b="0" dirty="0"/>
              <a:t> </a:t>
            </a:r>
            <a:r>
              <a:rPr lang="nl-NL" b="0" dirty="0" err="1"/>
              <a:t>seen</a:t>
            </a:r>
            <a:r>
              <a:rPr lang="nl-NL" b="0" dirty="0"/>
              <a:t> as a </a:t>
            </a:r>
            <a:r>
              <a:rPr lang="nl-NL" b="0" dirty="0" err="1"/>
              <a:t>key</a:t>
            </a:r>
            <a:r>
              <a:rPr lang="nl-NL" b="0" dirty="0"/>
              <a:t> aspect of </a:t>
            </a:r>
            <a:r>
              <a:rPr lang="nl-NL" b="0" dirty="0" err="1"/>
              <a:t>tourist</a:t>
            </a:r>
            <a:r>
              <a:rPr lang="nl-NL" b="0" dirty="0"/>
              <a:t> </a:t>
            </a:r>
            <a:r>
              <a:rPr lang="nl-NL" b="0" dirty="0" err="1"/>
              <a:t>motivation</a:t>
            </a:r>
            <a:r>
              <a:rPr lang="nl-NL" b="0" dirty="0"/>
              <a:t>, </a:t>
            </a:r>
            <a:r>
              <a:rPr lang="nl-NL" b="0" dirty="0" err="1"/>
              <a:t>driven</a:t>
            </a:r>
            <a:r>
              <a:rPr lang="nl-NL" b="0" dirty="0"/>
              <a:t> </a:t>
            </a:r>
            <a:r>
              <a:rPr lang="nl-NL" b="0" dirty="0" err="1"/>
              <a:t>by</a:t>
            </a:r>
            <a:r>
              <a:rPr lang="nl-NL" b="0" dirty="0"/>
              <a:t> </a:t>
            </a:r>
            <a:r>
              <a:rPr lang="nl-NL" b="0" dirty="0" err="1"/>
              <a:t>the</a:t>
            </a:r>
            <a:r>
              <a:rPr lang="nl-NL" b="0" dirty="0"/>
              <a:t> </a:t>
            </a:r>
            <a:r>
              <a:rPr lang="nl-NL" b="0" dirty="0" err="1"/>
              <a:t>need</a:t>
            </a:r>
            <a:r>
              <a:rPr lang="nl-NL" b="0" dirty="0"/>
              <a:t> </a:t>
            </a:r>
            <a:r>
              <a:rPr lang="nl-NL" b="0" dirty="0" err="1"/>
              <a:t>to</a:t>
            </a:r>
            <a:r>
              <a:rPr lang="nl-NL" b="0" dirty="0"/>
              <a:t> </a:t>
            </a:r>
            <a:r>
              <a:rPr lang="nl-NL" b="0" dirty="0" err="1"/>
              <a:t>see</a:t>
            </a:r>
            <a:r>
              <a:rPr lang="nl-NL" b="0" dirty="0"/>
              <a:t> </a:t>
            </a:r>
            <a:r>
              <a:rPr lang="nl-NL" b="0" dirty="0" err="1"/>
              <a:t>and</a:t>
            </a:r>
            <a:r>
              <a:rPr lang="nl-NL" b="0" dirty="0"/>
              <a:t> </a:t>
            </a:r>
            <a:r>
              <a:rPr lang="nl-NL" b="0" dirty="0" err="1"/>
              <a:t>observe</a:t>
            </a:r>
            <a:r>
              <a:rPr lang="nl-NL" b="0" dirty="0"/>
              <a:t> </a:t>
            </a:r>
            <a:r>
              <a:rPr lang="nl-NL" b="0" dirty="0" err="1"/>
              <a:t>sights</a:t>
            </a:r>
            <a:r>
              <a:rPr lang="nl-NL" b="0" dirty="0"/>
              <a:t>, </a:t>
            </a:r>
            <a:r>
              <a:rPr lang="nl-NL" b="0" dirty="0" err="1"/>
              <a:t>places</a:t>
            </a:r>
            <a:r>
              <a:rPr lang="nl-NL" b="0" dirty="0"/>
              <a:t>, </a:t>
            </a:r>
            <a:r>
              <a:rPr lang="nl-NL" b="0" dirty="0" err="1"/>
              <a:t>and</a:t>
            </a:r>
            <a:r>
              <a:rPr lang="nl-NL" b="0" dirty="0"/>
              <a:t> </a:t>
            </a:r>
            <a:r>
              <a:rPr lang="nl-NL" b="0" dirty="0" err="1"/>
              <a:t>people</a:t>
            </a:r>
            <a:r>
              <a:rPr lang="nl-NL" b="0" dirty="0"/>
              <a:t> </a:t>
            </a:r>
            <a:r>
              <a:rPr lang="nl-NL" b="0" dirty="0" err="1"/>
              <a:t>that</a:t>
            </a:r>
            <a:r>
              <a:rPr lang="nl-NL" b="0" dirty="0"/>
              <a:t> are </a:t>
            </a:r>
            <a:r>
              <a:rPr lang="nl-NL" b="0" dirty="0" err="1"/>
              <a:t>unusual</a:t>
            </a:r>
            <a:r>
              <a:rPr lang="nl-NL" b="0" dirty="0"/>
              <a:t>. </a:t>
            </a:r>
          </a:p>
          <a:p>
            <a:pPr lvl="3"/>
            <a:r>
              <a:rPr lang="nl-NL" dirty="0"/>
              <a:t>- </a:t>
            </a:r>
            <a:r>
              <a:rPr lang="nl-NL" b="0" dirty="0"/>
              <a:t>The </a:t>
            </a:r>
            <a:r>
              <a:rPr lang="nl-NL" b="0" dirty="0" err="1"/>
              <a:t>tourist</a:t>
            </a:r>
            <a:r>
              <a:rPr lang="nl-NL" b="0" dirty="0"/>
              <a:t> </a:t>
            </a:r>
            <a:r>
              <a:rPr lang="nl-NL" b="0" dirty="0" err="1"/>
              <a:t>gaze</a:t>
            </a:r>
            <a:r>
              <a:rPr lang="nl-NL" b="0" dirty="0"/>
              <a:t> </a:t>
            </a:r>
            <a:r>
              <a:rPr lang="nl-NL" b="0" dirty="0" err="1"/>
              <a:t>stems</a:t>
            </a:r>
            <a:r>
              <a:rPr lang="nl-NL" b="0" dirty="0"/>
              <a:t> </a:t>
            </a:r>
            <a:r>
              <a:rPr lang="nl-NL" b="0" dirty="0" err="1"/>
              <a:t>from</a:t>
            </a:r>
            <a:r>
              <a:rPr lang="nl-NL" b="0" dirty="0"/>
              <a:t> </a:t>
            </a:r>
            <a:r>
              <a:rPr lang="nl-NL" b="0" dirty="0" err="1"/>
              <a:t>the</a:t>
            </a:r>
            <a:r>
              <a:rPr lang="nl-NL" b="0" dirty="0"/>
              <a:t> </a:t>
            </a:r>
            <a:r>
              <a:rPr lang="nl-NL" b="0" dirty="0" err="1"/>
              <a:t>activity</a:t>
            </a:r>
            <a:r>
              <a:rPr lang="nl-NL" b="0" dirty="0"/>
              <a:t> </a:t>
            </a:r>
            <a:r>
              <a:rPr lang="nl-NL" b="0" dirty="0" err="1"/>
              <a:t>that</a:t>
            </a:r>
            <a:r>
              <a:rPr lang="nl-NL" b="0" dirty="0"/>
              <a:t> </a:t>
            </a:r>
            <a:r>
              <a:rPr lang="nl-NL" b="0" dirty="0" err="1"/>
              <a:t>any</a:t>
            </a:r>
            <a:r>
              <a:rPr lang="nl-NL" b="0" dirty="0"/>
              <a:t> </a:t>
            </a:r>
            <a:r>
              <a:rPr lang="nl-NL" b="0" dirty="0" err="1"/>
              <a:t>tourist</a:t>
            </a:r>
            <a:r>
              <a:rPr lang="nl-NL" b="0" dirty="0"/>
              <a:t> </a:t>
            </a:r>
            <a:r>
              <a:rPr lang="nl-NL" b="0" dirty="0" err="1"/>
              <a:t>engages</a:t>
            </a:r>
            <a:r>
              <a:rPr lang="nl-NL" b="0" dirty="0"/>
              <a:t> in </a:t>
            </a:r>
            <a:r>
              <a:rPr lang="nl-NL" b="0" dirty="0" err="1"/>
              <a:t>while</a:t>
            </a:r>
            <a:r>
              <a:rPr lang="nl-NL" b="0" dirty="0"/>
              <a:t> on </a:t>
            </a:r>
            <a:r>
              <a:rPr lang="nl-NL" b="0" dirty="0" err="1"/>
              <a:t>holiday</a:t>
            </a:r>
            <a:r>
              <a:rPr lang="nl-NL" b="0" dirty="0"/>
              <a:t>, </a:t>
            </a:r>
            <a:r>
              <a:rPr lang="nl-NL" b="0" dirty="0" err="1"/>
              <a:t>namely</a:t>
            </a:r>
            <a:r>
              <a:rPr lang="nl-NL" b="0" dirty="0"/>
              <a:t> </a:t>
            </a:r>
            <a:r>
              <a:rPr lang="nl-NL" b="0" dirty="0" err="1"/>
              <a:t>the</a:t>
            </a:r>
            <a:r>
              <a:rPr lang="nl-NL" b="0" dirty="0"/>
              <a:t> </a:t>
            </a:r>
            <a:r>
              <a:rPr lang="nl-NL" b="0" dirty="0" err="1"/>
              <a:t>importance</a:t>
            </a:r>
            <a:r>
              <a:rPr lang="nl-NL" b="0" dirty="0"/>
              <a:t> of </a:t>
            </a:r>
            <a:r>
              <a:rPr lang="nl-NL" b="0" dirty="0" err="1"/>
              <a:t>the</a:t>
            </a:r>
            <a:r>
              <a:rPr lang="nl-NL" b="0" dirty="0"/>
              <a:t> </a:t>
            </a:r>
            <a:r>
              <a:rPr lang="nl-NL" b="0" dirty="0" err="1"/>
              <a:t>visual</a:t>
            </a:r>
            <a:r>
              <a:rPr lang="nl-NL" b="0" dirty="0"/>
              <a:t> </a:t>
            </a:r>
            <a:r>
              <a:rPr lang="nl-NL" b="0" dirty="0" err="1"/>
              <a:t>gaze</a:t>
            </a:r>
            <a:r>
              <a:rPr lang="nl-NL" b="0" dirty="0"/>
              <a:t>. </a:t>
            </a:r>
          </a:p>
          <a:p>
            <a:pPr lvl="3"/>
            <a:r>
              <a:rPr lang="nl-NL" dirty="0"/>
              <a:t>- </a:t>
            </a:r>
            <a:r>
              <a:rPr lang="nl-NL" b="0" dirty="0"/>
              <a:t>For </a:t>
            </a:r>
            <a:r>
              <a:rPr lang="nl-NL" b="0" dirty="0" err="1"/>
              <a:t>instance</a:t>
            </a:r>
            <a:r>
              <a:rPr lang="nl-NL" b="0" dirty="0"/>
              <a:t>, we look at </a:t>
            </a:r>
            <a:r>
              <a:rPr lang="nl-NL" b="0" dirty="0" err="1"/>
              <a:t>places</a:t>
            </a:r>
            <a:r>
              <a:rPr lang="nl-NL" b="0" dirty="0"/>
              <a:t>, </a:t>
            </a:r>
            <a:r>
              <a:rPr lang="nl-NL" b="0" dirty="0" err="1"/>
              <a:t>people</a:t>
            </a:r>
            <a:r>
              <a:rPr lang="nl-NL" b="0" dirty="0"/>
              <a:t>, landscapes, buildings, </a:t>
            </a:r>
            <a:r>
              <a:rPr lang="nl-NL" b="0" dirty="0" err="1"/>
              <a:t>and</a:t>
            </a:r>
            <a:r>
              <a:rPr lang="nl-NL" b="0" dirty="0"/>
              <a:t> performances. </a:t>
            </a:r>
          </a:p>
          <a:p>
            <a:pPr lvl="3"/>
            <a:r>
              <a:rPr lang="nl-NL" dirty="0"/>
              <a:t>- </a:t>
            </a:r>
            <a:r>
              <a:rPr lang="nl-NL" b="0" dirty="0" err="1"/>
              <a:t>Tourists</a:t>
            </a:r>
            <a:r>
              <a:rPr lang="nl-NL" b="0" dirty="0"/>
              <a:t> </a:t>
            </a:r>
            <a:r>
              <a:rPr lang="nl-NL" b="0" dirty="0" err="1"/>
              <a:t>travel</a:t>
            </a:r>
            <a:r>
              <a:rPr lang="nl-NL" b="0" dirty="0"/>
              <a:t> </a:t>
            </a:r>
            <a:r>
              <a:rPr lang="nl-NL" b="0" dirty="0" err="1"/>
              <a:t>to</a:t>
            </a:r>
            <a:r>
              <a:rPr lang="nl-NL" b="0" dirty="0"/>
              <a:t> </a:t>
            </a:r>
            <a:r>
              <a:rPr lang="nl-NL" b="0" dirty="0" err="1"/>
              <a:t>experience</a:t>
            </a:r>
            <a:r>
              <a:rPr lang="nl-NL" b="0" dirty="0"/>
              <a:t> </a:t>
            </a:r>
            <a:r>
              <a:rPr lang="nl-NL" b="0" dirty="0" err="1"/>
              <a:t>something</a:t>
            </a:r>
            <a:r>
              <a:rPr lang="nl-NL" b="0" dirty="0"/>
              <a:t> different </a:t>
            </a:r>
            <a:r>
              <a:rPr lang="nl-NL" b="0" dirty="0" err="1"/>
              <a:t>from</a:t>
            </a:r>
            <a:r>
              <a:rPr lang="nl-NL" b="0" dirty="0"/>
              <a:t> </a:t>
            </a:r>
            <a:r>
              <a:rPr lang="nl-NL" b="0" dirty="0" err="1"/>
              <a:t>their</a:t>
            </a:r>
            <a:r>
              <a:rPr lang="nl-NL" b="0" dirty="0"/>
              <a:t> </a:t>
            </a:r>
            <a:r>
              <a:rPr lang="nl-NL" b="0" dirty="0" err="1"/>
              <a:t>everyday</a:t>
            </a:r>
            <a:r>
              <a:rPr lang="nl-NL" b="0" dirty="0"/>
              <a:t> routine, </a:t>
            </a:r>
            <a:r>
              <a:rPr lang="nl-NL" b="0" dirty="0" err="1"/>
              <a:t>which</a:t>
            </a:r>
            <a:r>
              <a:rPr lang="nl-NL" b="0" dirty="0"/>
              <a:t> is </a:t>
            </a:r>
            <a:r>
              <a:rPr lang="nl-NL" b="0" dirty="0" err="1"/>
              <a:t>why</a:t>
            </a:r>
            <a:r>
              <a:rPr lang="nl-NL" b="0" dirty="0"/>
              <a:t> </a:t>
            </a:r>
            <a:r>
              <a:rPr lang="nl-NL" b="0" dirty="0" err="1"/>
              <a:t>visual</a:t>
            </a:r>
            <a:r>
              <a:rPr lang="nl-NL" b="0" dirty="0"/>
              <a:t> </a:t>
            </a:r>
            <a:r>
              <a:rPr lang="nl-NL" b="0" dirty="0" err="1"/>
              <a:t>consumption</a:t>
            </a:r>
            <a:r>
              <a:rPr lang="nl-NL" b="0" dirty="0"/>
              <a:t> is inherent </a:t>
            </a:r>
            <a:r>
              <a:rPr lang="nl-NL" b="0" dirty="0" err="1"/>
              <a:t>to</a:t>
            </a:r>
            <a:r>
              <a:rPr lang="nl-NL" b="0" dirty="0"/>
              <a:t> </a:t>
            </a:r>
            <a:r>
              <a:rPr lang="nl-NL" b="0" dirty="0" err="1"/>
              <a:t>any</a:t>
            </a:r>
            <a:r>
              <a:rPr lang="nl-NL" b="0" dirty="0"/>
              <a:t> </a:t>
            </a:r>
            <a:r>
              <a:rPr lang="nl-NL" b="0" dirty="0" err="1"/>
              <a:t>travel</a:t>
            </a:r>
            <a:r>
              <a:rPr lang="nl-NL" b="0" dirty="0"/>
              <a:t> </a:t>
            </a:r>
            <a:r>
              <a:rPr lang="nl-NL" b="0" dirty="0" err="1"/>
              <a:t>experience</a:t>
            </a:r>
            <a:r>
              <a:rPr lang="nl-NL" b="0" dirty="0"/>
              <a:t>.</a:t>
            </a:r>
          </a:p>
          <a:p>
            <a:pPr lvl="3"/>
            <a:r>
              <a:rPr lang="nl-NL" dirty="0"/>
              <a:t>- </a:t>
            </a:r>
            <a:r>
              <a:rPr lang="nl-NL" b="0" dirty="0" err="1"/>
              <a:t>Why</a:t>
            </a:r>
            <a:r>
              <a:rPr lang="nl-NL" b="0" dirty="0"/>
              <a:t> do we </a:t>
            </a:r>
            <a:r>
              <a:rPr lang="nl-NL" b="0" dirty="0" err="1"/>
              <a:t>travel</a:t>
            </a:r>
            <a:r>
              <a:rPr lang="nl-NL" b="0" dirty="0"/>
              <a:t> </a:t>
            </a:r>
            <a:r>
              <a:rPr lang="nl-NL" b="0" dirty="0" err="1"/>
              <a:t>to</a:t>
            </a:r>
            <a:r>
              <a:rPr lang="nl-NL" b="0" dirty="0"/>
              <a:t> Egypt, India, Italy, </a:t>
            </a:r>
            <a:r>
              <a:rPr lang="nl-NL" b="0" dirty="0" err="1"/>
              <a:t>and</a:t>
            </a:r>
            <a:r>
              <a:rPr lang="nl-NL" b="0" dirty="0"/>
              <a:t> Spain? </a:t>
            </a:r>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64</a:t>
            </a:fld>
            <a:endParaRPr lang="nl-NL"/>
          </a:p>
        </p:txBody>
      </p:sp>
    </p:spTree>
    <p:extLst>
      <p:ext uri="{BB962C8B-B14F-4D97-AF65-F5344CB8AC3E}">
        <p14:creationId xmlns:p14="http://schemas.microsoft.com/office/powerpoint/2010/main" val="995059186"/>
      </p:ext>
    </p:extLst>
  </p:cSld>
  <p:clrMapOvr>
    <a:masterClrMapping/>
  </p:clrMapOvr>
  <p:transition spd="slow">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a:t>A </a:t>
            </a:r>
            <a:r>
              <a:rPr lang="nl-NL" b="0" dirty="0" err="1"/>
              <a:t>fundamental</a:t>
            </a:r>
            <a:r>
              <a:rPr lang="nl-NL" b="0" dirty="0"/>
              <a:t> aspect of </a:t>
            </a:r>
            <a:r>
              <a:rPr lang="nl-NL" b="0" dirty="0" err="1"/>
              <a:t>the</a:t>
            </a:r>
            <a:r>
              <a:rPr lang="nl-NL" b="0" dirty="0"/>
              <a:t> </a:t>
            </a:r>
            <a:r>
              <a:rPr lang="nl-NL" b="0" dirty="0" err="1"/>
              <a:t>tourist</a:t>
            </a:r>
            <a:r>
              <a:rPr lang="nl-NL" b="0" dirty="0"/>
              <a:t> </a:t>
            </a:r>
            <a:r>
              <a:rPr lang="nl-NL" b="0" dirty="0" err="1"/>
              <a:t>gaze</a:t>
            </a:r>
            <a:r>
              <a:rPr lang="nl-NL" b="0" dirty="0"/>
              <a:t> is </a:t>
            </a:r>
            <a:r>
              <a:rPr lang="nl-NL" b="0" dirty="0" err="1"/>
              <a:t>the</a:t>
            </a:r>
            <a:r>
              <a:rPr lang="nl-NL" b="0" dirty="0"/>
              <a:t> </a:t>
            </a:r>
            <a:r>
              <a:rPr lang="nl-NL" b="0" dirty="0" err="1"/>
              <a:t>distinction</a:t>
            </a:r>
            <a:r>
              <a:rPr lang="nl-NL" b="0" dirty="0"/>
              <a:t> </a:t>
            </a:r>
            <a:r>
              <a:rPr lang="nl-NL" b="0" dirty="0" err="1"/>
              <a:t>between</a:t>
            </a:r>
            <a:r>
              <a:rPr lang="nl-NL" b="0" dirty="0"/>
              <a:t> </a:t>
            </a:r>
            <a:r>
              <a:rPr lang="nl-NL" b="0" dirty="0" err="1"/>
              <a:t>the</a:t>
            </a:r>
            <a:r>
              <a:rPr lang="nl-NL" b="0" dirty="0"/>
              <a:t> </a:t>
            </a:r>
            <a:r>
              <a:rPr lang="nl-NL" dirty="0" err="1"/>
              <a:t>ordinary</a:t>
            </a:r>
            <a:r>
              <a:rPr lang="nl-NL" b="0" dirty="0"/>
              <a:t> </a:t>
            </a:r>
            <a:r>
              <a:rPr lang="nl-NL" b="0" dirty="0" err="1"/>
              <a:t>and</a:t>
            </a:r>
            <a:r>
              <a:rPr lang="nl-NL" b="0" dirty="0"/>
              <a:t> </a:t>
            </a:r>
            <a:r>
              <a:rPr lang="nl-NL" b="0" dirty="0" err="1"/>
              <a:t>the</a:t>
            </a:r>
            <a:r>
              <a:rPr lang="nl-NL" b="0" dirty="0"/>
              <a:t> </a:t>
            </a:r>
            <a:r>
              <a:rPr lang="nl-NL" dirty="0" err="1"/>
              <a:t>extraordinary</a:t>
            </a:r>
            <a:r>
              <a:rPr lang="nl-NL" b="0" dirty="0"/>
              <a:t>.</a:t>
            </a:r>
          </a:p>
          <a:p>
            <a:pPr lvl="3"/>
            <a:r>
              <a:rPr lang="nl-NL" b="0" dirty="0" err="1"/>
              <a:t>Attractions</a:t>
            </a:r>
            <a:r>
              <a:rPr lang="nl-NL" b="0" dirty="0"/>
              <a:t> are </a:t>
            </a:r>
            <a:r>
              <a:rPr lang="nl-NL" b="0" dirty="0" err="1"/>
              <a:t>marked</a:t>
            </a:r>
            <a:r>
              <a:rPr lang="nl-NL" b="0" dirty="0"/>
              <a:t> as </a:t>
            </a:r>
            <a:r>
              <a:rPr lang="nl-NL" b="0" dirty="0" err="1"/>
              <a:t>worth</a:t>
            </a:r>
            <a:r>
              <a:rPr lang="nl-NL" b="0" dirty="0"/>
              <a:t> </a:t>
            </a:r>
            <a:r>
              <a:rPr lang="nl-NL" b="0" dirty="0" err="1"/>
              <a:t>seeing</a:t>
            </a:r>
            <a:r>
              <a:rPr lang="nl-NL" b="0" dirty="0"/>
              <a:t> </a:t>
            </a:r>
            <a:r>
              <a:rPr lang="nl-NL" b="0" dirty="0" err="1"/>
              <a:t>through</a:t>
            </a:r>
            <a:r>
              <a:rPr lang="nl-NL" b="0" dirty="0"/>
              <a:t> a </a:t>
            </a:r>
            <a:r>
              <a:rPr lang="nl-NL" b="0" dirty="0" err="1"/>
              <a:t>process</a:t>
            </a:r>
            <a:r>
              <a:rPr lang="nl-NL" b="0" dirty="0"/>
              <a:t> </a:t>
            </a:r>
            <a:r>
              <a:rPr lang="nl-NL" b="0" dirty="0" err="1"/>
              <a:t>known</a:t>
            </a:r>
            <a:r>
              <a:rPr lang="nl-NL" b="0" dirty="0"/>
              <a:t> as site </a:t>
            </a:r>
            <a:r>
              <a:rPr lang="nl-NL" b="0" dirty="0" err="1"/>
              <a:t>sacralization</a:t>
            </a:r>
            <a:r>
              <a:rPr lang="nl-NL" b="0" dirty="0"/>
              <a:t>, </a:t>
            </a:r>
            <a:r>
              <a:rPr lang="nl-NL" b="0" dirty="0" err="1"/>
              <a:t>which</a:t>
            </a:r>
            <a:r>
              <a:rPr lang="nl-NL" b="0" dirty="0"/>
              <a:t> </a:t>
            </a:r>
            <a:r>
              <a:rPr lang="nl-NL" b="0" dirty="0" err="1"/>
              <a:t>involves</a:t>
            </a:r>
            <a:r>
              <a:rPr lang="nl-NL" b="0" dirty="0"/>
              <a:t> </a:t>
            </a:r>
            <a:r>
              <a:rPr lang="nl-NL" b="0" dirty="0" err="1"/>
              <a:t>several</a:t>
            </a:r>
            <a:r>
              <a:rPr lang="nl-NL" b="0" dirty="0"/>
              <a:t> </a:t>
            </a:r>
            <a:r>
              <a:rPr lang="nl-NL" b="0" dirty="0" err="1"/>
              <a:t>key</a:t>
            </a:r>
            <a:r>
              <a:rPr lang="nl-NL" b="0" dirty="0"/>
              <a:t> steps:</a:t>
            </a:r>
          </a:p>
          <a:p>
            <a:pPr lvl="3"/>
            <a:r>
              <a:rPr lang="nl-NL" dirty="0"/>
              <a:t>- </a:t>
            </a:r>
            <a:r>
              <a:rPr lang="nl-NL" b="0" dirty="0"/>
              <a:t>The </a:t>
            </a:r>
            <a:r>
              <a:rPr lang="nl-NL" b="0" dirty="0" err="1"/>
              <a:t>sight</a:t>
            </a:r>
            <a:r>
              <a:rPr lang="nl-NL" b="0" dirty="0"/>
              <a:t> is </a:t>
            </a:r>
            <a:r>
              <a:rPr lang="nl-NL" b="0" dirty="0" err="1"/>
              <a:t>named</a:t>
            </a:r>
            <a:r>
              <a:rPr lang="nl-NL" b="0" dirty="0"/>
              <a:t>.</a:t>
            </a:r>
          </a:p>
          <a:p>
            <a:pPr lvl="3"/>
            <a:r>
              <a:rPr lang="nl-NL" dirty="0"/>
              <a:t>- </a:t>
            </a:r>
            <a:r>
              <a:rPr lang="nl-NL" b="0" dirty="0"/>
              <a:t>The </a:t>
            </a:r>
            <a:r>
              <a:rPr lang="nl-NL" b="0" dirty="0" err="1"/>
              <a:t>sight</a:t>
            </a:r>
            <a:r>
              <a:rPr lang="nl-NL" b="0" dirty="0"/>
              <a:t> is </a:t>
            </a:r>
            <a:r>
              <a:rPr lang="nl-NL" b="0" dirty="0" err="1"/>
              <a:t>framed</a:t>
            </a:r>
            <a:r>
              <a:rPr lang="nl-NL" b="0" dirty="0"/>
              <a:t> </a:t>
            </a:r>
            <a:r>
              <a:rPr lang="nl-NL" b="0" dirty="0" err="1"/>
              <a:t>and</a:t>
            </a:r>
            <a:r>
              <a:rPr lang="nl-NL" b="0" dirty="0"/>
              <a:t> </a:t>
            </a:r>
            <a:r>
              <a:rPr lang="nl-NL" b="0" dirty="0" err="1"/>
              <a:t>elevated</a:t>
            </a:r>
            <a:r>
              <a:rPr lang="nl-NL" b="0" dirty="0"/>
              <a:t> in </a:t>
            </a:r>
            <a:r>
              <a:rPr lang="nl-NL" b="0" dirty="0" err="1"/>
              <a:t>importance</a:t>
            </a:r>
            <a:r>
              <a:rPr lang="nl-NL" b="0" dirty="0"/>
              <a:t> (e.g., </a:t>
            </a:r>
            <a:r>
              <a:rPr lang="nl-NL" b="0" dirty="0" err="1"/>
              <a:t>creating</a:t>
            </a:r>
            <a:r>
              <a:rPr lang="nl-NL" b="0" dirty="0"/>
              <a:t> a </a:t>
            </a:r>
            <a:r>
              <a:rPr lang="nl-NL" b="0" dirty="0" err="1"/>
              <a:t>narrative</a:t>
            </a:r>
            <a:r>
              <a:rPr lang="nl-NL" b="0" dirty="0"/>
              <a:t> or context </a:t>
            </a:r>
            <a:r>
              <a:rPr lang="nl-NL" b="0" dirty="0" err="1"/>
              <a:t>that</a:t>
            </a:r>
            <a:r>
              <a:rPr lang="nl-NL" b="0" dirty="0"/>
              <a:t> </a:t>
            </a:r>
            <a:r>
              <a:rPr lang="nl-NL" b="0" dirty="0" err="1"/>
              <a:t>enhances</a:t>
            </a:r>
            <a:r>
              <a:rPr lang="nl-NL" b="0" dirty="0"/>
              <a:t> </a:t>
            </a:r>
            <a:r>
              <a:rPr lang="nl-NL" b="0" dirty="0" err="1"/>
              <a:t>its</a:t>
            </a:r>
            <a:r>
              <a:rPr lang="nl-NL" b="0" dirty="0"/>
              <a:t> </a:t>
            </a:r>
            <a:r>
              <a:rPr lang="nl-NL" b="0" dirty="0" err="1"/>
              <a:t>value</a:t>
            </a:r>
            <a:r>
              <a:rPr lang="nl-NL" b="0" dirty="0"/>
              <a:t> </a:t>
            </a:r>
            <a:r>
              <a:rPr lang="nl-NL" b="0" dirty="0" err="1"/>
              <a:t>and</a:t>
            </a:r>
            <a:r>
              <a:rPr lang="nl-NL" b="0" dirty="0"/>
              <a:t> </a:t>
            </a:r>
            <a:r>
              <a:rPr lang="nl-NL" b="0" dirty="0" err="1"/>
              <a:t>significance</a:t>
            </a:r>
            <a:r>
              <a:rPr lang="nl-NL" b="0" dirty="0"/>
              <a:t>).</a:t>
            </a:r>
          </a:p>
          <a:p>
            <a:pPr lvl="3"/>
            <a:r>
              <a:rPr lang="nl-NL" dirty="0"/>
              <a:t>- </a:t>
            </a:r>
            <a:r>
              <a:rPr lang="nl-NL" b="0" dirty="0"/>
              <a:t>The </a:t>
            </a:r>
            <a:r>
              <a:rPr lang="nl-NL" b="0" dirty="0" err="1"/>
              <a:t>sight</a:t>
            </a:r>
            <a:r>
              <a:rPr lang="nl-NL" b="0" dirty="0"/>
              <a:t> is </a:t>
            </a:r>
            <a:r>
              <a:rPr lang="nl-NL" b="0" dirty="0" err="1"/>
              <a:t>enshrined</a:t>
            </a:r>
            <a:r>
              <a:rPr lang="nl-NL" b="0" dirty="0"/>
              <a:t> as a </a:t>
            </a:r>
            <a:r>
              <a:rPr lang="nl-NL" b="0" dirty="0" err="1"/>
              <a:t>symbol</a:t>
            </a:r>
            <a:r>
              <a:rPr lang="nl-NL" b="0" dirty="0"/>
              <a:t> of </a:t>
            </a:r>
            <a:r>
              <a:rPr lang="nl-NL" b="0" dirty="0" err="1"/>
              <a:t>value</a:t>
            </a:r>
            <a:r>
              <a:rPr lang="nl-NL" b="0" dirty="0"/>
              <a:t> (e.g., </a:t>
            </a:r>
            <a:r>
              <a:rPr lang="nl-NL" b="0" dirty="0" err="1"/>
              <a:t>highlighting</a:t>
            </a:r>
            <a:r>
              <a:rPr lang="nl-NL" b="0" dirty="0"/>
              <a:t> </a:t>
            </a:r>
            <a:r>
              <a:rPr lang="nl-NL" b="0" dirty="0" err="1"/>
              <a:t>the</a:t>
            </a:r>
            <a:r>
              <a:rPr lang="nl-NL" b="0" dirty="0"/>
              <a:t> </a:t>
            </a:r>
            <a:r>
              <a:rPr lang="nl-NL" b="0" dirty="0" err="1"/>
              <a:t>place</a:t>
            </a:r>
            <a:r>
              <a:rPr lang="nl-NL" b="0" dirty="0"/>
              <a:t> </a:t>
            </a:r>
            <a:r>
              <a:rPr lang="nl-NL" b="0" dirty="0" err="1"/>
              <a:t>social</a:t>
            </a:r>
            <a:r>
              <a:rPr lang="nl-NL" b="0" dirty="0"/>
              <a:t>, </a:t>
            </a:r>
            <a:r>
              <a:rPr lang="nl-NL" b="0" dirty="0" err="1"/>
              <a:t>cultural</a:t>
            </a:r>
            <a:r>
              <a:rPr lang="nl-NL" b="0" dirty="0"/>
              <a:t>, </a:t>
            </a:r>
            <a:r>
              <a:rPr lang="nl-NL" b="0" dirty="0" err="1"/>
              <a:t>historical</a:t>
            </a:r>
            <a:r>
              <a:rPr lang="nl-NL" b="0" dirty="0"/>
              <a:t>, </a:t>
            </a:r>
            <a:r>
              <a:rPr lang="nl-NL" b="0" dirty="0" err="1"/>
              <a:t>religious</a:t>
            </a:r>
            <a:r>
              <a:rPr lang="nl-NL" b="0" dirty="0"/>
              <a:t>, or </a:t>
            </a:r>
            <a:r>
              <a:rPr lang="nl-NL" b="0" dirty="0" err="1"/>
              <a:t>political</a:t>
            </a:r>
            <a:r>
              <a:rPr lang="nl-NL" b="0" dirty="0"/>
              <a:t> </a:t>
            </a:r>
            <a:r>
              <a:rPr lang="nl-NL" b="0" dirty="0" err="1"/>
              <a:t>meanings</a:t>
            </a:r>
            <a:r>
              <a:rPr lang="nl-NL" b="0" dirty="0"/>
              <a:t> </a:t>
            </a:r>
            <a:r>
              <a:rPr lang="nl-NL" b="0" dirty="0" err="1"/>
              <a:t>and</a:t>
            </a:r>
            <a:r>
              <a:rPr lang="nl-NL" b="0" dirty="0"/>
              <a:t> events).The </a:t>
            </a:r>
            <a:r>
              <a:rPr lang="nl-NL" b="0" dirty="0" err="1"/>
              <a:t>sight</a:t>
            </a:r>
            <a:r>
              <a:rPr lang="nl-NL" b="0" dirty="0"/>
              <a:t> is </a:t>
            </a:r>
            <a:r>
              <a:rPr lang="nl-NL" b="0" dirty="0" err="1"/>
              <a:t>reproduced</a:t>
            </a:r>
            <a:r>
              <a:rPr lang="nl-NL" b="0" dirty="0"/>
              <a:t> </a:t>
            </a:r>
            <a:r>
              <a:rPr lang="nl-NL" b="0" dirty="0" err="1"/>
              <a:t>mechanically</a:t>
            </a:r>
            <a:r>
              <a:rPr lang="nl-NL" b="0" dirty="0"/>
              <a:t> (e.g., in souvenirs).</a:t>
            </a:r>
          </a:p>
          <a:p>
            <a:pPr lvl="3"/>
            <a:r>
              <a:rPr lang="nl-NL" dirty="0"/>
              <a:t>- </a:t>
            </a:r>
            <a:r>
              <a:rPr lang="nl-NL" b="0" dirty="0"/>
              <a:t>The </a:t>
            </a:r>
            <a:r>
              <a:rPr lang="nl-NL" b="0" dirty="0" err="1"/>
              <a:t>sight</a:t>
            </a:r>
            <a:r>
              <a:rPr lang="nl-NL" b="0" dirty="0"/>
              <a:t> is </a:t>
            </a:r>
            <a:r>
              <a:rPr lang="nl-NL" b="0" dirty="0" err="1"/>
              <a:t>reproduced</a:t>
            </a:r>
            <a:r>
              <a:rPr lang="nl-NL" b="0" dirty="0"/>
              <a:t> </a:t>
            </a:r>
            <a:r>
              <a:rPr lang="nl-NL" b="0" dirty="0" err="1"/>
              <a:t>socially</a:t>
            </a:r>
            <a:r>
              <a:rPr lang="nl-NL" b="0" dirty="0"/>
              <a:t>, </a:t>
            </a:r>
            <a:r>
              <a:rPr lang="nl-NL" b="0" dirty="0" err="1"/>
              <a:t>with</a:t>
            </a:r>
            <a:r>
              <a:rPr lang="nl-NL" b="0" dirty="0"/>
              <a:t> new </a:t>
            </a:r>
            <a:r>
              <a:rPr lang="nl-NL" b="0" dirty="0" err="1"/>
              <a:t>sights</a:t>
            </a:r>
            <a:r>
              <a:rPr lang="nl-NL" b="0" dirty="0"/>
              <a:t> </a:t>
            </a:r>
            <a:r>
              <a:rPr lang="nl-NL" b="0" dirty="0" err="1"/>
              <a:t>being</a:t>
            </a:r>
            <a:r>
              <a:rPr lang="nl-NL" b="0" dirty="0"/>
              <a:t> </a:t>
            </a:r>
            <a:r>
              <a:rPr lang="nl-NL" b="0" dirty="0" err="1"/>
              <a:t>established</a:t>
            </a:r>
            <a:r>
              <a:rPr lang="nl-NL" b="0" dirty="0"/>
              <a:t> </a:t>
            </a:r>
            <a:r>
              <a:rPr lang="nl-NL" b="0" dirty="0" err="1"/>
              <a:t>and</a:t>
            </a:r>
            <a:r>
              <a:rPr lang="nl-NL" b="0" dirty="0"/>
              <a:t> </a:t>
            </a:r>
            <a:r>
              <a:rPr lang="nl-NL" b="0" dirty="0" err="1"/>
              <a:t>naming</a:t>
            </a:r>
            <a:r>
              <a:rPr lang="nl-NL" b="0" dirty="0"/>
              <a:t> </a:t>
            </a:r>
            <a:r>
              <a:rPr lang="nl-NL" b="0" dirty="0" err="1"/>
              <a:t>themselves</a:t>
            </a:r>
            <a:r>
              <a:rPr lang="nl-NL" b="0" dirty="0"/>
              <a:t> </a:t>
            </a:r>
            <a:r>
              <a:rPr lang="nl-NL" b="0" dirty="0" err="1"/>
              <a:t>after</a:t>
            </a:r>
            <a:r>
              <a:rPr lang="nl-NL" b="0" dirty="0"/>
              <a:t> </a:t>
            </a:r>
            <a:r>
              <a:rPr lang="nl-NL" b="0" dirty="0" err="1"/>
              <a:t>the</a:t>
            </a:r>
            <a:r>
              <a:rPr lang="nl-NL" b="0" dirty="0"/>
              <a:t> </a:t>
            </a:r>
            <a:r>
              <a:rPr lang="nl-NL" b="0" dirty="0" err="1"/>
              <a:t>original</a:t>
            </a:r>
            <a:r>
              <a:rPr lang="nl-NL" b="0" dirty="0"/>
              <a:t> </a:t>
            </a:r>
            <a:r>
              <a:rPr lang="nl-NL" b="0" dirty="0" err="1"/>
              <a:t>sight</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65</a:t>
            </a:fld>
            <a:endParaRPr lang="nl-NL"/>
          </a:p>
        </p:txBody>
      </p:sp>
    </p:spTree>
    <p:extLst>
      <p:ext uri="{BB962C8B-B14F-4D97-AF65-F5344CB8AC3E}">
        <p14:creationId xmlns:p14="http://schemas.microsoft.com/office/powerpoint/2010/main" val="2068270634"/>
      </p:ext>
    </p:extLst>
  </p:cSld>
  <p:clrMapOvr>
    <a:masterClrMapping/>
  </p:clrMapOvr>
  <p:transition spd="slow">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 </a:t>
            </a:r>
            <a:r>
              <a:rPr lang="nl-NL" b="0" dirty="0" err="1"/>
              <a:t>Another</a:t>
            </a:r>
            <a:r>
              <a:rPr lang="nl-NL" b="0" dirty="0"/>
              <a:t> </a:t>
            </a:r>
            <a:r>
              <a:rPr lang="nl-NL" b="0" dirty="0" err="1"/>
              <a:t>core</a:t>
            </a:r>
            <a:r>
              <a:rPr lang="nl-NL" b="0" dirty="0"/>
              <a:t> aspect of </a:t>
            </a:r>
            <a:r>
              <a:rPr lang="nl-NL" b="0" dirty="0" err="1"/>
              <a:t>Urry's</a:t>
            </a:r>
            <a:r>
              <a:rPr lang="nl-NL" b="0" dirty="0"/>
              <a:t> </a:t>
            </a:r>
            <a:r>
              <a:rPr lang="nl-NL" b="0" dirty="0" err="1"/>
              <a:t>conception</a:t>
            </a:r>
            <a:r>
              <a:rPr lang="nl-NL" b="0" dirty="0"/>
              <a:t> is </a:t>
            </a:r>
            <a:r>
              <a:rPr lang="nl-NL" b="0" dirty="0" err="1"/>
              <a:t>observing</a:t>
            </a:r>
            <a:r>
              <a:rPr lang="nl-NL" b="0" dirty="0"/>
              <a:t> </a:t>
            </a:r>
            <a:r>
              <a:rPr lang="nl-NL" b="0" dirty="0" err="1"/>
              <a:t>ordinary</a:t>
            </a:r>
            <a:r>
              <a:rPr lang="nl-NL" b="0" dirty="0"/>
              <a:t> </a:t>
            </a:r>
            <a:r>
              <a:rPr lang="nl-NL" b="0" dirty="0" err="1"/>
              <a:t>aspects</a:t>
            </a:r>
            <a:r>
              <a:rPr lang="nl-NL" b="0" dirty="0"/>
              <a:t> in </a:t>
            </a:r>
            <a:r>
              <a:rPr lang="nl-NL" b="0" dirty="0" err="1"/>
              <a:t>an</a:t>
            </a:r>
            <a:r>
              <a:rPr lang="nl-NL" b="0" dirty="0"/>
              <a:t> </a:t>
            </a:r>
            <a:r>
              <a:rPr lang="nl-NL" b="0" dirty="0" err="1"/>
              <a:t>unusual</a:t>
            </a:r>
            <a:r>
              <a:rPr lang="nl-NL" b="0" dirty="0"/>
              <a:t> context, </a:t>
            </a:r>
            <a:r>
              <a:rPr lang="nl-NL" b="0" dirty="0" err="1"/>
              <a:t>such</a:t>
            </a:r>
            <a:r>
              <a:rPr lang="nl-NL" b="0" dirty="0"/>
              <a:t> as </a:t>
            </a:r>
            <a:r>
              <a:rPr lang="nl-NL" b="0" dirty="0" err="1"/>
              <a:t>everyday</a:t>
            </a:r>
            <a:r>
              <a:rPr lang="nl-NL" b="0" dirty="0"/>
              <a:t> routines in China as a communist country. </a:t>
            </a:r>
          </a:p>
          <a:p>
            <a:pPr lvl="3"/>
            <a:r>
              <a:rPr lang="nl-NL" dirty="0"/>
              <a:t>- </a:t>
            </a:r>
            <a:r>
              <a:rPr lang="nl-NL" b="0" dirty="0" err="1"/>
              <a:t>Additionally</a:t>
            </a:r>
            <a:r>
              <a:rPr lang="nl-NL" b="0" dirty="0"/>
              <a:t>, </a:t>
            </a:r>
            <a:r>
              <a:rPr lang="nl-NL" b="0" dirty="0" err="1"/>
              <a:t>everyday</a:t>
            </a:r>
            <a:r>
              <a:rPr lang="nl-NL" b="0" dirty="0"/>
              <a:t> </a:t>
            </a:r>
            <a:r>
              <a:rPr lang="nl-NL" b="0" dirty="0" err="1"/>
              <a:t>activities</a:t>
            </a:r>
            <a:r>
              <a:rPr lang="nl-NL" b="0" dirty="0"/>
              <a:t> on </a:t>
            </a:r>
            <a:r>
              <a:rPr lang="nl-NL" b="0" dirty="0" err="1"/>
              <a:t>holiday</a:t>
            </a:r>
            <a:r>
              <a:rPr lang="nl-NL" b="0" dirty="0"/>
              <a:t> (e.g., shopping, </a:t>
            </a:r>
            <a:r>
              <a:rPr lang="nl-NL" b="0" dirty="0" err="1"/>
              <a:t>eating</a:t>
            </a:r>
            <a:r>
              <a:rPr lang="nl-NL" b="0" dirty="0"/>
              <a:t>, </a:t>
            </a:r>
            <a:r>
              <a:rPr lang="nl-NL" b="0" dirty="0" err="1"/>
              <a:t>drinking</a:t>
            </a:r>
            <a:r>
              <a:rPr lang="nl-NL" b="0" dirty="0"/>
              <a:t>) are </a:t>
            </a:r>
            <a:r>
              <a:rPr lang="nl-NL" b="0" dirty="0" err="1"/>
              <a:t>seen</a:t>
            </a:r>
            <a:r>
              <a:rPr lang="nl-NL" b="0" dirty="0"/>
              <a:t> as </a:t>
            </a:r>
            <a:r>
              <a:rPr lang="nl-NL" b="0" dirty="0" err="1"/>
              <a:t>extraordinary</a:t>
            </a:r>
            <a:r>
              <a:rPr lang="nl-NL" b="0" dirty="0"/>
              <a:t> </a:t>
            </a:r>
            <a:r>
              <a:rPr lang="nl-NL" b="0" dirty="0" err="1"/>
              <a:t>because</a:t>
            </a:r>
            <a:r>
              <a:rPr lang="nl-NL" b="0" dirty="0"/>
              <a:t> </a:t>
            </a:r>
            <a:r>
              <a:rPr lang="nl-NL" b="0" dirty="0" err="1"/>
              <a:t>they</a:t>
            </a:r>
            <a:r>
              <a:rPr lang="nl-NL" b="0" dirty="0"/>
              <a:t> are </a:t>
            </a:r>
            <a:r>
              <a:rPr lang="nl-NL" b="0" dirty="0" err="1"/>
              <a:t>shaped</a:t>
            </a:r>
            <a:r>
              <a:rPr lang="nl-NL" b="0" dirty="0"/>
              <a:t> </a:t>
            </a:r>
            <a:r>
              <a:rPr lang="nl-NL" b="0" dirty="0" err="1"/>
              <a:t>by</a:t>
            </a:r>
            <a:r>
              <a:rPr lang="nl-NL" b="0" dirty="0"/>
              <a:t> </a:t>
            </a:r>
            <a:r>
              <a:rPr lang="nl-NL" b="0" dirty="0" err="1"/>
              <a:t>the</a:t>
            </a:r>
            <a:r>
              <a:rPr lang="nl-NL" b="0" dirty="0"/>
              <a:t> </a:t>
            </a:r>
            <a:r>
              <a:rPr lang="nl-NL" b="0" dirty="0" err="1"/>
              <a:t>visual</a:t>
            </a:r>
            <a:r>
              <a:rPr lang="nl-NL" b="0" dirty="0"/>
              <a:t> </a:t>
            </a:r>
            <a:r>
              <a:rPr lang="nl-NL" b="0" dirty="0" err="1"/>
              <a:t>gaze</a:t>
            </a:r>
            <a:r>
              <a:rPr lang="nl-NL" b="0" dirty="0"/>
              <a:t> in </a:t>
            </a:r>
            <a:r>
              <a:rPr lang="nl-NL" b="0" dirty="0" err="1"/>
              <a:t>an</a:t>
            </a:r>
            <a:r>
              <a:rPr lang="nl-NL" b="0" dirty="0"/>
              <a:t> </a:t>
            </a:r>
            <a:r>
              <a:rPr lang="nl-NL" b="0" dirty="0" err="1"/>
              <a:t>unfamiliar</a:t>
            </a:r>
            <a:r>
              <a:rPr lang="nl-NL" b="0" dirty="0"/>
              <a:t> environment.</a:t>
            </a:r>
          </a:p>
          <a:p>
            <a:pPr lvl="3"/>
            <a:r>
              <a:rPr lang="nl-NL" dirty="0" err="1"/>
              <a:t>Furthermore</a:t>
            </a:r>
            <a:r>
              <a:rPr lang="nl-NL" dirty="0"/>
              <a:t>, </a:t>
            </a:r>
            <a:r>
              <a:rPr lang="nl-NL" dirty="0" err="1"/>
              <a:t>Urry</a:t>
            </a:r>
            <a:r>
              <a:rPr lang="nl-NL" dirty="0"/>
              <a:t> </a:t>
            </a:r>
            <a:r>
              <a:rPr lang="nl-NL" dirty="0" err="1"/>
              <a:t>distinguishes</a:t>
            </a:r>
            <a:r>
              <a:rPr lang="nl-NL" dirty="0"/>
              <a:t> </a:t>
            </a:r>
            <a:r>
              <a:rPr lang="nl-NL" dirty="0" err="1"/>
              <a:t>between</a:t>
            </a:r>
            <a:r>
              <a:rPr lang="nl-NL" dirty="0"/>
              <a:t> </a:t>
            </a:r>
            <a:r>
              <a:rPr lang="nl-NL" dirty="0" err="1"/>
              <a:t>the</a:t>
            </a:r>
            <a:r>
              <a:rPr lang="nl-NL" dirty="0"/>
              <a:t> </a:t>
            </a:r>
            <a:r>
              <a:rPr lang="nl-NL" dirty="0" err="1"/>
              <a:t>romantic</a:t>
            </a:r>
            <a:r>
              <a:rPr lang="nl-NL" dirty="0"/>
              <a:t> </a:t>
            </a:r>
            <a:r>
              <a:rPr lang="nl-NL" dirty="0" err="1"/>
              <a:t>and</a:t>
            </a:r>
            <a:r>
              <a:rPr lang="nl-NL" dirty="0"/>
              <a:t> </a:t>
            </a:r>
            <a:r>
              <a:rPr lang="nl-NL" dirty="0" err="1"/>
              <a:t>collective</a:t>
            </a:r>
            <a:r>
              <a:rPr lang="nl-NL" dirty="0"/>
              <a:t> </a:t>
            </a:r>
            <a:r>
              <a:rPr lang="nl-NL" dirty="0" err="1"/>
              <a:t>gaze</a:t>
            </a:r>
            <a:r>
              <a:rPr lang="nl-NL" dirty="0"/>
              <a:t>.</a:t>
            </a:r>
          </a:p>
          <a:p>
            <a:pPr lvl="3"/>
            <a:r>
              <a:rPr lang="nl-NL" dirty="0" err="1"/>
              <a:t>Romantic</a:t>
            </a:r>
            <a:r>
              <a:rPr lang="nl-NL" b="0" dirty="0"/>
              <a:t> </a:t>
            </a:r>
            <a:r>
              <a:rPr lang="nl-NL" dirty="0" err="1"/>
              <a:t>gaze</a:t>
            </a:r>
            <a:r>
              <a:rPr lang="nl-NL" b="0" dirty="0"/>
              <a:t>:</a:t>
            </a:r>
          </a:p>
          <a:p>
            <a:pPr lvl="3"/>
            <a:r>
              <a:rPr lang="nl-NL" dirty="0"/>
              <a:t>- </a:t>
            </a:r>
            <a:r>
              <a:rPr lang="nl-NL" b="0" dirty="0" err="1"/>
              <a:t>Characterized</a:t>
            </a:r>
            <a:r>
              <a:rPr lang="nl-NL" b="0" dirty="0"/>
              <a:t> </a:t>
            </a:r>
            <a:r>
              <a:rPr lang="nl-NL" b="0" dirty="0" err="1"/>
              <a:t>by</a:t>
            </a:r>
            <a:r>
              <a:rPr lang="nl-NL" b="0" dirty="0"/>
              <a:t> </a:t>
            </a:r>
            <a:r>
              <a:rPr lang="nl-NL" b="0" dirty="0" err="1"/>
              <a:t>solitude</a:t>
            </a:r>
            <a:r>
              <a:rPr lang="nl-NL" b="0" dirty="0"/>
              <a:t>, privacy, </a:t>
            </a:r>
            <a:r>
              <a:rPr lang="nl-NL" b="0" dirty="0" err="1"/>
              <a:t>and</a:t>
            </a:r>
            <a:r>
              <a:rPr lang="nl-NL" b="0" dirty="0"/>
              <a:t> personal </a:t>
            </a:r>
            <a:r>
              <a:rPr lang="nl-NL" b="0" dirty="0" err="1"/>
              <a:t>relationships</a:t>
            </a:r>
            <a:r>
              <a:rPr lang="nl-NL" b="0" dirty="0"/>
              <a:t> </a:t>
            </a:r>
            <a:r>
              <a:rPr lang="nl-NL" b="0" dirty="0" err="1"/>
              <a:t>with</a:t>
            </a:r>
            <a:r>
              <a:rPr lang="nl-NL" b="0" dirty="0"/>
              <a:t> </a:t>
            </a:r>
            <a:r>
              <a:rPr lang="nl-NL" b="0" dirty="0" err="1"/>
              <a:t>the</a:t>
            </a:r>
            <a:r>
              <a:rPr lang="nl-NL" b="0" dirty="0"/>
              <a:t> object of </a:t>
            </a:r>
            <a:r>
              <a:rPr lang="nl-NL" b="0" dirty="0" err="1"/>
              <a:t>the</a:t>
            </a:r>
            <a:r>
              <a:rPr lang="nl-NL" b="0" dirty="0"/>
              <a:t> </a:t>
            </a:r>
            <a:r>
              <a:rPr lang="nl-NL" b="0" dirty="0" err="1"/>
              <a:t>gaze</a:t>
            </a:r>
            <a:r>
              <a:rPr lang="nl-NL" b="0" dirty="0"/>
              <a:t>.</a:t>
            </a:r>
          </a:p>
          <a:p>
            <a:pPr lvl="3"/>
            <a:r>
              <a:rPr lang="nl-NL" dirty="0"/>
              <a:t>- </a:t>
            </a:r>
            <a:r>
              <a:rPr lang="nl-NL" b="0" dirty="0" err="1"/>
              <a:t>Example</a:t>
            </a:r>
            <a:r>
              <a:rPr lang="nl-NL" b="0" dirty="0"/>
              <a:t>: </a:t>
            </a:r>
            <a:r>
              <a:rPr lang="nl-NL" b="0" dirty="0" err="1"/>
              <a:t>Enjoying</a:t>
            </a:r>
            <a:r>
              <a:rPr lang="nl-NL" b="0" dirty="0"/>
              <a:t> a </a:t>
            </a:r>
            <a:r>
              <a:rPr lang="nl-NL" b="0" dirty="0" err="1"/>
              <a:t>beautiful</a:t>
            </a:r>
            <a:r>
              <a:rPr lang="nl-NL" b="0" dirty="0"/>
              <a:t> landscape on </a:t>
            </a:r>
            <a:r>
              <a:rPr lang="nl-NL" b="0" dirty="0" err="1"/>
              <a:t>your</a:t>
            </a:r>
            <a:r>
              <a:rPr lang="nl-NL" b="0" dirty="0"/>
              <a:t> </a:t>
            </a:r>
            <a:r>
              <a:rPr lang="nl-NL" b="0" dirty="0" err="1"/>
              <a:t>own</a:t>
            </a:r>
            <a:r>
              <a:rPr lang="nl-NL" b="0" dirty="0"/>
              <a:t> in </a:t>
            </a:r>
            <a:r>
              <a:rPr lang="nl-NL" b="0" dirty="0" err="1"/>
              <a:t>the</a:t>
            </a:r>
            <a:r>
              <a:rPr lang="nl-NL" b="0" dirty="0"/>
              <a:t> </a:t>
            </a:r>
            <a:r>
              <a:rPr lang="nl-NL" b="0" dirty="0" err="1"/>
              <a:t>mountains</a:t>
            </a:r>
            <a:r>
              <a:rPr lang="nl-NL" b="0" dirty="0"/>
              <a:t>.</a:t>
            </a:r>
          </a:p>
          <a:p>
            <a:pPr lvl="3"/>
            <a:r>
              <a:rPr lang="nl-NL" dirty="0"/>
              <a:t>- </a:t>
            </a:r>
            <a:r>
              <a:rPr lang="nl-NL" b="0" dirty="0" err="1"/>
              <a:t>If</a:t>
            </a:r>
            <a:r>
              <a:rPr lang="nl-NL" b="0" dirty="0"/>
              <a:t> </a:t>
            </a:r>
            <a:r>
              <a:rPr lang="nl-NL" b="0" dirty="0" err="1"/>
              <a:t>too</a:t>
            </a:r>
            <a:r>
              <a:rPr lang="nl-NL" b="0" dirty="0"/>
              <a:t> </a:t>
            </a:r>
            <a:r>
              <a:rPr lang="nl-NL" b="0" dirty="0" err="1"/>
              <a:t>many</a:t>
            </a:r>
            <a:r>
              <a:rPr lang="nl-NL" b="0" dirty="0"/>
              <a:t> </a:t>
            </a:r>
            <a:r>
              <a:rPr lang="nl-NL" b="0" dirty="0" err="1"/>
              <a:t>people</a:t>
            </a:r>
            <a:r>
              <a:rPr lang="nl-NL" b="0" dirty="0"/>
              <a:t> are present, </a:t>
            </a:r>
            <a:r>
              <a:rPr lang="nl-NL" b="0" dirty="0" err="1"/>
              <a:t>it</a:t>
            </a:r>
            <a:r>
              <a:rPr lang="nl-NL" b="0" dirty="0"/>
              <a:t> </a:t>
            </a:r>
            <a:r>
              <a:rPr lang="nl-NL" b="0" dirty="0" err="1"/>
              <a:t>affects</a:t>
            </a:r>
            <a:r>
              <a:rPr lang="nl-NL" b="0" dirty="0"/>
              <a:t> </a:t>
            </a:r>
            <a:r>
              <a:rPr lang="nl-NL" b="0" dirty="0" err="1"/>
              <a:t>the</a:t>
            </a:r>
            <a:r>
              <a:rPr lang="nl-NL" b="0" dirty="0"/>
              <a:t> </a:t>
            </a:r>
            <a:r>
              <a:rPr lang="nl-NL" b="0" dirty="0" err="1"/>
              <a:t>quality</a:t>
            </a:r>
            <a:r>
              <a:rPr lang="nl-NL" b="0" dirty="0"/>
              <a:t> of </a:t>
            </a:r>
            <a:r>
              <a:rPr lang="nl-NL" b="0" dirty="0" err="1"/>
              <a:t>the</a:t>
            </a:r>
            <a:r>
              <a:rPr lang="nl-NL" b="0" dirty="0"/>
              <a:t> </a:t>
            </a:r>
            <a:r>
              <a:rPr lang="nl-NL" b="0" dirty="0" err="1"/>
              <a:t>experience</a:t>
            </a:r>
            <a:r>
              <a:rPr lang="nl-NL" b="0" dirty="0"/>
              <a:t>.</a:t>
            </a:r>
          </a:p>
          <a:p>
            <a:pPr lvl="3"/>
            <a:r>
              <a:rPr lang="nl-NL" dirty="0"/>
              <a:t>- </a:t>
            </a:r>
            <a:r>
              <a:rPr lang="nl-NL" b="0" dirty="0" err="1"/>
              <a:t>This</a:t>
            </a:r>
            <a:r>
              <a:rPr lang="nl-NL" b="0" dirty="0"/>
              <a:t> type of </a:t>
            </a:r>
            <a:r>
              <a:rPr lang="nl-NL" b="0" dirty="0" err="1"/>
              <a:t>attraction</a:t>
            </a:r>
            <a:r>
              <a:rPr lang="nl-NL" b="0" dirty="0"/>
              <a:t> </a:t>
            </a:r>
            <a:r>
              <a:rPr lang="nl-NL" b="0" dirty="0" err="1"/>
              <a:t>necessitates</a:t>
            </a:r>
            <a:r>
              <a:rPr lang="nl-NL" b="0" dirty="0"/>
              <a:t> a </a:t>
            </a:r>
            <a:r>
              <a:rPr lang="nl-NL" b="0" dirty="0" err="1"/>
              <a:t>solitary</a:t>
            </a:r>
            <a:r>
              <a:rPr lang="nl-NL" b="0" dirty="0"/>
              <a:t>, </a:t>
            </a:r>
            <a:r>
              <a:rPr lang="nl-NL" b="0" dirty="0" err="1"/>
              <a:t>romantic</a:t>
            </a:r>
            <a:r>
              <a:rPr lang="nl-NL" b="0" dirty="0"/>
              <a:t> </a:t>
            </a:r>
            <a:r>
              <a:rPr lang="nl-NL" b="0" dirty="0" err="1"/>
              <a:t>gaze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66</a:t>
            </a:fld>
            <a:endParaRPr lang="nl-NL"/>
          </a:p>
        </p:txBody>
      </p:sp>
    </p:spTree>
    <p:extLst>
      <p:ext uri="{BB962C8B-B14F-4D97-AF65-F5344CB8AC3E}">
        <p14:creationId xmlns:p14="http://schemas.microsoft.com/office/powerpoint/2010/main" val="822286213"/>
      </p:ext>
    </p:extLst>
  </p:cSld>
  <p:clrMapOvr>
    <a:masterClrMapping/>
  </p:clrMapOvr>
  <p:transition spd="slow">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Collective</a:t>
            </a:r>
            <a:r>
              <a:rPr lang="nl-NL" dirty="0"/>
              <a:t> </a:t>
            </a:r>
            <a:r>
              <a:rPr lang="nl-NL" dirty="0" err="1"/>
              <a:t>gaze</a:t>
            </a:r>
            <a:r>
              <a:rPr lang="nl-NL" dirty="0"/>
              <a:t>:</a:t>
            </a:r>
          </a:p>
          <a:p>
            <a:pPr lvl="3"/>
            <a:r>
              <a:rPr lang="nl-NL" dirty="0"/>
              <a:t>- </a:t>
            </a:r>
            <a:r>
              <a:rPr lang="nl-NL" b="0" dirty="0" err="1"/>
              <a:t>Emphasizes</a:t>
            </a:r>
            <a:r>
              <a:rPr lang="nl-NL" b="0" dirty="0"/>
              <a:t> </a:t>
            </a:r>
            <a:r>
              <a:rPr lang="nl-NL" b="0" dirty="0" err="1"/>
              <a:t>the</a:t>
            </a:r>
            <a:r>
              <a:rPr lang="nl-NL" b="0" dirty="0"/>
              <a:t> </a:t>
            </a:r>
            <a:r>
              <a:rPr lang="nl-NL" b="0" dirty="0" err="1"/>
              <a:t>presence</a:t>
            </a:r>
            <a:r>
              <a:rPr lang="nl-NL" b="0" dirty="0"/>
              <a:t> of </a:t>
            </a:r>
            <a:r>
              <a:rPr lang="nl-NL" b="0" dirty="0" err="1"/>
              <a:t>other</a:t>
            </a:r>
            <a:r>
              <a:rPr lang="nl-NL" b="0" dirty="0"/>
              <a:t> </a:t>
            </a:r>
            <a:r>
              <a:rPr lang="nl-NL" b="0" dirty="0" err="1"/>
              <a:t>people</a:t>
            </a:r>
            <a:r>
              <a:rPr lang="nl-NL" b="0" dirty="0"/>
              <a:t> </a:t>
            </a:r>
            <a:r>
              <a:rPr lang="nl-NL" b="0" dirty="0" err="1"/>
              <a:t>when</a:t>
            </a:r>
            <a:r>
              <a:rPr lang="nl-NL" b="0" dirty="0"/>
              <a:t> </a:t>
            </a:r>
            <a:r>
              <a:rPr lang="nl-NL" b="0" dirty="0" err="1"/>
              <a:t>looking</a:t>
            </a:r>
            <a:r>
              <a:rPr lang="nl-NL" b="0" dirty="0"/>
              <a:t> at </a:t>
            </a:r>
            <a:r>
              <a:rPr lang="nl-NL" b="0" dirty="0" err="1"/>
              <a:t>the</a:t>
            </a:r>
            <a:r>
              <a:rPr lang="nl-NL" b="0" dirty="0"/>
              <a:t> object.</a:t>
            </a:r>
          </a:p>
          <a:p>
            <a:pPr lvl="3"/>
            <a:r>
              <a:rPr lang="nl-NL" dirty="0"/>
              <a:t>- </a:t>
            </a:r>
            <a:r>
              <a:rPr lang="nl-NL" b="0" dirty="0" err="1"/>
              <a:t>Example</a:t>
            </a:r>
            <a:r>
              <a:rPr lang="nl-NL" b="0" dirty="0"/>
              <a:t>: </a:t>
            </a:r>
            <a:r>
              <a:rPr lang="nl-NL" b="0" dirty="0" err="1"/>
              <a:t>Attending</a:t>
            </a:r>
            <a:r>
              <a:rPr lang="nl-NL" b="0" dirty="0"/>
              <a:t> a festival, </a:t>
            </a:r>
            <a:r>
              <a:rPr lang="nl-NL" b="0" dirty="0" err="1"/>
              <a:t>where</a:t>
            </a:r>
            <a:r>
              <a:rPr lang="nl-NL" b="0" dirty="0"/>
              <a:t> </a:t>
            </a:r>
            <a:r>
              <a:rPr lang="nl-NL" b="0" dirty="0" err="1"/>
              <a:t>the</a:t>
            </a:r>
            <a:r>
              <a:rPr lang="nl-NL" b="0" dirty="0"/>
              <a:t> </a:t>
            </a:r>
            <a:r>
              <a:rPr lang="nl-NL" b="0" dirty="0" err="1"/>
              <a:t>other</a:t>
            </a:r>
            <a:r>
              <a:rPr lang="nl-NL" b="0" dirty="0"/>
              <a:t> </a:t>
            </a:r>
            <a:r>
              <a:rPr lang="nl-NL" b="0" dirty="0" err="1"/>
              <a:t>visitors</a:t>
            </a:r>
            <a:r>
              <a:rPr lang="nl-NL" b="0" dirty="0"/>
              <a:t> are </a:t>
            </a:r>
            <a:r>
              <a:rPr lang="nl-NL" b="0" dirty="0" err="1"/>
              <a:t>essential</a:t>
            </a:r>
            <a:r>
              <a:rPr lang="nl-NL" b="0" dirty="0"/>
              <a:t> </a:t>
            </a:r>
            <a:r>
              <a:rPr lang="nl-NL" b="0" dirty="0" err="1"/>
              <a:t>to</a:t>
            </a:r>
            <a:r>
              <a:rPr lang="nl-NL" b="0" dirty="0"/>
              <a:t> </a:t>
            </a:r>
            <a:r>
              <a:rPr lang="nl-NL" b="0" dirty="0" err="1"/>
              <a:t>the</a:t>
            </a:r>
            <a:r>
              <a:rPr lang="nl-NL" b="0" dirty="0"/>
              <a:t> </a:t>
            </a:r>
            <a:r>
              <a:rPr lang="nl-NL" b="0" dirty="0" err="1"/>
              <a:t>atmosphere</a:t>
            </a:r>
            <a:r>
              <a:rPr lang="nl-NL" b="0" dirty="0"/>
              <a:t> </a:t>
            </a:r>
            <a:r>
              <a:rPr lang="nl-NL" b="0" dirty="0" err="1"/>
              <a:t>and</a:t>
            </a:r>
            <a:r>
              <a:rPr lang="nl-NL" b="0" dirty="0"/>
              <a:t> </a:t>
            </a:r>
            <a:r>
              <a:rPr lang="nl-NL" b="0" dirty="0" err="1"/>
              <a:t>attractiveness</a:t>
            </a:r>
            <a:r>
              <a:rPr lang="nl-NL" b="0" dirty="0"/>
              <a:t> of </a:t>
            </a:r>
            <a:r>
              <a:rPr lang="nl-NL" b="0" dirty="0" err="1"/>
              <a:t>the</a:t>
            </a:r>
            <a:r>
              <a:rPr lang="nl-NL" b="0" dirty="0"/>
              <a:t> event.</a:t>
            </a:r>
          </a:p>
          <a:p>
            <a:pPr lvl="3"/>
            <a:r>
              <a:rPr lang="nl-NL" dirty="0"/>
              <a:t>- </a:t>
            </a:r>
            <a:r>
              <a:rPr lang="nl-NL" b="0" dirty="0"/>
              <a:t>Or </a:t>
            </a:r>
            <a:r>
              <a:rPr lang="nl-NL" b="0" dirty="0" err="1"/>
              <a:t>traveling</a:t>
            </a:r>
            <a:r>
              <a:rPr lang="nl-NL" b="0" dirty="0"/>
              <a:t> </a:t>
            </a:r>
            <a:r>
              <a:rPr lang="nl-NL" b="0" dirty="0" err="1"/>
              <a:t>to</a:t>
            </a:r>
            <a:r>
              <a:rPr lang="nl-NL" b="0" dirty="0"/>
              <a:t> </a:t>
            </a:r>
            <a:r>
              <a:rPr lang="nl-NL" b="0" dirty="0" err="1"/>
              <a:t>larger</a:t>
            </a:r>
            <a:r>
              <a:rPr lang="nl-NL" b="0" dirty="0"/>
              <a:t> </a:t>
            </a:r>
            <a:r>
              <a:rPr lang="nl-NL" b="0" dirty="0" err="1"/>
              <a:t>cities</a:t>
            </a:r>
            <a:r>
              <a:rPr lang="nl-NL" b="0" dirty="0"/>
              <a:t> </a:t>
            </a:r>
            <a:r>
              <a:rPr lang="nl-NL" b="0" dirty="0" err="1"/>
              <a:t>where</a:t>
            </a:r>
            <a:r>
              <a:rPr lang="nl-NL" b="0" dirty="0"/>
              <a:t> </a:t>
            </a:r>
            <a:r>
              <a:rPr lang="nl-NL" b="0" dirty="0" err="1"/>
              <a:t>the</a:t>
            </a:r>
            <a:r>
              <a:rPr lang="nl-NL" b="0" dirty="0"/>
              <a:t> </a:t>
            </a:r>
            <a:r>
              <a:rPr lang="nl-NL" b="0" dirty="0" err="1"/>
              <a:t>cosmopolitan</a:t>
            </a:r>
            <a:r>
              <a:rPr lang="nl-NL" b="0" dirty="0"/>
              <a:t> </a:t>
            </a:r>
            <a:r>
              <a:rPr lang="nl-NL" b="0" dirty="0" err="1"/>
              <a:t>character</a:t>
            </a:r>
            <a:r>
              <a:rPr lang="nl-NL" b="0" dirty="0"/>
              <a:t> is </a:t>
            </a:r>
            <a:r>
              <a:rPr lang="nl-NL" b="0" dirty="0" err="1"/>
              <a:t>the</a:t>
            </a:r>
            <a:r>
              <a:rPr lang="nl-NL" b="0" dirty="0"/>
              <a:t> </a:t>
            </a:r>
            <a:r>
              <a:rPr lang="nl-NL" b="0" dirty="0" err="1"/>
              <a:t>key</a:t>
            </a:r>
            <a:r>
              <a:rPr lang="nl-NL" b="0" dirty="0"/>
              <a:t> </a:t>
            </a:r>
            <a:r>
              <a:rPr lang="nl-NL" b="0" dirty="0" err="1"/>
              <a:t>attraction</a:t>
            </a:r>
            <a:r>
              <a:rPr lang="nl-NL" b="0" dirty="0"/>
              <a:t>.</a:t>
            </a:r>
          </a:p>
          <a:p>
            <a:pPr lvl="3"/>
            <a:r>
              <a:rPr lang="nl-NL" dirty="0"/>
              <a:t>- </a:t>
            </a:r>
            <a:r>
              <a:rPr lang="nl-NL" b="0" dirty="0"/>
              <a:t>The </a:t>
            </a:r>
            <a:r>
              <a:rPr lang="nl-NL" b="0" dirty="0" err="1"/>
              <a:t>experience</a:t>
            </a:r>
            <a:r>
              <a:rPr lang="nl-NL" b="0" dirty="0"/>
              <a:t> </a:t>
            </a:r>
            <a:r>
              <a:rPr lang="nl-NL" b="0" dirty="0" err="1"/>
              <a:t>would</a:t>
            </a:r>
            <a:r>
              <a:rPr lang="nl-NL" b="0" dirty="0"/>
              <a:t> feel </a:t>
            </a:r>
            <a:r>
              <a:rPr lang="nl-NL" b="0" dirty="0" err="1"/>
              <a:t>strange</a:t>
            </a:r>
            <a:r>
              <a:rPr lang="nl-NL" b="0" dirty="0"/>
              <a:t> </a:t>
            </a:r>
            <a:r>
              <a:rPr lang="nl-NL" b="0" dirty="0" err="1"/>
              <a:t>if</a:t>
            </a:r>
            <a:r>
              <a:rPr lang="nl-NL" b="0" dirty="0"/>
              <a:t> </a:t>
            </a:r>
            <a:r>
              <a:rPr lang="nl-NL" b="0" dirty="0" err="1"/>
              <a:t>you</a:t>
            </a:r>
            <a:r>
              <a:rPr lang="nl-NL" b="0" dirty="0"/>
              <a:t> </a:t>
            </a:r>
            <a:r>
              <a:rPr lang="nl-NL" b="0" dirty="0" err="1"/>
              <a:t>were</a:t>
            </a:r>
            <a:r>
              <a:rPr lang="nl-NL" b="0" dirty="0"/>
              <a:t> </a:t>
            </a:r>
            <a:r>
              <a:rPr lang="nl-NL" b="0" dirty="0" err="1"/>
              <a:t>there</a:t>
            </a:r>
            <a:r>
              <a:rPr lang="nl-NL" b="0" dirty="0"/>
              <a:t> </a:t>
            </a:r>
            <a:r>
              <a:rPr lang="nl-NL" b="0" dirty="0" err="1"/>
              <a:t>alone</a:t>
            </a:r>
            <a:r>
              <a:rPr lang="nl-NL" b="0" dirty="0"/>
              <a:t>, </a:t>
            </a:r>
            <a:r>
              <a:rPr lang="nl-NL" b="0" dirty="0" err="1"/>
              <a:t>and</a:t>
            </a:r>
            <a:r>
              <a:rPr lang="nl-NL" b="0" dirty="0"/>
              <a:t> </a:t>
            </a:r>
            <a:r>
              <a:rPr lang="nl-NL" b="0" dirty="0" err="1"/>
              <a:t>the</a:t>
            </a:r>
            <a:r>
              <a:rPr lang="nl-NL" b="0" dirty="0"/>
              <a:t> </a:t>
            </a:r>
            <a:r>
              <a:rPr lang="nl-NL" b="0" dirty="0" err="1"/>
              <a:t>enjoyment</a:t>
            </a:r>
            <a:r>
              <a:rPr lang="nl-NL" b="0" dirty="0"/>
              <a:t> </a:t>
            </a:r>
            <a:r>
              <a:rPr lang="nl-NL" b="0" dirty="0" err="1"/>
              <a:t>would</a:t>
            </a:r>
            <a:r>
              <a:rPr lang="nl-NL" b="0" dirty="0"/>
              <a:t> </a:t>
            </a:r>
            <a:r>
              <a:rPr lang="nl-NL" b="0" dirty="0" err="1"/>
              <a:t>diminish</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67</a:t>
            </a:fld>
            <a:endParaRPr lang="nl-NL"/>
          </a:p>
        </p:txBody>
      </p:sp>
    </p:spTree>
    <p:extLst>
      <p:ext uri="{BB962C8B-B14F-4D97-AF65-F5344CB8AC3E}">
        <p14:creationId xmlns:p14="http://schemas.microsoft.com/office/powerpoint/2010/main" val="2933634918"/>
      </p:ext>
    </p:extLst>
  </p:cSld>
  <p:clrMapOvr>
    <a:masterClrMapping/>
  </p:clrMapOvr>
  <p:transition spd="slow">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Tourist</a:t>
            </a:r>
            <a:r>
              <a:rPr lang="nl-NL" dirty="0"/>
              <a:t> </a:t>
            </a:r>
            <a:r>
              <a:rPr lang="nl-NL" dirty="0" err="1"/>
              <a:t>Roles</a:t>
            </a:r>
            <a:r>
              <a:rPr lang="nl-NL" dirty="0"/>
              <a:t> </a:t>
            </a:r>
            <a:r>
              <a:rPr lang="nl-NL" dirty="0" err="1"/>
              <a:t>and</a:t>
            </a:r>
            <a:r>
              <a:rPr lang="nl-NL" dirty="0"/>
              <a:t> </a:t>
            </a:r>
            <a:r>
              <a:rPr lang="nl-NL" dirty="0" err="1"/>
              <a:t>Typologies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Critique</a:t>
            </a:r>
            <a:r>
              <a:rPr lang="nl-NL" dirty="0"/>
              <a:t> of </a:t>
            </a:r>
            <a:r>
              <a:rPr lang="nl-NL" dirty="0" err="1"/>
              <a:t>the</a:t>
            </a:r>
            <a:r>
              <a:rPr lang="nl-NL" dirty="0"/>
              <a:t> </a:t>
            </a:r>
            <a:r>
              <a:rPr lang="nl-NL" dirty="0" err="1"/>
              <a:t>Tourist</a:t>
            </a:r>
            <a:r>
              <a:rPr lang="nl-NL" dirty="0"/>
              <a:t> </a:t>
            </a:r>
            <a:r>
              <a:rPr lang="nl-NL" dirty="0" err="1"/>
              <a:t>Gaze</a:t>
            </a:r>
            <a:r>
              <a:rPr lang="nl-NL" dirty="0"/>
              <a:t> </a:t>
            </a:r>
            <a:r>
              <a:rPr lang="nl-NL" dirty="0" err="1"/>
              <a:t>Theory</a:t>
            </a:r>
            <a:r>
              <a:rPr lang="nl-NL" dirty="0"/>
              <a:t>: </a:t>
            </a:r>
          </a:p>
          <a:p>
            <a:pPr lvl="3"/>
            <a:r>
              <a:rPr lang="nl-NL" dirty="0"/>
              <a:t>- </a:t>
            </a:r>
            <a:r>
              <a:rPr lang="nl-NL" b="0" dirty="0"/>
              <a:t>The </a:t>
            </a:r>
            <a:r>
              <a:rPr lang="nl-NL" b="0" dirty="0" err="1"/>
              <a:t>idea</a:t>
            </a:r>
            <a:r>
              <a:rPr lang="nl-NL" b="0" dirty="0"/>
              <a:t> of </a:t>
            </a:r>
            <a:r>
              <a:rPr lang="nl-NL" b="0" dirty="0" err="1"/>
              <a:t>the</a:t>
            </a:r>
            <a:r>
              <a:rPr lang="nl-NL" b="0" dirty="0"/>
              <a:t> </a:t>
            </a:r>
            <a:r>
              <a:rPr lang="nl-NL" b="0" dirty="0" err="1"/>
              <a:t>tourist</a:t>
            </a:r>
            <a:r>
              <a:rPr lang="nl-NL" b="0" dirty="0"/>
              <a:t> </a:t>
            </a:r>
            <a:r>
              <a:rPr lang="nl-NL" b="0" dirty="0" err="1"/>
              <a:t>gaze</a:t>
            </a:r>
            <a:r>
              <a:rPr lang="nl-NL" b="0" dirty="0"/>
              <a:t> has been </a:t>
            </a:r>
            <a:r>
              <a:rPr lang="nl-NL" b="0" dirty="0" err="1"/>
              <a:t>criticized</a:t>
            </a:r>
            <a:r>
              <a:rPr lang="nl-NL" b="0" dirty="0"/>
              <a:t> </a:t>
            </a:r>
            <a:r>
              <a:rPr lang="nl-NL" b="0" dirty="0" err="1"/>
              <a:t>and</a:t>
            </a:r>
            <a:r>
              <a:rPr lang="nl-NL" b="0" dirty="0"/>
              <a:t> </a:t>
            </a:r>
            <a:r>
              <a:rPr lang="nl-NL" b="0" dirty="0" err="1"/>
              <a:t>developed</a:t>
            </a:r>
            <a:r>
              <a:rPr lang="nl-NL" b="0" dirty="0"/>
              <a:t> over </a:t>
            </a:r>
            <a:r>
              <a:rPr lang="nl-NL" b="0" dirty="0" err="1"/>
              <a:t>the</a:t>
            </a:r>
            <a:r>
              <a:rPr lang="nl-NL" b="0" dirty="0"/>
              <a:t> </a:t>
            </a:r>
            <a:r>
              <a:rPr lang="nl-NL" b="0" dirty="0" err="1"/>
              <a:t>years</a:t>
            </a:r>
            <a:r>
              <a:rPr lang="nl-NL" b="0" dirty="0"/>
              <a:t>. </a:t>
            </a:r>
          </a:p>
          <a:p>
            <a:pPr lvl="3"/>
            <a:r>
              <a:rPr lang="nl-NL" dirty="0"/>
              <a:t>- </a:t>
            </a:r>
            <a:r>
              <a:rPr lang="nl-NL" b="0" dirty="0" err="1"/>
              <a:t>Much</a:t>
            </a:r>
            <a:r>
              <a:rPr lang="nl-NL" b="0" dirty="0"/>
              <a:t> of </a:t>
            </a:r>
            <a:r>
              <a:rPr lang="nl-NL" b="0" dirty="0" err="1"/>
              <a:t>the</a:t>
            </a:r>
            <a:r>
              <a:rPr lang="nl-NL" b="0" dirty="0"/>
              <a:t> </a:t>
            </a:r>
            <a:r>
              <a:rPr lang="nl-NL" b="0" dirty="0" err="1"/>
              <a:t>critique</a:t>
            </a:r>
            <a:r>
              <a:rPr lang="nl-NL" b="0" dirty="0"/>
              <a:t> has </a:t>
            </a:r>
            <a:r>
              <a:rPr lang="nl-NL" b="0" dirty="0" err="1"/>
              <a:t>focused</a:t>
            </a:r>
            <a:r>
              <a:rPr lang="nl-NL" b="0" dirty="0"/>
              <a:t> on </a:t>
            </a:r>
            <a:r>
              <a:rPr lang="nl-NL" b="0" dirty="0" err="1"/>
              <a:t>the</a:t>
            </a:r>
            <a:r>
              <a:rPr lang="nl-NL" b="0" dirty="0"/>
              <a:t> </a:t>
            </a:r>
            <a:r>
              <a:rPr lang="nl-NL" b="0" dirty="0" err="1"/>
              <a:t>visual</a:t>
            </a:r>
            <a:r>
              <a:rPr lang="nl-NL" b="0" dirty="0"/>
              <a:t> </a:t>
            </a:r>
            <a:r>
              <a:rPr lang="nl-NL" b="0" dirty="0" err="1"/>
              <a:t>aspects</a:t>
            </a:r>
            <a:r>
              <a:rPr lang="nl-NL" b="0" dirty="0"/>
              <a:t>, </a:t>
            </a:r>
            <a:r>
              <a:rPr lang="nl-NL" b="0" dirty="0" err="1"/>
              <a:t>while</a:t>
            </a:r>
            <a:r>
              <a:rPr lang="nl-NL" b="0" dirty="0"/>
              <a:t> </a:t>
            </a:r>
            <a:r>
              <a:rPr lang="nl-NL" b="0" dirty="0" err="1"/>
              <a:t>traveling</a:t>
            </a:r>
            <a:r>
              <a:rPr lang="nl-NL" b="0" dirty="0"/>
              <a:t> </a:t>
            </a:r>
            <a:r>
              <a:rPr lang="nl-NL" b="0" dirty="0" err="1"/>
              <a:t>encompasses</a:t>
            </a:r>
            <a:r>
              <a:rPr lang="nl-NL" b="0" dirty="0"/>
              <a:t> </a:t>
            </a:r>
            <a:r>
              <a:rPr lang="nl-NL" b="0" dirty="0" err="1"/>
              <a:t>physical</a:t>
            </a:r>
            <a:r>
              <a:rPr lang="nl-NL" b="0" dirty="0"/>
              <a:t> </a:t>
            </a:r>
            <a:r>
              <a:rPr lang="nl-NL" b="0" dirty="0" err="1"/>
              <a:t>and</a:t>
            </a:r>
            <a:r>
              <a:rPr lang="nl-NL" b="0" dirty="0"/>
              <a:t> </a:t>
            </a:r>
            <a:r>
              <a:rPr lang="nl-NL" b="0" dirty="0" err="1"/>
              <a:t>corporeal</a:t>
            </a:r>
            <a:r>
              <a:rPr lang="nl-NL" b="0" dirty="0"/>
              <a:t> </a:t>
            </a:r>
            <a:r>
              <a:rPr lang="nl-NL" b="0" dirty="0" err="1"/>
              <a:t>experiences</a:t>
            </a:r>
            <a:r>
              <a:rPr lang="nl-NL" b="0" dirty="0"/>
              <a:t>, </a:t>
            </a:r>
            <a:r>
              <a:rPr lang="nl-NL" b="0" dirty="0" err="1"/>
              <a:t>engaging</a:t>
            </a:r>
            <a:r>
              <a:rPr lang="nl-NL" b="0" dirty="0"/>
              <a:t> </a:t>
            </a:r>
            <a:r>
              <a:rPr lang="nl-NL" b="0" dirty="0" err="1"/>
              <a:t>all</a:t>
            </a:r>
            <a:r>
              <a:rPr lang="nl-NL" b="0" dirty="0"/>
              <a:t> </a:t>
            </a:r>
            <a:r>
              <a:rPr lang="nl-NL" b="0" dirty="0" err="1"/>
              <a:t>the</a:t>
            </a:r>
            <a:r>
              <a:rPr lang="nl-NL" b="0" dirty="0"/>
              <a:t> </a:t>
            </a:r>
            <a:r>
              <a:rPr lang="nl-NL" b="0" dirty="0" err="1"/>
              <a:t>senses</a:t>
            </a:r>
            <a:r>
              <a:rPr lang="nl-NL" b="0" dirty="0"/>
              <a:t>.</a:t>
            </a:r>
          </a:p>
          <a:p>
            <a:pPr lvl="3"/>
            <a:r>
              <a:rPr lang="nl-NL" dirty="0"/>
              <a:t>- </a:t>
            </a:r>
            <a:r>
              <a:rPr lang="nl-NL" b="0" dirty="0" err="1"/>
              <a:t>Moreover</a:t>
            </a:r>
            <a:r>
              <a:rPr lang="nl-NL" b="0" dirty="0"/>
              <a:t>, </a:t>
            </a:r>
            <a:r>
              <a:rPr lang="nl-NL" b="0" dirty="0" err="1"/>
              <a:t>restricting</a:t>
            </a:r>
            <a:r>
              <a:rPr lang="nl-NL" b="0" dirty="0"/>
              <a:t> </a:t>
            </a:r>
            <a:r>
              <a:rPr lang="nl-NL" b="0" dirty="0" err="1"/>
              <a:t>the</a:t>
            </a:r>
            <a:r>
              <a:rPr lang="nl-NL" b="0" dirty="0"/>
              <a:t> </a:t>
            </a:r>
            <a:r>
              <a:rPr lang="nl-NL" b="0" dirty="0" err="1"/>
              <a:t>tourist</a:t>
            </a:r>
            <a:r>
              <a:rPr lang="nl-NL" b="0" dirty="0"/>
              <a:t> </a:t>
            </a:r>
            <a:r>
              <a:rPr lang="nl-NL" b="0" dirty="0" err="1"/>
              <a:t>experience</a:t>
            </a:r>
            <a:r>
              <a:rPr lang="nl-NL" b="0" dirty="0"/>
              <a:t> </a:t>
            </a:r>
            <a:r>
              <a:rPr lang="nl-NL" b="0" dirty="0" err="1"/>
              <a:t>to</a:t>
            </a:r>
            <a:r>
              <a:rPr lang="nl-NL" b="0" dirty="0"/>
              <a:t> </a:t>
            </a:r>
            <a:r>
              <a:rPr lang="nl-NL" b="0" dirty="0" err="1"/>
              <a:t>just</a:t>
            </a:r>
            <a:r>
              <a:rPr lang="nl-NL" b="0" dirty="0"/>
              <a:t> </a:t>
            </a:r>
            <a:r>
              <a:rPr lang="nl-NL" b="0" dirty="0" err="1"/>
              <a:t>the</a:t>
            </a:r>
            <a:r>
              <a:rPr lang="nl-NL" b="0" dirty="0"/>
              <a:t> </a:t>
            </a:r>
            <a:r>
              <a:rPr lang="nl-NL" b="0" dirty="0" err="1"/>
              <a:t>gaze</a:t>
            </a:r>
            <a:r>
              <a:rPr lang="nl-NL" b="0" dirty="0"/>
              <a:t> </a:t>
            </a:r>
            <a:r>
              <a:rPr lang="nl-NL" b="0" dirty="0" err="1"/>
              <a:t>may</a:t>
            </a:r>
            <a:r>
              <a:rPr lang="nl-NL" b="0" dirty="0"/>
              <a:t> </a:t>
            </a:r>
            <a:r>
              <a:rPr lang="nl-NL" b="0" dirty="0" err="1"/>
              <a:t>overlook</a:t>
            </a:r>
            <a:r>
              <a:rPr lang="nl-NL" b="0" dirty="0"/>
              <a:t> </a:t>
            </a:r>
            <a:r>
              <a:rPr lang="nl-NL" b="0" dirty="0" err="1"/>
              <a:t>the</a:t>
            </a:r>
            <a:r>
              <a:rPr lang="nl-NL" b="0" dirty="0"/>
              <a:t> 'second </a:t>
            </a:r>
            <a:r>
              <a:rPr lang="nl-NL" b="0" dirty="0" err="1"/>
              <a:t>gaze</a:t>
            </a:r>
            <a:r>
              <a:rPr lang="nl-NL" b="0" dirty="0"/>
              <a:t>', </a:t>
            </a:r>
            <a:r>
              <a:rPr lang="nl-NL" b="0" dirty="0" err="1"/>
              <a:t>which</a:t>
            </a:r>
            <a:r>
              <a:rPr lang="nl-NL" b="0" dirty="0"/>
              <a:t> </a:t>
            </a:r>
            <a:r>
              <a:rPr lang="nl-NL" b="0" dirty="0" err="1"/>
              <a:t>goes</a:t>
            </a:r>
            <a:r>
              <a:rPr lang="nl-NL" b="0" dirty="0"/>
              <a:t> </a:t>
            </a:r>
            <a:r>
              <a:rPr lang="nl-NL" b="0" dirty="0" err="1"/>
              <a:t>beyond</a:t>
            </a:r>
            <a:r>
              <a:rPr lang="nl-NL" b="0" dirty="0"/>
              <a:t> </a:t>
            </a:r>
            <a:r>
              <a:rPr lang="nl-NL" b="0" dirty="0" err="1"/>
              <a:t>surface</a:t>
            </a:r>
            <a:r>
              <a:rPr lang="nl-NL" b="0" dirty="0"/>
              <a:t>-level </a:t>
            </a:r>
            <a:r>
              <a:rPr lang="nl-NL" b="0" dirty="0" err="1"/>
              <a:t>perceptions</a:t>
            </a:r>
            <a:r>
              <a:rPr lang="nl-NL" b="0" dirty="0"/>
              <a:t> </a:t>
            </a:r>
            <a:r>
              <a:rPr lang="nl-NL" b="0" dirty="0" err="1"/>
              <a:t>and</a:t>
            </a:r>
            <a:r>
              <a:rPr lang="nl-NL" b="0" dirty="0"/>
              <a:t> </a:t>
            </a:r>
            <a:r>
              <a:rPr lang="nl-NL" b="0" dirty="0" err="1"/>
              <a:t>acknowledges</a:t>
            </a:r>
            <a:r>
              <a:rPr lang="nl-NL" b="0" dirty="0"/>
              <a:t> </a:t>
            </a:r>
            <a:r>
              <a:rPr lang="nl-NL" b="0" dirty="0" err="1"/>
              <a:t>the</a:t>
            </a:r>
            <a:r>
              <a:rPr lang="nl-NL" b="0" dirty="0"/>
              <a:t> </a:t>
            </a:r>
            <a:r>
              <a:rPr lang="nl-NL" b="0" dirty="0" err="1"/>
              <a:t>unseen</a:t>
            </a:r>
            <a:r>
              <a:rPr lang="nl-NL" b="0" dirty="0"/>
              <a:t> </a:t>
            </a:r>
            <a:r>
              <a:rPr lang="nl-NL" b="0" dirty="0" err="1"/>
              <a:t>and</a:t>
            </a:r>
            <a:r>
              <a:rPr lang="nl-NL" b="0" dirty="0"/>
              <a:t> </a:t>
            </a:r>
            <a:r>
              <a:rPr lang="nl-NL" b="0" dirty="0" err="1"/>
              <a:t>unsaid</a:t>
            </a:r>
            <a:r>
              <a:rPr lang="nl-NL" b="0" dirty="0"/>
              <a:t> </a:t>
            </a:r>
            <a:r>
              <a:rPr lang="nl-NL" b="0" dirty="0" err="1"/>
              <a:t>elements</a:t>
            </a:r>
            <a:r>
              <a:rPr lang="nl-NL" b="0" dirty="0"/>
              <a:t> </a:t>
            </a:r>
            <a:r>
              <a:rPr lang="nl-NL" b="0" dirty="0" err="1"/>
              <a:t>that</a:t>
            </a:r>
            <a:r>
              <a:rPr lang="nl-NL" b="0" dirty="0"/>
              <a:t> are </a:t>
            </a:r>
            <a:r>
              <a:rPr lang="nl-NL" b="0" dirty="0" err="1"/>
              <a:t>integral</a:t>
            </a:r>
            <a:r>
              <a:rPr lang="nl-NL" b="0" dirty="0"/>
              <a:t> </a:t>
            </a:r>
            <a:r>
              <a:rPr lang="nl-NL" b="0" dirty="0" err="1"/>
              <a:t>to</a:t>
            </a:r>
            <a:r>
              <a:rPr lang="nl-NL" b="0" dirty="0"/>
              <a:t> </a:t>
            </a:r>
            <a:r>
              <a:rPr lang="nl-NL" b="0" dirty="0" err="1"/>
              <a:t>the</a:t>
            </a:r>
            <a:r>
              <a:rPr lang="nl-NL" b="0" dirty="0"/>
              <a:t> </a:t>
            </a:r>
            <a:r>
              <a:rPr lang="nl-NL" b="0" dirty="0" err="1"/>
              <a:t>experience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68</a:t>
            </a:fld>
            <a:endParaRPr lang="nl-NL"/>
          </a:p>
        </p:txBody>
      </p:sp>
    </p:spTree>
    <p:extLst>
      <p:ext uri="{BB962C8B-B14F-4D97-AF65-F5344CB8AC3E}">
        <p14:creationId xmlns:p14="http://schemas.microsoft.com/office/powerpoint/2010/main" val="781559720"/>
      </p:ext>
    </p:extLst>
  </p:cSld>
  <p:clrMapOvr>
    <a:masterClrMapping/>
  </p:clrMapOvr>
  <p:transition spd="slow">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250</TotalTime>
  <Words>8366</Words>
  <Application>Microsoft Macintosh PowerPoint</Application>
  <PresentationFormat>Custom</PresentationFormat>
  <Paragraphs>712</Paragraphs>
  <Slides>70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70</vt:i4>
      </vt:variant>
    </vt:vector>
  </HeadingPairs>
  <TitlesOfParts>
    <vt:vector size="75" baseType="lpstr">
      <vt:lpstr>Georgia</vt:lpstr>
      <vt:lpstr>Calibri</vt:lpstr>
      <vt:lpstr>Minion</vt:lpstr>
      <vt:lpstr>Arial</vt:lpstr>
      <vt:lpstr>Corporate template-set Universiteit Leiden</vt:lpstr>
      <vt:lpstr>Sociology of Tourism  European Institute of Innovation, Entrepreneurship and Technology Lessingstraße 79, 13158 Berlin, Germany </vt:lpstr>
      <vt:lpstr>Index</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1- Travel Behavior and Tourism Motivation </vt:lpstr>
      <vt:lpstr>2- -Consumer Behavior and the Decision-Making Process</vt:lpstr>
      <vt:lpstr>2- -Consumer Behavior and the Decision-Making Process</vt:lpstr>
      <vt:lpstr>2- -Consumer Behavior and the Decision-Making Process</vt:lpstr>
      <vt:lpstr>2- -Consumer Behavior and the Decision-Making Process</vt:lpstr>
      <vt:lpstr>2- -Consumer Behavior and the Decision-Making Process</vt:lpstr>
      <vt:lpstr>2- -Consumer Behavior and the Decision-Making Process</vt:lpstr>
      <vt:lpstr>2- -Consumer Behavior and the Decision-Making Process</vt:lpstr>
      <vt:lpstr>2- -Consumer Behavior and the Decision-Making Process</vt:lpstr>
      <vt:lpstr>3- Motivation Theories</vt:lpstr>
      <vt:lpstr>3- Motivation Theories</vt:lpstr>
      <vt:lpstr>3- Motivation Theories</vt:lpstr>
      <vt:lpstr>3- Motivation Theories</vt:lpstr>
      <vt:lpstr>3- Motivation Theories</vt:lpstr>
      <vt:lpstr>3- Motivation Theories</vt:lpstr>
      <vt:lpstr>3- Motivation Theories</vt:lpstr>
      <vt:lpstr>3- Motivation Theories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4- Tourist Roles and Typologies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196</cp:revision>
  <dcterms:created xsi:type="dcterms:W3CDTF">2023-10-18T00:40:52Z</dcterms:created>
  <dcterms:modified xsi:type="dcterms:W3CDTF">2024-12-06T05:49:11Z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