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8" r:id="rId7"/>
    <p:sldId id="273" r:id="rId8"/>
    <p:sldId id="272" r:id="rId9"/>
    <p:sldId id="274" r:id="rId10"/>
    <p:sldId id="275" r:id="rId11"/>
    <p:sldId id="276" r:id="rId12"/>
    <p:sldId id="277" r:id="rId13"/>
    <p:sldId id="278" r:id="rId14"/>
    <p:sldId id="279" r:id="rId15"/>
    <p:sldId id="269" r:id="rId16"/>
  </p:sldIdLst>
  <p:sldSz cx="12198350" cy="6858000"/>
  <p:notesSz cx="6858000" cy="9144000"/>
  <p:embeddedFontLs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Minion" panose="020B0604020202020204"/>
      <p:regular r:id="rId23"/>
      <p:bold r:id="rId24"/>
      <p:italic r:id="rId25"/>
      <p:boldItalic r:id="rId26"/>
    </p:embeddedFont>
  </p:embeddedFontLst>
  <p:custDataLst>
    <p:tags r:id="rId2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53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10-12-2024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10-12-2024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10-12-2024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1412776"/>
            <a:ext cx="12313368" cy="1296144"/>
          </a:xfrm>
        </p:spPr>
        <p:txBody>
          <a:bodyPr/>
          <a:lstStyle/>
          <a:p>
            <a:r>
              <a:rPr lang="en-US" dirty="0"/>
              <a:t>The Dynamics of Leadership and Decision-Making in the 21st Century</a:t>
            </a: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Introduction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Leadership Styles and Their Impact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Cognitive Biases in Decision-Making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Leadership in the Digital Age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Cross-Cultural Leadership Challenges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Ethical Leadership and Corporate Responsibility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Future Trends in Leadership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Interactive Scenario and Reflection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Conclusion and Key Takeaways</a:t>
            </a:r>
          </a:p>
          <a:p>
            <a:pPr marL="0" indent="0">
              <a:buNone/>
            </a:pPr>
            <a:endParaRPr lang="en-IN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9" name="Picture 5" descr="The 8 Rules of Service Leadership | Salesforce">
            <a:extLst>
              <a:ext uri="{FF2B5EF4-FFF2-40B4-BE49-F238E27FC236}">
                <a16:creationId xmlns:a16="http://schemas.microsoft.com/office/drawing/2014/main" id="{9A2BE8FF-4D6C-A914-A021-BD1593211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181" y="1700808"/>
            <a:ext cx="5603269" cy="33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32042" y="1340768"/>
            <a:ext cx="10779701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2000" b="1" dirty="0"/>
              <a:t>What is Leadership?</a:t>
            </a:r>
          </a:p>
          <a:p>
            <a:pPr marL="0" indent="0">
              <a:buNone/>
            </a:pPr>
            <a:r>
              <a:rPr lang="en-US" sz="2000" dirty="0"/>
              <a:t>The ability to influence and inspire others toward a common goal.</a:t>
            </a:r>
          </a:p>
          <a:p>
            <a:pPr marL="0" indent="0">
              <a:buNone/>
            </a:pPr>
            <a:r>
              <a:rPr lang="en-IN" sz="2000" b="1" dirty="0"/>
              <a:t>Why Decision-Making Matters?</a:t>
            </a:r>
          </a:p>
          <a:p>
            <a:pPr marL="0" indent="0">
              <a:buNone/>
            </a:pPr>
            <a:r>
              <a:rPr lang="en-US" sz="2000" dirty="0"/>
              <a:t>Leaders make critical choices that shape organizations' futures.</a:t>
            </a:r>
            <a:endParaRPr lang="en-IN" sz="2000" b="1" dirty="0"/>
          </a:p>
          <a:p>
            <a:pPr marL="0" indent="0">
              <a:buNone/>
            </a:pPr>
            <a:r>
              <a:rPr lang="en-IN" sz="2000" b="1" dirty="0"/>
              <a:t>Key Themes</a:t>
            </a:r>
            <a:r>
              <a:rPr lang="en-IN" sz="2000" dirty="0"/>
              <a:t>:</a:t>
            </a:r>
            <a:endParaRPr lang="en-IN" sz="2000" b="1" dirty="0"/>
          </a:p>
          <a:p>
            <a:pPr marL="0" indent="0">
              <a:buNone/>
            </a:pPr>
            <a:r>
              <a:rPr lang="en-US" sz="2000" dirty="0"/>
              <a:t>Leadership styles, cognitive biases, digital age challenges.</a:t>
            </a:r>
            <a:endParaRPr lang="en-IN" sz="2000" b="1" dirty="0"/>
          </a:p>
          <a:p>
            <a:pPr marL="0" indent="0">
              <a:buNone/>
            </a:pPr>
            <a:r>
              <a:rPr lang="en-IN" sz="2000" b="1" dirty="0"/>
              <a:t>Purpose</a:t>
            </a:r>
            <a:r>
              <a:rPr lang="en-IN" sz="2000" dirty="0"/>
              <a:t>:</a:t>
            </a:r>
            <a:endParaRPr lang="en-IN" sz="2000" b="1" dirty="0"/>
          </a:p>
          <a:p>
            <a:pPr marL="0" indent="0">
              <a:buNone/>
            </a:pPr>
            <a:r>
              <a:rPr lang="en-US" sz="2000" dirty="0"/>
              <a:t>Understand modern leadership through case studies and activities.</a:t>
            </a:r>
          </a:p>
          <a:p>
            <a:pPr marL="0" indent="0">
              <a:buNone/>
            </a:pPr>
            <a:endParaRPr lang="en-GB" sz="2000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1A77E-D960-DAB2-26B2-4688681E2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588DD7-1A47-7EA2-B8D0-DC86D810C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IN" dirty="0"/>
              <a:t>Leadership Styles</a:t>
            </a:r>
            <a:endParaRPr lang="en-GB" b="1" i="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610A4A-3E1E-FB0D-DB40-B06528865682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000" b="1" dirty="0">
                <a:solidFill>
                  <a:schemeClr val="bg2"/>
                </a:solidFill>
              </a:rPr>
              <a:t>Transformational Leadership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000" dirty="0">
                <a:solidFill>
                  <a:schemeClr val="bg2"/>
                </a:solidFill>
              </a:rPr>
              <a:t>Focuses on vision, inspiration, and change.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000" b="1" dirty="0">
                <a:solidFill>
                  <a:schemeClr val="bg2"/>
                </a:solidFill>
              </a:rPr>
              <a:t>Transactional Leadership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Focus on structure, rewards, and performance.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000" b="1" dirty="0">
                <a:solidFill>
                  <a:schemeClr val="bg2"/>
                </a:solidFill>
              </a:rPr>
              <a:t>Servant Leadership</a:t>
            </a:r>
            <a:endParaRPr lang="en-GB" sz="2000" b="1" dirty="0">
              <a:solidFill>
                <a:schemeClr val="bg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Prioritizes the well-being and development of others.</a:t>
            </a:r>
          </a:p>
          <a:p>
            <a:pPr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000" b="1" dirty="0">
                <a:solidFill>
                  <a:schemeClr val="bg2"/>
                </a:solidFill>
              </a:rPr>
              <a:t>Activity: 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2000" dirty="0">
                <a:solidFill>
                  <a:schemeClr val="bg2"/>
                </a:solidFill>
              </a:rPr>
              <a:t>Reflect on your leadership style using a self-assessment.</a:t>
            </a: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GB" sz="1400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CE75D4B-21FA-AC50-A0C7-E700BE1538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3</a:t>
            </a:fld>
            <a:endParaRPr lang="nl-NL"/>
          </a:p>
        </p:txBody>
      </p:sp>
      <p:pic>
        <p:nvPicPr>
          <p:cNvPr id="3076" name="Picture 4" descr="How to know your leadership style | On Being Human Leadership Coaching">
            <a:extLst>
              <a:ext uri="{FF2B5EF4-FFF2-40B4-BE49-F238E27FC236}">
                <a16:creationId xmlns:a16="http://schemas.microsoft.com/office/drawing/2014/main" id="{F767C9E2-523C-B3E9-6A4E-9B87956FF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56" y="332656"/>
            <a:ext cx="5192978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74230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016B4-8D88-49B4-4396-52466B351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F3713F0-49AC-7D31-F922-35A8ED691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Cognitive Biases in Decision-Making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C0B3C447-158D-1BF8-9C65-D04D32634A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2551" y="1412776"/>
            <a:ext cx="9843597" cy="424847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IN" sz="2400" b="1" dirty="0"/>
              <a:t>Overconfidence Bias</a:t>
            </a:r>
            <a:r>
              <a:rPr lang="en-IN" sz="2400" dirty="0"/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IN" sz="2400" dirty="0"/>
              <a:t>Leaders overestimate their ability.</a:t>
            </a:r>
          </a:p>
          <a:p>
            <a:pPr>
              <a:lnSpc>
                <a:spcPct val="100000"/>
              </a:lnSpc>
            </a:pPr>
            <a:r>
              <a:rPr lang="en-IN" sz="2400" b="1" dirty="0"/>
              <a:t>Groupthink: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/>
              <a:t>The tendency to conform to group decisions</a:t>
            </a:r>
          </a:p>
          <a:p>
            <a:pPr>
              <a:lnSpc>
                <a:spcPct val="100000"/>
              </a:lnSpc>
            </a:pPr>
            <a:r>
              <a:rPr lang="en-IN" sz="2400" b="1" dirty="0"/>
              <a:t>Anchoring Bias</a:t>
            </a:r>
            <a:r>
              <a:rPr lang="en-IN" sz="2400" dirty="0"/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/>
              <a:t>Initial information heavily influences decisions.</a:t>
            </a:r>
          </a:p>
          <a:p>
            <a:pPr>
              <a:buNone/>
            </a:pPr>
            <a:r>
              <a:rPr lang="en-IN" sz="2400" b="1" dirty="0"/>
              <a:t>Case Study</a:t>
            </a:r>
            <a:r>
              <a:rPr lang="en-IN" sz="2400" dirty="0"/>
              <a:t>:</a:t>
            </a:r>
          </a:p>
          <a:p>
            <a:pPr>
              <a:buNone/>
            </a:pPr>
            <a:r>
              <a:rPr lang="en-US" sz="2400" dirty="0"/>
              <a:t>Nokia's failure due to groupthink and overconfidence.</a:t>
            </a:r>
            <a:endParaRPr lang="en-IN" sz="220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924695C-82E4-665B-94C5-0426724010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6163903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575CF-B747-EB5F-DFF0-4F27C7FBA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47FC3B-4B0D-DD68-11CB-297750377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dirty="0"/>
              <a:t>Leadership in the Digital Age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72FD67-8B04-C824-7AA6-7C8884D83511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BF6C17D-C56C-8AAA-F5E5-F81B78EEF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758832-14C3-7D6A-51BC-3AB5A569ED5E}"/>
              </a:ext>
            </a:extLst>
          </p:cNvPr>
          <p:cNvSpPr txBox="1"/>
          <p:nvPr/>
        </p:nvSpPr>
        <p:spPr>
          <a:xfrm>
            <a:off x="404662" y="1124744"/>
            <a:ext cx="5622505" cy="4923631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400" b="1" dirty="0">
                <a:solidFill>
                  <a:schemeClr val="bg2"/>
                </a:solidFill>
              </a:rPr>
              <a:t>Digital Leadership: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400" dirty="0">
                <a:solidFill>
                  <a:schemeClr val="bg2"/>
                </a:solidFill>
              </a:rPr>
              <a:t>Managing remote teams and using technology effectively.</a:t>
            </a:r>
          </a:p>
          <a:p>
            <a:pPr marL="180975" indent="-180975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400" b="1" dirty="0">
                <a:solidFill>
                  <a:schemeClr val="bg2"/>
                </a:solidFill>
              </a:rPr>
              <a:t>AI in Decision-Making: 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400" dirty="0">
                <a:solidFill>
                  <a:schemeClr val="bg2"/>
                </a:solidFill>
              </a:rPr>
              <a:t>Using data analytics and AI for strategic choices.</a:t>
            </a:r>
          </a:p>
          <a:p>
            <a:pPr marL="180975" indent="-180975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400" b="1" dirty="0">
                <a:solidFill>
                  <a:schemeClr val="bg2"/>
                </a:solidFill>
              </a:rPr>
              <a:t>Microsoft’s Remote Leadership: 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400" dirty="0">
                <a:solidFill>
                  <a:schemeClr val="bg2"/>
                </a:solidFill>
              </a:rPr>
              <a:t>Emphasis on trust and flexibility. 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IN" sz="2400" dirty="0">
              <a:solidFill>
                <a:schemeClr val="bg2"/>
              </a:solidFill>
            </a:endParaRPr>
          </a:p>
        </p:txBody>
      </p:sp>
      <p:pic>
        <p:nvPicPr>
          <p:cNvPr id="7" name="Picture 3" descr="8 Ways to Achieve Augmented Leadership in the Digital Age">
            <a:extLst>
              <a:ext uri="{FF2B5EF4-FFF2-40B4-BE49-F238E27FC236}">
                <a16:creationId xmlns:a16="http://schemas.microsoft.com/office/drawing/2014/main" id="{4F23E8C0-3A55-8A3D-CD5E-E6535B20D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163" y="1700808"/>
            <a:ext cx="5095523" cy="30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28832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AD604-5BE0-E961-435B-011B8AB58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9C6625A3-262F-924D-94E5-B83B5C86C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Cross-Cultural Leadership Challenges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4C707165-B8EA-A4E5-44D7-23C9B3099A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94519" y="1268760"/>
            <a:ext cx="9843597" cy="5004556"/>
          </a:xfrm>
        </p:spPr>
        <p:txBody>
          <a:bodyPr>
            <a:normAutofit/>
          </a:bodyPr>
          <a:lstStyle/>
          <a:p>
            <a:pPr marL="276225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Hofstede's Dimensions: </a:t>
            </a:r>
          </a:p>
          <a:p>
            <a:pPr marL="276225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Cultural differences in power distance, individualism, etc.</a:t>
            </a:r>
          </a:p>
          <a:p>
            <a:pPr marL="276225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Managing Diversity: </a:t>
            </a:r>
          </a:p>
          <a:p>
            <a:pPr marL="276225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How to lead across different cultures effectively.</a:t>
            </a:r>
          </a:p>
          <a:p>
            <a:pPr marL="276225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Case Study: </a:t>
            </a: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Google’s leadership in a global workforce.</a:t>
            </a:r>
          </a:p>
          <a:p>
            <a:pPr marL="0" lvl="1" indent="0">
              <a:buNone/>
            </a:pPr>
            <a:endParaRPr lang="en-US" sz="2200" dirty="0"/>
          </a:p>
          <a:p>
            <a:pPr marL="0" lvl="1" indent="0">
              <a:buNone/>
            </a:pPr>
            <a:endParaRPr lang="en-US" sz="220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1605214-5EE0-B78F-3F4D-A1675DD21D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708680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B52DA5-CE0E-D4E6-D4F7-800914F6C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510D33-0A08-4429-D286-18357F5A3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671177" cy="432048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dirty="0"/>
              <a:t>Ethical Leadership and Corporate Responsibility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63B0E1-B358-0D9D-49F8-10AB8B43DDEC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0912B1A-2CBE-3ED0-F69D-7CCB84EEF1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D71243-5954-ACB0-DB2F-F0B55F2C8BAC}"/>
              </a:ext>
            </a:extLst>
          </p:cNvPr>
          <p:cNvSpPr txBox="1"/>
          <p:nvPr/>
        </p:nvSpPr>
        <p:spPr>
          <a:xfrm>
            <a:off x="0" y="1120484"/>
            <a:ext cx="7107287" cy="4923631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276225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Clr>
                <a:schemeClr val="bg2"/>
              </a:buClr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Ethical Leadership:</a:t>
            </a:r>
          </a:p>
          <a:p>
            <a:pPr marL="276225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Clr>
                <a:schemeClr val="bg2"/>
              </a:buClr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Making decisions that balance profit with social responsibility.</a:t>
            </a:r>
          </a:p>
          <a:p>
            <a:pPr marL="276225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Clr>
                <a:schemeClr val="bg2"/>
              </a:buClr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Satya Nadella’s Approach:</a:t>
            </a:r>
          </a:p>
          <a:p>
            <a:pPr marL="276225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Clr>
                <a:schemeClr val="bg2"/>
              </a:buClr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Empathy-driven leadership at Microsoft.</a:t>
            </a:r>
          </a:p>
          <a:p>
            <a:pPr marL="276225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Clr>
                <a:schemeClr val="bg2"/>
              </a:buClr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Unethical Leadership: </a:t>
            </a:r>
          </a:p>
          <a:p>
            <a:pPr marL="276225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buClr>
                <a:schemeClr val="bg2"/>
              </a:buClr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Wells Fargo’s scandal and the cost of unethical behaviour.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IN" sz="2000" dirty="0">
              <a:solidFill>
                <a:schemeClr val="bg2"/>
              </a:solidFill>
            </a:endParaRPr>
          </a:p>
        </p:txBody>
      </p:sp>
      <p:pic>
        <p:nvPicPr>
          <p:cNvPr id="5123" name="Picture 3" descr="Ethical Leadership Matters">
            <a:extLst>
              <a:ext uri="{FF2B5EF4-FFF2-40B4-BE49-F238E27FC236}">
                <a16:creationId xmlns:a16="http://schemas.microsoft.com/office/drawing/2014/main" id="{B14244BE-1085-569E-8C16-8013E65B7DD2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8" r="4468"/>
          <a:stretch>
            <a:fillRect/>
          </a:stretch>
        </p:blipFill>
        <p:spPr bwMode="auto">
          <a:xfrm>
            <a:off x="7323138" y="1252538"/>
            <a:ext cx="4470400" cy="479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40533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2EBB4-D906-1050-3528-248318F9A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653F0DD-E38B-0B2D-54F4-9ED7C3D50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Future Trends in Leadership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2191777-7ADC-7468-A19D-00142DBCB6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2551" y="1304764"/>
            <a:ext cx="7560840" cy="4356484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Sustainability: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kern="100" dirty="0">
                <a:cs typeface="Times New Roman" panose="02020603050405020304" pitchFamily="18" charset="0"/>
              </a:rPr>
              <a:t>Leaders must integrate sustainability into their decisions.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AI &amp; Big Data: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kern="100" dirty="0">
                <a:cs typeface="Times New Roman" panose="02020603050405020304" pitchFamily="18" charset="0"/>
              </a:rPr>
              <a:t>AI tools are shaping future leadership decisions.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Adaptive Leadership: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kern="100" dirty="0">
                <a:cs typeface="Times New Roman" panose="02020603050405020304" pitchFamily="18" charset="0"/>
              </a:rPr>
              <a:t>Ability to respond to rapidly changing environments</a:t>
            </a:r>
          </a:p>
          <a:p>
            <a:pPr marL="0" indent="0">
              <a:buNone/>
            </a:pPr>
            <a:endParaRPr lang="en-IN" sz="1600" dirty="0"/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CBB45DA-AD04-D2AE-5A30-D886B5F089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6146" name="Picture 2" descr="6 trends shaping the future of leadership">
            <a:extLst>
              <a:ext uri="{FF2B5EF4-FFF2-40B4-BE49-F238E27FC236}">
                <a16:creationId xmlns:a16="http://schemas.microsoft.com/office/drawing/2014/main" id="{5A105F7F-A5C2-BF2C-935E-610762B429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26"/>
          <a:stretch/>
        </p:blipFill>
        <p:spPr bwMode="auto">
          <a:xfrm>
            <a:off x="7254751" y="1306580"/>
            <a:ext cx="4538935" cy="426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39805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33458-04BB-0E81-4A1D-91FC9F6C0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394A8ADF-1BBE-FE2A-19A6-23E68435C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Interactive Scenario and Reflection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53E557EB-AFB4-B80C-056E-42679D13CB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6910" y="1530672"/>
            <a:ext cx="5950297" cy="424847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Scenario: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kern="100" dirty="0">
                <a:cs typeface="Times New Roman" panose="02020603050405020304" pitchFamily="18" charset="0"/>
              </a:rPr>
              <a:t>Leading a global crisis—balancing sustainability and profit.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Activity: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kern="100" dirty="0">
                <a:cs typeface="Times New Roman" panose="02020603050405020304" pitchFamily="18" charset="0"/>
              </a:rPr>
              <a:t>Groups present solutions to a crisis management challenge.</a:t>
            </a:r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5D783E0C-1B3E-1E7E-5819-FAE655EE80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7171" name="Picture 3" descr="Crisis Decision-Making Models | Crisis Management and Communication Class  Notes | Fiveable">
            <a:extLst>
              <a:ext uri="{FF2B5EF4-FFF2-40B4-BE49-F238E27FC236}">
                <a16:creationId xmlns:a16="http://schemas.microsoft.com/office/drawing/2014/main" id="{6B4E2E3E-CD2C-5805-2058-20D0AAB2C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35" y="1530672"/>
            <a:ext cx="5521047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65506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911F4-1186-5600-112D-E449FFBAB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 and Key Takeaways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28CBB4-A755-540F-8A4D-229C4C745E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70258F2-6EBD-83C7-D5CC-48023D88C2AE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394742" y="1163828"/>
            <a:ext cx="10110435" cy="4530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fontAlgn="base">
              <a:lnSpc>
                <a:spcPct val="107000"/>
              </a:lnSpc>
              <a:spcAft>
                <a:spcPts val="800"/>
              </a:spcAft>
              <a:buSzTx/>
              <a:buNone/>
              <a:tabLst/>
            </a:pPr>
            <a:r>
              <a:rPr lang="en-US" altLang="en-US" b="1" kern="100" dirty="0">
                <a:cs typeface="Times New Roman" panose="02020603050405020304" pitchFamily="18" charset="0"/>
              </a:rPr>
              <a:t>Summary: </a:t>
            </a:r>
          </a:p>
          <a:p>
            <a:pPr marL="0" marR="0" lvl="0" indent="0" fontAlgn="base">
              <a:lnSpc>
                <a:spcPct val="107000"/>
              </a:lnSpc>
              <a:spcAft>
                <a:spcPts val="800"/>
              </a:spcAft>
              <a:buSzTx/>
              <a:buNone/>
              <a:tabLst/>
            </a:pPr>
            <a:r>
              <a:rPr lang="en-US" altLang="en-US" kern="100" dirty="0">
                <a:cs typeface="Times New Roman" panose="02020603050405020304" pitchFamily="18" charset="0"/>
              </a:rPr>
              <a:t>Leadership is evolving with technology, ethics, and cultural awareness.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indent="0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altLang="en-US" b="1" kern="100" dirty="0">
                <a:cs typeface="Times New Roman" panose="02020603050405020304" pitchFamily="18" charset="0"/>
              </a:rPr>
              <a:t>Key Skills: </a:t>
            </a:r>
          </a:p>
          <a:p>
            <a:pPr marL="0" indent="0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altLang="en-US" kern="100" dirty="0">
                <a:cs typeface="Times New Roman" panose="02020603050405020304" pitchFamily="18" charset="0"/>
              </a:rPr>
              <a:t>Adaptability, strategic thinking, and empathy.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fontAlgn="base">
              <a:lnSpc>
                <a:spcPct val="107000"/>
              </a:lnSpc>
              <a:spcAft>
                <a:spcPts val="800"/>
              </a:spcAft>
              <a:buSzTx/>
              <a:buNone/>
              <a:tabLst/>
            </a:pPr>
            <a:r>
              <a:rPr lang="en-US" altLang="en-US" b="1" kern="100" dirty="0">
                <a:cs typeface="Times New Roman" panose="02020603050405020304" pitchFamily="18" charset="0"/>
              </a:rPr>
              <a:t>Final Thought: </a:t>
            </a:r>
          </a:p>
          <a:p>
            <a:pPr marL="0" marR="0" lvl="0" indent="0" fontAlgn="base">
              <a:lnSpc>
                <a:spcPct val="107000"/>
              </a:lnSpc>
              <a:spcAft>
                <a:spcPts val="800"/>
              </a:spcAft>
              <a:buSzTx/>
              <a:buNone/>
              <a:tabLst/>
            </a:pPr>
            <a:r>
              <a:rPr lang="en-US" altLang="en-US" kern="100" dirty="0">
                <a:cs typeface="Times New Roman" panose="02020603050405020304" pitchFamily="18" charset="0"/>
              </a:rPr>
              <a:t>Leadership in the future will require continuous adaptation and ethical decision-making.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indent="0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altLang="en-US" b="1" kern="100" dirty="0">
                <a:cs typeface="Times New Roman" panose="02020603050405020304" pitchFamily="18" charset="0"/>
              </a:rPr>
              <a:t>Discussion: </a:t>
            </a:r>
          </a:p>
          <a:p>
            <a:pPr marL="0" indent="0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altLang="en-US" kern="100" dirty="0">
                <a:cs typeface="Times New Roman" panose="02020603050405020304" pitchFamily="18" charset="0"/>
              </a:rPr>
              <a:t>What makes a great leader in today’s world? </a:t>
            </a:r>
          </a:p>
        </p:txBody>
      </p:sp>
    </p:spTree>
    <p:extLst>
      <p:ext uri="{BB962C8B-B14F-4D97-AF65-F5344CB8AC3E}">
        <p14:creationId xmlns:p14="http://schemas.microsoft.com/office/powerpoint/2010/main" val="186953102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517</Words>
  <Application>Microsoft Office PowerPoint</Application>
  <PresentationFormat>Benutzerdefiniert</PresentationFormat>
  <Paragraphs>117</Paragraphs>
  <Slides>12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9" baseType="lpstr">
      <vt:lpstr>Times New Roman</vt:lpstr>
      <vt:lpstr>Georgia</vt:lpstr>
      <vt:lpstr>Arial</vt:lpstr>
      <vt:lpstr>Calibri</vt:lpstr>
      <vt:lpstr>Aptos</vt:lpstr>
      <vt:lpstr>Minion</vt:lpstr>
      <vt:lpstr>Corporate template-set Universiteit Leiden</vt:lpstr>
      <vt:lpstr>The Dynamics of Leadership and Decision-Making in the 21st Century European Institute of Innovation, Entrepreneurship and Technology Lessingstraße 79, 13158 Berlin, Germany </vt:lpstr>
      <vt:lpstr>Index</vt:lpstr>
      <vt:lpstr>Introduction</vt:lpstr>
      <vt:lpstr>Leadership Styles</vt:lpstr>
      <vt:lpstr>Cognitive Biases in Decision-Making</vt:lpstr>
      <vt:lpstr>Leadership in the Digital Age</vt:lpstr>
      <vt:lpstr>Cross-Cultural Leadership Challenges</vt:lpstr>
      <vt:lpstr>Ethical Leadership and Corporate Responsibility</vt:lpstr>
      <vt:lpstr>Future Trends in Leadership</vt:lpstr>
      <vt:lpstr>Interactive Scenario and Reflection</vt:lpstr>
      <vt:lpstr>Conclusion and Key Takeaways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200</cp:revision>
  <dcterms:created xsi:type="dcterms:W3CDTF">2023-10-18T00:40:52Z</dcterms:created>
  <dcterms:modified xsi:type="dcterms:W3CDTF">2024-12-10T07:45:30Z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