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256" r:id="rId5"/>
    <p:sldId id="257" r:id="rId6"/>
    <p:sldId id="272" r:id="rId7"/>
    <p:sldId id="268" r:id="rId8"/>
    <p:sldId id="273" r:id="rId9"/>
    <p:sldId id="297" r:id="rId10"/>
    <p:sldId id="274" r:id="rId11"/>
    <p:sldId id="320" r:id="rId12"/>
    <p:sldId id="275" r:id="rId13"/>
    <p:sldId id="298" r:id="rId14"/>
    <p:sldId id="276" r:id="rId15"/>
    <p:sldId id="299" r:id="rId16"/>
    <p:sldId id="277" r:id="rId17"/>
    <p:sldId id="279" r:id="rId18"/>
    <p:sldId id="278" r:id="rId19"/>
    <p:sldId id="280" r:id="rId20"/>
    <p:sldId id="300" r:id="rId21"/>
    <p:sldId id="281" r:id="rId22"/>
    <p:sldId id="282" r:id="rId23"/>
    <p:sldId id="283" r:id="rId24"/>
    <p:sldId id="284" r:id="rId25"/>
    <p:sldId id="301" r:id="rId26"/>
    <p:sldId id="285" r:id="rId27"/>
    <p:sldId id="286" r:id="rId28"/>
    <p:sldId id="305" r:id="rId29"/>
    <p:sldId id="288" r:id="rId30"/>
    <p:sldId id="289" r:id="rId31"/>
    <p:sldId id="302" r:id="rId32"/>
    <p:sldId id="290" r:id="rId33"/>
    <p:sldId id="291" r:id="rId34"/>
    <p:sldId id="303" r:id="rId35"/>
    <p:sldId id="292" r:id="rId36"/>
    <p:sldId id="306" r:id="rId37"/>
    <p:sldId id="293" r:id="rId38"/>
    <p:sldId id="294" r:id="rId39"/>
    <p:sldId id="304" r:id="rId40"/>
    <p:sldId id="295" r:id="rId41"/>
    <p:sldId id="296" r:id="rId42"/>
    <p:sldId id="319" r:id="rId43"/>
    <p:sldId id="269" r:id="rId44"/>
  </p:sldIdLst>
  <p:sldSz cx="12198350" cy="6858000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Georgia" panose="02040502050405020303" pitchFamily="18" charset="0"/>
      <p:regular r:id="rId51"/>
      <p:bold r:id="rId52"/>
      <p:italic r:id="rId53"/>
      <p:boldItalic r:id="rId54"/>
    </p:embeddedFont>
    <p:embeddedFont>
      <p:font typeface="Minion" panose="02000503070000020003" pitchFamily="2" charset="0"/>
      <p:regular r:id="rId55"/>
      <p:bold r:id="rId56"/>
      <p:italic r:id="rId57"/>
      <p:boldItalic r:id="rId58"/>
    </p:embeddedFont>
  </p:embeddedFontLst>
  <p:custDataLst>
    <p:tags r:id="rId5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4.xml"/><Relationship Id="rId51" Type="http://schemas.openxmlformats.org/officeDocument/2006/relationships/font" Target="fonts/font5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59" Type="http://schemas.openxmlformats.org/officeDocument/2006/relationships/tags" Target="tags/tag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 dirty="0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r>
            <a:rPr lang="nl-NL" sz="1200" b="1" dirty="0" err="1"/>
            <a:t>Products</a:t>
          </a:r>
          <a:endParaRPr lang="en-US" sz="1200" b="1" dirty="0">
            <a:solidFill>
              <a:schemeClr val="bg1"/>
            </a:solidFill>
          </a:endParaRP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pPr rtl="0"/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200" b="1" i="0" dirty="0"/>
            <a:t>Process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200" b="1" i="0" dirty="0"/>
            <a:t>People</a:t>
          </a:r>
          <a:r>
            <a:rPr lang="en-US" sz="1200" i="1" dirty="0"/>
            <a:t> </a:t>
          </a:r>
          <a:endParaRPr lang="en-US" sz="1200" b="1" dirty="0">
            <a:solidFill>
              <a:schemeClr val="bg1"/>
            </a:solidFill>
          </a:endParaRP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en-US" sz="1200" b="1" dirty="0"/>
            <a:t> Components of Guest Experiences</a:t>
          </a:r>
          <a:endParaRPr lang="en-DE" sz="1200" b="1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AF37DCF0-FF07-C547-8C80-0D8FBB2C2920}">
      <dgm:prSet custT="1"/>
      <dgm:spPr/>
      <dgm:t>
        <a:bodyPr/>
        <a:lstStyle/>
        <a:p>
          <a:pPr>
            <a:buClrTx/>
            <a:buSzTx/>
            <a:buFont typeface="Wingdings" pitchFamily="2" charset="2"/>
            <a:buChar char="Ø"/>
          </a:pPr>
          <a:r>
            <a:rPr lang="en-US" sz="1200" b="1" i="0" dirty="0"/>
            <a:t>Physical Evidence </a:t>
          </a:r>
          <a:endParaRPr lang="en-US" sz="1200" b="1" i="0" dirty="0">
            <a:solidFill>
              <a:schemeClr val="bg1"/>
            </a:solidFill>
          </a:endParaRPr>
        </a:p>
      </dgm:t>
    </dgm:pt>
    <dgm:pt modelId="{8EB4FD9C-98E1-2241-93E8-34CBB2A9EA63}" type="parTrans" cxnId="{B4465C35-47CD-8F4A-AA59-091D109A4741}">
      <dgm:prSet/>
      <dgm:spPr/>
      <dgm:t>
        <a:bodyPr/>
        <a:lstStyle/>
        <a:p>
          <a:endParaRPr lang="en-US"/>
        </a:p>
      </dgm:t>
    </dgm:pt>
    <dgm:pt modelId="{1026D097-1090-9949-A820-F9C30EF32AB3}" type="sibTrans" cxnId="{B4465C35-47CD-8F4A-AA59-091D109A4741}">
      <dgm:prSet/>
      <dgm:spPr/>
      <dgm:t>
        <a:bodyPr/>
        <a:lstStyle/>
        <a:p>
          <a:endParaRPr lang="en-US"/>
        </a:p>
      </dgm:t>
    </dgm:pt>
    <dgm:pt modelId="{712DA86D-75C5-444D-8954-1DD40796B6F5}">
      <dgm:prSet custT="1"/>
      <dgm:spPr/>
      <dgm:t>
        <a:bodyPr/>
        <a:lstStyle/>
        <a:p>
          <a:pPr rtl="0"/>
          <a:r>
            <a:rPr lang="en-US" sz="1200" b="1" dirty="0"/>
            <a:t>Place</a:t>
          </a:r>
          <a:endParaRPr lang="en-US" sz="1000" b="1" dirty="0"/>
        </a:p>
      </dgm:t>
    </dgm:pt>
    <dgm:pt modelId="{343CB4E8-99C1-0946-BCC9-C76C745DA50F}" type="parTrans" cxnId="{1483B0A7-F8ED-B641-8E8F-97846219BE09}">
      <dgm:prSet/>
      <dgm:spPr/>
      <dgm:t>
        <a:bodyPr/>
        <a:lstStyle/>
        <a:p>
          <a:endParaRPr lang="en-US"/>
        </a:p>
      </dgm:t>
    </dgm:pt>
    <dgm:pt modelId="{7E59C727-C019-0A48-B7E0-6622E0B63153}" type="sibTrans" cxnId="{1483B0A7-F8ED-B641-8E8F-97846219BE09}">
      <dgm:prSet/>
      <dgm:spPr/>
      <dgm:t>
        <a:bodyPr/>
        <a:lstStyle/>
        <a:p>
          <a:endParaRPr lang="en-US"/>
        </a:p>
      </dgm:t>
    </dgm:pt>
    <dgm:pt modelId="{C8AEFE66-4858-E840-A06A-30CE32D5A9B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200" b="1" dirty="0"/>
            <a:t>Promotion	</a:t>
          </a:r>
          <a:r>
            <a:rPr lang="en-US" sz="1000" b="1" dirty="0"/>
            <a:t> </a:t>
          </a:r>
          <a:endParaRPr lang="en-US" sz="1000" dirty="0"/>
        </a:p>
      </dgm:t>
    </dgm:pt>
    <dgm:pt modelId="{34760B25-69B5-6B47-AC0F-91A6E62321CE}" type="parTrans" cxnId="{49E4E7BB-580B-6C47-975C-D5622C30E5AA}">
      <dgm:prSet/>
      <dgm:spPr/>
      <dgm:t>
        <a:bodyPr/>
        <a:lstStyle/>
        <a:p>
          <a:endParaRPr lang="en-US"/>
        </a:p>
      </dgm:t>
    </dgm:pt>
    <dgm:pt modelId="{1CCC604F-DB5C-5C4F-8BFE-8C8E972B18B4}" type="sibTrans" cxnId="{49E4E7BB-580B-6C47-975C-D5622C30E5AA}">
      <dgm:prSet/>
      <dgm:spPr/>
      <dgm:t>
        <a:bodyPr/>
        <a:lstStyle/>
        <a:p>
          <a:endParaRPr lang="en-US"/>
        </a:p>
      </dgm:t>
    </dgm:pt>
    <dgm:pt modelId="{3C0772F0-3974-AA43-AB9D-1E4D06F43597}">
      <dgm:prSet custT="1"/>
      <dgm:spPr/>
      <dgm:t>
        <a:bodyPr/>
        <a:lstStyle/>
        <a:p>
          <a:pPr rtl="0"/>
          <a:r>
            <a:rPr lang="en-US" sz="1200" b="1" dirty="0"/>
            <a:t>Price</a:t>
          </a:r>
          <a:endParaRPr lang="en-US" sz="1000" b="1" dirty="0"/>
        </a:p>
      </dgm:t>
    </dgm:pt>
    <dgm:pt modelId="{35A9FCBF-ADBA-F947-91AE-C2597B6DABBE}" type="parTrans" cxnId="{23E98B41-4F81-A54E-BEAA-96AADD282E6C}">
      <dgm:prSet/>
      <dgm:spPr/>
      <dgm:t>
        <a:bodyPr/>
        <a:lstStyle/>
        <a:p>
          <a:endParaRPr lang="en-US"/>
        </a:p>
      </dgm:t>
    </dgm:pt>
    <dgm:pt modelId="{C3CB6988-01AD-9B4D-B85F-1E105F2F223E}" type="sibTrans" cxnId="{23E98B41-4F81-A54E-BEAA-96AADD282E6C}">
      <dgm:prSet/>
      <dgm:spPr/>
      <dgm:t>
        <a:bodyPr/>
        <a:lstStyle/>
        <a:p>
          <a:endParaRPr lang="en-US"/>
        </a:p>
      </dgm:t>
    </dgm:pt>
    <dgm:pt modelId="{A66A42EB-6A46-1D4E-B712-FBE0BF749483}">
      <dgm:prSet custT="1"/>
      <dgm:spPr/>
      <dgm:t>
        <a:bodyPr/>
        <a:lstStyle/>
        <a:p>
          <a:endParaRPr lang="en-US"/>
        </a:p>
      </dgm:t>
    </dgm:pt>
    <dgm:pt modelId="{F7570DC5-CA55-D544-BB91-0AE91F253A6A}" type="parTrans" cxnId="{BB99B642-092C-D343-895E-51034787199A}">
      <dgm:prSet/>
      <dgm:spPr/>
      <dgm:t>
        <a:bodyPr/>
        <a:lstStyle/>
        <a:p>
          <a:endParaRPr lang="en-US"/>
        </a:p>
      </dgm:t>
    </dgm:pt>
    <dgm:pt modelId="{B5B7C7EB-D7E7-184C-BAC6-7E9C43EFA688}" type="sibTrans" cxnId="{BB99B642-092C-D343-895E-51034787199A}">
      <dgm:prSet/>
      <dgm:spPr/>
      <dgm:t>
        <a:bodyPr/>
        <a:lstStyle/>
        <a:p>
          <a:endParaRPr lang="en-US"/>
        </a:p>
      </dgm:t>
    </dgm:pt>
    <dgm:pt modelId="{A558D338-2634-CB4F-92DF-A620196FD35F}">
      <dgm:prSet custT="1"/>
      <dgm:spPr/>
      <dgm:t>
        <a:bodyPr/>
        <a:lstStyle/>
        <a:p>
          <a:endParaRPr lang="en-US"/>
        </a:p>
      </dgm:t>
    </dgm:pt>
    <dgm:pt modelId="{230CF4F1-2BE1-384E-82B3-88C625E9ACFC}" type="parTrans" cxnId="{15564D67-37C4-F14C-9419-BCE7B4752AA6}">
      <dgm:prSet/>
      <dgm:spPr/>
      <dgm:t>
        <a:bodyPr/>
        <a:lstStyle/>
        <a:p>
          <a:endParaRPr lang="en-US"/>
        </a:p>
      </dgm:t>
    </dgm:pt>
    <dgm:pt modelId="{8D3CB503-B53E-9045-8532-446DD8BF2BD2}" type="sibTrans" cxnId="{15564D67-37C4-F14C-9419-BCE7B4752AA6}">
      <dgm:prSet/>
      <dgm:spPr/>
      <dgm:t>
        <a:bodyPr/>
        <a:lstStyle/>
        <a:p>
          <a:endParaRPr lang="en-US"/>
        </a:p>
      </dgm:t>
    </dgm:pt>
    <dgm:pt modelId="{0F15F38A-07D8-3D42-A245-B7BC034F342A}" type="pres">
      <dgm:prSet presAssocID="{D0160B8F-0D59-074B-B5D4-63D0555D434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6AC96C7-23AF-374F-A165-24601D195C49}" type="pres">
      <dgm:prSet presAssocID="{5D5A36A4-B51B-C040-B140-55F8EEBD740F}" presName="singleCycle" presStyleCnt="0"/>
      <dgm:spPr/>
    </dgm:pt>
    <dgm:pt modelId="{6AFCEC86-B2F6-204A-AD3C-5CE81C9C837B}" type="pres">
      <dgm:prSet presAssocID="{5D5A36A4-B51B-C040-B140-55F8EEBD740F}" presName="singleCenter" presStyleLbl="node1" presStyleIdx="0" presStyleCnt="8">
        <dgm:presLayoutVars>
          <dgm:chMax val="7"/>
          <dgm:chPref val="7"/>
        </dgm:presLayoutVars>
      </dgm:prSet>
      <dgm:spPr/>
    </dgm:pt>
    <dgm:pt modelId="{E6CBA87C-0CB0-3B43-864F-E6A01657F04A}" type="pres">
      <dgm:prSet presAssocID="{00444826-0F64-4E4F-BBFF-EF96DC4DAABA}" presName="Name56" presStyleLbl="parChTrans1D2" presStyleIdx="0" presStyleCnt="7"/>
      <dgm:spPr/>
    </dgm:pt>
    <dgm:pt modelId="{3403B227-62C9-DD4A-8317-CD2A67F94F76}" type="pres">
      <dgm:prSet presAssocID="{5049F3F2-BEAC-2947-B41B-CF4F15D42269}" presName="text0" presStyleLbl="node1" presStyleIdx="1" presStyleCnt="8">
        <dgm:presLayoutVars>
          <dgm:bulletEnabled val="1"/>
        </dgm:presLayoutVars>
      </dgm:prSet>
      <dgm:spPr/>
    </dgm:pt>
    <dgm:pt modelId="{8CDCD5CF-C9ED-2746-B8BC-27CF3729A6B5}" type="pres">
      <dgm:prSet presAssocID="{33BCD79F-B4E4-8D49-8D4B-9A297F146FDD}" presName="Name56" presStyleLbl="parChTrans1D2" presStyleIdx="1" presStyleCnt="7"/>
      <dgm:spPr/>
    </dgm:pt>
    <dgm:pt modelId="{BE7BFDB3-1466-CB44-963E-4C062BAEEADA}" type="pres">
      <dgm:prSet presAssocID="{784C4352-175F-FC47-8510-F89BDB6694CC}" presName="text0" presStyleLbl="node1" presStyleIdx="2" presStyleCnt="8">
        <dgm:presLayoutVars>
          <dgm:bulletEnabled val="1"/>
        </dgm:presLayoutVars>
      </dgm:prSet>
      <dgm:spPr/>
    </dgm:pt>
    <dgm:pt modelId="{88FC8322-C6FB-B34C-9682-36D25AF51B48}" type="pres">
      <dgm:prSet presAssocID="{E9FA8288-FEBB-9847-96B1-66B23DDBA784}" presName="Name56" presStyleLbl="parChTrans1D2" presStyleIdx="2" presStyleCnt="7"/>
      <dgm:spPr/>
    </dgm:pt>
    <dgm:pt modelId="{A700160B-F13B-6D46-8D67-39AE085B6243}" type="pres">
      <dgm:prSet presAssocID="{0DD79907-28B4-654B-98D9-8B5F684DF80D}" presName="text0" presStyleLbl="node1" presStyleIdx="3" presStyleCnt="8">
        <dgm:presLayoutVars>
          <dgm:bulletEnabled val="1"/>
        </dgm:presLayoutVars>
      </dgm:prSet>
      <dgm:spPr/>
    </dgm:pt>
    <dgm:pt modelId="{C719B6D0-AFBA-8F4B-824E-1D891C3911CB}" type="pres">
      <dgm:prSet presAssocID="{8EB4FD9C-98E1-2241-93E8-34CBB2A9EA63}" presName="Name56" presStyleLbl="parChTrans1D2" presStyleIdx="3" presStyleCnt="7"/>
      <dgm:spPr/>
    </dgm:pt>
    <dgm:pt modelId="{E5A0B50F-B1A6-FA40-B830-8B13F82BF927}" type="pres">
      <dgm:prSet presAssocID="{AF37DCF0-FF07-C547-8C80-0D8FBB2C2920}" presName="text0" presStyleLbl="node1" presStyleIdx="4" presStyleCnt="8">
        <dgm:presLayoutVars>
          <dgm:bulletEnabled val="1"/>
        </dgm:presLayoutVars>
      </dgm:prSet>
      <dgm:spPr/>
    </dgm:pt>
    <dgm:pt modelId="{D6A4623A-B292-2548-9CE7-A1E6AC62C2AB}" type="pres">
      <dgm:prSet presAssocID="{343CB4E8-99C1-0946-BCC9-C76C745DA50F}" presName="Name56" presStyleLbl="parChTrans1D2" presStyleIdx="4" presStyleCnt="7"/>
      <dgm:spPr/>
    </dgm:pt>
    <dgm:pt modelId="{19DBF9D6-930B-6548-91F3-394988784127}" type="pres">
      <dgm:prSet presAssocID="{712DA86D-75C5-444D-8954-1DD40796B6F5}" presName="text0" presStyleLbl="node1" presStyleIdx="5" presStyleCnt="8">
        <dgm:presLayoutVars>
          <dgm:bulletEnabled val="1"/>
        </dgm:presLayoutVars>
      </dgm:prSet>
      <dgm:spPr/>
    </dgm:pt>
    <dgm:pt modelId="{EFD8D760-0F27-4140-BD38-B22F492F2511}" type="pres">
      <dgm:prSet presAssocID="{34760B25-69B5-6B47-AC0F-91A6E62321CE}" presName="Name56" presStyleLbl="parChTrans1D2" presStyleIdx="5" presStyleCnt="7"/>
      <dgm:spPr/>
    </dgm:pt>
    <dgm:pt modelId="{E625CC8E-A7D3-B543-B13E-4D39F391609F}" type="pres">
      <dgm:prSet presAssocID="{C8AEFE66-4858-E840-A06A-30CE32D5A9B5}" presName="text0" presStyleLbl="node1" presStyleIdx="6" presStyleCnt="8">
        <dgm:presLayoutVars>
          <dgm:bulletEnabled val="1"/>
        </dgm:presLayoutVars>
      </dgm:prSet>
      <dgm:spPr/>
    </dgm:pt>
    <dgm:pt modelId="{0CD28970-5D4C-684A-9AE8-4E7AD9EEF911}" type="pres">
      <dgm:prSet presAssocID="{35A9FCBF-ADBA-F947-91AE-C2597B6DABBE}" presName="Name56" presStyleLbl="parChTrans1D2" presStyleIdx="6" presStyleCnt="7"/>
      <dgm:spPr/>
    </dgm:pt>
    <dgm:pt modelId="{14A4B0C1-49AB-054E-9209-BDED292C5BD4}" type="pres">
      <dgm:prSet presAssocID="{3C0772F0-3974-AA43-AB9D-1E4D06F43597}" presName="text0" presStyleLbl="node1" presStyleIdx="7" presStyleCnt="8">
        <dgm:presLayoutVars>
          <dgm:bulletEnabled val="1"/>
        </dgm:presLayoutVars>
      </dgm:prSet>
      <dgm:spPr/>
    </dgm:pt>
  </dgm:ptLst>
  <dgm:cxnLst>
    <dgm:cxn modelId="{17C13700-0AC9-714C-8D1B-49C83E7ED28D}" type="presOf" srcId="{AF37DCF0-FF07-C547-8C80-0D8FBB2C2920}" destId="{E5A0B50F-B1A6-FA40-B830-8B13F82BF927}" srcOrd="0" destOrd="0" presId="urn:microsoft.com/office/officeart/2008/layout/RadialCluster"/>
    <dgm:cxn modelId="{ADA7451E-79FC-9046-8C94-82CA091AFB77}" type="presOf" srcId="{712DA86D-75C5-444D-8954-1DD40796B6F5}" destId="{19DBF9D6-930B-6548-91F3-394988784127}" srcOrd="0" destOrd="0" presId="urn:microsoft.com/office/officeart/2008/layout/RadialCluster"/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B4465C35-47CD-8F4A-AA59-091D109A4741}" srcId="{5D5A36A4-B51B-C040-B140-55F8EEBD740F}" destId="{AF37DCF0-FF07-C547-8C80-0D8FBB2C2920}" srcOrd="3" destOrd="0" parTransId="{8EB4FD9C-98E1-2241-93E8-34CBB2A9EA63}" sibTransId="{1026D097-1090-9949-A820-F9C30EF32AB3}"/>
    <dgm:cxn modelId="{23E98B41-4F81-A54E-BEAA-96AADD282E6C}" srcId="{5D5A36A4-B51B-C040-B140-55F8EEBD740F}" destId="{3C0772F0-3974-AA43-AB9D-1E4D06F43597}" srcOrd="6" destOrd="0" parTransId="{35A9FCBF-ADBA-F947-91AE-C2597B6DABBE}" sibTransId="{C3CB6988-01AD-9B4D-B85F-1E105F2F223E}"/>
    <dgm:cxn modelId="{BB99B642-092C-D343-895E-51034787199A}" srcId="{5D5A36A4-B51B-C040-B140-55F8EEBD740F}" destId="{A66A42EB-6A46-1D4E-B712-FBE0BF749483}" srcOrd="7" destOrd="0" parTransId="{F7570DC5-CA55-D544-BB91-0AE91F253A6A}" sibTransId="{B5B7C7EB-D7E7-184C-BAC6-7E9C43EFA688}"/>
    <dgm:cxn modelId="{96B92C62-EA7F-6B47-B16A-51A718403485}" type="presOf" srcId="{343CB4E8-99C1-0946-BCC9-C76C745DA50F}" destId="{D6A4623A-B292-2548-9CE7-A1E6AC62C2AB}" srcOrd="0" destOrd="0" presId="urn:microsoft.com/office/officeart/2008/layout/RadialCluster"/>
    <dgm:cxn modelId="{8DB3BD65-D632-9546-9C7C-7030F4C37034}" type="presOf" srcId="{00444826-0F64-4E4F-BBFF-EF96DC4DAABA}" destId="{E6CBA87C-0CB0-3B43-864F-E6A01657F04A}" srcOrd="0" destOrd="0" presId="urn:microsoft.com/office/officeart/2008/layout/RadialCluster"/>
    <dgm:cxn modelId="{8E2FD566-45EF-1641-B7B6-947672403289}" type="presOf" srcId="{0DD79907-28B4-654B-98D9-8B5F684DF80D}" destId="{A700160B-F13B-6D46-8D67-39AE085B6243}" srcOrd="0" destOrd="0" presId="urn:microsoft.com/office/officeart/2008/layout/RadialCluster"/>
    <dgm:cxn modelId="{15564D67-37C4-F14C-9419-BCE7B4752AA6}" srcId="{5D5A36A4-B51B-C040-B140-55F8EEBD740F}" destId="{A558D338-2634-CB4F-92DF-A620196FD35F}" srcOrd="8" destOrd="0" parTransId="{230CF4F1-2BE1-384E-82B3-88C625E9ACFC}" sibTransId="{8D3CB503-B53E-9045-8532-446DD8BF2BD2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CEE51A7F-396A-9D49-9BF6-F73C9F1C442D}" type="presOf" srcId="{E9FA8288-FEBB-9847-96B1-66B23DDBA784}" destId="{88FC8322-C6FB-B34C-9682-36D25AF51B48}" srcOrd="0" destOrd="0" presId="urn:microsoft.com/office/officeart/2008/layout/RadialCluster"/>
    <dgm:cxn modelId="{8DC74295-3FAA-F94E-887B-E6A0FA213125}" type="presOf" srcId="{35A9FCBF-ADBA-F947-91AE-C2597B6DABBE}" destId="{0CD28970-5D4C-684A-9AE8-4E7AD9EEF911}" srcOrd="0" destOrd="0" presId="urn:microsoft.com/office/officeart/2008/layout/RadialCluster"/>
    <dgm:cxn modelId="{71C4DC95-FAE1-C74A-9601-60B7F619DA52}" type="presOf" srcId="{34760B25-69B5-6B47-AC0F-91A6E62321CE}" destId="{EFD8D760-0F27-4140-BD38-B22F492F2511}" srcOrd="0" destOrd="0" presId="urn:microsoft.com/office/officeart/2008/layout/RadialCluster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1483B0A7-F8ED-B641-8E8F-97846219BE09}" srcId="{5D5A36A4-B51B-C040-B140-55F8EEBD740F}" destId="{712DA86D-75C5-444D-8954-1DD40796B6F5}" srcOrd="4" destOrd="0" parTransId="{343CB4E8-99C1-0946-BCC9-C76C745DA50F}" sibTransId="{7E59C727-C019-0A48-B7E0-6622E0B63153}"/>
    <dgm:cxn modelId="{304951BB-0958-DE4C-8674-1E667F8294F5}" type="presOf" srcId="{D0160B8F-0D59-074B-B5D4-63D0555D4341}" destId="{0F15F38A-07D8-3D42-A245-B7BC034F342A}" srcOrd="0" destOrd="0" presId="urn:microsoft.com/office/officeart/2008/layout/RadialCluster"/>
    <dgm:cxn modelId="{49E4E7BB-580B-6C47-975C-D5622C30E5AA}" srcId="{5D5A36A4-B51B-C040-B140-55F8EEBD740F}" destId="{C8AEFE66-4858-E840-A06A-30CE32D5A9B5}" srcOrd="5" destOrd="0" parTransId="{34760B25-69B5-6B47-AC0F-91A6E62321CE}" sibTransId="{1CCC604F-DB5C-5C4F-8BFE-8C8E972B18B4}"/>
    <dgm:cxn modelId="{F4554EC9-74DA-A949-8A72-21B301AA4592}" type="presOf" srcId="{C8AEFE66-4858-E840-A06A-30CE32D5A9B5}" destId="{E625CC8E-A7D3-B543-B13E-4D39F391609F}" srcOrd="0" destOrd="0" presId="urn:microsoft.com/office/officeart/2008/layout/RadialCluster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8F6EE0CF-37AE-E549-9114-087557CAC165}" type="presOf" srcId="{33BCD79F-B4E4-8D49-8D4B-9A297F146FDD}" destId="{8CDCD5CF-C9ED-2746-B8BC-27CF3729A6B5}" srcOrd="0" destOrd="0" presId="urn:microsoft.com/office/officeart/2008/layout/RadialCluster"/>
    <dgm:cxn modelId="{0A3EEED4-897A-744C-93E4-8C7BAE5DFC9F}" type="presOf" srcId="{8EB4FD9C-98E1-2241-93E8-34CBB2A9EA63}" destId="{C719B6D0-AFBA-8F4B-824E-1D891C3911CB}" srcOrd="0" destOrd="0" presId="urn:microsoft.com/office/officeart/2008/layout/RadialCluster"/>
    <dgm:cxn modelId="{6158D6DA-81B8-8046-A8AA-6E1BE89D0CA1}" type="presOf" srcId="{5049F3F2-BEAC-2947-B41B-CF4F15D42269}" destId="{3403B227-62C9-DD4A-8317-CD2A67F94F76}" srcOrd="0" destOrd="0" presId="urn:microsoft.com/office/officeart/2008/layout/RadialCluster"/>
    <dgm:cxn modelId="{2DE5BCE8-B9A4-9745-A0F9-BC43E3C66A30}" type="presOf" srcId="{3C0772F0-3974-AA43-AB9D-1E4D06F43597}" destId="{14A4B0C1-49AB-054E-9209-BDED292C5BD4}" srcOrd="0" destOrd="0" presId="urn:microsoft.com/office/officeart/2008/layout/RadialCluster"/>
    <dgm:cxn modelId="{F1FD25EF-4164-624A-984F-776794266DAD}" type="presOf" srcId="{784C4352-175F-FC47-8510-F89BDB6694CC}" destId="{BE7BFDB3-1466-CB44-963E-4C062BAEEADA}" srcOrd="0" destOrd="0" presId="urn:microsoft.com/office/officeart/2008/layout/RadialCluster"/>
    <dgm:cxn modelId="{F25E00F5-7FC7-DD4D-8F7B-4F88A70E1365}" type="presOf" srcId="{5D5A36A4-B51B-C040-B140-55F8EEBD740F}" destId="{6AFCEC86-B2F6-204A-AD3C-5CE81C9C837B}" srcOrd="0" destOrd="0" presId="urn:microsoft.com/office/officeart/2008/layout/RadialCluster"/>
    <dgm:cxn modelId="{A3C64D82-E37B-BF44-BA4A-F4C2E259AF5F}" type="presParOf" srcId="{0F15F38A-07D8-3D42-A245-B7BC034F342A}" destId="{46AC96C7-23AF-374F-A165-24601D195C49}" srcOrd="0" destOrd="0" presId="urn:microsoft.com/office/officeart/2008/layout/RadialCluster"/>
    <dgm:cxn modelId="{079A1272-9743-E644-8FDE-CFCB4ADBBF09}" type="presParOf" srcId="{46AC96C7-23AF-374F-A165-24601D195C49}" destId="{6AFCEC86-B2F6-204A-AD3C-5CE81C9C837B}" srcOrd="0" destOrd="0" presId="urn:microsoft.com/office/officeart/2008/layout/RadialCluster"/>
    <dgm:cxn modelId="{FE9ECA10-3D10-0A4C-B5DD-2909051D0C59}" type="presParOf" srcId="{46AC96C7-23AF-374F-A165-24601D195C49}" destId="{E6CBA87C-0CB0-3B43-864F-E6A01657F04A}" srcOrd="1" destOrd="0" presId="urn:microsoft.com/office/officeart/2008/layout/RadialCluster"/>
    <dgm:cxn modelId="{DA1A34AA-643E-3B43-941D-33FDD35B85DE}" type="presParOf" srcId="{46AC96C7-23AF-374F-A165-24601D195C49}" destId="{3403B227-62C9-DD4A-8317-CD2A67F94F76}" srcOrd="2" destOrd="0" presId="urn:microsoft.com/office/officeart/2008/layout/RadialCluster"/>
    <dgm:cxn modelId="{FAA1CA38-6756-AB4A-9D69-DB1D31C75E8B}" type="presParOf" srcId="{46AC96C7-23AF-374F-A165-24601D195C49}" destId="{8CDCD5CF-C9ED-2746-B8BC-27CF3729A6B5}" srcOrd="3" destOrd="0" presId="urn:microsoft.com/office/officeart/2008/layout/RadialCluster"/>
    <dgm:cxn modelId="{BA14095D-D33F-8F48-9C76-AE03FD4A5375}" type="presParOf" srcId="{46AC96C7-23AF-374F-A165-24601D195C49}" destId="{BE7BFDB3-1466-CB44-963E-4C062BAEEADA}" srcOrd="4" destOrd="0" presId="urn:microsoft.com/office/officeart/2008/layout/RadialCluster"/>
    <dgm:cxn modelId="{BFBC21B0-29EF-F842-B97E-929EB9EEE5D1}" type="presParOf" srcId="{46AC96C7-23AF-374F-A165-24601D195C49}" destId="{88FC8322-C6FB-B34C-9682-36D25AF51B48}" srcOrd="5" destOrd="0" presId="urn:microsoft.com/office/officeart/2008/layout/RadialCluster"/>
    <dgm:cxn modelId="{86AC357C-40C6-8D46-BC24-9349F8AE07E8}" type="presParOf" srcId="{46AC96C7-23AF-374F-A165-24601D195C49}" destId="{A700160B-F13B-6D46-8D67-39AE085B6243}" srcOrd="6" destOrd="0" presId="urn:microsoft.com/office/officeart/2008/layout/RadialCluster"/>
    <dgm:cxn modelId="{428FD079-573E-EF45-AF04-5BF284C2CAF6}" type="presParOf" srcId="{46AC96C7-23AF-374F-A165-24601D195C49}" destId="{C719B6D0-AFBA-8F4B-824E-1D891C3911CB}" srcOrd="7" destOrd="0" presId="urn:microsoft.com/office/officeart/2008/layout/RadialCluster"/>
    <dgm:cxn modelId="{65B88566-B9C9-1948-BCC1-6C25724F4814}" type="presParOf" srcId="{46AC96C7-23AF-374F-A165-24601D195C49}" destId="{E5A0B50F-B1A6-FA40-B830-8B13F82BF927}" srcOrd="8" destOrd="0" presId="urn:microsoft.com/office/officeart/2008/layout/RadialCluster"/>
    <dgm:cxn modelId="{D1520BDE-D6F9-D749-A94A-8DB3CCD6DBEE}" type="presParOf" srcId="{46AC96C7-23AF-374F-A165-24601D195C49}" destId="{D6A4623A-B292-2548-9CE7-A1E6AC62C2AB}" srcOrd="9" destOrd="0" presId="urn:microsoft.com/office/officeart/2008/layout/RadialCluster"/>
    <dgm:cxn modelId="{A829FFF4-F80C-7144-9583-6FD3454D81AA}" type="presParOf" srcId="{46AC96C7-23AF-374F-A165-24601D195C49}" destId="{19DBF9D6-930B-6548-91F3-394988784127}" srcOrd="10" destOrd="0" presId="urn:microsoft.com/office/officeart/2008/layout/RadialCluster"/>
    <dgm:cxn modelId="{115CC34C-1B0E-BE40-9DE0-933F75B62567}" type="presParOf" srcId="{46AC96C7-23AF-374F-A165-24601D195C49}" destId="{EFD8D760-0F27-4140-BD38-B22F492F2511}" srcOrd="11" destOrd="0" presId="urn:microsoft.com/office/officeart/2008/layout/RadialCluster"/>
    <dgm:cxn modelId="{67D6680E-ED46-0342-A6F9-D6BA6C752EC5}" type="presParOf" srcId="{46AC96C7-23AF-374F-A165-24601D195C49}" destId="{E625CC8E-A7D3-B543-B13E-4D39F391609F}" srcOrd="12" destOrd="0" presId="urn:microsoft.com/office/officeart/2008/layout/RadialCluster"/>
    <dgm:cxn modelId="{C0A5AD78-AF03-6843-97E8-28B4C00321B8}" type="presParOf" srcId="{46AC96C7-23AF-374F-A165-24601D195C49}" destId="{0CD28970-5D4C-684A-9AE8-4E7AD9EEF911}" srcOrd="13" destOrd="0" presId="urn:microsoft.com/office/officeart/2008/layout/RadialCluster"/>
    <dgm:cxn modelId="{3740683D-8EAE-B241-944E-E1492D181F75}" type="presParOf" srcId="{46AC96C7-23AF-374F-A165-24601D195C49}" destId="{14A4B0C1-49AB-054E-9209-BDED292C5BD4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1785910" y="1608538"/>
          <a:ext cx="1303217" cy="13032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1849528" y="1672156"/>
        <a:ext cx="1175981" cy="1175981"/>
      </dsp:txXfrm>
    </dsp:sp>
    <dsp:sp modelId="{E6CBA87C-0CB0-3B43-864F-E6A01657F04A}">
      <dsp:nvSpPr>
        <dsp:cNvPr id="0" name=""/>
        <dsp:cNvSpPr/>
      </dsp:nvSpPr>
      <dsp:spPr>
        <a:xfrm rot="16200000">
          <a:off x="2091802" y="1262821"/>
          <a:ext cx="69143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143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000941" y="43948"/>
          <a:ext cx="873155" cy="873155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043565" y="86572"/>
        <a:ext cx="787907" cy="787907"/>
      </dsp:txXfrm>
    </dsp:sp>
    <dsp:sp modelId="{8CDCD5CF-C9ED-2746-B8BC-27CF3729A6B5}">
      <dsp:nvSpPr>
        <dsp:cNvPr id="0" name=""/>
        <dsp:cNvSpPr/>
      </dsp:nvSpPr>
      <dsp:spPr>
        <a:xfrm rot="19285714">
          <a:off x="3046827" y="1619618"/>
          <a:ext cx="38777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777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392305" y="713994"/>
          <a:ext cx="873155" cy="873155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434929" y="756618"/>
        <a:ext cx="787907" cy="787907"/>
      </dsp:txXfrm>
    </dsp:sp>
    <dsp:sp modelId="{88FC8322-C6FB-B34C-9682-36D25AF51B48}">
      <dsp:nvSpPr>
        <dsp:cNvPr id="0" name=""/>
        <dsp:cNvSpPr/>
      </dsp:nvSpPr>
      <dsp:spPr>
        <a:xfrm rot="771429">
          <a:off x="3080811" y="2482688"/>
          <a:ext cx="6634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63449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3735943" y="2219572"/>
          <a:ext cx="873155" cy="873155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778567" y="2262196"/>
        <a:ext cx="787907" cy="787907"/>
      </dsp:txXfrm>
    </dsp:sp>
    <dsp:sp modelId="{C719B6D0-AFBA-8F4B-824E-1D891C3911CB}">
      <dsp:nvSpPr>
        <dsp:cNvPr id="0" name=""/>
        <dsp:cNvSpPr/>
      </dsp:nvSpPr>
      <dsp:spPr>
        <a:xfrm rot="3857143">
          <a:off x="2589457" y="3169354"/>
          <a:ext cx="57182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71825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2773090" y="3426952"/>
          <a:ext cx="873155" cy="873155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2815714" y="3469576"/>
        <a:ext cx="787907" cy="787907"/>
      </dsp:txXfrm>
    </dsp:sp>
    <dsp:sp modelId="{D6A4623A-B292-2548-9CE7-A1E6AC62C2AB}">
      <dsp:nvSpPr>
        <dsp:cNvPr id="0" name=""/>
        <dsp:cNvSpPr/>
      </dsp:nvSpPr>
      <dsp:spPr>
        <a:xfrm rot="6942857">
          <a:off x="1713755" y="3169354"/>
          <a:ext cx="57182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71825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228793" y="3426952"/>
          <a:ext cx="873155" cy="873155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271417" y="3469576"/>
        <a:ext cx="787907" cy="787907"/>
      </dsp:txXfrm>
    </dsp:sp>
    <dsp:sp modelId="{EFD8D760-0F27-4140-BD38-B22F492F2511}">
      <dsp:nvSpPr>
        <dsp:cNvPr id="0" name=""/>
        <dsp:cNvSpPr/>
      </dsp:nvSpPr>
      <dsp:spPr>
        <a:xfrm rot="10028571">
          <a:off x="1130777" y="2482688"/>
          <a:ext cx="6634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63449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265939" y="2219572"/>
          <a:ext cx="873155" cy="873155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308563" y="2262196"/>
        <a:ext cx="787907" cy="787907"/>
      </dsp:txXfrm>
    </dsp:sp>
    <dsp:sp modelId="{0CD28970-5D4C-684A-9AE8-4E7AD9EEF911}">
      <dsp:nvSpPr>
        <dsp:cNvPr id="0" name=""/>
        <dsp:cNvSpPr/>
      </dsp:nvSpPr>
      <dsp:spPr>
        <a:xfrm rot="13114286">
          <a:off x="1440432" y="1619618"/>
          <a:ext cx="38777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777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609578" y="713994"/>
          <a:ext cx="873155" cy="873155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652202" y="756618"/>
        <a:ext cx="787907" cy="78790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1977303" y="1580465"/>
          <a:ext cx="1280472" cy="128047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039810" y="1642972"/>
        <a:ext cx="1155458" cy="1155458"/>
      </dsp:txXfrm>
    </dsp:sp>
    <dsp:sp modelId="{E6CBA87C-0CB0-3B43-864F-E6A01657F04A}">
      <dsp:nvSpPr>
        <dsp:cNvPr id="0" name=""/>
        <dsp:cNvSpPr/>
      </dsp:nvSpPr>
      <dsp:spPr>
        <a:xfrm rot="16200000">
          <a:off x="2277855" y="1240781"/>
          <a:ext cx="67936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79367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188581" y="43181"/>
          <a:ext cx="857916" cy="857916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230461" y="85061"/>
        <a:ext cx="774156" cy="774156"/>
      </dsp:txXfrm>
    </dsp:sp>
    <dsp:sp modelId="{8CDCD5CF-C9ED-2746-B8BC-27CF3729A6B5}">
      <dsp:nvSpPr>
        <dsp:cNvPr id="0" name=""/>
        <dsp:cNvSpPr/>
      </dsp:nvSpPr>
      <dsp:spPr>
        <a:xfrm rot="19285714">
          <a:off x="3216213" y="1591352"/>
          <a:ext cx="38101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101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555661" y="701532"/>
          <a:ext cx="857916" cy="857916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597541" y="743412"/>
        <a:ext cx="774156" cy="774156"/>
      </dsp:txXfrm>
    </dsp:sp>
    <dsp:sp modelId="{88FC8322-C6FB-B34C-9682-36D25AF51B48}">
      <dsp:nvSpPr>
        <dsp:cNvPr id="0" name=""/>
        <dsp:cNvSpPr/>
      </dsp:nvSpPr>
      <dsp:spPr>
        <a:xfrm rot="771429">
          <a:off x="3249603" y="2439358"/>
          <a:ext cx="6518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187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3893302" y="2180834"/>
          <a:ext cx="857916" cy="857916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935182" y="2222714"/>
        <a:ext cx="774156" cy="774156"/>
      </dsp:txXfrm>
    </dsp:sp>
    <dsp:sp modelId="{C719B6D0-AFBA-8F4B-824E-1D891C3911CB}">
      <dsp:nvSpPr>
        <dsp:cNvPr id="0" name=""/>
        <dsp:cNvSpPr/>
      </dsp:nvSpPr>
      <dsp:spPr>
        <a:xfrm rot="3857143">
          <a:off x="2766826" y="3114040"/>
          <a:ext cx="56184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61845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2947253" y="3367142"/>
          <a:ext cx="857916" cy="857916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2989133" y="3409022"/>
        <a:ext cx="774156" cy="774156"/>
      </dsp:txXfrm>
    </dsp:sp>
    <dsp:sp modelId="{D6A4623A-B292-2548-9CE7-A1E6AC62C2AB}">
      <dsp:nvSpPr>
        <dsp:cNvPr id="0" name=""/>
        <dsp:cNvSpPr/>
      </dsp:nvSpPr>
      <dsp:spPr>
        <a:xfrm rot="6942857">
          <a:off x="1906407" y="3114040"/>
          <a:ext cx="56184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61845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29908" y="3367142"/>
          <a:ext cx="857916" cy="857916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471788" y="3409022"/>
        <a:ext cx="774156" cy="774156"/>
      </dsp:txXfrm>
    </dsp:sp>
    <dsp:sp modelId="{EFD8D760-0F27-4140-BD38-B22F492F2511}">
      <dsp:nvSpPr>
        <dsp:cNvPr id="0" name=""/>
        <dsp:cNvSpPr/>
      </dsp:nvSpPr>
      <dsp:spPr>
        <a:xfrm rot="10028571">
          <a:off x="1333604" y="2439358"/>
          <a:ext cx="6518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187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83859" y="2180834"/>
          <a:ext cx="857916" cy="857916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525739" y="2222714"/>
        <a:ext cx="774156" cy="774156"/>
      </dsp:txXfrm>
    </dsp:sp>
    <dsp:sp modelId="{0CD28970-5D4C-684A-9AE8-4E7AD9EEF911}">
      <dsp:nvSpPr>
        <dsp:cNvPr id="0" name=""/>
        <dsp:cNvSpPr/>
      </dsp:nvSpPr>
      <dsp:spPr>
        <a:xfrm rot="13114286">
          <a:off x="1637854" y="1591352"/>
          <a:ext cx="38101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101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21500" y="701532"/>
          <a:ext cx="857916" cy="857916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63380" y="743412"/>
        <a:ext cx="774156" cy="77415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1935344" y="1684042"/>
          <a:ext cx="1364389" cy="136438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001948" y="1750646"/>
        <a:ext cx="1231181" cy="1231181"/>
      </dsp:txXfrm>
    </dsp:sp>
    <dsp:sp modelId="{E6CBA87C-0CB0-3B43-864F-E6A01657F04A}">
      <dsp:nvSpPr>
        <dsp:cNvPr id="0" name=""/>
        <dsp:cNvSpPr/>
      </dsp:nvSpPr>
      <dsp:spPr>
        <a:xfrm rot="16200000">
          <a:off x="2255594" y="1322097"/>
          <a:ext cx="72389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89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160469" y="46011"/>
          <a:ext cx="914140" cy="91414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205094" y="90636"/>
        <a:ext cx="824890" cy="824890"/>
      </dsp:txXfrm>
    </dsp:sp>
    <dsp:sp modelId="{8CDCD5CF-C9ED-2746-B8BC-27CF3729A6B5}">
      <dsp:nvSpPr>
        <dsp:cNvPr id="0" name=""/>
        <dsp:cNvSpPr/>
      </dsp:nvSpPr>
      <dsp:spPr>
        <a:xfrm rot="19285714">
          <a:off x="3255448" y="1695642"/>
          <a:ext cx="4059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0598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617142" y="747508"/>
          <a:ext cx="914140" cy="91414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661767" y="792133"/>
        <a:ext cx="824890" cy="824890"/>
      </dsp:txXfrm>
    </dsp:sp>
    <dsp:sp modelId="{88FC8322-C6FB-B34C-9682-36D25AF51B48}">
      <dsp:nvSpPr>
        <dsp:cNvPr id="0" name=""/>
        <dsp:cNvSpPr/>
      </dsp:nvSpPr>
      <dsp:spPr>
        <a:xfrm rot="771429">
          <a:off x="3291026" y="2599224"/>
          <a:ext cx="69459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459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3976911" y="2323757"/>
          <a:ext cx="914140" cy="91414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021536" y="2368382"/>
        <a:ext cx="824890" cy="824890"/>
      </dsp:txXfrm>
    </dsp:sp>
    <dsp:sp modelId="{C719B6D0-AFBA-8F4B-824E-1D891C3911CB}">
      <dsp:nvSpPr>
        <dsp:cNvPr id="0" name=""/>
        <dsp:cNvSpPr/>
      </dsp:nvSpPr>
      <dsp:spPr>
        <a:xfrm rot="3857143">
          <a:off x="2776609" y="3318121"/>
          <a:ext cx="5986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98666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2968861" y="3587811"/>
          <a:ext cx="914140" cy="91414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013486" y="3632436"/>
        <a:ext cx="824890" cy="824890"/>
      </dsp:txXfrm>
    </dsp:sp>
    <dsp:sp modelId="{D6A4623A-B292-2548-9CE7-A1E6AC62C2AB}">
      <dsp:nvSpPr>
        <dsp:cNvPr id="0" name=""/>
        <dsp:cNvSpPr/>
      </dsp:nvSpPr>
      <dsp:spPr>
        <a:xfrm rot="6942857">
          <a:off x="1859802" y="3318121"/>
          <a:ext cx="5986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98666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352076" y="3587811"/>
          <a:ext cx="914140" cy="91414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396701" y="3632436"/>
        <a:ext cx="824890" cy="824890"/>
      </dsp:txXfrm>
    </dsp:sp>
    <dsp:sp modelId="{EFD8D760-0F27-4140-BD38-B22F492F2511}">
      <dsp:nvSpPr>
        <dsp:cNvPr id="0" name=""/>
        <dsp:cNvSpPr/>
      </dsp:nvSpPr>
      <dsp:spPr>
        <a:xfrm rot="10028571">
          <a:off x="1249460" y="2599224"/>
          <a:ext cx="69459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459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344027" y="2323757"/>
          <a:ext cx="914140" cy="91414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388652" y="2368382"/>
        <a:ext cx="824890" cy="824890"/>
      </dsp:txXfrm>
    </dsp:sp>
    <dsp:sp modelId="{0CD28970-5D4C-684A-9AE8-4E7AD9EEF911}">
      <dsp:nvSpPr>
        <dsp:cNvPr id="0" name=""/>
        <dsp:cNvSpPr/>
      </dsp:nvSpPr>
      <dsp:spPr>
        <a:xfrm rot="13114286">
          <a:off x="1573650" y="1695642"/>
          <a:ext cx="4059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0598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703795" y="747508"/>
          <a:ext cx="914140" cy="91414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748420" y="792133"/>
        <a:ext cx="824890" cy="82489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1935344" y="1684042"/>
          <a:ext cx="1364389" cy="136438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001948" y="1750646"/>
        <a:ext cx="1231181" cy="1231181"/>
      </dsp:txXfrm>
    </dsp:sp>
    <dsp:sp modelId="{E6CBA87C-0CB0-3B43-864F-E6A01657F04A}">
      <dsp:nvSpPr>
        <dsp:cNvPr id="0" name=""/>
        <dsp:cNvSpPr/>
      </dsp:nvSpPr>
      <dsp:spPr>
        <a:xfrm rot="16200000">
          <a:off x="2255594" y="1322097"/>
          <a:ext cx="72389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89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160469" y="46011"/>
          <a:ext cx="914140" cy="91414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205094" y="90636"/>
        <a:ext cx="824890" cy="824890"/>
      </dsp:txXfrm>
    </dsp:sp>
    <dsp:sp modelId="{8CDCD5CF-C9ED-2746-B8BC-27CF3729A6B5}">
      <dsp:nvSpPr>
        <dsp:cNvPr id="0" name=""/>
        <dsp:cNvSpPr/>
      </dsp:nvSpPr>
      <dsp:spPr>
        <a:xfrm rot="19285714">
          <a:off x="3255448" y="1695642"/>
          <a:ext cx="4059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0598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617142" y="747508"/>
          <a:ext cx="914140" cy="91414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661767" y="792133"/>
        <a:ext cx="824890" cy="824890"/>
      </dsp:txXfrm>
    </dsp:sp>
    <dsp:sp modelId="{88FC8322-C6FB-B34C-9682-36D25AF51B48}">
      <dsp:nvSpPr>
        <dsp:cNvPr id="0" name=""/>
        <dsp:cNvSpPr/>
      </dsp:nvSpPr>
      <dsp:spPr>
        <a:xfrm rot="771429">
          <a:off x="3291026" y="2599224"/>
          <a:ext cx="69459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459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3976911" y="2323757"/>
          <a:ext cx="914140" cy="91414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021536" y="2368382"/>
        <a:ext cx="824890" cy="824890"/>
      </dsp:txXfrm>
    </dsp:sp>
    <dsp:sp modelId="{C719B6D0-AFBA-8F4B-824E-1D891C3911CB}">
      <dsp:nvSpPr>
        <dsp:cNvPr id="0" name=""/>
        <dsp:cNvSpPr/>
      </dsp:nvSpPr>
      <dsp:spPr>
        <a:xfrm rot="3857143">
          <a:off x="2776609" y="3318121"/>
          <a:ext cx="5986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98666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2968861" y="3587811"/>
          <a:ext cx="914140" cy="91414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013486" y="3632436"/>
        <a:ext cx="824890" cy="824890"/>
      </dsp:txXfrm>
    </dsp:sp>
    <dsp:sp modelId="{D6A4623A-B292-2548-9CE7-A1E6AC62C2AB}">
      <dsp:nvSpPr>
        <dsp:cNvPr id="0" name=""/>
        <dsp:cNvSpPr/>
      </dsp:nvSpPr>
      <dsp:spPr>
        <a:xfrm rot="6942857">
          <a:off x="1859802" y="3318121"/>
          <a:ext cx="5986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98666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352076" y="3587811"/>
          <a:ext cx="914140" cy="91414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396701" y="3632436"/>
        <a:ext cx="824890" cy="824890"/>
      </dsp:txXfrm>
    </dsp:sp>
    <dsp:sp modelId="{EFD8D760-0F27-4140-BD38-B22F492F2511}">
      <dsp:nvSpPr>
        <dsp:cNvPr id="0" name=""/>
        <dsp:cNvSpPr/>
      </dsp:nvSpPr>
      <dsp:spPr>
        <a:xfrm rot="10028571">
          <a:off x="1249460" y="2599224"/>
          <a:ext cx="69459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459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344027" y="2323757"/>
          <a:ext cx="914140" cy="91414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388652" y="2368382"/>
        <a:ext cx="824890" cy="824890"/>
      </dsp:txXfrm>
    </dsp:sp>
    <dsp:sp modelId="{0CD28970-5D4C-684A-9AE8-4E7AD9EEF911}">
      <dsp:nvSpPr>
        <dsp:cNvPr id="0" name=""/>
        <dsp:cNvSpPr/>
      </dsp:nvSpPr>
      <dsp:spPr>
        <a:xfrm rot="13114286">
          <a:off x="1573650" y="1695642"/>
          <a:ext cx="4059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0598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703795" y="747508"/>
          <a:ext cx="914140" cy="91414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748420" y="792133"/>
        <a:ext cx="824890" cy="82489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EC86-B2F6-204A-AD3C-5CE81C9C837B}">
      <dsp:nvSpPr>
        <dsp:cNvPr id="0" name=""/>
        <dsp:cNvSpPr/>
      </dsp:nvSpPr>
      <dsp:spPr>
        <a:xfrm>
          <a:off x="2087440" y="1752977"/>
          <a:ext cx="1420238" cy="14202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 Components of Guest Experiences</a:t>
          </a:r>
          <a:endParaRPr lang="en-DE" sz="1200" b="1" kern="1200" dirty="0"/>
        </a:p>
      </dsp:txBody>
      <dsp:txXfrm>
        <a:off x="2156770" y="1822307"/>
        <a:ext cx="1281578" cy="1281578"/>
      </dsp:txXfrm>
    </dsp:sp>
    <dsp:sp modelId="{E6CBA87C-0CB0-3B43-864F-E6A01657F04A}">
      <dsp:nvSpPr>
        <dsp:cNvPr id="0" name=""/>
        <dsp:cNvSpPr/>
      </dsp:nvSpPr>
      <dsp:spPr>
        <a:xfrm rot="16200000">
          <a:off x="2420798" y="1376216"/>
          <a:ext cx="7535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3521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3B227-62C9-DD4A-8317-CD2A67F94F76}">
      <dsp:nvSpPr>
        <dsp:cNvPr id="0" name=""/>
        <dsp:cNvSpPr/>
      </dsp:nvSpPr>
      <dsp:spPr>
        <a:xfrm>
          <a:off x="2321779" y="47895"/>
          <a:ext cx="951560" cy="951560"/>
        </a:xfrm>
        <a:prstGeom prst="roundRect">
          <a:avLst/>
        </a:prstGeom>
        <a:solidFill>
          <a:schemeClr val="accent5">
            <a:hueOff val="1731856"/>
            <a:satOff val="3613"/>
            <a:lumOff val="14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1" kern="1200" dirty="0" err="1"/>
            <a:t>Products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368230" y="94346"/>
        <a:ext cx="858658" cy="858658"/>
      </dsp:txXfrm>
    </dsp:sp>
    <dsp:sp modelId="{8CDCD5CF-C9ED-2746-B8BC-27CF3729A6B5}">
      <dsp:nvSpPr>
        <dsp:cNvPr id="0" name=""/>
        <dsp:cNvSpPr/>
      </dsp:nvSpPr>
      <dsp:spPr>
        <a:xfrm rot="19285714">
          <a:off x="3461580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BFDB3-1466-CB44-963E-4C062BAEEADA}">
      <dsp:nvSpPr>
        <dsp:cNvPr id="0" name=""/>
        <dsp:cNvSpPr/>
      </dsp:nvSpPr>
      <dsp:spPr>
        <a:xfrm>
          <a:off x="3838080" y="778107"/>
          <a:ext cx="951560" cy="951560"/>
        </a:xfrm>
        <a:prstGeom prst="roundRect">
          <a:avLst/>
        </a:prstGeom>
        <a:solidFill>
          <a:schemeClr val="accent5">
            <a:hueOff val="3463713"/>
            <a:satOff val="7225"/>
            <a:lumOff val="28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Process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3884531" y="824558"/>
        <a:ext cx="858658" cy="858658"/>
      </dsp:txXfrm>
    </dsp:sp>
    <dsp:sp modelId="{88FC8322-C6FB-B34C-9682-36D25AF51B48}">
      <dsp:nvSpPr>
        <dsp:cNvPr id="0" name=""/>
        <dsp:cNvSpPr/>
      </dsp:nvSpPr>
      <dsp:spPr>
        <a:xfrm rot="771429">
          <a:off x="3498615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0160B-F13B-6D46-8D67-39AE085B6243}">
      <dsp:nvSpPr>
        <dsp:cNvPr id="0" name=""/>
        <dsp:cNvSpPr/>
      </dsp:nvSpPr>
      <dsp:spPr>
        <a:xfrm>
          <a:off x="4212575" y="2418878"/>
          <a:ext cx="951560" cy="951560"/>
        </a:xfrm>
        <a:prstGeom prst="roundRect">
          <a:avLst/>
        </a:prstGeom>
        <a:solidFill>
          <a:schemeClr val="accent5">
            <a:hueOff val="5195569"/>
            <a:satOff val="10838"/>
            <a:lumOff val="42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/>
            <a:t>People</a:t>
          </a:r>
          <a:r>
            <a:rPr lang="en-US" sz="1200" i="1" kern="1200" dirty="0"/>
            <a:t> 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4259026" y="2465329"/>
        <a:ext cx="858658" cy="858658"/>
      </dsp:txXfrm>
    </dsp:sp>
    <dsp:sp modelId="{C719B6D0-AFBA-8F4B-824E-1D891C3911CB}">
      <dsp:nvSpPr>
        <dsp:cNvPr id="0" name=""/>
        <dsp:cNvSpPr/>
      </dsp:nvSpPr>
      <dsp:spPr>
        <a:xfrm rot="3857143">
          <a:off x="2963141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0B50F-B1A6-FA40-B830-8B13F82BF927}">
      <dsp:nvSpPr>
        <dsp:cNvPr id="0" name=""/>
        <dsp:cNvSpPr/>
      </dsp:nvSpPr>
      <dsp:spPr>
        <a:xfrm>
          <a:off x="3163262" y="3734674"/>
          <a:ext cx="951560" cy="951560"/>
        </a:xfrm>
        <a:prstGeom prst="roundRect">
          <a:avLst/>
        </a:prstGeom>
        <a:solidFill>
          <a:schemeClr val="accent5">
            <a:hueOff val="6927426"/>
            <a:satOff val="14451"/>
            <a:lumOff val="57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Wingdings" pitchFamily="2" charset="2"/>
            <a:buNone/>
          </a:pPr>
          <a:r>
            <a:rPr lang="en-US" sz="1200" b="1" i="0" kern="1200" dirty="0"/>
            <a:t>Physical Evidence </a:t>
          </a:r>
          <a:endParaRPr lang="en-US" sz="1200" b="1" i="0" kern="1200" dirty="0">
            <a:solidFill>
              <a:schemeClr val="bg1"/>
            </a:solidFill>
          </a:endParaRPr>
        </a:p>
      </dsp:txBody>
      <dsp:txXfrm>
        <a:off x="3209713" y="3781125"/>
        <a:ext cx="858658" cy="858658"/>
      </dsp:txXfrm>
    </dsp:sp>
    <dsp:sp modelId="{D6A4623A-B292-2548-9CE7-A1E6AC62C2AB}">
      <dsp:nvSpPr>
        <dsp:cNvPr id="0" name=""/>
        <dsp:cNvSpPr/>
      </dsp:nvSpPr>
      <dsp:spPr>
        <a:xfrm rot="6942857">
          <a:off x="2008805" y="3453945"/>
          <a:ext cx="62317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3172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DBF9D6-930B-6548-91F3-394988784127}">
      <dsp:nvSpPr>
        <dsp:cNvPr id="0" name=""/>
        <dsp:cNvSpPr/>
      </dsp:nvSpPr>
      <dsp:spPr>
        <a:xfrm>
          <a:off x="1480296" y="3734674"/>
          <a:ext cx="951560" cy="951560"/>
        </a:xfrm>
        <a:prstGeom prst="roundRect">
          <a:avLst/>
        </a:prstGeom>
        <a:solidFill>
          <a:schemeClr val="accent5">
            <a:hueOff val="8659282"/>
            <a:satOff val="18064"/>
            <a:lumOff val="71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Place</a:t>
          </a:r>
          <a:endParaRPr lang="en-US" sz="1000" b="1" kern="1200" dirty="0"/>
        </a:p>
      </dsp:txBody>
      <dsp:txXfrm>
        <a:off x="1526747" y="3781125"/>
        <a:ext cx="858658" cy="858658"/>
      </dsp:txXfrm>
    </dsp:sp>
    <dsp:sp modelId="{EFD8D760-0F27-4140-BD38-B22F492F2511}">
      <dsp:nvSpPr>
        <dsp:cNvPr id="0" name=""/>
        <dsp:cNvSpPr/>
      </dsp:nvSpPr>
      <dsp:spPr>
        <a:xfrm rot="10028571">
          <a:off x="1373479" y="2705620"/>
          <a:ext cx="7230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3024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5CC8E-A7D3-B543-B13E-4D39F391609F}">
      <dsp:nvSpPr>
        <dsp:cNvPr id="0" name=""/>
        <dsp:cNvSpPr/>
      </dsp:nvSpPr>
      <dsp:spPr>
        <a:xfrm>
          <a:off x="430983" y="2418878"/>
          <a:ext cx="951560" cy="951560"/>
        </a:xfrm>
        <a:prstGeom prst="roundRect">
          <a:avLst/>
        </a:prstGeom>
        <a:solidFill>
          <a:schemeClr val="accent5">
            <a:hueOff val="10391137"/>
            <a:satOff val="21676"/>
            <a:lumOff val="8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b="1" kern="1200" dirty="0"/>
            <a:t>Promotion	</a:t>
          </a:r>
          <a:r>
            <a:rPr lang="en-US" sz="1000" b="1" kern="1200" dirty="0"/>
            <a:t> </a:t>
          </a:r>
          <a:endParaRPr lang="en-US" sz="1000" kern="1200" dirty="0"/>
        </a:p>
      </dsp:txBody>
      <dsp:txXfrm>
        <a:off x="477434" y="2465329"/>
        <a:ext cx="858658" cy="858658"/>
      </dsp:txXfrm>
    </dsp:sp>
    <dsp:sp modelId="{0CD28970-5D4C-684A-9AE8-4E7AD9EEF911}">
      <dsp:nvSpPr>
        <dsp:cNvPr id="0" name=""/>
        <dsp:cNvSpPr/>
      </dsp:nvSpPr>
      <dsp:spPr>
        <a:xfrm rot="13114286">
          <a:off x="1710939" y="1765052"/>
          <a:ext cx="4225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2598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4B0C1-49AB-054E-9209-BDED292C5BD4}">
      <dsp:nvSpPr>
        <dsp:cNvPr id="0" name=""/>
        <dsp:cNvSpPr/>
      </dsp:nvSpPr>
      <dsp:spPr>
        <a:xfrm>
          <a:off x="805478" y="778107"/>
          <a:ext cx="951560" cy="951560"/>
        </a:xfrm>
        <a:prstGeom prst="roundRect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Price</a:t>
          </a:r>
          <a:endParaRPr lang="en-US" sz="1000" b="1" kern="1200" dirty="0"/>
        </a:p>
      </dsp:txBody>
      <dsp:txXfrm>
        <a:off x="851929" y="824558"/>
        <a:ext cx="858658" cy="8586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Components</a:t>
            </a:r>
            <a:r>
              <a:rPr lang="nl-NL" dirty="0"/>
              <a:t> of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Experiences</a:t>
            </a:r>
            <a:endParaRPr lang="nl-NL" dirty="0"/>
          </a:p>
          <a:p>
            <a:r>
              <a:rPr lang="nl-NL" dirty="0"/>
              <a:t>- Product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Process</a:t>
            </a:r>
            <a:endParaRPr lang="nl-NL" dirty="0"/>
          </a:p>
          <a:p>
            <a:r>
              <a:rPr lang="nl-NL" dirty="0"/>
              <a:t>- People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Evidence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Place</a:t>
            </a:r>
            <a:r>
              <a:rPr lang="nl-NL" dirty="0"/>
              <a:t>, Promotion </a:t>
            </a:r>
            <a:r>
              <a:rPr lang="nl-NL" dirty="0" err="1"/>
              <a:t>and</a:t>
            </a:r>
            <a:r>
              <a:rPr lang="nl-NL" dirty="0"/>
              <a:t> Price</a:t>
            </a:r>
          </a:p>
          <a:p>
            <a:r>
              <a:rPr lang="nl-NL" dirty="0"/>
              <a:t>- </a:t>
            </a:r>
            <a:r>
              <a:rPr lang="nl-NL" dirty="0" err="1"/>
              <a:t>Designing</a:t>
            </a:r>
            <a:r>
              <a:rPr lang="nl-NL" dirty="0"/>
              <a:t>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Experiences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5A1F0F-A3A2-D9D9-C513-E0D489016BFA}"/>
              </a:ext>
            </a:extLst>
          </p:cNvPr>
          <p:cNvSpPr txBox="1"/>
          <p:nvPr/>
        </p:nvSpPr>
        <p:spPr>
          <a:xfrm>
            <a:off x="970156" y="13604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48,100+ Content Marketing Strategy Stock Photos, Pictures &amp; Royalty-Free  Images - iStock | Social media, Digital marketing, Content creation">
            <a:extLst>
              <a:ext uri="{FF2B5EF4-FFF2-40B4-BE49-F238E27FC236}">
                <a16:creationId xmlns:a16="http://schemas.microsoft.com/office/drawing/2014/main" id="{5F5BB4A1-F0FF-1C65-4AFD-B6046502F2C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7" r="1931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Customer </a:t>
            </a:r>
            <a:r>
              <a:rPr lang="nl-NL" dirty="0" err="1"/>
              <a:t>Experience</a:t>
            </a:r>
            <a:r>
              <a:rPr lang="nl-NL" dirty="0"/>
              <a:t> Management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“The </a:t>
            </a:r>
            <a:r>
              <a:rPr lang="nl-NL" b="0" dirty="0" err="1"/>
              <a:t>practice</a:t>
            </a:r>
            <a:r>
              <a:rPr lang="nl-NL" b="0" dirty="0"/>
              <a:t> of </a:t>
            </a:r>
            <a:r>
              <a:rPr lang="nl-NL" b="0" dirty="0" err="1"/>
              <a:t>designing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reacting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customer </a:t>
            </a:r>
            <a:r>
              <a:rPr lang="nl-NL" b="0" dirty="0" err="1"/>
              <a:t>interactions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or </a:t>
            </a:r>
            <a:r>
              <a:rPr lang="nl-NL" b="0" dirty="0" err="1"/>
              <a:t>exceed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r>
              <a:rPr lang="nl-NL" b="0" dirty="0"/>
              <a:t>, </a:t>
            </a:r>
          </a:p>
          <a:p>
            <a:pPr lvl="3">
              <a:lnSpc>
                <a:spcPct val="150000"/>
              </a:lnSpc>
            </a:pPr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greater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r>
              <a:rPr lang="nl-NL" b="0" dirty="0"/>
              <a:t>, </a:t>
            </a:r>
            <a:r>
              <a:rPr lang="nl-NL" b="0" dirty="0" err="1"/>
              <a:t>loyalty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advocacy</a:t>
            </a:r>
            <a:r>
              <a:rPr lang="nl-NL" b="0" dirty="0"/>
              <a:t>”. </a:t>
            </a:r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Hospitality</a:t>
            </a:r>
            <a:r>
              <a:rPr lang="nl-NL" dirty="0"/>
              <a:t> Services: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Packaged</a:t>
            </a:r>
            <a:r>
              <a:rPr lang="nl-NL" b="0" dirty="0"/>
              <a:t> </a:t>
            </a:r>
            <a:r>
              <a:rPr lang="nl-NL" b="0" dirty="0" err="1"/>
              <a:t>goods</a:t>
            </a:r>
            <a:r>
              <a:rPr lang="nl-NL" b="0" dirty="0"/>
              <a:t>: </a:t>
            </a:r>
            <a:r>
              <a:rPr lang="nl-NL" b="0" dirty="0" err="1"/>
              <a:t>experience</a:t>
            </a:r>
            <a:r>
              <a:rPr lang="nl-NL" b="0" dirty="0"/>
              <a:t> = </a:t>
            </a:r>
            <a:r>
              <a:rPr lang="nl-NL" b="0" dirty="0" err="1"/>
              <a:t>purchase</a:t>
            </a:r>
            <a:r>
              <a:rPr lang="nl-NL" b="0" dirty="0"/>
              <a:t> + </a:t>
            </a:r>
            <a:r>
              <a:rPr lang="nl-NL" b="0" dirty="0" err="1"/>
              <a:t>use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: </a:t>
            </a:r>
            <a:r>
              <a:rPr lang="nl-NL" b="0" dirty="0" err="1"/>
              <a:t>experience</a:t>
            </a:r>
            <a:r>
              <a:rPr lang="nl-NL" b="0" dirty="0"/>
              <a:t> is complex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changing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involve</a:t>
            </a:r>
            <a:r>
              <a:rPr lang="nl-NL" b="0" dirty="0"/>
              <a:t> multiple </a:t>
            </a:r>
            <a:r>
              <a:rPr lang="nl-NL" b="0" dirty="0" err="1"/>
              <a:t>senses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Service is a </a:t>
            </a:r>
            <a:r>
              <a:rPr lang="nl-NL" b="0" dirty="0" err="1"/>
              <a:t>journey</a:t>
            </a:r>
            <a:r>
              <a:rPr lang="nl-NL" b="0" dirty="0"/>
              <a:t>, </a:t>
            </a:r>
            <a:r>
              <a:rPr lang="nl-NL" b="0" dirty="0" err="1"/>
              <a:t>not</a:t>
            </a:r>
            <a:r>
              <a:rPr lang="nl-NL" b="0" dirty="0"/>
              <a:t> a single product.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899831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Framework </a:t>
            </a:r>
            <a:r>
              <a:rPr lang="nl-NL" b="0" dirty="0" err="1"/>
              <a:t>needed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hospitality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Seven</a:t>
            </a:r>
            <a:r>
              <a:rPr lang="nl-NL" b="0" dirty="0"/>
              <a:t> </a:t>
            </a:r>
            <a:r>
              <a:rPr lang="nl-NL" b="0" dirty="0" err="1"/>
              <a:t>Ps</a:t>
            </a:r>
            <a:r>
              <a:rPr lang="nl-NL" b="0" dirty="0"/>
              <a:t>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design service </a:t>
            </a:r>
            <a:r>
              <a:rPr lang="nl-NL" b="0" dirty="0" err="1"/>
              <a:t>offerings</a:t>
            </a:r>
            <a:r>
              <a:rPr lang="nl-NL" b="0" dirty="0"/>
              <a:t>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2211923"/>
              </p:ext>
            </p:extLst>
          </p:nvPr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1026" name="Picture 2" descr="2025 Orlando Sunrise Hot-Air Balloon Ride (Clermont) - with Reviews">
            <a:extLst>
              <a:ext uri="{FF2B5EF4-FFF2-40B4-BE49-F238E27FC236}">
                <a16:creationId xmlns:a16="http://schemas.microsoft.com/office/drawing/2014/main" id="{D3E6C093-5353-BFD7-2E14-0F7749C6B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0"/>
            <a:ext cx="12198349" cy="642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el 6">
            <a:extLst>
              <a:ext uri="{FF2B5EF4-FFF2-40B4-BE49-F238E27FC236}">
                <a16:creationId xmlns:a16="http://schemas.microsoft.com/office/drawing/2014/main" id="{76655443-B16A-5C46-02D5-2BB42C3B3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196752"/>
            <a:ext cx="3384376" cy="1008112"/>
          </a:xfrm>
        </p:spPr>
        <p:txBody>
          <a:bodyPr/>
          <a:lstStyle/>
          <a:p>
            <a:r>
              <a:rPr lang="nl-NL" sz="3200" dirty="0">
                <a:solidFill>
                  <a:schemeClr val="accent4">
                    <a:lumMod val="75000"/>
                  </a:schemeClr>
                </a:solidFill>
              </a:rPr>
              <a:t>A- The Product</a:t>
            </a:r>
          </a:p>
        </p:txBody>
      </p:sp>
    </p:spTree>
    <p:extLst>
      <p:ext uri="{BB962C8B-B14F-4D97-AF65-F5344CB8AC3E}">
        <p14:creationId xmlns:p14="http://schemas.microsoft.com/office/powerpoint/2010/main" val="2601326446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Product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In services, “product”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receives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journey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060750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A- Product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Service </a:t>
            </a:r>
            <a:r>
              <a:rPr lang="nl-NL" dirty="0" err="1"/>
              <a:t>Outcomes</a:t>
            </a:r>
            <a:r>
              <a:rPr lang="nl-NL" dirty="0"/>
              <a:t> in </a:t>
            </a:r>
            <a:r>
              <a:rPr lang="nl-NL" dirty="0" err="1"/>
              <a:t>Hospitality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 “</a:t>
            </a:r>
            <a:r>
              <a:rPr lang="nl-NL" b="0" dirty="0" err="1"/>
              <a:t>products</a:t>
            </a:r>
            <a:r>
              <a:rPr lang="nl-NL" b="0" dirty="0"/>
              <a:t>” are </a:t>
            </a:r>
            <a:r>
              <a:rPr lang="nl-NL" b="0" dirty="0" err="1"/>
              <a:t>experiential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affect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emotionally</a:t>
            </a:r>
            <a:r>
              <a:rPr lang="nl-NL" b="0" dirty="0"/>
              <a:t>. </a:t>
            </a:r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r>
              <a:rPr lang="nl-NL" dirty="0" err="1"/>
              <a:t>Positive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Rest </a:t>
            </a:r>
            <a:r>
              <a:rPr lang="nl-NL" b="0" dirty="0" err="1"/>
              <a:t>from</a:t>
            </a:r>
            <a:r>
              <a:rPr lang="nl-NL" b="0" dirty="0"/>
              <a:t> a hotel </a:t>
            </a:r>
            <a:r>
              <a:rPr lang="nl-NL" b="0" dirty="0" err="1"/>
              <a:t>stay</a:t>
            </a:r>
            <a:r>
              <a:rPr lang="nl-NL" b="0" dirty="0"/>
              <a:t>, energy </a:t>
            </a:r>
            <a:r>
              <a:rPr lang="nl-NL" b="0" dirty="0" err="1"/>
              <a:t>from</a:t>
            </a:r>
            <a:r>
              <a:rPr lang="nl-NL" b="0" dirty="0"/>
              <a:t> a </a:t>
            </a:r>
            <a:r>
              <a:rPr lang="nl-NL" b="0" dirty="0" err="1"/>
              <a:t>meal</a:t>
            </a:r>
            <a:r>
              <a:rPr lang="nl-NL" b="0" dirty="0"/>
              <a:t>, </a:t>
            </a:r>
            <a:r>
              <a:rPr lang="nl-NL" b="0" dirty="0" err="1"/>
              <a:t>relaxation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a spa treatment</a:t>
            </a:r>
          </a:p>
          <a:p>
            <a:pPr lvl="3"/>
            <a:r>
              <a:rPr lang="nl-NL" dirty="0" err="1"/>
              <a:t>Negative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Discomfort, </a:t>
            </a:r>
            <a:r>
              <a:rPr lang="nl-NL" b="0" dirty="0" err="1"/>
              <a:t>illness</a:t>
            </a:r>
            <a:r>
              <a:rPr lang="nl-NL" b="0" dirty="0"/>
              <a:t>, or </a:t>
            </a:r>
            <a:r>
              <a:rPr lang="nl-NL" b="0" dirty="0" err="1"/>
              <a:t>pain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poor</a:t>
            </a:r>
            <a:r>
              <a:rPr lang="nl-NL" b="0" dirty="0"/>
              <a:t>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Businesses</a:t>
            </a:r>
            <a:r>
              <a:rPr lang="nl-NL" b="0" dirty="0"/>
              <a:t> must </a:t>
            </a:r>
            <a:r>
              <a:rPr lang="nl-NL" b="0" dirty="0" err="1"/>
              <a:t>consider</a:t>
            </a:r>
            <a:r>
              <a:rPr lang="nl-NL" b="0" dirty="0"/>
              <a:t> </a:t>
            </a:r>
            <a:r>
              <a:rPr lang="nl-NL" b="0" dirty="0" err="1"/>
              <a:t>physiological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on </a:t>
            </a:r>
            <a:r>
              <a:rPr lang="nl-NL" b="0" dirty="0" err="1"/>
              <a:t>guests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074" name="Picture 2" descr="Small Luxury Hotel Ambassador Zurich, Zürich | HotelsCombined">
            <a:extLst>
              <a:ext uri="{FF2B5EF4-FFF2-40B4-BE49-F238E27FC236}">
                <a16:creationId xmlns:a16="http://schemas.microsoft.com/office/drawing/2014/main" id="{C2AC636C-83E7-7261-1EDA-D2A4C7A86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146" y="1556792"/>
            <a:ext cx="456220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enefits Of Spa Treatments In Hotel - Resort Hotel 128">
            <a:extLst>
              <a:ext uri="{FF2B5EF4-FFF2-40B4-BE49-F238E27FC236}">
                <a16:creationId xmlns:a16="http://schemas.microsoft.com/office/drawing/2014/main" id="{E8379EAE-715A-DDD5-BB09-5640DD479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4261970"/>
            <a:ext cx="4071115" cy="217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3700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A- Product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Transformations</a:t>
            </a:r>
            <a:r>
              <a:rPr lang="nl-NL" dirty="0"/>
              <a:t> in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Experiences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psychological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gain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dirty="0" err="1"/>
              <a:t>Education</a:t>
            </a:r>
            <a:r>
              <a:rPr lang="nl-NL" b="0" dirty="0"/>
              <a:t>: Learning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knowledge</a:t>
            </a:r>
            <a:r>
              <a:rPr lang="nl-NL" b="0" dirty="0"/>
              <a:t> development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dirty="0" err="1"/>
              <a:t>Escapism</a:t>
            </a:r>
            <a:r>
              <a:rPr lang="nl-NL" b="0" dirty="0"/>
              <a:t>: </a:t>
            </a:r>
            <a:r>
              <a:rPr lang="nl-NL" b="0" dirty="0" err="1"/>
              <a:t>Immersive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transport </a:t>
            </a:r>
            <a:r>
              <a:rPr lang="nl-NL" b="0" dirty="0" err="1"/>
              <a:t>guests</a:t>
            </a:r>
            <a:r>
              <a:rPr lang="nl-NL" b="0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</a:t>
            </a:r>
          </a:p>
          <a:p>
            <a:pPr lvl="3"/>
            <a:r>
              <a:rPr lang="nl-NL" b="0" dirty="0" err="1"/>
              <a:t>Galactic</a:t>
            </a:r>
            <a:r>
              <a:rPr lang="nl-NL" b="0" dirty="0"/>
              <a:t> Starcruiser, Disney World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1026" name="Picture 2" descr="Disney's Shuttered Star Wars Hotel Will Officially Be Converted for a Much  Less Magical Use">
            <a:extLst>
              <a:ext uri="{FF2B5EF4-FFF2-40B4-BE49-F238E27FC236}">
                <a16:creationId xmlns:a16="http://schemas.microsoft.com/office/drawing/2014/main" id="{89CD2B00-0BB0-3A95-2AFA-A417E8A79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351" y="3864229"/>
            <a:ext cx="4582245" cy="257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y Disney World Will NOT Reimagine Starcruiser Into a Star Wars Hotel -  Disney Tourist Blog">
            <a:extLst>
              <a:ext uri="{FF2B5EF4-FFF2-40B4-BE49-F238E27FC236}">
                <a16:creationId xmlns:a16="http://schemas.microsoft.com/office/drawing/2014/main" id="{20050A69-EA6C-38B8-8DE8-11830FBE4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52" y="1034736"/>
            <a:ext cx="4460241" cy="279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78933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A- Product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Transformations</a:t>
            </a:r>
            <a:r>
              <a:rPr lang="nl-NL" dirty="0"/>
              <a:t> in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Experiences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Entertainment: Amusement </a:t>
            </a:r>
            <a:r>
              <a:rPr lang="nl-NL" b="0" dirty="0" err="1"/>
              <a:t>and</a:t>
            </a:r>
            <a:r>
              <a:rPr lang="nl-NL" b="0" dirty="0"/>
              <a:t> engagement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Esthetic</a:t>
            </a:r>
            <a:r>
              <a:rPr lang="nl-NL" b="0" dirty="0"/>
              <a:t>: </a:t>
            </a:r>
            <a:r>
              <a:rPr lang="nl-NL" b="0" dirty="0" err="1"/>
              <a:t>Emotional</a:t>
            </a:r>
            <a:r>
              <a:rPr lang="nl-NL" b="0" dirty="0"/>
              <a:t> or </a:t>
            </a:r>
            <a:r>
              <a:rPr lang="nl-NL" b="0" dirty="0" err="1"/>
              <a:t>artistic</a:t>
            </a:r>
            <a:r>
              <a:rPr lang="nl-NL" b="0" dirty="0"/>
              <a:t> </a:t>
            </a:r>
            <a:r>
              <a:rPr lang="nl-NL" b="0" dirty="0" err="1"/>
              <a:t>stimulation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 21c Museum Hotels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Combines </a:t>
            </a:r>
            <a:r>
              <a:rPr lang="nl-NL" b="0" dirty="0" err="1"/>
              <a:t>lodging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contemporary</a:t>
            </a:r>
            <a:r>
              <a:rPr lang="nl-NL" b="0" dirty="0"/>
              <a:t> art.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Guests</a:t>
            </a:r>
            <a:r>
              <a:rPr lang="nl-NL" b="0" dirty="0"/>
              <a:t> view </a:t>
            </a:r>
            <a:r>
              <a:rPr lang="nl-NL" b="0" dirty="0" err="1"/>
              <a:t>curated</a:t>
            </a:r>
            <a:r>
              <a:rPr lang="nl-NL" b="0" dirty="0"/>
              <a:t> art in a </a:t>
            </a:r>
            <a:r>
              <a:rPr lang="nl-NL" b="0" dirty="0" err="1"/>
              <a:t>stylish</a:t>
            </a:r>
            <a:r>
              <a:rPr lang="nl-NL" b="0" dirty="0"/>
              <a:t> hotel.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Blends </a:t>
            </a:r>
            <a:r>
              <a:rPr lang="nl-NL" b="0" dirty="0" err="1"/>
              <a:t>stay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artistic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1030" name="Picture 6" descr="Louisville - 21c Museum Hotels">
            <a:extLst>
              <a:ext uri="{FF2B5EF4-FFF2-40B4-BE49-F238E27FC236}">
                <a16:creationId xmlns:a16="http://schemas.microsoft.com/office/drawing/2014/main" id="{EC89D11F-C7FF-C764-653F-B4CBCEB82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12976"/>
            <a:ext cx="5591944" cy="314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04679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Product</a:t>
            </a:r>
          </a:p>
          <a:p>
            <a:pPr lvl="3"/>
            <a:endParaRPr lang="nl-NL" dirty="0"/>
          </a:p>
          <a:p>
            <a:pPr lvl="3"/>
            <a:r>
              <a:rPr lang="nl-NL" b="0" dirty="0" err="1"/>
              <a:t>Example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books</a:t>
            </a:r>
            <a:r>
              <a:rPr lang="nl-NL" b="0" dirty="0"/>
              <a:t> a hot air balloon </a:t>
            </a:r>
            <a:r>
              <a:rPr lang="nl-NL" b="0" dirty="0" err="1"/>
              <a:t>ride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The product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ride</a:t>
            </a:r>
            <a:r>
              <a:rPr lang="nl-NL" b="0" dirty="0"/>
              <a:t> </a:t>
            </a:r>
            <a:r>
              <a:rPr lang="nl-NL" b="0" dirty="0" err="1"/>
              <a:t>itself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The </a:t>
            </a:r>
            <a:r>
              <a:rPr lang="nl-NL" b="0" dirty="0" err="1"/>
              <a:t>thrill</a:t>
            </a:r>
            <a:r>
              <a:rPr lang="nl-NL" b="0" dirty="0"/>
              <a:t>, </a:t>
            </a:r>
            <a:r>
              <a:rPr lang="nl-NL" b="0" dirty="0" err="1"/>
              <a:t>the</a:t>
            </a:r>
            <a:r>
              <a:rPr lang="nl-NL" b="0" dirty="0"/>
              <a:t> view,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, </a:t>
            </a:r>
            <a:r>
              <a:rPr lang="nl-NL" b="0" dirty="0" err="1"/>
              <a:t>excitement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memorable</a:t>
            </a:r>
            <a:r>
              <a:rPr lang="nl-NL" b="0" dirty="0"/>
              <a:t> scenery</a:t>
            </a:r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2050" name="Picture 2" descr="▷ Hot Air Balloon Ride over the Black Forest in Baden-Baden from 175 € -  checkyeti">
            <a:extLst>
              <a:ext uri="{FF2B5EF4-FFF2-40B4-BE49-F238E27FC236}">
                <a16:creationId xmlns:a16="http://schemas.microsoft.com/office/drawing/2014/main" id="{2476DAA7-0CBB-1D94-1042-2730B45F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892" y="3068960"/>
            <a:ext cx="50765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42247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8194" name="Picture 2" descr="Facebook and Instagram 'likes' are influencing our travel decisions, study  shows - Science &amp; Tech - The Jakarta Post">
            <a:extLst>
              <a:ext uri="{FF2B5EF4-FFF2-40B4-BE49-F238E27FC236}">
                <a16:creationId xmlns:a16="http://schemas.microsoft.com/office/drawing/2014/main" id="{5CA55B9E-E8A8-A6E7-788E-5387C9795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4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el 6">
            <a:extLst>
              <a:ext uri="{FF2B5EF4-FFF2-40B4-BE49-F238E27FC236}">
                <a16:creationId xmlns:a16="http://schemas.microsoft.com/office/drawing/2014/main" id="{09F15E06-669F-92D8-CB13-6BC6B920B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99" y="980728"/>
            <a:ext cx="3678289" cy="792088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nl-NL" sz="3200" dirty="0"/>
              <a:t>B- The </a:t>
            </a:r>
            <a:r>
              <a:rPr lang="nl-NL" sz="3200" dirty="0" err="1"/>
              <a:t>Process</a:t>
            </a:r>
            <a:endParaRPr lang="nl-NL" sz="3200" dirty="0"/>
          </a:p>
        </p:txBody>
      </p:sp>
    </p:spTree>
    <p:extLst>
      <p:ext uri="{BB962C8B-B14F-4D97-AF65-F5344CB8AC3E}">
        <p14:creationId xmlns:p14="http://schemas.microsoft.com/office/powerpoint/2010/main" val="8893349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Process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Customer </a:t>
            </a:r>
            <a:r>
              <a:rPr lang="nl-NL" dirty="0" err="1"/>
              <a:t>Journey</a:t>
            </a:r>
            <a:r>
              <a:rPr lang="nl-NL" dirty="0"/>
              <a:t> made up of 5 stages: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recognizes</a:t>
            </a:r>
            <a:r>
              <a:rPr lang="nl-NL" b="0" dirty="0"/>
              <a:t> a </a:t>
            </a:r>
            <a:r>
              <a:rPr lang="nl-NL" b="0" dirty="0" err="1"/>
              <a:t>need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possible</a:t>
            </a:r>
            <a:r>
              <a:rPr lang="nl-NL" b="0" dirty="0"/>
              <a:t> service options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alternatives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selects</a:t>
            </a:r>
            <a:r>
              <a:rPr lang="nl-NL" b="0" dirty="0"/>
              <a:t> a </a:t>
            </a:r>
            <a:r>
              <a:rPr lang="nl-NL" b="0" dirty="0" err="1"/>
              <a:t>preferred</a:t>
            </a:r>
            <a:r>
              <a:rPr lang="nl-NL" b="0" dirty="0"/>
              <a:t> option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is </a:t>
            </a:r>
            <a:r>
              <a:rPr lang="nl-NL" b="0" dirty="0" err="1"/>
              <a:t>fulfilled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781959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Process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Quality</a:t>
            </a:r>
            <a:r>
              <a:rPr lang="nl-NL" dirty="0"/>
              <a:t> services </a:t>
            </a:r>
            <a:r>
              <a:rPr lang="nl-NL" dirty="0" err="1"/>
              <a:t>should</a:t>
            </a:r>
            <a:r>
              <a:rPr lang="nl-NL" dirty="0"/>
              <a:t> </a:t>
            </a:r>
            <a:r>
              <a:rPr lang="nl-NL" dirty="0" err="1"/>
              <a:t>provide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Reliability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Responsiveness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empathy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Appropriate</a:t>
            </a:r>
            <a:r>
              <a:rPr lang="nl-NL" b="0" dirty="0"/>
              <a:t> </a:t>
            </a:r>
            <a:r>
              <a:rPr lang="nl-NL" b="0" dirty="0" err="1"/>
              <a:t>tangibles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Facilities</a:t>
            </a:r>
            <a:r>
              <a:rPr lang="nl-NL" b="0" dirty="0"/>
              <a:t>, equipment, environment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5122" name="Picture 2" descr="Improving Hospitality Service Quality through Staff Training">
            <a:extLst>
              <a:ext uri="{FF2B5EF4-FFF2-40B4-BE49-F238E27FC236}">
                <a16:creationId xmlns:a16="http://schemas.microsoft.com/office/drawing/2014/main" id="{886C136B-5056-A706-0EDA-96872E0EE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746" y="3140968"/>
            <a:ext cx="5851604" cy="3298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898119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Process</a:t>
            </a:r>
            <a:r>
              <a:rPr lang="nl-NL" b="0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Operational</a:t>
            </a:r>
            <a:r>
              <a:rPr lang="nl-NL" dirty="0"/>
              <a:t> efficiency: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Capacity</a:t>
            </a:r>
            <a:r>
              <a:rPr lang="nl-NL" b="0" dirty="0"/>
              <a:t> analysis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optimize</a:t>
            </a:r>
            <a:r>
              <a:rPr lang="nl-NL" b="0" dirty="0"/>
              <a:t> service flow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concepts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are important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understanding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service </a:t>
            </a:r>
            <a:r>
              <a:rPr lang="nl-NL" b="0" dirty="0" err="1"/>
              <a:t>processes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endParaRPr lang="nl-NL" b="0" dirty="0"/>
          </a:p>
          <a:p>
            <a:pPr lvl="3"/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dirty="0"/>
              <a:t>Throughput time: </a:t>
            </a:r>
            <a:r>
              <a:rPr lang="nl-NL" b="0" dirty="0"/>
              <a:t>Total time </a:t>
            </a:r>
            <a:r>
              <a:rPr lang="nl-NL" b="0" dirty="0" err="1"/>
              <a:t>to</a:t>
            </a:r>
            <a:r>
              <a:rPr lang="nl-NL" b="0" dirty="0"/>
              <a:t> complete service</a:t>
            </a:r>
          </a:p>
          <a:p>
            <a:pPr lvl="3"/>
            <a:r>
              <a:rPr lang="nl-NL" b="0" dirty="0"/>
              <a:t>- </a:t>
            </a:r>
            <a:r>
              <a:rPr lang="nl-NL" dirty="0"/>
              <a:t>Throughput </a:t>
            </a:r>
            <a:r>
              <a:rPr lang="nl-NL" dirty="0" err="1"/>
              <a:t>rate</a:t>
            </a:r>
            <a:r>
              <a:rPr lang="nl-NL" b="0" dirty="0"/>
              <a:t>: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served</a:t>
            </a:r>
            <a:r>
              <a:rPr lang="nl-NL" b="0" dirty="0"/>
              <a:t> per unit time</a:t>
            </a:r>
          </a:p>
          <a:p>
            <a:pPr lvl="3"/>
            <a:r>
              <a:rPr lang="nl-NL" b="0" dirty="0"/>
              <a:t>- </a:t>
            </a:r>
            <a:r>
              <a:rPr lang="nl-NL" dirty="0"/>
              <a:t>Bottleneck: </a:t>
            </a:r>
            <a:r>
              <a:rPr lang="nl-NL" b="0" dirty="0"/>
              <a:t>Step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lowest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limiting</a:t>
            </a:r>
            <a:r>
              <a:rPr lang="nl-NL" b="0" dirty="0"/>
              <a:t> output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6152" name="Picture 8" descr="Miami Florida,Wyndham Miami Airport,hotel hotels lodging inn motel  motels,chain,company,lodging,hospitality,lobby,line,queue,front desk check  in recep Stock Photo - Alamy">
            <a:extLst>
              <a:ext uri="{FF2B5EF4-FFF2-40B4-BE49-F238E27FC236}">
                <a16:creationId xmlns:a16="http://schemas.microsoft.com/office/drawing/2014/main" id="{9718B014-85F2-F909-A4A7-470482AA09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9"/>
          <a:stretch/>
        </p:blipFill>
        <p:spPr bwMode="auto">
          <a:xfrm>
            <a:off x="7072494" y="2516473"/>
            <a:ext cx="509136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27463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Process</a:t>
            </a:r>
            <a:r>
              <a:rPr lang="nl-NL" b="0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Technology’s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Automation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waiting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Self</a:t>
            </a:r>
            <a:r>
              <a:rPr lang="nl-NL" b="0" dirty="0"/>
              <a:t>-check-in </a:t>
            </a:r>
            <a:r>
              <a:rPr lang="nl-NL" b="0" dirty="0" err="1"/>
              <a:t>kiosks</a:t>
            </a:r>
            <a:r>
              <a:rPr lang="nl-NL" b="0" dirty="0"/>
              <a:t>, mobile apps, </a:t>
            </a:r>
            <a:r>
              <a:rPr lang="nl-NL" b="0" dirty="0" err="1"/>
              <a:t>keyless</a:t>
            </a:r>
            <a:r>
              <a:rPr lang="nl-NL" b="0" dirty="0"/>
              <a:t> entry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b="0" dirty="0"/>
              <a:t>- In restaurants: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Ordering </a:t>
            </a:r>
            <a:r>
              <a:rPr lang="nl-NL" b="0" dirty="0" err="1"/>
              <a:t>kiosks</a:t>
            </a:r>
            <a:r>
              <a:rPr lang="nl-NL" b="0" dirty="0"/>
              <a:t>, </a:t>
            </a:r>
            <a:r>
              <a:rPr lang="nl-NL" b="0" dirty="0" err="1"/>
              <a:t>tabletop</a:t>
            </a:r>
            <a:r>
              <a:rPr lang="nl-NL" b="0" dirty="0"/>
              <a:t> </a:t>
            </a:r>
            <a:r>
              <a:rPr lang="nl-NL" b="0" dirty="0" err="1"/>
              <a:t>payment</a:t>
            </a:r>
            <a:r>
              <a:rPr lang="nl-NL" b="0" dirty="0"/>
              <a:t> systems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7172" name="Picture 4" descr="Hotel Self Check-In Kiosk - Smart Solution">
            <a:extLst>
              <a:ext uri="{FF2B5EF4-FFF2-40B4-BE49-F238E27FC236}">
                <a16:creationId xmlns:a16="http://schemas.microsoft.com/office/drawing/2014/main" id="{54E825CF-85AA-6631-85FD-CB620C823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901" y="1032718"/>
            <a:ext cx="3485942" cy="232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Marriott Mobile Apps — FRANK CADIC">
            <a:extLst>
              <a:ext uri="{FF2B5EF4-FFF2-40B4-BE49-F238E27FC236}">
                <a16:creationId xmlns:a16="http://schemas.microsoft.com/office/drawing/2014/main" id="{CA6C56EB-1986-EB7B-84F8-7D1ED382F0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" t="11416" r="4020" b="9402"/>
          <a:stretch/>
        </p:blipFill>
        <p:spPr bwMode="auto">
          <a:xfrm>
            <a:off x="5667127" y="3394492"/>
            <a:ext cx="6366262" cy="304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26906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pic>
        <p:nvPicPr>
          <p:cNvPr id="9220" name="Picture 4" descr="worklifeintegration #healthylife #family #hospitality | Amy Hampton | 35  comments">
            <a:extLst>
              <a:ext uri="{FF2B5EF4-FFF2-40B4-BE49-F238E27FC236}">
                <a16:creationId xmlns:a16="http://schemas.microsoft.com/office/drawing/2014/main" id="{79E781EA-B88A-D2A7-092F-81F096FA3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128"/>
            <a:ext cx="12198350" cy="640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8">
            <a:extLst>
              <a:ext uri="{FF2B5EF4-FFF2-40B4-BE49-F238E27FC236}">
                <a16:creationId xmlns:a16="http://schemas.microsoft.com/office/drawing/2014/main" id="{C5131595-6238-49C2-E54C-C6CA3D1E0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2" y="1196752"/>
            <a:ext cx="3168352" cy="792088"/>
          </a:xfrm>
          <a:solidFill>
            <a:schemeClr val="bg1"/>
          </a:solidFill>
        </p:spPr>
        <p:txBody>
          <a:bodyPr/>
          <a:lstStyle/>
          <a:p>
            <a:r>
              <a:rPr lang="en-DE" dirty="0"/>
              <a:t>C- People</a:t>
            </a:r>
          </a:p>
        </p:txBody>
      </p:sp>
    </p:spTree>
    <p:extLst>
      <p:ext uri="{BB962C8B-B14F-4D97-AF65-F5344CB8AC3E}">
        <p14:creationId xmlns:p14="http://schemas.microsoft.com/office/powerpoint/2010/main" val="2635223981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People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Hospitality</a:t>
            </a:r>
            <a:r>
              <a:rPr lang="nl-NL" b="0" dirty="0"/>
              <a:t> is a human-</a:t>
            </a:r>
            <a:r>
              <a:rPr lang="nl-NL" b="0" dirty="0" err="1"/>
              <a:t>centered</a:t>
            </a:r>
            <a:r>
              <a:rPr lang="nl-NL" b="0" dirty="0"/>
              <a:t> business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professionals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827762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People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</a:t>
            </a:r>
            <a:r>
              <a:rPr lang="nl-NL" b="0" dirty="0" err="1"/>
              <a:t>organizations</a:t>
            </a:r>
            <a:r>
              <a:rPr lang="nl-NL" b="0" dirty="0"/>
              <a:t> co-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restaurants handle full food </a:t>
            </a:r>
            <a:r>
              <a:rPr lang="nl-NL" b="0" dirty="0" err="1"/>
              <a:t>preparation</a:t>
            </a:r>
            <a:r>
              <a:rPr lang="nl-NL" b="0" dirty="0"/>
              <a:t>, </a:t>
            </a:r>
            <a:r>
              <a:rPr lang="nl-NL" b="0" dirty="0" err="1"/>
              <a:t>others</a:t>
            </a: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in </a:t>
            </a:r>
            <a:r>
              <a:rPr lang="nl-NL" b="0" dirty="0" err="1"/>
              <a:t>cooking</a:t>
            </a:r>
            <a:endParaRPr lang="nl-NL" b="0" dirty="0"/>
          </a:p>
          <a:p>
            <a:pPr lvl="3"/>
            <a:r>
              <a:rPr lang="nl-NL" b="0" dirty="0"/>
              <a:t>- Chinese </a:t>
            </a:r>
            <a:r>
              <a:rPr lang="nl-NL" b="0" dirty="0" err="1"/>
              <a:t>hotpot</a:t>
            </a:r>
            <a:r>
              <a:rPr lang="nl-NL" b="0" dirty="0"/>
              <a:t> / </a:t>
            </a:r>
            <a:r>
              <a:rPr lang="nl-NL" b="0" dirty="0" err="1"/>
              <a:t>Japanese</a:t>
            </a:r>
            <a:r>
              <a:rPr lang="nl-NL" b="0" dirty="0"/>
              <a:t> </a:t>
            </a:r>
            <a:r>
              <a:rPr lang="nl-NL" b="0" dirty="0" err="1"/>
              <a:t>yakiniku</a:t>
            </a:r>
            <a:r>
              <a:rPr lang="nl-NL" b="0" dirty="0"/>
              <a:t> –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cook</a:t>
            </a:r>
            <a:r>
              <a:rPr lang="nl-NL" b="0" dirty="0"/>
              <a:t> at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tables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dirty="0"/>
              <a:t>Benefits: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Engages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, </a:t>
            </a:r>
            <a:r>
              <a:rPr lang="nl-NL" b="0" dirty="0" err="1"/>
              <a:t>reduces</a:t>
            </a:r>
            <a:r>
              <a:rPr lang="nl-NL" b="0" dirty="0"/>
              <a:t> employee </a:t>
            </a:r>
            <a:r>
              <a:rPr lang="nl-NL" b="0" dirty="0" err="1"/>
              <a:t>workload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Limitations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suitable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types of </a:t>
            </a:r>
            <a:r>
              <a:rPr lang="nl-NL" b="0" dirty="0" err="1"/>
              <a:t>businesses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10242" name="Picture 2" descr="Self cook Hot pot with a variety of dishes - Picture of Taste of Chongqing Chinese  Restaurant Russell Square, London - Tripadvisor">
            <a:extLst>
              <a:ext uri="{FF2B5EF4-FFF2-40B4-BE49-F238E27FC236}">
                <a16:creationId xmlns:a16="http://schemas.microsoft.com/office/drawing/2014/main" id="{D5D55F4B-EE1F-2B28-9CDC-444606E68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311" y="3601473"/>
            <a:ext cx="4671194" cy="285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179062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People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socioeconomic</a:t>
            </a:r>
            <a:r>
              <a:rPr lang="nl-NL" b="0" dirty="0"/>
              <a:t>, </a:t>
            </a:r>
            <a:r>
              <a:rPr lang="nl-NL" b="0" dirty="0" err="1"/>
              <a:t>ethnic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linguistic</a:t>
            </a:r>
            <a:r>
              <a:rPr lang="nl-NL" b="0" dirty="0"/>
              <a:t> </a:t>
            </a:r>
            <a:r>
              <a:rPr lang="nl-NL" b="0" dirty="0" err="1"/>
              <a:t>backgrounds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should</a:t>
            </a:r>
            <a:r>
              <a:rPr lang="nl-NL" b="0" dirty="0"/>
              <a:t> guide service design</a:t>
            </a:r>
          </a:p>
          <a:p>
            <a:pPr lvl="3"/>
            <a:r>
              <a:rPr lang="nl-NL" b="0" dirty="0"/>
              <a:t>- Respect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norms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Regionalize</a:t>
            </a:r>
            <a:r>
              <a:rPr lang="nl-NL" b="0" dirty="0"/>
              <a:t> </a:t>
            </a:r>
            <a:r>
              <a:rPr lang="nl-NL" b="0" dirty="0" err="1"/>
              <a:t>offerings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match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supply</a:t>
            </a:r>
            <a:r>
              <a:rPr lang="nl-NL" b="0" dirty="0"/>
              <a:t> </a:t>
            </a:r>
            <a:r>
              <a:rPr lang="nl-NL" b="0" dirty="0" err="1"/>
              <a:t>chains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 </a:t>
            </a:r>
            <a:r>
              <a:rPr lang="nl-NL" dirty="0" err="1"/>
              <a:t>Purpose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Show respect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services meet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6625493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People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Employees: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delivering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service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Hiring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training </a:t>
            </a:r>
            <a:r>
              <a:rPr lang="nl-NL" b="0" dirty="0" err="1"/>
              <a:t>skilled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is </a:t>
            </a:r>
            <a:r>
              <a:rPr lang="nl-NL" b="0" dirty="0" err="1"/>
              <a:t>vital</a:t>
            </a:r>
            <a:endParaRPr lang="nl-NL" b="0" dirty="0"/>
          </a:p>
          <a:p>
            <a:pPr lvl="3"/>
            <a:r>
              <a:rPr lang="nl-NL" b="0" dirty="0"/>
              <a:t>- A strong service culture </a:t>
            </a:r>
            <a:r>
              <a:rPr lang="nl-NL" b="0" dirty="0" err="1"/>
              <a:t>enhances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Employee empowerment </a:t>
            </a:r>
            <a:r>
              <a:rPr lang="nl-NL" dirty="0" err="1"/>
              <a:t>enables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Problem-solving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Exceeding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Creating</a:t>
            </a:r>
            <a:r>
              <a:rPr lang="nl-NL" b="0" dirty="0"/>
              <a:t> </a:t>
            </a:r>
            <a:r>
              <a:rPr lang="nl-NL" b="0" dirty="0" err="1"/>
              <a:t>memorable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11266" name="Picture 2" descr="Best Personality Types for the Hospitality Industry | Johnson &amp; Wales  University">
            <a:extLst>
              <a:ext uri="{FF2B5EF4-FFF2-40B4-BE49-F238E27FC236}">
                <a16:creationId xmlns:a16="http://schemas.microsoft.com/office/drawing/2014/main" id="{06C93D42-34B9-C07C-E06E-DC3EAFE00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9" y="2486351"/>
            <a:ext cx="6179982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63341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12294" name="Picture 6" descr="Luxury Designed With a Local Touch - The New York Times">
            <a:extLst>
              <a:ext uri="{FF2B5EF4-FFF2-40B4-BE49-F238E27FC236}">
                <a16:creationId xmlns:a16="http://schemas.microsoft.com/office/drawing/2014/main" id="{6B064497-8F97-BB22-1D81-5BC15ABBD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8644"/>
            <a:ext cx="12198351" cy="638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8">
            <a:extLst>
              <a:ext uri="{FF2B5EF4-FFF2-40B4-BE49-F238E27FC236}">
                <a16:creationId xmlns:a16="http://schemas.microsoft.com/office/drawing/2014/main" id="{BECA9E6E-D746-65C5-0E7C-92ED6E1A4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4398369" cy="1224136"/>
          </a:xfrm>
          <a:solidFill>
            <a:schemeClr val="bg1"/>
          </a:solidFill>
        </p:spPr>
        <p:txBody>
          <a:bodyPr/>
          <a:lstStyle/>
          <a:p>
            <a:br>
              <a:rPr lang="en-US" sz="3600" dirty="0"/>
            </a:br>
            <a:r>
              <a:rPr lang="en-US" sz="3600" dirty="0"/>
              <a:t> D-  The Physical Evidence</a:t>
            </a:r>
            <a:br>
              <a:rPr lang="en-US" sz="3600" dirty="0"/>
            </a:br>
            <a:endParaRPr lang="en-DE" sz="3600" dirty="0"/>
          </a:p>
        </p:txBody>
      </p:sp>
    </p:spTree>
    <p:extLst>
      <p:ext uri="{BB962C8B-B14F-4D97-AF65-F5344CB8AC3E}">
        <p14:creationId xmlns:p14="http://schemas.microsoft.com/office/powerpoint/2010/main" val="429301391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Evidence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evidence</a:t>
            </a:r>
            <a:r>
              <a:rPr lang="nl-NL" b="0" dirty="0"/>
              <a:t> supports service delivery</a:t>
            </a:r>
          </a:p>
          <a:p>
            <a:pPr lvl="3"/>
            <a:r>
              <a:rPr lang="nl-NL" b="0" dirty="0"/>
              <a:t>- Furniture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fixtures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mood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endParaRPr lang="nl-NL" b="0" dirty="0"/>
          </a:p>
          <a:p>
            <a:pPr lvl="3"/>
            <a:r>
              <a:rPr lang="nl-NL" b="0" dirty="0"/>
              <a:t>- Equipment </a:t>
            </a:r>
            <a:r>
              <a:rPr lang="nl-NL" b="0" dirty="0" err="1"/>
              <a:t>enables</a:t>
            </a:r>
            <a:r>
              <a:rPr lang="nl-NL" b="0" dirty="0"/>
              <a:t> service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2679143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Evidence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Furniture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Fixtures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Chairs</a:t>
            </a:r>
            <a:r>
              <a:rPr lang="nl-NL" b="0" dirty="0"/>
              <a:t>, </a:t>
            </a:r>
            <a:r>
              <a:rPr lang="nl-NL" b="0" dirty="0" err="1"/>
              <a:t>tables</a:t>
            </a:r>
            <a:r>
              <a:rPr lang="nl-NL" b="0" dirty="0"/>
              <a:t>, counters, </a:t>
            </a:r>
            <a:r>
              <a:rPr lang="nl-NL" b="0" dirty="0" err="1"/>
              <a:t>lamps</a:t>
            </a:r>
            <a:r>
              <a:rPr lang="nl-NL" b="0" dirty="0"/>
              <a:t>, décor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mood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</a:t>
            </a:r>
            <a:r>
              <a:rPr lang="nl-NL" b="0" dirty="0"/>
              <a:t> comfort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Equipment </a:t>
            </a:r>
          </a:p>
          <a:p>
            <a:pPr lvl="3"/>
            <a:r>
              <a:rPr lang="nl-NL" b="0" dirty="0"/>
              <a:t>- Tools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devices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service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</a:t>
            </a:r>
            <a:r>
              <a:rPr lang="nl-NL" b="0" dirty="0"/>
              <a:t> </a:t>
            </a:r>
            <a:r>
              <a:rPr lang="nl-NL" b="0" dirty="0" err="1"/>
              <a:t>efficient</a:t>
            </a:r>
            <a:r>
              <a:rPr lang="nl-NL" b="0" dirty="0"/>
              <a:t> service delivery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pic>
        <p:nvPicPr>
          <p:cNvPr id="13314" name="Picture 2" descr="The Ritz-Carlton, South Beach – Demar Leather">
            <a:extLst>
              <a:ext uri="{FF2B5EF4-FFF2-40B4-BE49-F238E27FC236}">
                <a16:creationId xmlns:a16="http://schemas.microsoft.com/office/drawing/2014/main" id="{89C1B8F1-3477-F65B-35F7-311300AE9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420888"/>
            <a:ext cx="6009971" cy="302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30525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Evidence</a:t>
            </a:r>
            <a:r>
              <a:rPr lang="nl-NL" dirty="0"/>
              <a:t> :</a:t>
            </a:r>
          </a:p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Operating </a:t>
            </a:r>
            <a:r>
              <a:rPr lang="nl-NL" dirty="0" err="1"/>
              <a:t>Supplies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Equipment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Tangible</a:t>
            </a:r>
            <a:r>
              <a:rPr lang="nl-NL" b="0" dirty="0"/>
              <a:t> items </a:t>
            </a:r>
            <a:r>
              <a:rPr lang="nl-NL" b="0" dirty="0" err="1"/>
              <a:t>used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delivery of a service.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dirty="0" err="1"/>
              <a:t>Props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dirty="0" err="1"/>
              <a:t>Artifacts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742993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Evidence</a:t>
            </a:r>
            <a:r>
              <a:rPr lang="nl-NL" dirty="0"/>
              <a:t> 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A-  </a:t>
            </a:r>
            <a:r>
              <a:rPr lang="nl-NL" dirty="0" err="1"/>
              <a:t>Props</a:t>
            </a:r>
            <a:endParaRPr lang="nl-NL" dirty="0"/>
          </a:p>
          <a:p>
            <a:pPr lvl="3"/>
            <a:r>
              <a:rPr lang="nl-NL" b="0" dirty="0"/>
              <a:t>- Items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or employees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Facilitate</a:t>
            </a:r>
            <a:r>
              <a:rPr lang="nl-NL" b="0" dirty="0"/>
              <a:t> service delivery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reinforce</a:t>
            </a:r>
            <a:r>
              <a:rPr lang="nl-NL" b="0" dirty="0"/>
              <a:t> branding or </a:t>
            </a:r>
            <a:r>
              <a:rPr lang="nl-NL" b="0" dirty="0" err="1"/>
              <a:t>theming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6E23F72-CC2D-A247-E2E4-14C41E9E7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188919"/>
              </p:ext>
            </p:extLst>
          </p:nvPr>
        </p:nvGraphicFramePr>
        <p:xfrm>
          <a:off x="404662" y="4863484"/>
          <a:ext cx="647101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8609">
                  <a:extLst>
                    <a:ext uri="{9D8B030D-6E8A-4147-A177-3AD203B41FA5}">
                      <a16:colId xmlns:a16="http://schemas.microsoft.com/office/drawing/2014/main" val="3135364634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41172589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Guest-use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items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Thematic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/branding items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791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Staff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items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Operational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items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2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490464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Evidence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Artifacts</a:t>
            </a:r>
            <a:endParaRPr lang="nl-NL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Tangible</a:t>
            </a:r>
            <a:r>
              <a:rPr lang="nl-NL" b="0" dirty="0"/>
              <a:t> items </a:t>
            </a:r>
            <a:r>
              <a:rPr lang="nl-NL" b="0" dirty="0" err="1"/>
              <a:t>remaining</a:t>
            </a:r>
            <a:r>
              <a:rPr lang="nl-NL" b="0" dirty="0"/>
              <a:t>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has been </a:t>
            </a:r>
            <a:r>
              <a:rPr lang="nl-NL" b="0" dirty="0" err="1"/>
              <a:t>delivered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Serve as </a:t>
            </a:r>
            <a:r>
              <a:rPr lang="nl-NL" b="0" dirty="0" err="1"/>
              <a:t>proof</a:t>
            </a:r>
            <a:r>
              <a:rPr lang="nl-NL" b="0" dirty="0"/>
              <a:t> of service,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lasting</a:t>
            </a:r>
            <a:r>
              <a:rPr lang="nl-NL" b="0" dirty="0"/>
              <a:t> </a:t>
            </a:r>
            <a:r>
              <a:rPr lang="nl-NL" b="0" dirty="0" err="1"/>
              <a:t>impressions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reinforce</a:t>
            </a:r>
            <a:r>
              <a:rPr lang="nl-NL" b="0" dirty="0"/>
              <a:t> branding.</a:t>
            </a:r>
          </a:p>
          <a:p>
            <a:pPr lvl="3"/>
            <a:r>
              <a:rPr lang="nl-NL" b="0" dirty="0"/>
              <a:t>It </a:t>
            </a:r>
            <a:r>
              <a:rPr lang="nl-NL" b="0" dirty="0" err="1"/>
              <a:t>includes</a:t>
            </a:r>
            <a:r>
              <a:rPr lang="nl-NL" b="0" dirty="0"/>
              <a:t>: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9004039"/>
              </p:ext>
            </p:extLst>
          </p:nvPr>
        </p:nvGraphicFramePr>
        <p:xfrm>
          <a:off x="7611343" y="1583982"/>
          <a:ext cx="4875039" cy="4344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07470A1-646B-AA3C-5C9A-1C95BEAB39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529708"/>
              </p:ext>
            </p:extLst>
          </p:nvPr>
        </p:nvGraphicFramePr>
        <p:xfrm>
          <a:off x="194519" y="4098272"/>
          <a:ext cx="7128792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>
                  <a:extLst>
                    <a:ext uri="{9D8B030D-6E8A-4147-A177-3AD203B41FA5}">
                      <a16:colId xmlns:a16="http://schemas.microsoft.com/office/drawing/2014/main" val="1346183734"/>
                    </a:ext>
                  </a:extLst>
                </a:gridCol>
                <a:gridCol w="3564396">
                  <a:extLst>
                    <a:ext uri="{9D8B030D-6E8A-4147-A177-3AD203B41FA5}">
                      <a16:colId xmlns:a16="http://schemas.microsoft.com/office/drawing/2014/main" val="34709829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Receipts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Branded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pens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matchboxes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370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Souvenirs or memorabilia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sold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company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Takeaway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food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30246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5167498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pic>
        <p:nvPicPr>
          <p:cNvPr id="14338" name="Picture 2" descr="What Is A Hotel Reservation System And How Does It Work?">
            <a:extLst>
              <a:ext uri="{FF2B5EF4-FFF2-40B4-BE49-F238E27FC236}">
                <a16:creationId xmlns:a16="http://schemas.microsoft.com/office/drawing/2014/main" id="{4D29C42A-035E-0CC5-7035-F70E67352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5703"/>
            <a:ext cx="12198350" cy="635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603915CE-2AC2-EA1B-FF0F-FC789321C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559" y="548680"/>
            <a:ext cx="3246241" cy="864096"/>
          </a:xfrm>
          <a:solidFill>
            <a:schemeClr val="bg1"/>
          </a:solidFill>
        </p:spPr>
        <p:txBody>
          <a:bodyPr/>
          <a:lstStyle/>
          <a:p>
            <a:r>
              <a:rPr lang="nl-NL" sz="3200" dirty="0"/>
              <a:t> E- The </a:t>
            </a:r>
            <a:r>
              <a:rPr lang="nl-NL" sz="3200" dirty="0" err="1"/>
              <a:t>Place</a:t>
            </a:r>
            <a:endParaRPr lang="nl-NL" sz="3200" dirty="0"/>
          </a:p>
        </p:txBody>
      </p:sp>
    </p:spTree>
    <p:extLst>
      <p:ext uri="{BB962C8B-B14F-4D97-AF65-F5344CB8AC3E}">
        <p14:creationId xmlns:p14="http://schemas.microsoft.com/office/powerpoint/2010/main" val="151255922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Place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services are </a:t>
            </a:r>
            <a:r>
              <a:rPr lang="nl-NL" b="0" dirty="0" err="1"/>
              <a:t>delivered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access or </a:t>
            </a:r>
            <a:r>
              <a:rPr lang="nl-NL" b="0" dirty="0" err="1"/>
              <a:t>arrange</a:t>
            </a:r>
            <a:r>
              <a:rPr lang="nl-NL" b="0" dirty="0"/>
              <a:t> </a:t>
            </a:r>
            <a:r>
              <a:rPr lang="nl-NL" b="0" dirty="0" err="1"/>
              <a:t>them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Physical</a:t>
            </a:r>
            <a:r>
              <a:rPr lang="nl-NL" dirty="0"/>
              <a:t> Environment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Servicescape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Basic environment </a:t>
            </a:r>
            <a:r>
              <a:rPr lang="nl-NL" b="0" dirty="0" err="1"/>
              <a:t>where</a:t>
            </a:r>
            <a:r>
              <a:rPr lang="nl-NL" b="0" dirty="0"/>
              <a:t> services </a:t>
            </a:r>
            <a:r>
              <a:rPr lang="nl-NL" b="0" dirty="0" err="1"/>
              <a:t>occur</a:t>
            </a:r>
            <a:r>
              <a:rPr lang="nl-NL" b="0" dirty="0"/>
              <a:t>, </a:t>
            </a:r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Worldbuilding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In </a:t>
            </a:r>
            <a:r>
              <a:rPr lang="nl-NL" b="0" dirty="0" err="1"/>
              <a:t>theme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</a:t>
            </a:r>
            <a:r>
              <a:rPr lang="nl-NL" b="0" dirty="0" err="1"/>
              <a:t>it</a:t>
            </a:r>
            <a:r>
              <a:rPr lang="nl-NL" b="0" dirty="0"/>
              <a:t> </a:t>
            </a:r>
            <a:r>
              <a:rPr lang="nl-NL" b="0" dirty="0" err="1"/>
              <a:t>becomes</a:t>
            </a:r>
            <a:r>
              <a:rPr lang="nl-NL" b="0" dirty="0"/>
              <a:t> </a:t>
            </a:r>
            <a:r>
              <a:rPr lang="nl-NL" b="0" dirty="0" err="1"/>
              <a:t>worldbuilding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Examples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Harry Potter World, Star Wars: Galaxy’s </a:t>
            </a:r>
            <a:r>
              <a:rPr lang="nl-NL" b="0" dirty="0" err="1"/>
              <a:t>Edge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0255405"/>
              </p:ext>
            </p:extLst>
          </p:nvPr>
        </p:nvGraphicFramePr>
        <p:xfrm>
          <a:off x="7467327" y="2204863"/>
          <a:ext cx="5235079" cy="4268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098869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Channel Placement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Channels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research, </a:t>
            </a:r>
            <a:r>
              <a:rPr lang="nl-NL" b="0" dirty="0" err="1"/>
              <a:t>book</a:t>
            </a:r>
            <a:r>
              <a:rPr lang="nl-NL" b="0" dirty="0"/>
              <a:t>, or </a:t>
            </a:r>
            <a:r>
              <a:rPr lang="nl-NL" b="0" dirty="0" err="1"/>
              <a:t>initiate</a:t>
            </a:r>
            <a:r>
              <a:rPr lang="nl-NL" b="0" dirty="0"/>
              <a:t> services.</a:t>
            </a:r>
          </a:p>
          <a:p>
            <a:pPr lvl="3"/>
            <a:r>
              <a:rPr lang="nl-NL" dirty="0" err="1"/>
              <a:t>Booking</a:t>
            </a:r>
            <a:r>
              <a:rPr lang="nl-NL" dirty="0"/>
              <a:t> options: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Dimensions</a:t>
            </a:r>
            <a:r>
              <a:rPr lang="nl-NL" dirty="0"/>
              <a:t> of </a:t>
            </a:r>
            <a:r>
              <a:rPr lang="nl-NL" dirty="0" err="1"/>
              <a:t>channels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361B235-5D1C-80AF-46AE-E0BCFEE092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146154"/>
              </p:ext>
            </p:extLst>
          </p:nvPr>
        </p:nvGraphicFramePr>
        <p:xfrm>
          <a:off x="404662" y="4149080"/>
          <a:ext cx="6634486" cy="745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0109">
                  <a:extLst>
                    <a:ext uri="{9D8B030D-6E8A-4147-A177-3AD203B41FA5}">
                      <a16:colId xmlns:a16="http://schemas.microsoft.com/office/drawing/2014/main" val="969060853"/>
                    </a:ext>
                  </a:extLst>
                </a:gridCol>
                <a:gridCol w="3384377">
                  <a:extLst>
                    <a:ext uri="{9D8B030D-6E8A-4147-A177-3AD203B41FA5}">
                      <a16:colId xmlns:a16="http://schemas.microsoft.com/office/drawing/2014/main" val="3576083226"/>
                    </a:ext>
                  </a:extLst>
                </a:gridCol>
              </a:tblGrid>
              <a:tr h="37463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Direct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booking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Third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-party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booking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0568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Walk-in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reservations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1530309"/>
                  </a:ext>
                </a:extLst>
              </a:tr>
            </a:tbl>
          </a:graphicData>
        </a:graphic>
      </p:graphicFrame>
      <p:pic>
        <p:nvPicPr>
          <p:cNvPr id="15362" name="Picture 2" descr="Online reservation hi-res stock photography and images - Alamy">
            <a:extLst>
              <a:ext uri="{FF2B5EF4-FFF2-40B4-BE49-F238E27FC236}">
                <a16:creationId xmlns:a16="http://schemas.microsoft.com/office/drawing/2014/main" id="{8AF1077E-8F15-920F-02C6-FC8E3FB32E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7" b="13219"/>
          <a:stretch/>
        </p:blipFill>
        <p:spPr bwMode="auto">
          <a:xfrm>
            <a:off x="7323311" y="3500173"/>
            <a:ext cx="4630136" cy="296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2870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pic>
        <p:nvPicPr>
          <p:cNvPr id="16388" name="Picture 4" descr="TOURISM PROMOTION SERVICES NC II ASSESSMENT (TESDA) | MISA">
            <a:extLst>
              <a:ext uri="{FF2B5EF4-FFF2-40B4-BE49-F238E27FC236}">
                <a16:creationId xmlns:a16="http://schemas.microsoft.com/office/drawing/2014/main" id="{7998EA5F-CA60-18EB-8341-35CAD4870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10" y="116632"/>
            <a:ext cx="1200133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el 6">
            <a:extLst>
              <a:ext uri="{FF2B5EF4-FFF2-40B4-BE49-F238E27FC236}">
                <a16:creationId xmlns:a16="http://schemas.microsoft.com/office/drawing/2014/main" id="{9EF40879-79D8-FB87-D992-F34D0406B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35" y="1052736"/>
            <a:ext cx="3606281" cy="648072"/>
          </a:xfrm>
          <a:solidFill>
            <a:schemeClr val="bg1"/>
          </a:solidFill>
        </p:spPr>
        <p:txBody>
          <a:bodyPr/>
          <a:lstStyle/>
          <a:p>
            <a:r>
              <a:rPr lang="nl-NL" sz="3200" dirty="0"/>
              <a:t> F- Promotion</a:t>
            </a:r>
          </a:p>
        </p:txBody>
      </p:sp>
    </p:spTree>
    <p:extLst>
      <p:ext uri="{BB962C8B-B14F-4D97-AF65-F5344CB8AC3E}">
        <p14:creationId xmlns:p14="http://schemas.microsoft.com/office/powerpoint/2010/main" val="877511556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F- Promotion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service </a:t>
            </a:r>
            <a:r>
              <a:rPr lang="nl-NL" b="0" dirty="0" err="1"/>
              <a:t>experiences</a:t>
            </a:r>
            <a:r>
              <a:rPr lang="nl-NL" b="0" dirty="0"/>
              <a:t> are </a:t>
            </a:r>
            <a:r>
              <a:rPr lang="nl-NL" b="0" dirty="0" err="1"/>
              <a:t>communicated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advertised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.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Role</a:t>
            </a:r>
            <a:r>
              <a:rPr lang="nl-NL" dirty="0"/>
              <a:t> of Promotion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Communicates</a:t>
            </a:r>
            <a:r>
              <a:rPr lang="nl-NL" b="0" dirty="0"/>
              <a:t> service </a:t>
            </a:r>
            <a:r>
              <a:rPr lang="nl-NL" b="0" dirty="0" err="1"/>
              <a:t>offerings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brand </a:t>
            </a:r>
            <a:r>
              <a:rPr lang="nl-NL" b="0" dirty="0" err="1"/>
              <a:t>identity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Shapes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6105649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A- Setting </a:t>
            </a:r>
            <a:r>
              <a:rPr lang="nl-NL" dirty="0" err="1"/>
              <a:t>and</a:t>
            </a:r>
            <a:r>
              <a:rPr lang="nl-NL" dirty="0"/>
              <a:t> Managing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Expectations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Promotions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regarding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Expectation</a:t>
            </a:r>
            <a:r>
              <a:rPr lang="nl-NL" dirty="0"/>
              <a:t> </a:t>
            </a:r>
            <a:r>
              <a:rPr lang="nl-NL" dirty="0" err="1"/>
              <a:t>outcomes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dissatisfaction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6278708"/>
              </p:ext>
            </p:extLst>
          </p:nvPr>
        </p:nvGraphicFramePr>
        <p:xfrm>
          <a:off x="7323311" y="1916832"/>
          <a:ext cx="5235079" cy="454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486384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A- Setting </a:t>
            </a:r>
            <a:r>
              <a:rPr lang="nl-NL" dirty="0" err="1"/>
              <a:t>and</a:t>
            </a:r>
            <a:r>
              <a:rPr lang="nl-NL" dirty="0"/>
              <a:t> Managing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Expectations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Business </a:t>
            </a:r>
            <a:r>
              <a:rPr lang="nl-NL" dirty="0" err="1"/>
              <a:t>implication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Advertising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accurately</a:t>
            </a:r>
            <a:r>
              <a:rPr lang="nl-NL" b="0" dirty="0"/>
              <a:t> </a:t>
            </a:r>
            <a:r>
              <a:rPr lang="nl-NL" b="0" dirty="0" err="1"/>
              <a:t>reflect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service.</a:t>
            </a:r>
          </a:p>
          <a:p>
            <a:pPr lvl="3"/>
            <a:r>
              <a:rPr lang="nl-NL" b="0" dirty="0"/>
              <a:t>- Marketing </a:t>
            </a:r>
            <a:r>
              <a:rPr lang="nl-NL" b="0" dirty="0" err="1"/>
              <a:t>campaigns</a:t>
            </a:r>
            <a:r>
              <a:rPr lang="nl-NL" b="0" dirty="0"/>
              <a:t>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7323311" y="1916832"/>
          <a:ext cx="5235079" cy="454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534093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Promotional</a:t>
            </a:r>
            <a:r>
              <a:rPr lang="nl-NL" dirty="0"/>
              <a:t> Touchpoints </a:t>
            </a:r>
            <a:r>
              <a:rPr lang="nl-NL" dirty="0" err="1"/>
              <a:t>Along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Customer </a:t>
            </a:r>
            <a:r>
              <a:rPr lang="nl-NL" dirty="0" err="1"/>
              <a:t>Journey</a:t>
            </a:r>
            <a:endParaRPr lang="nl-NL" b="0" dirty="0"/>
          </a:p>
          <a:p>
            <a:pPr lvl="3"/>
            <a:r>
              <a:rPr lang="nl-NL" b="0" dirty="0"/>
              <a:t>- Promotion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 direct </a:t>
            </a:r>
            <a:r>
              <a:rPr lang="nl-NL" b="0" dirty="0" err="1"/>
              <a:t>interactions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 of </a:t>
            </a:r>
            <a:r>
              <a:rPr lang="nl-NL" dirty="0" err="1"/>
              <a:t>touchpoints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Direct marketing: email, </a:t>
            </a:r>
            <a:r>
              <a:rPr lang="nl-NL" b="0" dirty="0" err="1"/>
              <a:t>text</a:t>
            </a:r>
            <a:r>
              <a:rPr lang="nl-NL" b="0" dirty="0"/>
              <a:t> </a:t>
            </a:r>
            <a:r>
              <a:rPr lang="nl-NL" b="0" dirty="0" err="1"/>
              <a:t>messages</a:t>
            </a:r>
            <a:r>
              <a:rPr lang="nl-NL" b="0" dirty="0"/>
              <a:t>, sales </a:t>
            </a:r>
            <a:r>
              <a:rPr lang="nl-NL" b="0" dirty="0" err="1"/>
              <a:t>representatives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Partnerships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collaborations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brands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Purpose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communication</a:t>
            </a:r>
            <a:r>
              <a:rPr lang="nl-NL" b="0" dirty="0"/>
              <a:t> matches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brand’s</a:t>
            </a:r>
            <a:r>
              <a:rPr lang="nl-NL" b="0" dirty="0"/>
              <a:t> </a:t>
            </a:r>
            <a:r>
              <a:rPr lang="nl-NL" b="0" dirty="0" err="1"/>
              <a:t>tone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concept.</a:t>
            </a:r>
          </a:p>
          <a:p>
            <a:pPr lvl="3"/>
            <a:r>
              <a:rPr lang="nl-NL" b="0" dirty="0"/>
              <a:t>- Help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anticipate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appropriately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1026" name="Picture 2" descr="Digital &amp; Direct Promotion">
            <a:extLst>
              <a:ext uri="{FF2B5EF4-FFF2-40B4-BE49-F238E27FC236}">
                <a16:creationId xmlns:a16="http://schemas.microsoft.com/office/drawing/2014/main" id="{2615F6EC-26FC-7EC2-D11A-F7C2637AA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218" y="3863830"/>
            <a:ext cx="4993132" cy="252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rect Sales Representative: What Is It? and How to Become One?">
            <a:extLst>
              <a:ext uri="{FF2B5EF4-FFF2-40B4-BE49-F238E27FC236}">
                <a16:creationId xmlns:a16="http://schemas.microsoft.com/office/drawing/2014/main" id="{E20B1276-49C1-D444-DE27-D55256FB7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382" y="1484784"/>
            <a:ext cx="4804027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912052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pic>
        <p:nvPicPr>
          <p:cNvPr id="17420" name="Picture 12" descr="Price of tourism hi-res stock photography and images - Alamy">
            <a:extLst>
              <a:ext uri="{FF2B5EF4-FFF2-40B4-BE49-F238E27FC236}">
                <a16:creationId xmlns:a16="http://schemas.microsoft.com/office/drawing/2014/main" id="{7AF17A7C-33D3-786B-35D7-05CBDD447B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1"/>
          <a:stretch/>
        </p:blipFill>
        <p:spPr bwMode="auto">
          <a:xfrm>
            <a:off x="86507" y="85963"/>
            <a:ext cx="12025336" cy="629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el 6">
            <a:extLst>
              <a:ext uri="{FF2B5EF4-FFF2-40B4-BE49-F238E27FC236}">
                <a16:creationId xmlns:a16="http://schemas.microsoft.com/office/drawing/2014/main" id="{4C22DF89-BAB4-8428-F442-B0CF9DAFB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1" y="692696"/>
            <a:ext cx="2310137" cy="648072"/>
          </a:xfrm>
          <a:solidFill>
            <a:schemeClr val="bg1"/>
          </a:solidFill>
        </p:spPr>
        <p:txBody>
          <a:bodyPr/>
          <a:lstStyle/>
          <a:p>
            <a:r>
              <a:rPr lang="nl-NL" sz="3200" dirty="0"/>
              <a:t> G- Price</a:t>
            </a:r>
          </a:p>
        </p:txBody>
      </p:sp>
    </p:spTree>
    <p:extLst>
      <p:ext uri="{BB962C8B-B14F-4D97-AF65-F5344CB8AC3E}">
        <p14:creationId xmlns:p14="http://schemas.microsoft.com/office/powerpoint/2010/main" val="789765072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G- Price</a:t>
            </a:r>
          </a:p>
          <a:p>
            <a:pPr lvl="3"/>
            <a:r>
              <a:rPr lang="nl-NL" b="0" dirty="0"/>
              <a:t>- Price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amount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pay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 service. 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shapes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, </a:t>
            </a:r>
            <a:r>
              <a:rPr lang="nl-NL" b="0" dirty="0" err="1"/>
              <a:t>expectations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sense of </a:t>
            </a:r>
            <a:r>
              <a:rPr lang="nl-NL" b="0" dirty="0" err="1"/>
              <a:t>value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Role</a:t>
            </a:r>
            <a:r>
              <a:rPr lang="nl-NL" dirty="0"/>
              <a:t> of Price in </a:t>
            </a:r>
            <a:r>
              <a:rPr lang="nl-NL" dirty="0" err="1"/>
              <a:t>Guest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Price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judge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shapes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pay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is </a:t>
            </a:r>
            <a:r>
              <a:rPr lang="nl-NL" b="0" dirty="0" err="1"/>
              <a:t>included</a:t>
            </a:r>
            <a:r>
              <a:rPr lang="nl-NL" b="0" dirty="0"/>
              <a:t> or </a:t>
            </a:r>
            <a:r>
              <a:rPr lang="nl-NL" b="0" dirty="0" err="1"/>
              <a:t>excluded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impacts </a:t>
            </a:r>
            <a:r>
              <a:rPr lang="nl-NL" b="0" dirty="0" err="1"/>
              <a:t>perception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2529397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Pricing </a:t>
            </a:r>
            <a:r>
              <a:rPr lang="nl-NL" dirty="0" err="1"/>
              <a:t>Considerations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Timing of </a:t>
            </a:r>
            <a:r>
              <a:rPr lang="nl-NL" dirty="0" err="1"/>
              <a:t>payment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pay</a:t>
            </a:r>
            <a:r>
              <a:rPr lang="nl-NL" b="0" dirty="0"/>
              <a:t> in advance, </a:t>
            </a:r>
            <a:r>
              <a:rPr lang="nl-NL" b="0" dirty="0" err="1"/>
              <a:t>during</a:t>
            </a:r>
            <a:r>
              <a:rPr lang="nl-NL" b="0" dirty="0"/>
              <a:t>, or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Inclusions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exclusions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items are free, </a:t>
            </a:r>
            <a:r>
              <a:rPr lang="nl-NL" b="0" dirty="0" err="1"/>
              <a:t>others</a:t>
            </a:r>
            <a:r>
              <a:rPr lang="nl-NL" b="0" dirty="0"/>
              <a:t> </a:t>
            </a:r>
            <a:r>
              <a:rPr lang="nl-NL" b="0" dirty="0" err="1"/>
              <a:t>cost</a:t>
            </a:r>
            <a:r>
              <a:rPr lang="nl-NL" b="0" dirty="0"/>
              <a:t> extra 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choices</a:t>
            </a:r>
            <a:r>
              <a:rPr lang="nl-NL" b="0" dirty="0"/>
              <a:t> affect </a:t>
            </a:r>
            <a:r>
              <a:rPr lang="nl-NL" b="0" dirty="0" err="1"/>
              <a:t>how</a:t>
            </a:r>
            <a:r>
              <a:rPr lang="nl-NL" b="0" dirty="0"/>
              <a:t> fair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valuable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feels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AD4AE6F-8F0F-8F00-7104-D432A493A17E}"/>
              </a:ext>
            </a:extLst>
          </p:cNvPr>
          <p:cNvGraphicFramePr/>
          <p:nvPr/>
        </p:nvGraphicFramePr>
        <p:xfrm>
          <a:off x="6963271" y="1526759"/>
          <a:ext cx="5595119" cy="473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2378780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Components</a:t>
            </a:r>
            <a:r>
              <a:rPr lang="nl-NL" sz="3200" dirty="0"/>
              <a:t> of </a:t>
            </a:r>
            <a:r>
              <a:rPr lang="nl-NL" sz="3200" dirty="0" err="1"/>
              <a:t>Guest</a:t>
            </a:r>
            <a:r>
              <a:rPr lang="nl-NL" sz="3200" dirty="0"/>
              <a:t> </a:t>
            </a:r>
            <a:r>
              <a:rPr lang="nl-NL" sz="3200" dirty="0" err="1"/>
              <a:t>Experiences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Strategic </a:t>
            </a:r>
            <a:r>
              <a:rPr lang="nl-NL" dirty="0" err="1"/>
              <a:t>Importance</a:t>
            </a:r>
            <a:r>
              <a:rPr lang="nl-NL" dirty="0"/>
              <a:t> of Pricing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Price </a:t>
            </a:r>
            <a:r>
              <a:rPr lang="nl-NL" b="0" dirty="0" err="1"/>
              <a:t>should</a:t>
            </a:r>
            <a:r>
              <a:rPr lang="nl-NL" b="0" dirty="0"/>
              <a:t> fit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brand’s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market </a:t>
            </a:r>
            <a:r>
              <a:rPr lang="nl-NL" b="0" dirty="0" err="1"/>
              <a:t>position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Upselling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cross-</a:t>
            </a:r>
            <a:r>
              <a:rPr lang="nl-NL" b="0" dirty="0" err="1"/>
              <a:t>selling</a:t>
            </a:r>
            <a:r>
              <a:rPr lang="nl-NL" b="0" dirty="0"/>
              <a:t> must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timed</a:t>
            </a:r>
            <a:r>
              <a:rPr lang="nl-NL" b="0" dirty="0"/>
              <a:t> </a:t>
            </a:r>
            <a:r>
              <a:rPr lang="nl-NL" b="0" dirty="0" err="1"/>
              <a:t>carefully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Fair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 pricing </a:t>
            </a:r>
            <a:r>
              <a:rPr lang="nl-NL" b="0" dirty="0" err="1"/>
              <a:t>builds</a:t>
            </a:r>
            <a:r>
              <a:rPr lang="nl-NL" b="0" dirty="0"/>
              <a:t> trust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pic>
        <p:nvPicPr>
          <p:cNvPr id="2050" name="Picture 2" descr="14 Effective Hotel Pricing Strategies and Best Practices">
            <a:extLst>
              <a:ext uri="{FF2B5EF4-FFF2-40B4-BE49-F238E27FC236}">
                <a16:creationId xmlns:a16="http://schemas.microsoft.com/office/drawing/2014/main" id="{9E097033-4E89-4059-FCF3-3950141C6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005064"/>
            <a:ext cx="12198350" cy="244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473465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r>
              <a:rPr lang="nl-NL" sz="4400" dirty="0" err="1"/>
              <a:t>Discussion</a:t>
            </a:r>
            <a:endParaRPr lang="nl-NL" sz="4400" dirty="0"/>
          </a:p>
          <a:p>
            <a:pPr lvl="3" algn="ctr"/>
            <a:endParaRPr lang="nl-NL" sz="4400" b="0" dirty="0"/>
          </a:p>
          <a:p>
            <a:pPr lvl="3" algn="ctr"/>
            <a:r>
              <a:rPr lang="nl-NL" b="0" dirty="0" err="1"/>
              <a:t>Choose</a:t>
            </a:r>
            <a:r>
              <a:rPr lang="nl-NL" b="0" dirty="0"/>
              <a:t> a hotel or restaurant </a:t>
            </a:r>
            <a:r>
              <a:rPr lang="nl-NL" b="0" dirty="0" err="1"/>
              <a:t>you</a:t>
            </a:r>
            <a:r>
              <a:rPr lang="nl-NL" b="0" dirty="0"/>
              <a:t> are </a:t>
            </a:r>
            <a:r>
              <a:rPr lang="nl-NL" b="0" dirty="0" err="1"/>
              <a:t>familiar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:</a:t>
            </a:r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/>
              <a:t>For </a:t>
            </a:r>
            <a:r>
              <a:rPr lang="nl-NL" b="0" dirty="0" err="1"/>
              <a:t>each</a:t>
            </a:r>
            <a:r>
              <a:rPr lang="nl-NL" b="0" dirty="0"/>
              <a:t> part of </a:t>
            </a:r>
            <a:r>
              <a:rPr lang="nl-NL" b="0" dirty="0" err="1"/>
              <a:t>its</a:t>
            </a:r>
            <a:r>
              <a:rPr lang="nl-NL" b="0" dirty="0"/>
              <a:t> service (product, </a:t>
            </a:r>
            <a:r>
              <a:rPr lang="nl-NL" b="0" dirty="0" err="1"/>
              <a:t>price</a:t>
            </a:r>
            <a:r>
              <a:rPr lang="nl-NL" b="0" dirty="0"/>
              <a:t>, </a:t>
            </a:r>
            <a:r>
              <a:rPr lang="nl-NL" b="0" dirty="0" err="1"/>
              <a:t>place</a:t>
            </a:r>
            <a:r>
              <a:rPr lang="nl-NL" b="0" dirty="0"/>
              <a:t>, promotion, </a:t>
            </a:r>
            <a:r>
              <a:rPr lang="nl-NL" b="0" dirty="0" err="1"/>
              <a:t>people</a:t>
            </a:r>
            <a:r>
              <a:rPr lang="nl-NL" b="0" dirty="0"/>
              <a:t>, </a:t>
            </a:r>
            <a:r>
              <a:rPr lang="nl-NL" b="0" dirty="0" err="1"/>
              <a:t>process</a:t>
            </a:r>
            <a:r>
              <a:rPr lang="nl-NL" b="0" dirty="0"/>
              <a:t>,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evidence</a:t>
            </a:r>
            <a:r>
              <a:rPr lang="nl-NL" b="0" dirty="0"/>
              <a:t>), </a:t>
            </a:r>
          </a:p>
          <a:p>
            <a:pPr lvl="3" algn="ctr"/>
            <a:r>
              <a:rPr lang="nl-NL" b="0" dirty="0" err="1"/>
              <a:t>give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of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</a:t>
            </a:r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/>
              <a:t> </a:t>
            </a:r>
            <a:r>
              <a:rPr lang="nl-NL" b="0" dirty="0" err="1"/>
              <a:t>Then</a:t>
            </a:r>
            <a:r>
              <a:rPr lang="nl-NL" b="0" dirty="0"/>
              <a:t> </a:t>
            </a:r>
            <a:r>
              <a:rPr lang="nl-NL" b="0" dirty="0" err="1"/>
              <a:t>pick</a:t>
            </a:r>
            <a:r>
              <a:rPr lang="nl-NL" b="0" dirty="0"/>
              <a:t> </a:t>
            </a:r>
            <a:r>
              <a:rPr lang="nl-NL" b="0" dirty="0" err="1"/>
              <a:t>two</a:t>
            </a:r>
            <a:r>
              <a:rPr lang="nl-NL" b="0" dirty="0"/>
              <a:t> </a:t>
            </a:r>
            <a:r>
              <a:rPr lang="nl-NL" b="0" dirty="0" err="1"/>
              <a:t>parts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suggest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could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improved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87375049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805</TotalTime>
  <Words>1789</Words>
  <Application>Microsoft Macintosh PowerPoint</Application>
  <PresentationFormat>Custom</PresentationFormat>
  <Paragraphs>495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Wingdings</vt:lpstr>
      <vt:lpstr>Minion</vt:lpstr>
      <vt:lpstr>Arial</vt:lpstr>
      <vt:lpstr>Georgia</vt:lpstr>
      <vt:lpstr>Calibri</vt:lpstr>
      <vt:lpstr>Corporate template-set Universiteit Leiden</vt:lpstr>
      <vt:lpstr>Operations Management in Hospitality  European Institute of Innovation, Entrepreneurship and Technology Lessingstraße 79, 13158 Berlin, Germany </vt:lpstr>
      <vt:lpstr>Index</vt:lpstr>
      <vt:lpstr>1- Components of Guest Experiences</vt:lpstr>
      <vt:lpstr>1- Components of Guest Experiences</vt:lpstr>
      <vt:lpstr>A- The Product</vt:lpstr>
      <vt:lpstr>1- Components of Guest Experiences</vt:lpstr>
      <vt:lpstr>1- Components of Guest Experiences</vt:lpstr>
      <vt:lpstr>1- Components of Guest Experiences</vt:lpstr>
      <vt:lpstr>1- Components of Guest Experiences</vt:lpstr>
      <vt:lpstr>1- Components of Guest Experiences</vt:lpstr>
      <vt:lpstr>B- The Process</vt:lpstr>
      <vt:lpstr>1- Components of Guest Experiences</vt:lpstr>
      <vt:lpstr>1- Components of Guest Experiences</vt:lpstr>
      <vt:lpstr>1- Components of Guest Experiences</vt:lpstr>
      <vt:lpstr>1- Components of Guest Experiences</vt:lpstr>
      <vt:lpstr>C- People</vt:lpstr>
      <vt:lpstr>1- Components of Guest Experiences</vt:lpstr>
      <vt:lpstr>1- Components of Guest Experiences</vt:lpstr>
      <vt:lpstr>1- Components of Guest Experiences</vt:lpstr>
      <vt:lpstr>1- Components of Guest Experiences</vt:lpstr>
      <vt:lpstr>  D-  The Physical Evidence </vt:lpstr>
      <vt:lpstr>1- Components of Guest Experiences</vt:lpstr>
      <vt:lpstr>1- Components of Guest Experiences</vt:lpstr>
      <vt:lpstr>1- Components of Guest Experiences</vt:lpstr>
      <vt:lpstr>1- Components of Guest Experiences</vt:lpstr>
      <vt:lpstr>1- Components of Guest Experiences</vt:lpstr>
      <vt:lpstr> E- The Place</vt:lpstr>
      <vt:lpstr>1- Components of Guest Experiences</vt:lpstr>
      <vt:lpstr>1- Components of Guest Experiences</vt:lpstr>
      <vt:lpstr> F- Promotion</vt:lpstr>
      <vt:lpstr>1- Components of Guest Experiences</vt:lpstr>
      <vt:lpstr>1- Components of Guest Experiences</vt:lpstr>
      <vt:lpstr>1- Components of Guest Experiences</vt:lpstr>
      <vt:lpstr>1- Components of Guest Experiences</vt:lpstr>
      <vt:lpstr> G- Price</vt:lpstr>
      <vt:lpstr>1- Components of Guest Experiences</vt:lpstr>
      <vt:lpstr>1- Components of Guest Experiences</vt:lpstr>
      <vt:lpstr>1- Components of Guest Experiences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207</cp:revision>
  <dcterms:created xsi:type="dcterms:W3CDTF">2023-10-18T00:40:52Z</dcterms:created>
  <dcterms:modified xsi:type="dcterms:W3CDTF">2025-11-11T18:16:12Z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