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2"/>
  </p:notesMasterIdLst>
  <p:handoutMasterIdLst>
    <p:handoutMasterId r:id="rId43"/>
  </p:handoutMasterIdLst>
  <p:sldIdLst>
    <p:sldId id="256" r:id="rId5"/>
    <p:sldId id="257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8" r:id="rId14"/>
    <p:sldId id="276" r:id="rId15"/>
    <p:sldId id="277" r:id="rId16"/>
    <p:sldId id="280" r:id="rId17"/>
    <p:sldId id="279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3" r:id="rId39"/>
    <p:sldId id="302" r:id="rId40"/>
    <p:sldId id="269" r:id="rId41"/>
  </p:sldIdLst>
  <p:sldSz cx="12198350" cy="6858000"/>
  <p:notesSz cx="6858000" cy="9144000"/>
  <p:embeddedFontLs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Georgia" panose="02040502050405020303" pitchFamily="18" charset="0"/>
      <p:regular r:id="rId48"/>
      <p:bold r:id="rId49"/>
      <p:italic r:id="rId50"/>
      <p:boldItalic r:id="rId51"/>
    </p:embeddedFont>
    <p:embeddedFont>
      <p:font typeface="Minion" panose="02000503070000020003" pitchFamily="2" charset="0"/>
      <p:regular r:id="rId52"/>
      <p:bold r:id="rId53"/>
      <p:italic r:id="rId54"/>
      <p:boldItalic r:id="rId55"/>
    </p:embeddedFont>
  </p:embeddedFontLst>
  <p:custDataLst>
    <p:tags r:id="rId5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56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font" Target="fonts/font8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3.fntdata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6.fntdata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03-03-2026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03-03-2026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03-03-2026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Operations Management in </a:t>
            </a:r>
            <a:r>
              <a:rPr lang="nl-NL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endParaRPr lang="nl-NL" dirty="0"/>
          </a:p>
          <a:p>
            <a:pPr marL="0" indent="0">
              <a:buNone/>
            </a:pPr>
            <a:r>
              <a:rPr lang="nl-NL" dirty="0"/>
              <a:t>1.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revenue</a:t>
            </a:r>
            <a:r>
              <a:rPr lang="nl-NL" dirty="0"/>
              <a:t> management in </a:t>
            </a:r>
            <a:r>
              <a:rPr lang="nl-NL" dirty="0" err="1"/>
              <a:t>relationship</a:t>
            </a:r>
            <a:endParaRPr lang="nl-NL" dirty="0"/>
          </a:p>
          <a:p>
            <a:pPr marL="0" indent="0">
              <a:buNone/>
            </a:pPr>
            <a:r>
              <a:rPr lang="nl-NL" dirty="0"/>
              <a:t> marketing </a:t>
            </a:r>
          </a:p>
          <a:p>
            <a:pPr marL="0" indent="0">
              <a:buNone/>
            </a:pPr>
            <a:r>
              <a:rPr lang="nl-NL"/>
              <a:t>2.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</a:p>
          <a:p>
            <a:pPr marL="0" indent="0">
              <a:buNone/>
            </a:pPr>
            <a:r>
              <a:rPr lang="nl-NL" dirty="0" err="1"/>
              <a:t>Revenue</a:t>
            </a:r>
            <a:r>
              <a:rPr lang="nl-NL" dirty="0"/>
              <a:t> Management</a:t>
            </a:r>
          </a:p>
          <a:p>
            <a:pPr marL="0" indent="0">
              <a:buNone/>
            </a:pPr>
            <a:r>
              <a:rPr lang="nl-NL" dirty="0"/>
              <a:t>3.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CRM in</a:t>
            </a:r>
          </a:p>
          <a:p>
            <a:pPr marL="0" indent="0">
              <a:buNone/>
            </a:pPr>
            <a:r>
              <a:rPr lang="nl-NL" dirty="0"/>
              <a:t> </a:t>
            </a:r>
            <a:r>
              <a:rPr lang="nl-NL" dirty="0" err="1"/>
              <a:t>Hospitality</a:t>
            </a:r>
            <a:endParaRPr lang="nl-NL" dirty="0"/>
          </a:p>
          <a:p>
            <a:pPr marL="0" indent="0">
              <a:buNone/>
            </a:pPr>
            <a:r>
              <a:rPr lang="nl-NL" dirty="0"/>
              <a:t>4. </a:t>
            </a:r>
            <a:r>
              <a:rPr lang="nl-NL" dirty="0" err="1"/>
              <a:t>Ethical</a:t>
            </a:r>
            <a:r>
              <a:rPr lang="nl-NL" dirty="0"/>
              <a:t> Issues in Hotel </a:t>
            </a:r>
            <a:r>
              <a:rPr lang="nl-NL" dirty="0" err="1"/>
              <a:t>Revenue</a:t>
            </a:r>
            <a:r>
              <a:rPr lang="nl-NL" dirty="0"/>
              <a:t> Management </a:t>
            </a:r>
          </a:p>
          <a:p>
            <a:pPr marL="0" indent="0">
              <a:buNone/>
            </a:pPr>
            <a:r>
              <a:rPr lang="nl-NL" dirty="0"/>
              <a:t>5. </a:t>
            </a:r>
            <a:r>
              <a:rPr lang="en-US" dirty="0">
                <a:solidFill>
                  <a:schemeClr val="bg2"/>
                </a:solidFill>
              </a:rPr>
              <a:t>Acceptable and Unacceptable Revenue</a:t>
            </a:r>
          </a:p>
          <a:p>
            <a:pPr marL="0" indent="0">
              <a:buNone/>
            </a:pPr>
            <a:r>
              <a:rPr lang="en-US" dirty="0">
                <a:solidFill>
                  <a:schemeClr val="bg2"/>
                </a:solidFill>
              </a:rPr>
              <a:t> Management Practices</a:t>
            </a:r>
            <a:br>
              <a:rPr lang="en-US" dirty="0">
                <a:solidFill>
                  <a:schemeClr val="bg2"/>
                </a:solidFill>
              </a:rPr>
            </a:br>
            <a:br>
              <a:rPr lang="nl-NL" dirty="0"/>
            </a:br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6" name="Picture 2" descr="Dugald Stewart Monument - Ed O'Keeffe Photography">
            <a:extLst>
              <a:ext uri="{FF2B5EF4-FFF2-40B4-BE49-F238E27FC236}">
                <a16:creationId xmlns:a16="http://schemas.microsoft.com/office/drawing/2014/main" id="{C02134B1-9EA8-6403-CCE1-78C3AE7A42CB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7453313" y="1252538"/>
            <a:ext cx="4340225" cy="479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br>
              <a:rPr lang="nl-NL" dirty="0"/>
            </a:br>
            <a:r>
              <a:rPr lang="nl-NL" dirty="0"/>
              <a:t>1-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RevenueManagement</a:t>
            </a:r>
            <a:r>
              <a:rPr lang="nl-NL" dirty="0"/>
              <a:t> in </a:t>
            </a:r>
            <a:r>
              <a:rPr lang="nl-NL" dirty="0" err="1"/>
              <a:t>Relationship</a:t>
            </a:r>
            <a:r>
              <a:rPr lang="nl-NL" dirty="0"/>
              <a:t> Marketing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6171183" y="1863462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246535"/>
              </p:ext>
            </p:extLst>
          </p:nvPr>
        </p:nvGraphicFramePr>
        <p:xfrm>
          <a:off x="6387211" y="1628800"/>
          <a:ext cx="5490360" cy="4156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0360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Definition:</a:t>
                      </a:r>
                      <a:b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 strategic approach to selling the right product to the right customer at the right time for the right price through the right channel.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Core Focus:</a:t>
                      </a: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Pricing optimization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Inventory control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Demand forecasting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Short-term revenue maximization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902461"/>
              </p:ext>
            </p:extLst>
          </p:nvPr>
        </p:nvGraphicFramePr>
        <p:xfrm>
          <a:off x="320779" y="1863462"/>
          <a:ext cx="3024335" cy="701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Revenue Management?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1026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4AFB3F1D-0DEE-47C8-0284-5CDB60CF3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53" y="3002465"/>
            <a:ext cx="4896539" cy="325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br>
              <a:rPr lang="nl-NL" dirty="0"/>
            </a:br>
            <a:r>
              <a:rPr lang="nl-NL" dirty="0"/>
              <a:t>1-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RevenueManagement</a:t>
            </a:r>
            <a:r>
              <a:rPr lang="nl-NL" dirty="0"/>
              <a:t> in </a:t>
            </a:r>
            <a:r>
              <a:rPr lang="nl-NL" dirty="0" err="1"/>
              <a:t>Relationship</a:t>
            </a:r>
            <a:r>
              <a:rPr lang="nl-NL" dirty="0"/>
              <a:t> Marketing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5739135" y="1863462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675319"/>
              </p:ext>
            </p:extLst>
          </p:nvPr>
        </p:nvGraphicFramePr>
        <p:xfrm>
          <a:off x="5955165" y="1628800"/>
          <a:ext cx="5922406" cy="3744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2406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 strategy aimed at building and maintaining long-term, mutually beneficial relationships with customers.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Core Focus: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 retention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 lifetime value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Personalization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Loyalty programs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Long-term profitability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75376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Customer Relationship Management (CRM)?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2050" name="Picture 2" descr="Customer Relationship Management Definition | Arena">
            <a:extLst>
              <a:ext uri="{FF2B5EF4-FFF2-40B4-BE49-F238E27FC236}">
                <a16:creationId xmlns:a16="http://schemas.microsoft.com/office/drawing/2014/main" id="{E56A71D1-72ED-3F3C-BA42-158E6000B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40" y="3146245"/>
            <a:ext cx="3266408" cy="326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68547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br>
              <a:rPr lang="nl-NL" dirty="0"/>
            </a:br>
            <a:r>
              <a:rPr lang="nl-NL" dirty="0"/>
              <a:t>1-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RevenueManagement</a:t>
            </a:r>
            <a:r>
              <a:rPr lang="nl-NL" dirty="0"/>
              <a:t> in </a:t>
            </a:r>
            <a:r>
              <a:rPr lang="nl-NL" dirty="0" err="1"/>
              <a:t>Relationship</a:t>
            </a:r>
            <a:r>
              <a:rPr lang="nl-NL" dirty="0"/>
              <a:t> Marketing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307130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RM and CRM Seem to Conflict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RM increases prices when demand is high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CRM emphasizes fairness and trust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Dynamic pricing may frustrate loyal customers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Short-term gains vs long-term loyalty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029838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conflict between RM and CRM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295034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br>
              <a:rPr lang="nl-NL" dirty="0"/>
            </a:br>
            <a:r>
              <a:rPr lang="nl-NL" dirty="0"/>
              <a:t>1-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RevenueManagement</a:t>
            </a:r>
            <a:r>
              <a:rPr lang="nl-NL" dirty="0"/>
              <a:t> in </a:t>
            </a:r>
            <a:r>
              <a:rPr lang="nl-NL" dirty="0" err="1"/>
              <a:t>Relationship</a:t>
            </a:r>
            <a:r>
              <a:rPr lang="nl-NL" dirty="0"/>
              <a:t> Marketing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61090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believed that RM tools can: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Reward loyal customers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Segment customers by value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Offer personalized pricing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Prioritize high-value guests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736742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RM and CRM Are Complementary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11850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br>
              <a:rPr lang="nl-NL" dirty="0"/>
            </a:br>
            <a:r>
              <a:rPr lang="nl-NL" dirty="0"/>
              <a:t>1-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RevenueManagement</a:t>
            </a:r>
            <a:r>
              <a:rPr lang="nl-NL" dirty="0"/>
              <a:t> in </a:t>
            </a:r>
            <a:r>
              <a:rPr lang="nl-NL" dirty="0" err="1"/>
              <a:t>Relationship</a:t>
            </a:r>
            <a:r>
              <a:rPr lang="nl-NL" dirty="0"/>
              <a:t> Marketing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6531223" y="1648904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821749"/>
              </p:ext>
            </p:extLst>
          </p:nvPr>
        </p:nvGraphicFramePr>
        <p:xfrm>
          <a:off x="6747250" y="1628800"/>
          <a:ext cx="5130321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0321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Loyalty programs: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repeat purchases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 total spending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Provide customer data for segmentation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 differential pricing strategies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949144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Loyalty Programs as a Bridge Between RM and CRM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3074" name="Picture 2" descr="Honouring loyalty with rewards - BW Hotelier">
            <a:extLst>
              <a:ext uri="{FF2B5EF4-FFF2-40B4-BE49-F238E27FC236}">
                <a16:creationId xmlns:a16="http://schemas.microsoft.com/office/drawing/2014/main" id="{35190F3D-4380-6291-F977-848B60AD0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098" y="3146081"/>
            <a:ext cx="4551716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59486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br>
              <a:rPr lang="nl-NL" dirty="0"/>
            </a:br>
            <a:r>
              <a:rPr lang="nl-NL" dirty="0"/>
              <a:t>1-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RevenueManagement</a:t>
            </a:r>
            <a:r>
              <a:rPr lang="nl-NL" dirty="0"/>
              <a:t> in </a:t>
            </a:r>
            <a:r>
              <a:rPr lang="nl-NL" dirty="0" err="1"/>
              <a:t>Relationship</a:t>
            </a:r>
            <a:r>
              <a:rPr lang="nl-NL" dirty="0"/>
              <a:t> Marketing</a:t>
            </a:r>
            <a:br>
              <a:rPr lang="nl-NL" dirty="0"/>
            </a:b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6243191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794790"/>
              </p:ext>
            </p:extLst>
          </p:nvPr>
        </p:nvGraphicFramePr>
        <p:xfrm>
          <a:off x="6387208" y="1628800"/>
          <a:ext cx="580622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622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from major hotel chains: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Marriott International – Member-exclusive rates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Hilton Worldwide – Points, upgrades, flexible cancellation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Revenue Logic: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 guests → higher lifetime value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Higher spending per stay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acquisition cost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883725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Elite Member Benefits &amp; Revenue Strategy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1026" name="Picture 2" descr="Marriott Partially Enhances Room Type Guarantee - LoyaltyLobby">
            <a:extLst>
              <a:ext uri="{FF2B5EF4-FFF2-40B4-BE49-F238E27FC236}">
                <a16:creationId xmlns:a16="http://schemas.microsoft.com/office/drawing/2014/main" id="{BAA58B9F-0D5F-269F-4585-A52B366B5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" y="2867820"/>
            <a:ext cx="6094265" cy="357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924013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6315199" y="1863462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260354"/>
              </p:ext>
            </p:extLst>
          </p:nvPr>
        </p:nvGraphicFramePr>
        <p:xfrm>
          <a:off x="7035281" y="1628800"/>
          <a:ext cx="4842290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2290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Total net profit a company expects from a customer over the entire relationship.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RM supports CLV by: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high-value segments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Protecting inventory for loyal guests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Offering targeted promotions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17663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 Lifetime Value (CLV)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4098" name="Picture 2" descr="Customer Lifetime Value - der Kundenwert | ADITO">
            <a:extLst>
              <a:ext uri="{FF2B5EF4-FFF2-40B4-BE49-F238E27FC236}">
                <a16:creationId xmlns:a16="http://schemas.microsoft.com/office/drawing/2014/main" id="{6225587D-9C4B-8262-39F4-BF4B762E3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01" y="3047913"/>
            <a:ext cx="5711957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24055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450117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relationship between hotel and guest extends over time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Trust and loyalty are strengthened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Repeat bookings become predictable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Long-term customers = Stable revenue stream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 Lifetime Value (CLV)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4266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818098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Hotels can: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Offer special member rates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Guarantee room availability for elite members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Provide early access to discounted inventory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personalized dynamic pricing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Idea: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Price differentiation can reward loyalty instead of harming it.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32873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Pricing &amp; Loyalty Integration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97861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5523111" y="1863462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020434"/>
              </p:ext>
            </p:extLst>
          </p:nvPr>
        </p:nvGraphicFramePr>
        <p:xfrm>
          <a:off x="5811147" y="1628800"/>
          <a:ext cx="6066424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66424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A- Increased purchase quantity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More frequent stays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Longer stays within the chain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B- Increased prices of purchased products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Upgrading to higher room categories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premium room types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852115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Drivers of Increasing Annual Profitability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5122" name="Picture 2" descr="Revenue Management Consulting - Kratos Hospitality">
            <a:extLst>
              <a:ext uri="{FF2B5EF4-FFF2-40B4-BE49-F238E27FC236}">
                <a16:creationId xmlns:a16="http://schemas.microsoft.com/office/drawing/2014/main" id="{A06066BA-A42D-4F15-398D-0EA5A4901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8" y="2779787"/>
            <a:ext cx="4218802" cy="364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90473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362700"/>
              </p:ext>
            </p:extLst>
          </p:nvPr>
        </p:nvGraphicFramePr>
        <p:xfrm>
          <a:off x="3938936" y="1628800"/>
          <a:ext cx="7938635" cy="3744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C- Increased purchases of additional services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&amp; Beverage outlets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 services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Events and meetings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D- Decreased operating costs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Better knowledge of guest preferences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Faster and more efficient service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Lower marketing and acquisition costs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Drivers of Increasing Annual Profitability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080827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862993"/>
              </p:ext>
            </p:extLst>
          </p:nvPr>
        </p:nvGraphicFramePr>
        <p:xfrm>
          <a:off x="6897145" y="1628800"/>
          <a:ext cx="4980426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0426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E- Word-of-Mouth and Indirect Revenue Effects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Satisfied customers attract new guests through: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Reviews on </a:t>
                      </a:r>
                      <a:r>
                        <a:rPr lang="en-US" sz="1800" b="0" i="0" u="none" strike="noStrike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Booking.com</a:t>
                      </a: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Tripadvisor</a:t>
                      </a: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Facebook, etc.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 recommendations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Impact: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acquisition costs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Increased brand credibility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Expanded customer base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Drivers of Increasing Annual Profitability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9A3A5D5-B8BA-0C02-03F4-773794A5EE5D}"/>
              </a:ext>
            </a:extLst>
          </p:cNvPr>
          <p:cNvCxnSpPr>
            <a:cxnSpLocks/>
          </p:cNvCxnSpPr>
          <p:nvPr/>
        </p:nvCxnSpPr>
        <p:spPr>
          <a:xfrm>
            <a:off x="6027167" y="1988840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Hospitality Finder Reviews | Read Customer Service Reviews of  corporatehospitality.com | 8 of 166">
            <a:extLst>
              <a:ext uri="{FF2B5EF4-FFF2-40B4-BE49-F238E27FC236}">
                <a16:creationId xmlns:a16="http://schemas.microsoft.com/office/drawing/2014/main" id="{E64505AC-6AE3-403A-C70E-2C792AD1FD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05" b="21143"/>
          <a:stretch/>
        </p:blipFill>
        <p:spPr bwMode="auto">
          <a:xfrm>
            <a:off x="581650" y="3046422"/>
            <a:ext cx="4198472" cy="273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7965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143919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CRM recognizes: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 customers generate different levels of profitability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customers may have negative lifetime value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segments are too costly to serve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1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Strategic Implication: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Hotels should prioritize profitable segments.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767284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Targeting Positive Lifetime Value Segments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1956095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5667127" y="1726962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046852"/>
              </p:ext>
            </p:extLst>
          </p:nvPr>
        </p:nvGraphicFramePr>
        <p:xfrm>
          <a:off x="5955160" y="1628800"/>
          <a:ext cx="5922411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2411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 chains should: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high-value customer segments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segments with negative lifetime value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data analytics for segmentation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Align pricing and service strategies accordingly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Targeting Positive Lifetime Value Segments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7170" name="Picture 2" descr="What Are Hotel Groups, Hotel Chains, and Hotel Brands? – Vervotech – Hotel  Mapping, Room Mapping and Hotel Master Data">
            <a:extLst>
              <a:ext uri="{FF2B5EF4-FFF2-40B4-BE49-F238E27FC236}">
                <a16:creationId xmlns:a16="http://schemas.microsoft.com/office/drawing/2014/main" id="{BCE4BE8B-EC26-B1D0-3145-E51C7A9FF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" y="3429000"/>
            <a:ext cx="5523104" cy="289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922501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909944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CRM: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Focuses on long-term relationship building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Identifies valuable customers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Revenue Management (RM):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Uses pricing and inventory tools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Supports profitability optimization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887337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Connection Between CRM and Revenue Management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0754868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br>
              <a:rPr lang="nl-NL" dirty="0"/>
            </a:br>
            <a:r>
              <a:rPr lang="nl-NL" dirty="0"/>
              <a:t>2- </a:t>
            </a:r>
            <a:r>
              <a:rPr lang="nl-NL" dirty="0" err="1"/>
              <a:t>Lifetime</a:t>
            </a:r>
            <a:r>
              <a:rPr lang="nl-NL" dirty="0"/>
              <a:t> Value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Integration of CRM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414239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recent years, CRM has evolved through: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concept of Gamification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concept of the Engagement Economy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Shift in focus: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From simple loyalty → to active customer engagement and emotional connection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971689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Evolution of Customer Relationship Management (CRM)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68044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3-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CRM in </a:t>
            </a:r>
            <a:r>
              <a:rPr lang="nl-NL" dirty="0" err="1"/>
              <a:t>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6099175" y="1863462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018748"/>
              </p:ext>
            </p:extLst>
          </p:nvPr>
        </p:nvGraphicFramePr>
        <p:xfrm>
          <a:off x="6315203" y="1628800"/>
          <a:ext cx="5562368" cy="4156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2368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External gamification: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Involves existing or prospective customers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Improves relationships between businesses and customers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Increases engagement and identification with the product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1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Outcome: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Stronger loyalty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Higher revenues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123317"/>
              </p:ext>
            </p:extLst>
          </p:nvPr>
        </p:nvGraphicFramePr>
        <p:xfrm>
          <a:off x="320779" y="1863462"/>
          <a:ext cx="3024335" cy="701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Gamification?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8194" name="Picture 2" descr="Gamification in the Hospitality Industry in 4 Simple Steps">
            <a:extLst>
              <a:ext uri="{FF2B5EF4-FFF2-40B4-BE49-F238E27FC236}">
                <a16:creationId xmlns:a16="http://schemas.microsoft.com/office/drawing/2014/main" id="{8992B454-3DA0-ED0C-2A05-43EFA6903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86" y="2791910"/>
            <a:ext cx="5361381" cy="300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78704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3-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CRM in </a:t>
            </a:r>
            <a:r>
              <a:rPr lang="nl-NL" dirty="0" err="1"/>
              <a:t>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157590"/>
              </p:ext>
            </p:extLst>
          </p:nvPr>
        </p:nvGraphicFramePr>
        <p:xfrm>
          <a:off x="3938936" y="1628800"/>
          <a:ext cx="7938635" cy="4156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 hospitality, gamification is mainly expressed through: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Loyalty programs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Points collection systems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Membership levels (tiered status systems)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Status-based rewards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Customers are motivated by: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701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Gamification?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3F41B56-1A45-8E14-1F6A-719B667B72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586851"/>
              </p:ext>
            </p:extLst>
          </p:nvPr>
        </p:nvGraphicFramePr>
        <p:xfrm>
          <a:off x="3956693" y="4293096"/>
          <a:ext cx="471418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9933">
                  <a:extLst>
                    <a:ext uri="{9D8B030D-6E8A-4147-A177-3AD203B41FA5}">
                      <a16:colId xmlns:a16="http://schemas.microsoft.com/office/drawing/2014/main" val="216646757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3354146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Progression</a:t>
                      </a:r>
                      <a:endParaRPr lang="en-DE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Achievement</a:t>
                      </a:r>
                      <a:endParaRPr lang="en-DE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08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Recognition</a:t>
                      </a:r>
                      <a:endParaRPr lang="en-DE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Exclusivity</a:t>
                      </a:r>
                      <a:endParaRPr lang="en-DE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7450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61647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3-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CRM in </a:t>
            </a:r>
            <a:r>
              <a:rPr lang="nl-NL" dirty="0" err="1"/>
              <a:t>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963413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Typical features: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Earning points per stay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Advancing to higher membership levels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Unlocking exclusive benefits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of rewards: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701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Gamification?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3F41B56-1A45-8E14-1F6A-719B667B72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28092"/>
              </p:ext>
            </p:extLst>
          </p:nvPr>
        </p:nvGraphicFramePr>
        <p:xfrm>
          <a:off x="3956693" y="4295948"/>
          <a:ext cx="6624732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6618">
                  <a:extLst>
                    <a:ext uri="{9D8B030D-6E8A-4147-A177-3AD203B41FA5}">
                      <a16:colId xmlns:a16="http://schemas.microsoft.com/office/drawing/2014/main" val="2166467570"/>
                    </a:ext>
                  </a:extLst>
                </a:gridCol>
                <a:gridCol w="3238114">
                  <a:extLst>
                    <a:ext uri="{9D8B030D-6E8A-4147-A177-3AD203B41FA5}">
                      <a16:colId xmlns:a16="http://schemas.microsoft.com/office/drawing/2014/main" val="3354146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 overnight stays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Complimentary services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08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Room upgrades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 airline miles and flight tickets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7450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729896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3-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CRM in </a:t>
            </a:r>
            <a:r>
              <a:rPr lang="nl-NL" dirty="0" err="1"/>
              <a:t>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5739135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715656"/>
              </p:ext>
            </p:extLst>
          </p:nvPr>
        </p:nvGraphicFramePr>
        <p:xfrm>
          <a:off x="6015290" y="1281663"/>
          <a:ext cx="5778396" cy="4979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8396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Engagement Economy focuses on: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Active participation rather than passive consumption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Emotional connection with the brand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Continuous interaction between company and customer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1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Hotels use social media platforms to: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Engage customers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 loyalty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Promote competitions and quizzes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user-generated content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758888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Engagement Economy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9218" name="Picture 2" descr="Employee engagement in the hospitality industry: Challenges and strategies">
            <a:extLst>
              <a:ext uri="{FF2B5EF4-FFF2-40B4-BE49-F238E27FC236}">
                <a16:creationId xmlns:a16="http://schemas.microsoft.com/office/drawing/2014/main" id="{289C8A03-B684-D5FD-EC06-AE0A272C2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70" y="2925325"/>
            <a:ext cx="5577405" cy="312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53488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3-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CRM in </a:t>
            </a:r>
            <a:r>
              <a:rPr lang="nl-NL" dirty="0" err="1"/>
              <a:t>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847102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Hotels must maintain good relationships not only with customers, but also with: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Travel Agencies (OTAs)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Tour operators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Travel agents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Wholesalers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Corporate booking partners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Distributors are strategic revenue partners.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697381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Importance of Distributor Relationships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976818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3-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CRM in </a:t>
            </a:r>
            <a:r>
              <a:rPr lang="nl-NL" dirty="0" err="1"/>
              <a:t>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373215"/>
              </p:ext>
            </p:extLst>
          </p:nvPr>
        </p:nvGraphicFramePr>
        <p:xfrm>
          <a:off x="3938936" y="1628800"/>
          <a:ext cx="7938635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Distribution channel </a:t>
                      </a:r>
                      <a:r>
                        <a:rPr lang="en-US" sz="1800" b="0" i="0" u="none" strike="noStrike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cannibalisation</a:t>
                      </a: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occurs when a hotel’s pricing strategy undermines its intermediaries.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Cause: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Opportunistic pricing behavior by the hotel.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prices charged directly by the hotel act as a price ceiling for distributors. If: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 direct price is less than the distributor price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Distributors lose competitiveness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Customers bypass intermediaries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Trust deteriorates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007769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Distribution Channel </a:t>
                      </a:r>
                      <a:r>
                        <a:rPr lang="en-US" sz="1800" b="1" i="0" u="none" strike="noStrike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Cannibalisation</a:t>
                      </a: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2002159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3- </a:t>
            </a:r>
            <a:r>
              <a:rPr lang="nl-NL" dirty="0" err="1"/>
              <a:t>Gamification</a:t>
            </a:r>
            <a:r>
              <a:rPr lang="nl-NL" dirty="0"/>
              <a:t>, Engagement </a:t>
            </a:r>
            <a:r>
              <a:rPr lang="nl-NL" dirty="0" err="1"/>
              <a:t>Economy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CRM in </a:t>
            </a:r>
            <a:r>
              <a:rPr lang="nl-NL" dirty="0" err="1"/>
              <a:t>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930368"/>
              </p:ext>
            </p:extLst>
          </p:nvPr>
        </p:nvGraphicFramePr>
        <p:xfrm>
          <a:off x="3938936" y="1628800"/>
          <a:ext cx="7938635" cy="4156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Consequences of </a:t>
                      </a:r>
                      <a:r>
                        <a:rPr lang="en-US" sz="1800" b="1" i="0" u="none" strike="noStrike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Cannibalisation</a:t>
                      </a:r>
                      <a:endParaRPr lang="en-US" sz="1800" b="1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Stop promoting the hotel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 room allocations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Prioritize competitor properties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Terminate contracts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sz="1800" b="1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Hotels must balance: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 booking incentives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 distributor pricing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Contractual rate parity agreements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Distribution Channel </a:t>
                      </a:r>
                      <a:r>
                        <a:rPr lang="en-US" sz="1800" b="1" i="0" u="none" strike="noStrike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Cannibalisation</a:t>
                      </a: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5745348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4- </a:t>
            </a:r>
            <a:r>
              <a:rPr lang="nl-NL" dirty="0" err="1"/>
              <a:t>Ethical</a:t>
            </a:r>
            <a:r>
              <a:rPr lang="nl-NL" dirty="0"/>
              <a:t> Issues in Hotel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670313"/>
              </p:ext>
            </p:extLst>
          </p:nvPr>
        </p:nvGraphicFramePr>
        <p:xfrm>
          <a:off x="3938936" y="1628800"/>
          <a:ext cx="7938635" cy="3744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Revenue Management (RM):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Improves occupancy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Maximizes revenue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Enhances profitability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However, it has received significant criticism regarding: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Fairness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Transparency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 trust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Ethical implications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332155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Revenue Management: Benefits vs Criticism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9343452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4- </a:t>
            </a:r>
            <a:r>
              <a:rPr lang="nl-NL" dirty="0" err="1"/>
              <a:t>Ethical</a:t>
            </a:r>
            <a:r>
              <a:rPr lang="nl-NL" dirty="0"/>
              <a:t> Issues in Hotel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57134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937424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two most controversial RM practices are: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Price discrimination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Overbooking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practices often trigger customer dissatisfaction.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Customers may feel deceived when: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discover they paid more than other guests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same room is sold at different prices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619854"/>
              </p:ext>
            </p:extLst>
          </p:nvPr>
        </p:nvGraphicFramePr>
        <p:xfrm>
          <a:off x="320779" y="1863462"/>
          <a:ext cx="3024335" cy="701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 Ethical Concerns: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047816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4- </a:t>
            </a:r>
            <a:r>
              <a:rPr lang="nl-NL" dirty="0" err="1"/>
              <a:t>Ethical</a:t>
            </a:r>
            <a:r>
              <a:rPr lang="nl-NL" dirty="0"/>
              <a:t> Issues in Hotel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4553218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11653"/>
              </p:ext>
            </p:extLst>
          </p:nvPr>
        </p:nvGraphicFramePr>
        <p:xfrm>
          <a:off x="3938936" y="1628800"/>
          <a:ext cx="7938635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two most controversial RM practices are: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Price discrimination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Overbooking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practices often trigger customer dissatisfaction.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Customers may feel deceived when: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discover they paid more than other guests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same room is sold at different prices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Impact: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trust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Lower satisfaction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Negative word-of-mouth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701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 Ethical Concerns: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61945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4- </a:t>
            </a:r>
            <a:r>
              <a:rPr lang="nl-NL" dirty="0" err="1"/>
              <a:t>Ethical</a:t>
            </a:r>
            <a:r>
              <a:rPr lang="nl-NL" dirty="0"/>
              <a:t> Issues in Hotel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6459215" y="1495454"/>
            <a:ext cx="0" cy="4553218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69755"/>
              </p:ext>
            </p:extLst>
          </p:nvPr>
        </p:nvGraphicFramePr>
        <p:xfrm>
          <a:off x="6675240" y="1628800"/>
          <a:ext cx="5202331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2331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Overbooking increases revenue but creates risk.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When guests are “walked” to another hotel: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feel disappointed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perceive breach of trust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question service reliability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Insufficient compensation worsens the situation.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577686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Overbooking &amp; Walking Guests: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10242" name="Picture 2" descr="Hotel Overbooking: Revenue Optimization and Guest - Prostay">
            <a:extLst>
              <a:ext uri="{FF2B5EF4-FFF2-40B4-BE49-F238E27FC236}">
                <a16:creationId xmlns:a16="http://schemas.microsoft.com/office/drawing/2014/main" id="{F014A6C5-F827-146C-1FDD-370920A9A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860" y="2852936"/>
            <a:ext cx="4914297" cy="327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406018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4- </a:t>
            </a:r>
            <a:r>
              <a:rPr lang="nl-NL" dirty="0" err="1"/>
              <a:t>Ethical</a:t>
            </a:r>
            <a:r>
              <a:rPr lang="nl-NL" dirty="0"/>
              <a:t> Issues in Hotel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15382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985159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Customer perception of fairness is influenced by: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Transparency of pricing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Clarity of rate fences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Explanation of price differences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Clear cancellation and amendment terms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 compensation policies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Lack of information = Perceived injustice.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568660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Fairness Perception in RM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996843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4- </a:t>
            </a:r>
            <a:r>
              <a:rPr lang="nl-NL" dirty="0" err="1"/>
              <a:t>Ethical</a:t>
            </a:r>
            <a:r>
              <a:rPr lang="nl-NL" dirty="0"/>
              <a:t> Issues in Hotel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15382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660666"/>
              </p:ext>
            </p:extLst>
          </p:nvPr>
        </p:nvGraphicFramePr>
        <p:xfrm>
          <a:off x="3938936" y="1628800"/>
          <a:ext cx="7938635" cy="3744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Rate fences are acceptable when: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are clear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are understandable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Customers perceive them as logical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1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Examples of acceptable fences: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 purchase discounts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Non-refundable vs flexible rates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Loyalty program rates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Fairness Perception in RM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7552283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5- </a:t>
            </a:r>
            <a:r>
              <a:rPr lang="nl-NL" dirty="0" err="1"/>
              <a:t>Acceptable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Unacceptable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 </a:t>
            </a:r>
            <a:r>
              <a:rPr lang="nl-NL" dirty="0" err="1"/>
              <a:t>Practices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15382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534755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Customers generally consider the following practices acceptable: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A- Full Transparency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Providing complete information about: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Prices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Booking conditions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Cancellation terms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Hiding information destroys trust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997509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4.1- Acceptable Revenue Management Practices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005418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5- </a:t>
            </a:r>
            <a:r>
              <a:rPr lang="nl-NL" dirty="0" err="1"/>
              <a:t>Acceptable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Unacceptable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 </a:t>
            </a:r>
            <a:r>
              <a:rPr lang="nl-NL" dirty="0" err="1"/>
              <a:t>Practices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6459215" y="1772816"/>
            <a:ext cx="0" cy="315382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561299"/>
              </p:ext>
            </p:extLst>
          </p:nvPr>
        </p:nvGraphicFramePr>
        <p:xfrm>
          <a:off x="6591355" y="1628800"/>
          <a:ext cx="5286216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216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B- Deep Discounts for Stricter Conditions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Customers accept: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Lower rates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 exchange for: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Non-refundable bookings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Stricter cancellation policies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Limited flexibility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286082"/>
              </p:ext>
            </p:extLst>
          </p:nvPr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4.1- Acceptable Revenue Management Practices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pic>
        <p:nvPicPr>
          <p:cNvPr id="11266" name="Picture 2" descr="Deep Discount or Everyday Low Prices">
            <a:extLst>
              <a:ext uri="{FF2B5EF4-FFF2-40B4-BE49-F238E27FC236}">
                <a16:creationId xmlns:a16="http://schemas.microsoft.com/office/drawing/2014/main" id="{BD9FCD94-F9F4-5CD0-2DB3-C169D4AD4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81" y="3310038"/>
            <a:ext cx="5806005" cy="259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3650952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5- </a:t>
            </a:r>
            <a:r>
              <a:rPr lang="nl-NL" dirty="0" err="1"/>
              <a:t>Acceptable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Unacceptable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 </a:t>
            </a:r>
            <a:r>
              <a:rPr lang="nl-NL" dirty="0" err="1"/>
              <a:t>Practices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15382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957634"/>
              </p:ext>
            </p:extLst>
          </p:nvPr>
        </p:nvGraphicFramePr>
        <p:xfrm>
          <a:off x="3938936" y="1628800"/>
          <a:ext cx="7938635" cy="3744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C- Price Differences for Perceived Differences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Customers accept different prices when: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product is clearly different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value proposition changes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Examples: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Weekend vs weekday prices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Flexible vs non-refundable rates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Standard room vs deluxe room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4.1- Acceptable Revenue Management Practices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936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5- </a:t>
            </a:r>
            <a:r>
              <a:rPr lang="nl-NL" dirty="0" err="1"/>
              <a:t>Acceptable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Unacceptable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 </a:t>
            </a:r>
            <a:r>
              <a:rPr lang="nl-NL" dirty="0" err="1"/>
              <a:t>Practices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15382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98172"/>
              </p:ext>
            </p:extLst>
          </p:nvPr>
        </p:nvGraphicFramePr>
        <p:xfrm>
          <a:off x="3938936" y="1628800"/>
          <a:ext cx="7938635" cy="3571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Customers consider the following practices unfair: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A-  Insignificant Discounts with Strict Conditions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Very small price reduction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But strict cancellation or amendment penalties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/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4.2- Unacceptable Revenue Management Practices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7812925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32656"/>
            <a:ext cx="11389024" cy="432048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5- </a:t>
            </a:r>
            <a:r>
              <a:rPr lang="nl-NL" dirty="0" err="1"/>
              <a:t>Acceptable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Unacceptable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 </a:t>
            </a:r>
            <a:r>
              <a:rPr lang="nl-NL" dirty="0" err="1"/>
              <a:t>Practices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DE" sz="1800" b="0" i="0" u="none" strike="noStrike" dirty="0">
              <a:effectLst/>
              <a:latin typeface="Arial" panose="020B0604020202020204" pitchFamily="34" charset="0"/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E33385-E333-FA49-8184-96F3C6636045}"/>
              </a:ext>
            </a:extLst>
          </p:cNvPr>
          <p:cNvCxnSpPr>
            <a:cxnSpLocks/>
          </p:cNvCxnSpPr>
          <p:nvPr/>
        </p:nvCxnSpPr>
        <p:spPr>
          <a:xfrm>
            <a:off x="3650903" y="1643328"/>
            <a:ext cx="0" cy="3153824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FAFBF2D-0D03-9142-111F-B8EBAB05D7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206798"/>
              </p:ext>
            </p:extLst>
          </p:nvPr>
        </p:nvGraphicFramePr>
        <p:xfrm>
          <a:off x="3938936" y="1628800"/>
          <a:ext cx="7938635" cy="4156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6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35713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B- Changing Booking Terms Without Informing the Customer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Examples: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Modifying cancellation policies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Introducing new fees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Changing payment conditions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endParaRPr lang="en-US" sz="1800" b="0" i="0" u="none" strike="noStrike" kern="1200" dirty="0">
                        <a:solidFill>
                          <a:schemeClr val="bg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Impact: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Perceived deception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Trust erosion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sz="1800" b="0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Negative word-of-mouth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B4876-E4FF-39D7-BFB4-AE2EB6CE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758168"/>
              </p:ext>
            </p:extLst>
          </p:nvPr>
        </p:nvGraphicFramePr>
        <p:xfrm>
          <a:off x="320779" y="1863462"/>
          <a:ext cx="3024335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5">
                  <a:extLst>
                    <a:ext uri="{9D8B030D-6E8A-4147-A177-3AD203B41FA5}">
                      <a16:colId xmlns:a16="http://schemas.microsoft.com/office/drawing/2014/main" val="3014373633"/>
                    </a:ext>
                  </a:extLst>
                </a:gridCol>
              </a:tblGrid>
              <a:tr h="7014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4.2- Unacceptable Revenue Management Practices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295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75921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518</TotalTime>
  <Words>1806</Words>
  <Application>Microsoft Macintosh PowerPoint</Application>
  <PresentationFormat>Custom</PresentationFormat>
  <Paragraphs>387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Operations Management in Hospitality  European Institute of Innovation, Entrepreneurship and Technology Lessingstraße 79, 13158 Berlin, Germany </vt:lpstr>
      <vt:lpstr>Index</vt:lpstr>
      <vt:lpstr>  1- The Role of RevenueManagement in Relationship Marketing  </vt:lpstr>
      <vt:lpstr>  1- The Role of RevenueManagement in Relationship Marketing  </vt:lpstr>
      <vt:lpstr>  1- The Role of RevenueManagement in Relationship Marketing  </vt:lpstr>
      <vt:lpstr>  1- The Role of RevenueManagement in Relationship Marketing  </vt:lpstr>
      <vt:lpstr>  1- The Role of RevenueManagement in Relationship Marketing  </vt:lpstr>
      <vt:lpstr>  1- The Role of RevenueManagement in Relationship Marketing 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 2- Lifetime Value and the Integration of CRM and Revenue Management </vt:lpstr>
      <vt:lpstr>3- Gamification, Engagement Economy and CRM in Hospitality</vt:lpstr>
      <vt:lpstr>3- Gamification, Engagement Economy and CRM in Hospitality</vt:lpstr>
      <vt:lpstr>3- Gamification, Engagement Economy and CRM in Hospitality</vt:lpstr>
      <vt:lpstr>3- Gamification, Engagement Economy and CRM in Hospitality</vt:lpstr>
      <vt:lpstr>3- Gamification, Engagement Economy and CRM in Hospitality</vt:lpstr>
      <vt:lpstr>3- Gamification, Engagement Economy and CRM in Hospitality</vt:lpstr>
      <vt:lpstr>3- Gamification, Engagement Economy and CRM in Hospitality</vt:lpstr>
      <vt:lpstr>4- Ethical Issues in Hotel Revenue Management</vt:lpstr>
      <vt:lpstr>4- Ethical Issues in Hotel Revenue Management</vt:lpstr>
      <vt:lpstr>4- Ethical Issues in Hotel Revenue Management</vt:lpstr>
      <vt:lpstr>4- Ethical Issues in Hotel Revenue Management</vt:lpstr>
      <vt:lpstr>4- Ethical Issues in Hotel Revenue Management</vt:lpstr>
      <vt:lpstr>4- Ethical Issues in Hotel Revenue Management</vt:lpstr>
      <vt:lpstr>5- Acceptable and Unacceptable Revenue Management Practices</vt:lpstr>
      <vt:lpstr>5- Acceptable and Unacceptable Revenue Management Practices</vt:lpstr>
      <vt:lpstr>5- Acceptable and Unacceptable Revenue Management Practices</vt:lpstr>
      <vt:lpstr>5- Acceptable and Unacceptable Revenue Management Practices</vt:lpstr>
      <vt:lpstr>5- Acceptable and Unacceptable Revenue Management Practices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210</cp:revision>
  <dcterms:created xsi:type="dcterms:W3CDTF">2023-10-18T00:40:52Z</dcterms:created>
  <dcterms:modified xsi:type="dcterms:W3CDTF">2026-03-03T15:25:29Z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