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19"/>
  </p:notesMasterIdLst>
  <p:handoutMasterIdLst>
    <p:handoutMasterId r:id="rId20"/>
  </p:handoutMasterIdLst>
  <p:sldIdLst>
    <p:sldId id="256" r:id="rId5"/>
    <p:sldId id="257" r:id="rId6"/>
    <p:sldId id="268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69" r:id="rId18"/>
  </p:sldIdLst>
  <p:sldSz cx="12198350" cy="6858000"/>
  <p:notesSz cx="6858000" cy="9144000"/>
  <p:embeddedFontLst>
    <p:embeddedFont>
      <p:font typeface="Georgia" panose="02040502050405020303" pitchFamily="18" charset="0"/>
      <p:regular r:id="rId21"/>
      <p:bold r:id="rId22"/>
      <p:italic r:id="rId23"/>
      <p:boldItalic r:id="rId24"/>
    </p:embeddedFont>
    <p:embeddedFont>
      <p:font typeface="Minion" panose="020B0604020202020204"/>
      <p:regular r:id="rId25"/>
      <p:bold r:id="rId26"/>
      <p:italic r:id="rId27"/>
      <p:boldItalic r:id="rId28"/>
    </p:embeddedFont>
  </p:embeddedFontLst>
  <p:custDataLst>
    <p:tags r:id="rId29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>
      <p:cViewPr varScale="1">
        <p:scale>
          <a:sx n="82" d="100"/>
          <a:sy n="82" d="100"/>
        </p:scale>
        <p:origin x="672" y="53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6.fntdata"/><Relationship Id="rId3" Type="http://schemas.openxmlformats.org/officeDocument/2006/relationships/customXml" Target="../customXml/item3.xml"/><Relationship Id="rId21" Type="http://schemas.openxmlformats.org/officeDocument/2006/relationships/font" Target="fonts/font1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5.fntdata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handoutMaster" Target="handoutMasters/handoutMaster1.xml"/><Relationship Id="rId29" Type="http://schemas.openxmlformats.org/officeDocument/2006/relationships/tags" Target="tags/tag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4.fntdata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presProps" Target="presProps.xml"/><Relationship Id="rId8" Type="http://schemas.openxmlformats.org/officeDocument/2006/relationships/slide" Target="slides/slide4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cap="all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DE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Market Share (%)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694F-45C9-AFFF-79C951D25847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694F-45C9-AFFF-79C951D25847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694F-45C9-AFFF-79C951D25847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694F-45C9-AFFF-79C951D25847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694F-45C9-AFFF-79C951D25847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694F-45C9-AFFF-79C951D25847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DE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Sheet1!$A$2:$A$7</c:f>
              <c:strCache>
                <c:ptCount val="6"/>
                <c:pt idx="0">
                  <c:v>Marriott</c:v>
                </c:pt>
                <c:pt idx="1">
                  <c:v>Hilton</c:v>
                </c:pt>
                <c:pt idx="2">
                  <c:v>IHG</c:v>
                </c:pt>
                <c:pt idx="3">
                  <c:v>Wyndham</c:v>
                </c:pt>
                <c:pt idx="4">
                  <c:v>Airbnb</c:v>
                </c:pt>
                <c:pt idx="5">
                  <c:v>Others</c:v>
                </c:pt>
              </c:strCache>
            </c:strRef>
          </c:cat>
          <c:val>
            <c:numRef>
              <c:f>Sheet1!$B$2:$B$7</c:f>
              <c:numCache>
                <c:formatCode>0%</c:formatCode>
                <c:ptCount val="6"/>
                <c:pt idx="0">
                  <c:v>0.15</c:v>
                </c:pt>
                <c:pt idx="1">
                  <c:v>0.12</c:v>
                </c:pt>
                <c:pt idx="2">
                  <c:v>0.1</c:v>
                </c:pt>
                <c:pt idx="3">
                  <c:v>0.08</c:v>
                </c:pt>
                <c:pt idx="4">
                  <c:v>0.2</c:v>
                </c:pt>
                <c:pt idx="5">
                  <c:v>0.35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694F-45C9-AFFF-79C951D25847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DE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DE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62" b="0" i="0" u="none" strike="noStrike" baseline="0" dirty="0"/>
              <a:t>Customer Retention Rates with vs. without CRM</a:t>
            </a:r>
            <a:endParaRPr lang="en-IN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DE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Retention Rate with CRM (%)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Sheet1!$A$2:$A$6</c:f>
              <c:strCache>
                <c:ptCount val="5"/>
                <c:pt idx="0">
                  <c:v>Brand A</c:v>
                </c:pt>
                <c:pt idx="1">
                  <c:v>Brand B</c:v>
                </c:pt>
                <c:pt idx="2">
                  <c:v>Brand C</c:v>
                </c:pt>
                <c:pt idx="3">
                  <c:v>Brand D</c:v>
                </c:pt>
                <c:pt idx="4">
                  <c:v>Brand E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78</c:v>
                </c:pt>
                <c:pt idx="1">
                  <c:v>85</c:v>
                </c:pt>
                <c:pt idx="2">
                  <c:v>80</c:v>
                </c:pt>
                <c:pt idx="3">
                  <c:v>82</c:v>
                </c:pt>
                <c:pt idx="4">
                  <c:v>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988-4F45-890C-0CAE5A140E7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Retention Rate without CRM (%)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Sheet1!$A$2:$A$6</c:f>
              <c:strCache>
                <c:ptCount val="5"/>
                <c:pt idx="0">
                  <c:v>Brand A</c:v>
                </c:pt>
                <c:pt idx="1">
                  <c:v>Brand B</c:v>
                </c:pt>
                <c:pt idx="2">
                  <c:v>Brand C</c:v>
                </c:pt>
                <c:pt idx="3">
                  <c:v>Brand D</c:v>
                </c:pt>
                <c:pt idx="4">
                  <c:v>Brand E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55</c:v>
                </c:pt>
                <c:pt idx="1">
                  <c:v>60</c:v>
                </c:pt>
                <c:pt idx="2">
                  <c:v>58</c:v>
                </c:pt>
                <c:pt idx="3">
                  <c:v>62</c:v>
                </c:pt>
                <c:pt idx="4">
                  <c:v>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988-4F45-890C-0CAE5A140E7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99995599"/>
        <c:axId val="1499994159"/>
      </c:barChart>
      <c:catAx>
        <c:axId val="149999559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DE"/>
          </a:p>
        </c:txPr>
        <c:crossAx val="1499994159"/>
        <c:crosses val="autoZero"/>
        <c:auto val="1"/>
        <c:lblAlgn val="ctr"/>
        <c:lblOffset val="100"/>
        <c:noMultiLvlLbl val="0"/>
      </c:catAx>
      <c:valAx>
        <c:axId val="149999415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DE"/>
          </a:p>
        </c:txPr>
        <c:crossAx val="1499995599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DE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DE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1" i="0" u="none" strike="noStrike" kern="1200" cap="all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IN" dirty="0"/>
              <a:t>digital marketing channel</a:t>
            </a:r>
            <a:r>
              <a:rPr lang="en-US" dirty="0"/>
              <a:t>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cap="all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DE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6501-44AE-B45E-12D7D83E2310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6501-44AE-B45E-12D7D83E2310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6501-44AE-B45E-12D7D83E2310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6501-44AE-B45E-12D7D83E2310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6501-44AE-B45E-12D7D83E2310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DE"/>
              </a:p>
            </c:txPr>
            <c:dLblPos val="in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Sheet1!$A$2:$A$6</c:f>
              <c:strCache>
                <c:ptCount val="5"/>
                <c:pt idx="0">
                  <c:v>Social Media </c:v>
                </c:pt>
                <c:pt idx="1">
                  <c:v>Paid Ads </c:v>
                </c:pt>
                <c:pt idx="2">
                  <c:v>SEO</c:v>
                </c:pt>
                <c:pt idx="3">
                  <c:v>Email Marketing </c:v>
                </c:pt>
                <c:pt idx="4">
                  <c:v>Content Marketing 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30</c:v>
                </c:pt>
                <c:pt idx="1">
                  <c:v>25</c:v>
                </c:pt>
                <c:pt idx="2">
                  <c:v>15</c:v>
                </c:pt>
                <c:pt idx="3">
                  <c:v>20</c:v>
                </c:pt>
                <c:pt idx="4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297-40AD-A14C-51A4045FDF09}"/>
            </c:ext>
          </c:extLst>
        </c:ser>
        <c:dLbls>
          <c:dLblPos val="in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DE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DE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13-11-2024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13-11-2024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13-11-2024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dirty="0"/>
              <a:t>Hospitality Service Marketing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/>
              <a:t>Vaibhav Sai Sri|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nl-NL" sz="3100"/>
              <a:t>Index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368146" y="1102835"/>
            <a:ext cx="6667133" cy="4414397"/>
          </a:xfrm>
        </p:spPr>
        <p:txBody>
          <a:bodyPr>
            <a:normAutofit fontScale="77500" lnSpcReduction="20000"/>
          </a:bodyPr>
          <a:lstStyle/>
          <a:p>
            <a:pPr marL="361950" indent="-361950">
              <a:lnSpc>
                <a:spcPct val="70000"/>
              </a:lnSpc>
              <a:spcBef>
                <a:spcPts val="80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IN" sz="2500" dirty="0"/>
              <a:t> Introduction to Hospitality Marketing</a:t>
            </a:r>
          </a:p>
          <a:p>
            <a:pPr marL="361950" indent="-361950">
              <a:lnSpc>
                <a:spcPct val="70000"/>
              </a:lnSpc>
              <a:spcBef>
                <a:spcPts val="80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IN" sz="2500" dirty="0"/>
              <a:t>Overview of the Hospitality Industry</a:t>
            </a:r>
          </a:p>
          <a:p>
            <a:pPr marL="361950" indent="-361950">
              <a:lnSpc>
                <a:spcPct val="70000"/>
              </a:lnSpc>
              <a:spcBef>
                <a:spcPts val="80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IN" sz="2500" dirty="0"/>
              <a:t>Key Characteristics of Hospitality Marketing</a:t>
            </a:r>
          </a:p>
          <a:p>
            <a:pPr marL="361950" indent="-361950">
              <a:lnSpc>
                <a:spcPct val="70000"/>
              </a:lnSpc>
              <a:spcBef>
                <a:spcPts val="80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IN" sz="2500" dirty="0"/>
              <a:t>Customer Relationship Management (CRM) in Hospitality</a:t>
            </a:r>
          </a:p>
          <a:p>
            <a:pPr marL="361950" indent="-361950">
              <a:lnSpc>
                <a:spcPct val="70000"/>
              </a:lnSpc>
              <a:spcBef>
                <a:spcPts val="80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IN" sz="2500" dirty="0"/>
              <a:t>Service Marketing Mix (7 Ps) in Hospitality</a:t>
            </a:r>
          </a:p>
          <a:p>
            <a:pPr marL="361950" indent="-361950">
              <a:lnSpc>
                <a:spcPct val="70000"/>
              </a:lnSpc>
              <a:spcBef>
                <a:spcPts val="80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IN" sz="2500" dirty="0"/>
              <a:t>Digital Marketing in Hospitality</a:t>
            </a:r>
          </a:p>
          <a:p>
            <a:pPr marL="361950" indent="-361950">
              <a:lnSpc>
                <a:spcPct val="70000"/>
              </a:lnSpc>
              <a:spcBef>
                <a:spcPts val="80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IN" sz="2500" dirty="0"/>
              <a:t>Emerging Trends in Hospitality Marketing</a:t>
            </a:r>
          </a:p>
          <a:p>
            <a:pPr marL="361950" indent="-361950">
              <a:lnSpc>
                <a:spcPct val="70000"/>
              </a:lnSpc>
              <a:spcBef>
                <a:spcPts val="80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IN" sz="2500" dirty="0"/>
              <a:t>Case Study: Successful Marketing Campaigns in   </a:t>
            </a:r>
            <a:br>
              <a:rPr lang="en-IN" sz="2500" dirty="0"/>
            </a:br>
            <a:br>
              <a:rPr lang="en-IN" sz="2500" dirty="0"/>
            </a:br>
            <a:r>
              <a:rPr lang="en-IN" sz="2500" dirty="0"/>
              <a:t>Hospitality</a:t>
            </a:r>
          </a:p>
          <a:p>
            <a:pPr marL="361950" indent="-361950">
              <a:lnSpc>
                <a:spcPct val="70000"/>
              </a:lnSpc>
              <a:spcBef>
                <a:spcPts val="80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IN" sz="2500" dirty="0"/>
              <a:t>Challenges in Hospitality Marketing</a:t>
            </a:r>
          </a:p>
          <a:p>
            <a:pPr marL="361950" indent="-361950">
              <a:lnSpc>
                <a:spcPct val="70000"/>
              </a:lnSpc>
              <a:spcBef>
                <a:spcPts val="80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IN" sz="2500" dirty="0"/>
              <a:t>Future of Hospitality Marketing</a:t>
            </a:r>
          </a:p>
          <a:p>
            <a:pPr marL="361950" indent="-361950">
              <a:lnSpc>
                <a:spcPct val="70000"/>
              </a:lnSpc>
              <a:spcBef>
                <a:spcPts val="80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IN" sz="2500" dirty="0"/>
              <a:t>Conclusion</a:t>
            </a:r>
          </a:p>
          <a:p>
            <a:pPr marL="361950" indent="-361950">
              <a:lnSpc>
                <a:spcPct val="70000"/>
              </a:lnSpc>
              <a:spcBef>
                <a:spcPts val="80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IN" sz="2500" dirty="0"/>
              <a:t>Q&amp;A</a:t>
            </a:r>
          </a:p>
        </p:txBody>
      </p:sp>
      <p:pic>
        <p:nvPicPr>
          <p:cNvPr id="11" name="Picture Placeholder 10" descr="A person walking with a graph&#10;&#10;Description automatically generated">
            <a:extLst>
              <a:ext uri="{FF2B5EF4-FFF2-40B4-BE49-F238E27FC236}">
                <a16:creationId xmlns:a16="http://schemas.microsoft.com/office/drawing/2014/main" id="{B9C54D6F-7A0F-4D40-073C-41D5F8B066B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90" r="2" b="493"/>
          <a:stretch/>
        </p:blipFill>
        <p:spPr>
          <a:xfrm>
            <a:off x="6819255" y="1252538"/>
            <a:ext cx="4974283" cy="4795837"/>
          </a:xfrm>
          <a:noFill/>
        </p:spPr>
      </p:pic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5EE7099E-8998-4851-915A-4F4831808297}" type="slidenum">
              <a:rPr lang="nl-NL" smtClean="0"/>
              <a:pPr>
                <a:spcAft>
                  <a:spcPts val="600"/>
                </a:spcAft>
              </a:pPr>
              <a:t>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/>
              <a:t>Introduction to Hospitality Marketing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lnSpcReduction="1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2600" b="1" kern="100" dirty="0">
                <a:cs typeface="Times New Roman" panose="02020603050405020304" pitchFamily="18" charset="0"/>
              </a:rPr>
              <a:t>Definition: </a:t>
            </a:r>
            <a:r>
              <a:rPr lang="en-US" sz="2600" kern="100" dirty="0">
                <a:cs typeface="Times New Roman" panose="02020603050405020304" pitchFamily="18" charset="0"/>
              </a:rPr>
              <a:t>Marketing specifically focused on services within the hospitality industry, including hotels, restaurants, and tourism.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2600" b="1" kern="100" dirty="0">
                <a:cs typeface="Times New Roman" panose="02020603050405020304" pitchFamily="18" charset="0"/>
              </a:rPr>
              <a:t>Importance: </a:t>
            </a:r>
            <a:r>
              <a:rPr lang="en-US" sz="2600" kern="100" dirty="0">
                <a:cs typeface="Times New Roman" panose="02020603050405020304" pitchFamily="18" charset="0"/>
              </a:rPr>
              <a:t>Customer experience is central to success in the hospitality industry.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2600" b="1" kern="100" dirty="0">
                <a:cs typeface="Times New Roman" panose="02020603050405020304" pitchFamily="18" charset="0"/>
              </a:rPr>
              <a:t>Objective: </a:t>
            </a:r>
            <a:r>
              <a:rPr lang="en-US" sz="2600" kern="100" dirty="0">
                <a:cs typeface="Times New Roman" panose="02020603050405020304" pitchFamily="18" charset="0"/>
              </a:rPr>
              <a:t>Understand marketing tools and strategies unique to hospitality.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2600" b="1" kern="100" dirty="0">
                <a:cs typeface="Times New Roman" panose="02020603050405020304" pitchFamily="18" charset="0"/>
              </a:rPr>
              <a:t>Industry Relevance: </a:t>
            </a:r>
            <a:r>
              <a:rPr lang="en-US" sz="2600" kern="100" dirty="0">
                <a:cs typeface="Times New Roman" panose="02020603050405020304" pitchFamily="18" charset="0"/>
              </a:rPr>
              <a:t>High competition and rapid changes make marketing essential for growth.</a:t>
            </a:r>
          </a:p>
          <a:p>
            <a:pPr lvl="2"/>
            <a:r>
              <a:rPr lang="en-IN" sz="1800" b="1" dirty="0"/>
              <a:t>Reference:</a:t>
            </a:r>
            <a:r>
              <a:rPr lang="en-IN" sz="1800" dirty="0"/>
              <a:t> </a:t>
            </a:r>
          </a:p>
          <a:p>
            <a:pPr lvl="2" fontAlgn="base">
              <a:lnSpc>
                <a:spcPct val="100000"/>
              </a:lnSpc>
            </a:pPr>
            <a:r>
              <a:rPr lang="en-IN" i="1" dirty="0"/>
              <a:t>Introduction to Hospitality Industry </a:t>
            </a:r>
            <a:r>
              <a:rPr lang="en-US" sz="1800" dirty="0"/>
              <a:t>| </a:t>
            </a:r>
            <a:r>
              <a:rPr lang="en-US" sz="1800" i="1" dirty="0"/>
              <a:t>[You tube]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84280595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653FBC-B4EC-3CBB-A1B3-E37AD70D63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Overview of the Hospitality Industry</a:t>
            </a:r>
            <a:endParaRPr lang="en-IN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882DB11-C1F6-6C83-1542-F4B84B03E0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6558609" cy="4795836"/>
          </a:xfrm>
        </p:spPr>
        <p:txBody>
          <a:bodyPr>
            <a:normAutofit fontScale="92500"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2600" b="1" kern="100" dirty="0">
                <a:cs typeface="Times New Roman" panose="02020603050405020304" pitchFamily="18" charset="0"/>
              </a:rPr>
              <a:t>Major Segments: </a:t>
            </a:r>
            <a:r>
              <a:rPr lang="en-US" sz="2600" kern="100" dirty="0">
                <a:cs typeface="Times New Roman" panose="02020603050405020304" pitchFamily="18" charset="0"/>
              </a:rPr>
              <a:t>Hotels, restaurants, tourism, event planning, and travel services.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2600" b="1" kern="100" dirty="0">
                <a:cs typeface="Times New Roman" panose="02020603050405020304" pitchFamily="18" charset="0"/>
              </a:rPr>
              <a:t>Economic Impact: </a:t>
            </a:r>
            <a:r>
              <a:rPr lang="en-US" sz="2600" kern="100" dirty="0">
                <a:cs typeface="Times New Roman" panose="02020603050405020304" pitchFamily="18" charset="0"/>
              </a:rPr>
              <a:t>Hospitality is a significant global industry, contributing to economies worldwide.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2600" b="1" kern="100" dirty="0">
                <a:cs typeface="Times New Roman" panose="02020603050405020304" pitchFamily="18" charset="0"/>
              </a:rPr>
              <a:t>Technology Influence: </a:t>
            </a:r>
            <a:r>
              <a:rPr lang="en-US" sz="2600" kern="100" dirty="0">
                <a:cs typeface="Times New Roman" panose="02020603050405020304" pitchFamily="18" charset="0"/>
              </a:rPr>
              <a:t>Digital transformation is reshaping customer interactions and operational efficiencies.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2600" b="1" kern="100" dirty="0">
                <a:cs typeface="Times New Roman" panose="02020603050405020304" pitchFamily="18" charset="0"/>
              </a:rPr>
              <a:t>Key Players: </a:t>
            </a:r>
            <a:r>
              <a:rPr lang="en-US" sz="2600" kern="100" dirty="0">
                <a:cs typeface="Times New Roman" panose="02020603050405020304" pitchFamily="18" charset="0"/>
              </a:rPr>
              <a:t>Hilton, Marriott, Airbnb, and Expedia as industry leaders.</a:t>
            </a:r>
          </a:p>
          <a:p>
            <a:endParaRPr lang="en-IN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AE9363-9C85-050B-5B30-96B9E3D4BE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3956D3BA-072D-1768-B4B3-D378CD471E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54995680"/>
              </p:ext>
            </p:extLst>
          </p:nvPr>
        </p:nvGraphicFramePr>
        <p:xfrm>
          <a:off x="6927975" y="1569572"/>
          <a:ext cx="4680520" cy="37188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61741227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A35C60-873B-DD59-2970-9E2E551FD8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1" y="404664"/>
            <a:ext cx="12175233" cy="432048"/>
          </a:xfrm>
        </p:spPr>
        <p:txBody>
          <a:bodyPr/>
          <a:lstStyle/>
          <a:p>
            <a:r>
              <a:rPr lang="en-US" dirty="0"/>
              <a:t>Key Characteristics of Hospitality Marketing</a:t>
            </a:r>
            <a:endParaRPr lang="en-IN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F70C6C-8F4D-B00B-3711-EF52886EB9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8A4D2609-DCF2-C915-DC7D-883EC18D39B9}"/>
              </a:ext>
            </a:extLst>
          </p:cNvPr>
          <p:cNvSpPr>
            <a:spLocks noGrp="1" noChangeArrowheads="1"/>
          </p:cNvSpPr>
          <p:nvPr>
            <p:ph type="body" orient="vert" idx="1"/>
          </p:nvPr>
        </p:nvSpPr>
        <p:spPr bwMode="auto">
          <a:xfrm>
            <a:off x="584095" y="1594809"/>
            <a:ext cx="9942985" cy="4026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fontAlgn="base">
              <a:lnSpc>
                <a:spcPct val="107000"/>
              </a:lnSpc>
              <a:spcAft>
                <a:spcPts val="800"/>
              </a:spcAft>
              <a:buSzTx/>
              <a:buFont typeface="Wingdings" panose="05000000000000000000" pitchFamily="2" charset="2"/>
              <a:buChar char="q"/>
              <a:tabLst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Intangibility: </a:t>
            </a:r>
            <a:r>
              <a:rPr lang="en-US" altLang="en-US" sz="2600" kern="100" dirty="0">
                <a:cs typeface="Times New Roman" panose="02020603050405020304" pitchFamily="18" charset="0"/>
              </a:rPr>
              <a:t>Services are intangible, relying on customer experiences rather than physical products.</a:t>
            </a:r>
          </a:p>
          <a:p>
            <a:pPr marR="0" lvl="0" fontAlgn="base">
              <a:lnSpc>
                <a:spcPct val="107000"/>
              </a:lnSpc>
              <a:spcAft>
                <a:spcPts val="800"/>
              </a:spcAft>
              <a:buSzTx/>
              <a:buFont typeface="Wingdings" panose="05000000000000000000" pitchFamily="2" charset="2"/>
              <a:buChar char="q"/>
              <a:tabLst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Perishability: </a:t>
            </a:r>
            <a:r>
              <a:rPr lang="en-US" altLang="en-US" sz="2600" kern="100" dirty="0">
                <a:cs typeface="Times New Roman" panose="02020603050405020304" pitchFamily="18" charset="0"/>
              </a:rPr>
              <a:t>Hotel rooms or reservations that go unsold cannot be stored for later sale.</a:t>
            </a:r>
          </a:p>
          <a:p>
            <a:pPr marR="0" lvl="0" fontAlgn="base">
              <a:lnSpc>
                <a:spcPct val="107000"/>
              </a:lnSpc>
              <a:spcAft>
                <a:spcPts val="800"/>
              </a:spcAft>
              <a:buSzTx/>
              <a:buFont typeface="Wingdings" panose="05000000000000000000" pitchFamily="2" charset="2"/>
              <a:buChar char="q"/>
              <a:tabLst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Inseparability: </a:t>
            </a:r>
            <a:r>
              <a:rPr lang="en-US" altLang="en-US" sz="2600" kern="100" dirty="0">
                <a:cs typeface="Times New Roman" panose="02020603050405020304" pitchFamily="18" charset="0"/>
              </a:rPr>
              <a:t>Production and consumption happen simultaneously, requiring high service quality.</a:t>
            </a:r>
          </a:p>
          <a:p>
            <a:pPr marR="0" lvl="0" fontAlgn="base">
              <a:lnSpc>
                <a:spcPct val="107000"/>
              </a:lnSpc>
              <a:spcAft>
                <a:spcPts val="800"/>
              </a:spcAft>
              <a:buSzTx/>
              <a:buFont typeface="Wingdings" panose="05000000000000000000" pitchFamily="2" charset="2"/>
              <a:buChar char="q"/>
              <a:tabLst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Variability: </a:t>
            </a:r>
            <a:r>
              <a:rPr lang="en-US" altLang="en-US" sz="2600" kern="100" dirty="0">
                <a:cs typeface="Times New Roman" panose="02020603050405020304" pitchFamily="18" charset="0"/>
              </a:rPr>
              <a:t>Service quality can vary due to human involvement, requiring consistency in service delivery.</a:t>
            </a:r>
          </a:p>
        </p:txBody>
      </p:sp>
    </p:spTree>
    <p:extLst>
      <p:ext uri="{BB962C8B-B14F-4D97-AF65-F5344CB8AC3E}">
        <p14:creationId xmlns:p14="http://schemas.microsoft.com/office/powerpoint/2010/main" val="2327233439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4E14EB-8019-1B99-CE34-37F66DD587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1" y="404664"/>
            <a:ext cx="11793689" cy="432048"/>
          </a:xfrm>
        </p:spPr>
        <p:txBody>
          <a:bodyPr/>
          <a:lstStyle/>
          <a:p>
            <a:r>
              <a:rPr lang="en-US" dirty="0"/>
              <a:t>Customer Relationship Management (CRM) in Hospitality</a:t>
            </a:r>
            <a:endParaRPr lang="en-IN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B9834F-A644-1B7F-6A4E-F07C563FF4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B1314B77-0E16-08C2-CEC6-B62E349FB8D9}"/>
              </a:ext>
            </a:extLst>
          </p:cNvPr>
          <p:cNvSpPr>
            <a:spLocks noGrp="1" noChangeArrowheads="1"/>
          </p:cNvSpPr>
          <p:nvPr>
            <p:ph type="body" orient="vert" idx="1"/>
          </p:nvPr>
        </p:nvSpPr>
        <p:spPr bwMode="auto">
          <a:xfrm>
            <a:off x="266527" y="1484784"/>
            <a:ext cx="6198569" cy="3571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altLang="en-US" sz="2000" b="1" kern="100" dirty="0">
                <a:cs typeface="Times New Roman" panose="02020603050405020304" pitchFamily="18" charset="0"/>
              </a:rPr>
              <a:t>Customer Retention: </a:t>
            </a:r>
            <a:r>
              <a:rPr lang="en-US" altLang="en-US" sz="2000" kern="100" dirty="0">
                <a:cs typeface="Times New Roman" panose="02020603050405020304" pitchFamily="18" charset="0"/>
              </a:rPr>
              <a:t>CRM strategies improve customer loyalty, increasing repeat bookings.</a:t>
            </a:r>
          </a:p>
          <a:p>
            <a:pPr fontAlgn="base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altLang="en-US" sz="2000" b="1" kern="100" dirty="0">
                <a:cs typeface="Times New Roman" panose="02020603050405020304" pitchFamily="18" charset="0"/>
              </a:rPr>
              <a:t>Techniques: </a:t>
            </a:r>
            <a:r>
              <a:rPr lang="en-US" altLang="en-US" sz="2000" kern="100" dirty="0">
                <a:cs typeface="Times New Roman" panose="02020603050405020304" pitchFamily="18" charset="0"/>
              </a:rPr>
              <a:t>Loyalty programs, personalized communication, and feedback collection.</a:t>
            </a:r>
          </a:p>
          <a:p>
            <a:pPr fontAlgn="base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altLang="en-US" sz="2000" b="1" kern="100" dirty="0">
                <a:cs typeface="Times New Roman" panose="02020603050405020304" pitchFamily="18" charset="0"/>
              </a:rPr>
              <a:t>CRM Software: </a:t>
            </a:r>
            <a:r>
              <a:rPr lang="en-US" altLang="en-US" sz="2000" kern="100" dirty="0">
                <a:cs typeface="Times New Roman" panose="02020603050405020304" pitchFamily="18" charset="0"/>
              </a:rPr>
              <a:t>Systems like Salesforce, Zoho, and HubSpot streamline guest relationship management.</a:t>
            </a:r>
          </a:p>
          <a:p>
            <a:pPr fontAlgn="base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altLang="en-US" sz="2000" b="1" kern="100" dirty="0">
                <a:cs typeface="Times New Roman" panose="02020603050405020304" pitchFamily="18" charset="0"/>
              </a:rPr>
              <a:t>Case Example: </a:t>
            </a:r>
            <a:r>
              <a:rPr lang="en-US" altLang="en-US" sz="2000" kern="100" dirty="0">
                <a:cs typeface="Times New Roman" panose="02020603050405020304" pitchFamily="18" charset="0"/>
              </a:rPr>
              <a:t>Marriott’s Bonvoy program offers personalized rewards to retain customers. </a:t>
            </a:r>
          </a:p>
        </p:txBody>
      </p:sp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id="{84AD4304-BCD7-B437-1163-B5349BDF0E4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31632914"/>
              </p:ext>
            </p:extLst>
          </p:nvPr>
        </p:nvGraphicFramePr>
        <p:xfrm>
          <a:off x="6675239" y="836712"/>
          <a:ext cx="5400600" cy="53030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301283031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A2C976-213F-2CBD-B227-F499C655DA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Service Marketing Mix in Hospitality</a:t>
            </a:r>
            <a:endParaRPr lang="en-IN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69825B-8F23-E6FA-09C0-82B4688F80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7D9CC550-950F-CA3B-45F8-6ACDA0D4F9F3}"/>
              </a:ext>
            </a:extLst>
          </p:cNvPr>
          <p:cNvSpPr>
            <a:spLocks noGrp="1" noChangeArrowheads="1"/>
          </p:cNvSpPr>
          <p:nvPr>
            <p:ph type="body" orient="vert" idx="1"/>
          </p:nvPr>
        </p:nvSpPr>
        <p:spPr bwMode="auto">
          <a:xfrm>
            <a:off x="426566" y="1268760"/>
            <a:ext cx="11001201" cy="4026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Product: </a:t>
            </a:r>
            <a:r>
              <a:rPr lang="en-US" altLang="en-US" sz="2600" kern="100" dirty="0">
                <a:cs typeface="Times New Roman" panose="02020603050405020304" pitchFamily="18" charset="0"/>
              </a:rPr>
              <a:t>Core offerings include rooms, dining, event services, and unique experiences.</a:t>
            </a:r>
          </a:p>
          <a:p>
            <a:pPr fontAlgn="base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Price: </a:t>
            </a:r>
            <a:r>
              <a:rPr lang="en-US" altLang="en-US" sz="2600" kern="100" dirty="0">
                <a:cs typeface="Times New Roman" panose="02020603050405020304" pitchFamily="18" charset="0"/>
              </a:rPr>
              <a:t>Includes dynamic pricing, discounts, and premium packages tailored to guests.</a:t>
            </a:r>
          </a:p>
          <a:p>
            <a:pPr fontAlgn="base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Promotion: </a:t>
            </a:r>
            <a:r>
              <a:rPr lang="en-US" altLang="en-US" sz="2600" kern="100" dirty="0">
                <a:cs typeface="Times New Roman" panose="02020603050405020304" pitchFamily="18" charset="0"/>
              </a:rPr>
              <a:t>Use of social media, influencer marketing, and loyalty programs to engage customers.</a:t>
            </a:r>
          </a:p>
          <a:p>
            <a:pPr fontAlgn="base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Physical Evidence</a:t>
            </a:r>
            <a:r>
              <a:rPr lang="en-US" altLang="en-US" sz="2600" kern="100" dirty="0">
                <a:cs typeface="Times New Roman" panose="02020603050405020304" pitchFamily="18" charset="0"/>
              </a:rPr>
              <a:t>: The ambiance, cleanliness, and branding contribute to the guest’s experience. </a:t>
            </a:r>
          </a:p>
        </p:txBody>
      </p:sp>
    </p:spTree>
    <p:extLst>
      <p:ext uri="{BB962C8B-B14F-4D97-AF65-F5344CB8AC3E}">
        <p14:creationId xmlns:p14="http://schemas.microsoft.com/office/powerpoint/2010/main" val="4207619798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EDEEA2-5C7A-356F-3CBD-DAF35F123F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Digital Marketing in Hospitality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6CFFE0-B746-ACA6-B53E-8E6E4DE528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 fontAlgn="base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2600" b="1" kern="100" dirty="0">
                <a:cs typeface="Times New Roman" panose="02020603050405020304" pitchFamily="18" charset="0"/>
              </a:rPr>
              <a:t>Website &amp; SEO: </a:t>
            </a:r>
            <a:r>
              <a:rPr lang="en-US" sz="2600" kern="100" dirty="0">
                <a:cs typeface="Times New Roman" panose="02020603050405020304" pitchFamily="18" charset="0"/>
              </a:rPr>
              <a:t>An optimized website helps attract direct bookings and improves online visibility.</a:t>
            </a:r>
          </a:p>
          <a:p>
            <a:pPr fontAlgn="base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2600" b="1" kern="100" dirty="0">
                <a:cs typeface="Times New Roman" panose="02020603050405020304" pitchFamily="18" charset="0"/>
              </a:rPr>
              <a:t>Social Media: </a:t>
            </a:r>
            <a:r>
              <a:rPr lang="en-US" sz="2600" kern="100" dirty="0">
                <a:cs typeface="Times New Roman" panose="02020603050405020304" pitchFamily="18" charset="0"/>
              </a:rPr>
              <a:t>Platforms like Instagram and Facebook showcase brand experiences and engage customers.</a:t>
            </a:r>
          </a:p>
          <a:p>
            <a:pPr fontAlgn="base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2600" b="1" kern="100" dirty="0">
                <a:cs typeface="Times New Roman" panose="02020603050405020304" pitchFamily="18" charset="0"/>
              </a:rPr>
              <a:t>Online Reviews: </a:t>
            </a:r>
            <a:r>
              <a:rPr lang="en-US" sz="2600" kern="100" dirty="0">
                <a:cs typeface="Times New Roman" panose="02020603050405020304" pitchFamily="18" charset="0"/>
              </a:rPr>
              <a:t>Managing platforms like TripAdvisor to influence customer decision-making.</a:t>
            </a:r>
          </a:p>
          <a:p>
            <a:pPr fontAlgn="base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2600" b="1" kern="100" dirty="0">
                <a:cs typeface="Times New Roman" panose="02020603050405020304" pitchFamily="18" charset="0"/>
              </a:rPr>
              <a:t>Mobile Marketing: </a:t>
            </a:r>
            <a:r>
              <a:rPr lang="en-US" sz="2600" kern="100" dirty="0">
                <a:cs typeface="Times New Roman" panose="02020603050405020304" pitchFamily="18" charset="0"/>
              </a:rPr>
              <a:t>Geolocation and mobile apps provide offers tailored to location and timing.</a:t>
            </a:r>
          </a:p>
          <a:p>
            <a:pPr marL="0" indent="0">
              <a:buNone/>
            </a:pPr>
            <a:endParaRPr lang="en-IN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CA3C54-A43A-BC51-214A-F6711907B1E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85744022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71F50F-093F-64BC-AC2B-311F261A5A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Emerging Trends in Hospitality Marketing</a:t>
            </a:r>
            <a:endParaRPr lang="en-IN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55436C-639A-F4F1-48DE-E768B93627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C4DEE5A9-9A02-FC63-A61D-DF4C24E3022B}"/>
              </a:ext>
            </a:extLst>
          </p:cNvPr>
          <p:cNvSpPr>
            <a:spLocks noGrp="1" noChangeArrowheads="1"/>
          </p:cNvSpPr>
          <p:nvPr>
            <p:ph type="body" orient="vert" idx="1"/>
          </p:nvPr>
        </p:nvSpPr>
        <p:spPr bwMode="auto">
          <a:xfrm>
            <a:off x="266527" y="1268760"/>
            <a:ext cx="11389024" cy="4026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fontAlgn="base">
              <a:lnSpc>
                <a:spcPct val="107000"/>
              </a:lnSpc>
              <a:spcAft>
                <a:spcPts val="800"/>
              </a:spcAft>
              <a:buSzTx/>
              <a:buFont typeface="Wingdings" panose="05000000000000000000" pitchFamily="2" charset="2"/>
              <a:buChar char="q"/>
              <a:tabLst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Sustainability: </a:t>
            </a:r>
            <a:r>
              <a:rPr lang="en-US" altLang="en-US" sz="2600" kern="100" dirty="0">
                <a:cs typeface="Times New Roman" panose="02020603050405020304" pitchFamily="18" charset="0"/>
              </a:rPr>
              <a:t>Customers favor eco-friendly brands, making sustainability a competitive advantage.</a:t>
            </a:r>
          </a:p>
          <a:p>
            <a:pPr marR="0" lvl="0" fontAlgn="base">
              <a:lnSpc>
                <a:spcPct val="107000"/>
              </a:lnSpc>
              <a:spcAft>
                <a:spcPts val="800"/>
              </a:spcAft>
              <a:buSzTx/>
              <a:buFont typeface="Wingdings" panose="05000000000000000000" pitchFamily="2" charset="2"/>
              <a:buChar char="q"/>
              <a:tabLst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Personalization with AI: </a:t>
            </a:r>
            <a:r>
              <a:rPr lang="en-US" altLang="en-US" sz="2600" kern="100" dirty="0">
                <a:cs typeface="Times New Roman" panose="02020603050405020304" pitchFamily="18" charset="0"/>
              </a:rPr>
              <a:t>AI-powered recommendations enhance guest experience and satisfaction.</a:t>
            </a:r>
          </a:p>
          <a:p>
            <a:pPr marR="0" lvl="0" fontAlgn="base">
              <a:lnSpc>
                <a:spcPct val="107000"/>
              </a:lnSpc>
              <a:spcAft>
                <a:spcPts val="800"/>
              </a:spcAft>
              <a:buSzTx/>
              <a:buFont typeface="Wingdings" panose="05000000000000000000" pitchFamily="2" charset="2"/>
              <a:buChar char="q"/>
              <a:tabLst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Experiential Marketing: </a:t>
            </a:r>
            <a:r>
              <a:rPr lang="en-US" altLang="en-US" sz="2600" kern="100" dirty="0">
                <a:cs typeface="Times New Roman" panose="02020603050405020304" pitchFamily="18" charset="0"/>
              </a:rPr>
              <a:t>Unique, immersive experiences that create memorable stays.</a:t>
            </a:r>
          </a:p>
          <a:p>
            <a:pPr marR="0" lvl="0" fontAlgn="base">
              <a:lnSpc>
                <a:spcPct val="107000"/>
              </a:lnSpc>
              <a:spcAft>
                <a:spcPts val="800"/>
              </a:spcAft>
              <a:buSzTx/>
              <a:buFont typeface="Wingdings" panose="05000000000000000000" pitchFamily="2" charset="2"/>
              <a:buChar char="q"/>
              <a:tabLst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Virtual and Augmented Reality: </a:t>
            </a:r>
            <a:r>
              <a:rPr lang="en-US" altLang="en-US" sz="2600" kern="100" dirty="0">
                <a:cs typeface="Times New Roman" panose="02020603050405020304" pitchFamily="18" charset="0"/>
              </a:rPr>
              <a:t>Virtual tours allow guests to experience facilities before booking. </a:t>
            </a:r>
          </a:p>
        </p:txBody>
      </p:sp>
    </p:spTree>
    <p:extLst>
      <p:ext uri="{BB962C8B-B14F-4D97-AF65-F5344CB8AC3E}">
        <p14:creationId xmlns:p14="http://schemas.microsoft.com/office/powerpoint/2010/main" val="4294825853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1B4587-53B9-8DFA-BD90-B86F883F6D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1" y="404664"/>
            <a:ext cx="12175233" cy="432048"/>
          </a:xfrm>
        </p:spPr>
        <p:txBody>
          <a:bodyPr/>
          <a:lstStyle/>
          <a:p>
            <a:r>
              <a:rPr lang="en-US" dirty="0"/>
              <a:t>Case Study: Successful Marketing Campaigns in Hospitality</a:t>
            </a:r>
            <a:endParaRPr lang="en-IN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23CBC9-FF13-E775-0D0C-506F9C3CAF4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19CAB4C5-B6EF-E46D-F53E-1CF3001E0FE1}"/>
              </a:ext>
            </a:extLst>
          </p:cNvPr>
          <p:cNvSpPr>
            <a:spLocks noGrp="1" noChangeArrowheads="1"/>
          </p:cNvSpPr>
          <p:nvPr>
            <p:ph type="body" orient="vert" idx="1"/>
          </p:nvPr>
        </p:nvSpPr>
        <p:spPr bwMode="auto">
          <a:xfrm>
            <a:off x="278402" y="1412776"/>
            <a:ext cx="11599169" cy="4857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Airbnb’s “Belong Anywhere”: </a:t>
            </a:r>
            <a:r>
              <a:rPr lang="en-US" altLang="en-US" sz="2600" kern="100" dirty="0">
                <a:cs typeface="Times New Roman" panose="02020603050405020304" pitchFamily="18" charset="0"/>
              </a:rPr>
              <a:t>Promotes unique, experience-based stays for travelers.</a:t>
            </a:r>
          </a:p>
          <a:p>
            <a:pPr fontAlgn="base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Marriott’s “Travel Brilliantly”: </a:t>
            </a:r>
            <a:r>
              <a:rPr lang="en-US" altLang="en-US" sz="2600" kern="100" dirty="0">
                <a:cs typeface="Times New Roman" panose="02020603050405020304" pitchFamily="18" charset="0"/>
              </a:rPr>
              <a:t>A campaign focused on modernizing the travel experience.</a:t>
            </a:r>
          </a:p>
          <a:p>
            <a:pPr fontAlgn="base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Hilton’s Mobile App: </a:t>
            </a:r>
            <a:r>
              <a:rPr lang="en-US" altLang="en-US" sz="2600" kern="100" dirty="0">
                <a:cs typeface="Times New Roman" panose="02020603050405020304" pitchFamily="18" charset="0"/>
              </a:rPr>
              <a:t>Enhances convenience with mobile check-in, room selection, and keyless entry.</a:t>
            </a:r>
          </a:p>
          <a:p>
            <a:pPr fontAlgn="base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Lessons Learned: </a:t>
            </a:r>
            <a:r>
              <a:rPr lang="en-US" altLang="en-US" sz="2600" kern="100" dirty="0">
                <a:cs typeface="Times New Roman" panose="02020603050405020304" pitchFamily="18" charset="0"/>
              </a:rPr>
              <a:t>Customer-centered and digital-first campaigns resonate most effectively.</a:t>
            </a:r>
          </a:p>
          <a:p>
            <a:pPr lvl="2"/>
            <a:r>
              <a:rPr lang="en-IN" sz="1600" b="1" dirty="0"/>
              <a:t>Reference: </a:t>
            </a:r>
          </a:p>
          <a:p>
            <a:pPr lvl="2" fontAlgn="base">
              <a:lnSpc>
                <a:spcPct val="100000"/>
              </a:lnSpc>
            </a:pPr>
            <a:r>
              <a:rPr lang="en-US" altLang="en-US" sz="1600" kern="100" dirty="0">
                <a:cs typeface="Times New Roman" panose="02020603050405020304" pitchFamily="18" charset="0"/>
              </a:rPr>
              <a:t>"Case Studies in Hospitality Marketing". </a:t>
            </a:r>
          </a:p>
        </p:txBody>
      </p:sp>
    </p:spTree>
    <p:extLst>
      <p:ext uri="{BB962C8B-B14F-4D97-AF65-F5344CB8AC3E}">
        <p14:creationId xmlns:p14="http://schemas.microsoft.com/office/powerpoint/2010/main" val="2787297672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A42FCC-43E1-0724-138E-6B5B29560F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Challenges in Hospitality Marketing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2CD1E4-D7A8-4F05-CB3A-A559738941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7E17721A-A5D3-FECA-4E86-34585A772214}"/>
              </a:ext>
            </a:extLst>
          </p:cNvPr>
          <p:cNvSpPr>
            <a:spLocks noGrp="1" noChangeArrowheads="1"/>
          </p:cNvSpPr>
          <p:nvPr>
            <p:ph type="body" orient="vert" idx="1"/>
          </p:nvPr>
        </p:nvSpPr>
        <p:spPr bwMode="auto">
          <a:xfrm>
            <a:off x="278402" y="1609776"/>
            <a:ext cx="11599169" cy="4026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fontAlgn="base">
              <a:lnSpc>
                <a:spcPct val="107000"/>
              </a:lnSpc>
              <a:spcAft>
                <a:spcPts val="800"/>
              </a:spcAft>
              <a:buSzTx/>
              <a:buFont typeface="Wingdings" panose="05000000000000000000" pitchFamily="2" charset="2"/>
              <a:buChar char="q"/>
              <a:tabLst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Changing Consumer Expectations: </a:t>
            </a:r>
            <a:r>
              <a:rPr lang="en-US" altLang="en-US" sz="2600" kern="100" dirty="0">
                <a:cs typeface="Times New Roman" panose="02020603050405020304" pitchFamily="18" charset="0"/>
              </a:rPr>
              <a:t>Adapting to demand for unique, personalized experiences.</a:t>
            </a:r>
          </a:p>
          <a:p>
            <a:pPr marR="0" lvl="0" fontAlgn="base">
              <a:lnSpc>
                <a:spcPct val="107000"/>
              </a:lnSpc>
              <a:spcAft>
                <a:spcPts val="800"/>
              </a:spcAft>
              <a:buSzTx/>
              <a:buFont typeface="Wingdings" panose="05000000000000000000" pitchFamily="2" charset="2"/>
              <a:buChar char="q"/>
              <a:tabLst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High Competition: </a:t>
            </a:r>
            <a:r>
              <a:rPr lang="en-US" altLang="en-US" sz="2600" kern="100" dirty="0">
                <a:cs typeface="Times New Roman" panose="02020603050405020304" pitchFamily="18" charset="0"/>
              </a:rPr>
              <a:t>Facing intense competition from local and global brands.</a:t>
            </a:r>
          </a:p>
          <a:p>
            <a:pPr marR="0" lvl="0" fontAlgn="base">
              <a:lnSpc>
                <a:spcPct val="107000"/>
              </a:lnSpc>
              <a:spcAft>
                <a:spcPts val="800"/>
              </a:spcAft>
              <a:buSzTx/>
              <a:buFont typeface="Wingdings" panose="05000000000000000000" pitchFamily="2" charset="2"/>
              <a:buChar char="q"/>
              <a:tabLst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Managing Online Reviews: </a:t>
            </a:r>
            <a:r>
              <a:rPr lang="en-US" altLang="en-US" sz="2600" kern="100" dirty="0">
                <a:cs typeface="Times New Roman" panose="02020603050405020304" pitchFamily="18" charset="0"/>
              </a:rPr>
              <a:t>Reputation management on platforms like TripAdvisor and Google.</a:t>
            </a:r>
          </a:p>
          <a:p>
            <a:pPr marR="0" lvl="0" fontAlgn="base">
              <a:lnSpc>
                <a:spcPct val="107000"/>
              </a:lnSpc>
              <a:spcAft>
                <a:spcPts val="800"/>
              </a:spcAft>
              <a:buSzTx/>
              <a:buFont typeface="Wingdings" panose="05000000000000000000" pitchFamily="2" charset="2"/>
              <a:buChar char="q"/>
              <a:tabLst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Economic Sensitivity: </a:t>
            </a:r>
            <a:r>
              <a:rPr lang="en-US" altLang="en-US" sz="2600" kern="100" dirty="0">
                <a:cs typeface="Times New Roman" panose="02020603050405020304" pitchFamily="18" charset="0"/>
              </a:rPr>
              <a:t>Vulnerable to economic downturns, affecting bookings and revenue.</a:t>
            </a:r>
          </a:p>
        </p:txBody>
      </p:sp>
    </p:spTree>
    <p:extLst>
      <p:ext uri="{BB962C8B-B14F-4D97-AF65-F5344CB8AC3E}">
        <p14:creationId xmlns:p14="http://schemas.microsoft.com/office/powerpoint/2010/main" val="4215788302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3EF9C2-D185-4B38-4E8F-30BC3C7252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Future of Hospitality Marketing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86EDAD-8EF9-CBD6-2AB9-0E0190A4AA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71B335C8-DD95-CEEE-2D42-50BCBF642180}"/>
              </a:ext>
            </a:extLst>
          </p:cNvPr>
          <p:cNvSpPr>
            <a:spLocks noGrp="1" noChangeArrowheads="1"/>
          </p:cNvSpPr>
          <p:nvPr>
            <p:ph type="body" orient="vert" idx="1"/>
          </p:nvPr>
        </p:nvSpPr>
        <p:spPr bwMode="auto">
          <a:xfrm>
            <a:off x="122511" y="1321563"/>
            <a:ext cx="7155493" cy="449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AI and Big Data: </a:t>
            </a:r>
            <a:r>
              <a:rPr lang="en-US" altLang="en-US" sz="2600" kern="100" dirty="0">
                <a:cs typeface="Times New Roman" panose="02020603050405020304" pitchFamily="18" charset="0"/>
              </a:rPr>
              <a:t>Enabling targeted marketing, dynamic pricing, and personalized experiences.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Focus on Sustainability: </a:t>
            </a:r>
            <a:r>
              <a:rPr lang="en-US" altLang="en-US" sz="2600" kern="100" dirty="0">
                <a:cs typeface="Times New Roman" panose="02020603050405020304" pitchFamily="18" charset="0"/>
              </a:rPr>
              <a:t>Eco-friendly practices as a core value for brands.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Health and Safety Focus: </a:t>
            </a:r>
            <a:r>
              <a:rPr lang="en-US" altLang="en-US" sz="2600" kern="100" dirty="0">
                <a:cs typeface="Times New Roman" panose="02020603050405020304" pitchFamily="18" charset="0"/>
              </a:rPr>
              <a:t>Emphasizing hygiene and safety post-pandemic for guest reassurance.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Technological Advancements:</a:t>
            </a:r>
            <a:r>
              <a:rPr lang="en-US" altLang="en-US" sz="2600" kern="100" dirty="0">
                <a:cs typeface="Times New Roman" panose="02020603050405020304" pitchFamily="18" charset="0"/>
              </a:rPr>
              <a:t> Using tech like smart rooms and automation for enhanced experiences.</a:t>
            </a:r>
          </a:p>
        </p:txBody>
      </p:sp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id="{169E9F7D-A3DF-8383-5397-75BFDAEDBD6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70053755"/>
              </p:ext>
            </p:extLst>
          </p:nvPr>
        </p:nvGraphicFramePr>
        <p:xfrm>
          <a:off x="6747246" y="1438125"/>
          <a:ext cx="4896545" cy="41511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763957358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1FFAA8-A166-862E-EB08-CB5CBAB4AD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/>
              <a:t>Conclusion</a:t>
            </a:r>
            <a:endParaRPr lang="en-IN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F2B8F4-6FD2-BB86-A55D-AD05CFB710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5665437D-0854-36E4-72EB-419FBA1CD12D}"/>
              </a:ext>
            </a:extLst>
          </p:cNvPr>
          <p:cNvSpPr>
            <a:spLocks noGrp="1" noChangeArrowheads="1"/>
          </p:cNvSpPr>
          <p:nvPr>
            <p:ph type="body" orient="vert" idx="1"/>
          </p:nvPr>
        </p:nvSpPr>
        <p:spPr bwMode="auto">
          <a:xfrm>
            <a:off x="404662" y="1514633"/>
            <a:ext cx="11089232" cy="32932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Char char="•"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Key Takeaways: </a:t>
            </a:r>
            <a:r>
              <a:rPr lang="en-US" altLang="en-US" sz="2600" kern="100" dirty="0">
                <a:cs typeface="Times New Roman" panose="02020603050405020304" pitchFamily="18" charset="0"/>
              </a:rPr>
              <a:t>Summarize 7 Ps, digital marketing strategies, CRM, and future trends.</a:t>
            </a:r>
          </a:p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Char char="•"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Importance of Adaptability: </a:t>
            </a:r>
            <a:r>
              <a:rPr lang="en-US" altLang="en-US" sz="2600" kern="100" dirty="0">
                <a:cs typeface="Times New Roman" panose="02020603050405020304" pitchFamily="18" charset="0"/>
              </a:rPr>
              <a:t>The hospitality industry must evolve to meet changing demands.</a:t>
            </a:r>
          </a:p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Char char="•"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Role of Technology: </a:t>
            </a:r>
            <a:r>
              <a:rPr lang="en-US" altLang="en-US" sz="2600" kern="100" dirty="0">
                <a:cs typeface="Times New Roman" panose="02020603050405020304" pitchFamily="18" charset="0"/>
              </a:rPr>
              <a:t>Increasing role of tech in enhancing customer experience and personalization.</a:t>
            </a:r>
          </a:p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Char char="•"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Final Thought: </a:t>
            </a:r>
            <a:r>
              <a:rPr lang="en-US" altLang="en-US" sz="2600" kern="100" dirty="0">
                <a:cs typeface="Times New Roman" panose="02020603050405020304" pitchFamily="18" charset="0"/>
              </a:rPr>
              <a:t>A customer-centric approach is key to long-term success in hospitality marketing.</a:t>
            </a:r>
          </a:p>
        </p:txBody>
      </p:sp>
    </p:spTree>
    <p:extLst>
      <p:ext uri="{BB962C8B-B14F-4D97-AF65-F5344CB8AC3E}">
        <p14:creationId xmlns:p14="http://schemas.microsoft.com/office/powerpoint/2010/main" val="718136044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0</TotalTime>
  <Words>883</Words>
  <Application>Microsoft Office PowerPoint</Application>
  <PresentationFormat>Benutzerdefiniert</PresentationFormat>
  <Paragraphs>104</Paragraphs>
  <Slides>14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14</vt:i4>
      </vt:variant>
    </vt:vector>
  </HeadingPairs>
  <TitlesOfParts>
    <vt:vector size="21" baseType="lpstr">
      <vt:lpstr>Georgia</vt:lpstr>
      <vt:lpstr>Arial</vt:lpstr>
      <vt:lpstr>Calibri</vt:lpstr>
      <vt:lpstr>Minion</vt:lpstr>
      <vt:lpstr>Wingdings</vt:lpstr>
      <vt:lpstr>Times New Roman</vt:lpstr>
      <vt:lpstr>Corporate template-set Universiteit Leiden</vt:lpstr>
      <vt:lpstr>Hospitality Service Marketing  European Institute of Innovation, Entrepreneurship and Technology Lessingstraße 79, 13158 Berlin, Germany </vt:lpstr>
      <vt:lpstr>Index</vt:lpstr>
      <vt:lpstr>Introduction to Hospitality Marketing</vt:lpstr>
      <vt:lpstr>Overview of the Hospitality Industry</vt:lpstr>
      <vt:lpstr>Key Characteristics of Hospitality Marketing</vt:lpstr>
      <vt:lpstr>Customer Relationship Management (CRM) in Hospitality</vt:lpstr>
      <vt:lpstr>Service Marketing Mix in Hospitality</vt:lpstr>
      <vt:lpstr>Digital Marketing in Hospitality</vt:lpstr>
      <vt:lpstr>Emerging Trends in Hospitality Marketing</vt:lpstr>
      <vt:lpstr>Case Study: Successful Marketing Campaigns in Hospitality</vt:lpstr>
      <vt:lpstr>Challenges in Hospitality Marketing</vt:lpstr>
      <vt:lpstr>Future of Hospitality Marketing</vt:lpstr>
      <vt:lpstr>Conclusion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Jay Thakur</cp:lastModifiedBy>
  <cp:revision>196</cp:revision>
  <dcterms:created xsi:type="dcterms:W3CDTF">2023-10-18T00:40:52Z</dcterms:created>
  <dcterms:modified xsi:type="dcterms:W3CDTF">2024-11-13T11:09:29Z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