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69" r:id="rId18"/>
  </p:sldIdLst>
  <p:sldSz cx="12198350" cy="6858000"/>
  <p:notesSz cx="6858000" cy="9144000"/>
  <p:embeddedFontLst>
    <p:embeddedFont>
      <p:font typeface="Georgia" panose="02040502050405020303" pitchFamily="18" charset="0"/>
      <p:regular r:id="rId21"/>
      <p:bold r:id="rId22"/>
      <p:italic r:id="rId23"/>
      <p:boldItalic r:id="rId24"/>
    </p:embeddedFont>
    <p:embeddedFont>
      <p:font typeface="Minion"/>
      <p:regular r:id="rId25"/>
      <p:bold r:id="rId26"/>
      <p:italic r:id="rId27"/>
      <p:boldItalic r:id="rId28"/>
    </p:embeddedFont>
  </p:embeddedFontLst>
  <p:custDataLst>
    <p:tags r:id="rId2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4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62" b="0" i="0" u="none" strike="noStrike" baseline="0" dirty="0"/>
              <a:t>pricing fluctuations during different seasons for a hotel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Average Price (USD)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4"/>
                <c:pt idx="0">
                  <c:v>Winter (Dec-Feb)</c:v>
                </c:pt>
                <c:pt idx="1">
                  <c:v>Spring (Mar-May)</c:v>
                </c:pt>
                <c:pt idx="2">
                  <c:v>Summer (Jun-Aug)</c:v>
                </c:pt>
                <c:pt idx="3">
                  <c:v>Fall (Sep-Nov)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120</c:v>
                </c:pt>
                <c:pt idx="1">
                  <c:v>150</c:v>
                </c:pt>
                <c:pt idx="2">
                  <c:v>200</c:v>
                </c:pt>
                <c:pt idx="3">
                  <c:v>130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949-4C09-A79D-32D0F92967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82020608"/>
        <c:axId val="1082011008"/>
      </c:barChart>
      <c:catAx>
        <c:axId val="1082020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82011008"/>
        <c:crosses val="autoZero"/>
        <c:auto val="1"/>
        <c:lblAlgn val="ctr"/>
        <c:lblOffset val="100"/>
        <c:noMultiLvlLbl val="0"/>
      </c:catAx>
      <c:valAx>
        <c:axId val="1082011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82020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000" dirty="0"/>
              <a:t>share of different Revenue Management System (RMS) providers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Market Share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IDeaS</c:v>
                </c:pt>
                <c:pt idx="1">
                  <c:v>Duetto</c:v>
                </c:pt>
                <c:pt idx="2">
                  <c:v>RevControl</c:v>
                </c:pt>
                <c:pt idx="3">
                  <c:v>Infor Hospitality</c:v>
                </c:pt>
                <c:pt idx="4">
                  <c:v>Others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35</c:v>
                </c:pt>
                <c:pt idx="1">
                  <c:v>25</c:v>
                </c:pt>
                <c:pt idx="2">
                  <c:v>15</c:v>
                </c:pt>
                <c:pt idx="3">
                  <c:v>10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E1-4DB4-83D1-8AD3B053B41B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19-11-2024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19-11-2024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19-11-2024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22510" y="1124744"/>
            <a:ext cx="12198349" cy="1656184"/>
          </a:xfrm>
        </p:spPr>
        <p:txBody>
          <a:bodyPr/>
          <a:lstStyle/>
          <a:p>
            <a:r>
              <a:rPr lang="en-US" dirty="0"/>
              <a:t>Hospitality Revenue Management and Marketing Integration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Introduction to Revenue Management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Role of Marketing in Revenue Optimization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Dynamic Pricing Strategies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Revenue Management Tools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Cross-functional Collaboration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Personalization in Revenue Management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Case Study 1: Successful Integration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Case Study 2: Common Pitfalls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Challenges in Revenue Management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Future of Revenue and Marketing Integration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The Evolution of Revenue Management System (RMS)">
            <a:extLst>
              <a:ext uri="{FF2B5EF4-FFF2-40B4-BE49-F238E27FC236}">
                <a16:creationId xmlns:a16="http://schemas.microsoft.com/office/drawing/2014/main" id="{CDCB62BE-F6BB-DCDE-0A7C-93CD80D98FBA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0" r="475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Introduction to Revenue Management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IN" dirty="0"/>
              <a:t>Definition:</a:t>
            </a:r>
            <a:r>
              <a:rPr lang="en-GB" dirty="0"/>
              <a:t> </a:t>
            </a:r>
          </a:p>
          <a:p>
            <a:pPr marL="285750" lvl="2" indent="-285750">
              <a:buFontTx/>
              <a:buChar char="-"/>
            </a:pPr>
            <a:r>
              <a:rPr lang="en-US" dirty="0"/>
              <a:t>Balancing supply and demand to maximize revenue.</a:t>
            </a:r>
          </a:p>
          <a:p>
            <a:pPr lvl="3"/>
            <a:r>
              <a:rPr lang="en-IN" dirty="0"/>
              <a:t>Core Objectives:</a:t>
            </a:r>
            <a:endParaRPr lang="en-GB" dirty="0"/>
          </a:p>
          <a:p>
            <a:pPr marL="285750" lvl="2" indent="-285750">
              <a:buFontTx/>
              <a:buChar char="-"/>
            </a:pPr>
            <a:r>
              <a:rPr lang="en-IN" dirty="0"/>
              <a:t>Optimize pricing strategies.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Manage inventory effectively.</a:t>
            </a:r>
          </a:p>
          <a:p>
            <a:pPr lvl="3"/>
            <a:r>
              <a:rPr lang="en-IN" dirty="0"/>
              <a:t>Importance in Hospitality:</a:t>
            </a:r>
          </a:p>
          <a:p>
            <a:pPr marL="285750" lvl="2" indent="-285750">
              <a:buFontTx/>
              <a:buChar char="-"/>
            </a:pPr>
            <a:r>
              <a:rPr lang="en-US" dirty="0"/>
              <a:t>Essential for hotels, restaurants, and travel services.</a:t>
            </a:r>
          </a:p>
          <a:p>
            <a:pPr lvl="3">
              <a:lnSpc>
                <a:spcPct val="100000"/>
              </a:lnSpc>
            </a:pPr>
            <a:r>
              <a:rPr lang="en-IN" dirty="0"/>
              <a:t>Key Metrics: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Revenue per Available Room (RevPAR).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Average Daily Rate (ADR).</a:t>
            </a:r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D0C260-D6E8-24A6-0C73-8ECFC7FD17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4AE6395-05A7-1DDD-D5E4-BA98EE723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Role of Marketing in Revenue Optimization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1DD76A22-1245-8ADD-10F1-3962F64CEF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5766521" cy="4795836"/>
          </a:xfrm>
        </p:spPr>
        <p:txBody>
          <a:bodyPr>
            <a:normAutofit/>
          </a:bodyPr>
          <a:lstStyle/>
          <a:p>
            <a:pPr lvl="3"/>
            <a:r>
              <a:rPr lang="en-IN" dirty="0"/>
              <a:t>Driving Demand:</a:t>
            </a:r>
          </a:p>
          <a:p>
            <a:pPr marL="285750" lvl="2" indent="-285750">
              <a:buFontTx/>
              <a:buChar char="-"/>
            </a:pPr>
            <a:r>
              <a:rPr lang="en-US" dirty="0"/>
              <a:t>Creating targeted marketing campaigns to boost bookings.</a:t>
            </a:r>
            <a:endParaRPr lang="en-IN" dirty="0"/>
          </a:p>
          <a:p>
            <a:pPr lvl="3"/>
            <a:r>
              <a:rPr lang="en-IN" dirty="0"/>
              <a:t>Aligning Promotions:</a:t>
            </a:r>
          </a:p>
          <a:p>
            <a:pPr marL="285750" lvl="2" indent="-285750">
              <a:buFontTx/>
              <a:buChar char="-"/>
            </a:pPr>
            <a:r>
              <a:rPr lang="en-US" dirty="0"/>
              <a:t>Ensuring promotional offers support revenue goals.</a:t>
            </a:r>
            <a:endParaRPr lang="en-IN" dirty="0"/>
          </a:p>
          <a:p>
            <a:pPr lvl="3"/>
            <a:r>
              <a:rPr lang="en-IN" dirty="0"/>
              <a:t>Customer Segmentation:</a:t>
            </a:r>
          </a:p>
          <a:p>
            <a:pPr marL="285750" lvl="2" indent="-285750">
              <a:buFontTx/>
              <a:buChar char="-"/>
            </a:pPr>
            <a:r>
              <a:rPr lang="en-US" dirty="0"/>
              <a:t>Targeting specific demographics during peak and off-peak seasons.</a:t>
            </a:r>
            <a:endParaRPr lang="en-IN" dirty="0"/>
          </a:p>
          <a:p>
            <a:pPr lvl="3"/>
            <a:r>
              <a:rPr lang="en-IN" dirty="0"/>
              <a:t>Brand Positioning:</a:t>
            </a:r>
          </a:p>
          <a:p>
            <a:pPr marL="285750" lvl="2" indent="-285750">
              <a:buFontTx/>
              <a:buChar char="-"/>
            </a:pPr>
            <a:r>
              <a:rPr lang="en-US" dirty="0"/>
              <a:t>Differentiating services to attract higher-paying customers.</a:t>
            </a:r>
            <a:endParaRPr lang="en-GB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DE88ACA-827C-7CFF-4CF5-3017A8E62D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4" name="AutoShape 4" descr="Revenue Optimization - FasterCapital">
            <a:extLst>
              <a:ext uri="{FF2B5EF4-FFF2-40B4-BE49-F238E27FC236}">
                <a16:creationId xmlns:a16="http://schemas.microsoft.com/office/drawing/2014/main" id="{4823FB86-08FD-A188-DB2E-EE829C3EC6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3082" name="Picture 10" descr="Revenue Optimization PowerPoint And Google Slides Template">
            <a:extLst>
              <a:ext uri="{FF2B5EF4-FFF2-40B4-BE49-F238E27FC236}">
                <a16:creationId xmlns:a16="http://schemas.microsoft.com/office/drawing/2014/main" id="{7F197396-E236-045D-AD04-BEAD250B0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407" y="1628800"/>
            <a:ext cx="5591943" cy="31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543788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231CD8-0427-AED8-9137-56D2C3100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76355F26-8081-6916-B7BE-7F93E5C95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Dynamic Pricing Strategies</a:t>
            </a:r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325C3636-B417-91D9-18F4-575D4DC92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5694513" cy="4795836"/>
          </a:xfrm>
        </p:spPr>
        <p:txBody>
          <a:bodyPr>
            <a:normAutofit/>
          </a:bodyPr>
          <a:lstStyle/>
          <a:p>
            <a:pPr lvl="3"/>
            <a:r>
              <a:rPr lang="en-IN" dirty="0"/>
              <a:t>Definition:</a:t>
            </a:r>
          </a:p>
          <a:p>
            <a:pPr marL="285750" lvl="2" indent="-285750">
              <a:buFontTx/>
              <a:buChar char="-"/>
            </a:pPr>
            <a:r>
              <a:rPr lang="en-US" dirty="0"/>
              <a:t>Adjusting prices based on real-time supply and demand.</a:t>
            </a:r>
            <a:endParaRPr lang="en-IN" dirty="0"/>
          </a:p>
          <a:p>
            <a:pPr lvl="3"/>
            <a:r>
              <a:rPr lang="en-IN" dirty="0"/>
              <a:t>Seasonality: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Higher prices during peak seasons/events.</a:t>
            </a:r>
          </a:p>
          <a:p>
            <a:pPr lvl="3"/>
            <a:r>
              <a:rPr lang="en-IN" dirty="0"/>
              <a:t>Demand Forecasting: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Utilizing data to predict booking trends.</a:t>
            </a:r>
          </a:p>
          <a:p>
            <a:pPr lvl="3"/>
            <a:r>
              <a:rPr lang="en-IN" dirty="0"/>
              <a:t>Competitive Pricing: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Monitoring competitor rates to stay competitive.</a:t>
            </a:r>
          </a:p>
          <a:p>
            <a:pPr lvl="3"/>
            <a:endParaRPr lang="en-GB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81B8D9A-174B-2266-227E-6CC496E148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B821ECD0-FAF3-F24C-7F60-AF0FC1F464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9759284"/>
              </p:ext>
            </p:extLst>
          </p:nvPr>
        </p:nvGraphicFramePr>
        <p:xfrm>
          <a:off x="5955159" y="1031082"/>
          <a:ext cx="5694514" cy="4795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2352949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68989-3870-D1E5-76B0-36C84CBBB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36818E67-77D4-AEF8-C9CB-E421B44D1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Revenue Management Tools</a:t>
            </a:r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B18782F3-7B04-735A-FEE3-42BA1EBF95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5550497" cy="4795836"/>
          </a:xfrm>
        </p:spPr>
        <p:txBody>
          <a:bodyPr>
            <a:normAutofit/>
          </a:bodyPr>
          <a:lstStyle/>
          <a:p>
            <a:pPr lvl="3"/>
            <a:r>
              <a:rPr lang="en-IN" dirty="0"/>
              <a:t>Revenue Management Systems (RMS):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Software solutions like Duetto, </a:t>
            </a:r>
            <a:r>
              <a:rPr lang="en-IN" dirty="0" err="1"/>
              <a:t>IDeaS</a:t>
            </a:r>
            <a:r>
              <a:rPr lang="en-IN" dirty="0"/>
              <a:t>.</a:t>
            </a:r>
          </a:p>
          <a:p>
            <a:pPr lvl="3"/>
            <a:r>
              <a:rPr lang="en-IN" dirty="0"/>
              <a:t>Integration with Marketing Platforms: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Linking RMS with Google Ads, social media.</a:t>
            </a:r>
          </a:p>
          <a:p>
            <a:pPr lvl="3"/>
            <a:r>
              <a:rPr lang="en-IN" dirty="0"/>
              <a:t>Data Analytics: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Leveraging big data for accurate forecasting.</a:t>
            </a:r>
          </a:p>
          <a:p>
            <a:pPr lvl="3"/>
            <a:r>
              <a:rPr lang="en-IN" dirty="0"/>
              <a:t>Automation Features: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Automating price adjustments and inventory control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A160428A-0E14-9735-778B-80013FC44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DAA78C9F-E4C0-4142-202D-68467330A6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3359235"/>
              </p:ext>
            </p:extLst>
          </p:nvPr>
        </p:nvGraphicFramePr>
        <p:xfrm>
          <a:off x="6099175" y="1252836"/>
          <a:ext cx="4968552" cy="4192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69056043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03244-6836-AF74-8EA8-A9BA97B41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Cross-functional Collaboration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DB79F8-8342-9C7D-6842-A23F26B761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5838529" cy="4984476"/>
          </a:xfrm>
        </p:spPr>
        <p:txBody>
          <a:bodyPr/>
          <a:lstStyle/>
          <a:p>
            <a:pPr lvl="3"/>
            <a:r>
              <a:rPr lang="en-IN" dirty="0"/>
              <a:t>Marketing and Revenue Teams Alignment: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Regular meetings to synchronize strategies.</a:t>
            </a:r>
          </a:p>
          <a:p>
            <a:pPr lvl="3"/>
            <a:r>
              <a:rPr lang="en-IN" dirty="0"/>
              <a:t>Shared Goals: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Unified objectives for revenue growth and brand awareness.</a:t>
            </a:r>
          </a:p>
          <a:p>
            <a:pPr lvl="3"/>
            <a:r>
              <a:rPr lang="en-IN" dirty="0"/>
              <a:t>Data Sharing: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Utilizing CRM and RMS data for informed decision-making.</a:t>
            </a:r>
          </a:p>
          <a:p>
            <a:pPr lvl="3"/>
            <a:r>
              <a:rPr lang="en-IN" dirty="0"/>
              <a:t>Coordinated Campaigns: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Joint initiatives for promotions and pricing.</a:t>
            </a:r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610A1D-C283-D7BC-FAF4-03DBF4CB53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5128" name="Picture 8" descr="What Is Cross-Functional Collaboration? + Success Stories">
            <a:extLst>
              <a:ext uri="{FF2B5EF4-FFF2-40B4-BE49-F238E27FC236}">
                <a16:creationId xmlns:a16="http://schemas.microsoft.com/office/drawing/2014/main" id="{27EA3386-ABCD-81C3-AB64-50A8488807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41" y="1628800"/>
            <a:ext cx="5463503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622840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2DA65-1161-AED4-C006-2FEDE9DCD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BCCEA324-D1A0-CF57-E1D9-C7B9635FB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Personalization in Revenue Management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B99A85E8-160B-8927-D32F-B0DBFC006B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054553" cy="4768452"/>
          </a:xfrm>
        </p:spPr>
        <p:txBody>
          <a:bodyPr>
            <a:normAutofit/>
          </a:bodyPr>
          <a:lstStyle/>
          <a:p>
            <a:pPr lvl="3"/>
            <a:r>
              <a:rPr lang="en-IN" dirty="0"/>
              <a:t>AI and Big Data Utilization: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 err="1"/>
              <a:t>Analyzing</a:t>
            </a:r>
            <a:r>
              <a:rPr lang="en-IN" dirty="0"/>
              <a:t> customer </a:t>
            </a:r>
            <a:r>
              <a:rPr lang="en-IN" dirty="0" err="1"/>
              <a:t>behavior</a:t>
            </a:r>
            <a:r>
              <a:rPr lang="en-IN" dirty="0"/>
              <a:t> for tailored pricing.</a:t>
            </a:r>
          </a:p>
          <a:p>
            <a:pPr lvl="3"/>
            <a:r>
              <a:rPr lang="en-IN" dirty="0"/>
              <a:t> Personalized Offers: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Custom deals based on past bookings and preferences.</a:t>
            </a:r>
          </a:p>
          <a:p>
            <a:pPr lvl="3"/>
            <a:r>
              <a:rPr lang="en-IN" dirty="0"/>
              <a:t> Enhanced Guest Experience: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Providing value-added services through personalized pricing.</a:t>
            </a:r>
          </a:p>
          <a:p>
            <a:pPr lvl="3"/>
            <a:r>
              <a:rPr lang="en-IN" dirty="0"/>
              <a:t>  Increased Loyalty: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Boosting repeat business with customized incentives.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9B7D29B2-866C-0B3A-E2EF-D4BE80FF44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84E5B655-BDF0-544B-E2BB-9B2379F65F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50"/>
          <a:stretch/>
        </p:blipFill>
        <p:spPr bwMode="auto">
          <a:xfrm>
            <a:off x="6518699" y="1152786"/>
            <a:ext cx="5247786" cy="4552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96280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46A02-71F0-5D06-F4D8-873F7828FA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E0049D1-D992-11D0-C29E-43150CD1D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1: Successful Integration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045DC7E8-2A72-D4A9-6CED-2812E4ABF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7544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IN" dirty="0"/>
              <a:t>Company: Marriott International</a:t>
            </a:r>
          </a:p>
          <a:p>
            <a:pPr lvl="3"/>
            <a:endParaRPr lang="en-IN" dirty="0"/>
          </a:p>
          <a:p>
            <a:pPr lvl="3"/>
            <a:r>
              <a:rPr lang="en-IN" dirty="0"/>
              <a:t>Strategy: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Implemented dynamic pricing aligned with targeted email campaigns.</a:t>
            </a:r>
          </a:p>
          <a:p>
            <a:pPr lvl="3"/>
            <a:r>
              <a:rPr lang="en-IN" dirty="0"/>
              <a:t>Actions Taken: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Utilized RMS to adjust rates based on booking patterns.</a:t>
            </a:r>
          </a:p>
          <a:p>
            <a:pPr lvl="3"/>
            <a:r>
              <a:rPr lang="en-IN" dirty="0"/>
              <a:t>Results: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Increased booking rates by 15% during low-occupancy periods.</a:t>
            </a:r>
          </a:p>
          <a:p>
            <a:pPr lvl="3"/>
            <a:r>
              <a:rPr lang="en-IN" dirty="0"/>
              <a:t>Lessons Learned: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Importance of data-driven decision-making.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5D5B856A-7A92-326D-539B-DE69E5FFAD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0799290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B980F-40AB-A904-4992-0F11BE54E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D5995666-03E8-5647-208C-B90D4F50A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2: Common Pitfalls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D2B83C60-2485-D862-60F3-CD723E2E3B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7544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IN" dirty="0"/>
              <a:t>Company: Example Hotel Chain</a:t>
            </a:r>
          </a:p>
          <a:p>
            <a:pPr lvl="3"/>
            <a:endParaRPr lang="en-IN" dirty="0"/>
          </a:p>
          <a:p>
            <a:pPr lvl="3"/>
            <a:r>
              <a:rPr lang="en-IN" dirty="0"/>
              <a:t>Issue: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Over-discounting during promotions leading to revenue loss.</a:t>
            </a:r>
          </a:p>
          <a:p>
            <a:pPr lvl="3"/>
            <a:r>
              <a:rPr lang="en-IN" dirty="0"/>
              <a:t>Mistakes Made: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Lack of alignment between marketing offers and revenue goals.</a:t>
            </a:r>
          </a:p>
          <a:p>
            <a:pPr lvl="3"/>
            <a:r>
              <a:rPr lang="en-IN" dirty="0"/>
              <a:t>Consequences: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Decreased average daily rate and overall profitability.</a:t>
            </a:r>
          </a:p>
          <a:p>
            <a:pPr lvl="3"/>
            <a:r>
              <a:rPr lang="en-IN" dirty="0"/>
              <a:t>Lessons Learned: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Balance between attracting customers and maintaining profitability.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E775A739-7F28-28CA-C0A7-9070139F55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6829767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7B97A-E30D-629C-04CA-43DFE378CC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0DE638AB-ECBF-E720-2EE8-027E6646E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Challenges in Revenue Management</a:t>
            </a:r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F142648D-247A-5977-7D80-BD30BFF64B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75448"/>
            <a:ext cx="6414593" cy="4795836"/>
          </a:xfrm>
        </p:spPr>
        <p:txBody>
          <a:bodyPr>
            <a:normAutofit/>
          </a:bodyPr>
          <a:lstStyle/>
          <a:p>
            <a:pPr lvl="3"/>
            <a:r>
              <a:rPr lang="en-IN" dirty="0"/>
              <a:t>Customer Resistance: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Negative perceptions of fluctuating prices.</a:t>
            </a:r>
          </a:p>
          <a:p>
            <a:pPr lvl="3"/>
            <a:r>
              <a:rPr lang="en-IN" dirty="0"/>
              <a:t>Ethical Concerns: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Potential accusations of price gouging.</a:t>
            </a:r>
          </a:p>
          <a:p>
            <a:pPr lvl="3"/>
            <a:r>
              <a:rPr lang="en-IN" dirty="0"/>
              <a:t>Technology Dependence: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Risks of over-reliance on automated systems without human oversight.</a:t>
            </a:r>
          </a:p>
          <a:p>
            <a:pPr lvl="3"/>
            <a:r>
              <a:rPr lang="en-IN" dirty="0"/>
              <a:t>Market Volatility: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Adapting to sudden changes in demand due to external factors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82F970C9-2B66-6C25-85E5-E4CE9B0437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7170" name="Picture 2" descr="I love challenges; I don't do hardships">
            <a:extLst>
              <a:ext uri="{FF2B5EF4-FFF2-40B4-BE49-F238E27FC236}">
                <a16:creationId xmlns:a16="http://schemas.microsoft.com/office/drawing/2014/main" id="{A5B92D86-3059-8AD7-F2DC-6FA366854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859" y="1412776"/>
            <a:ext cx="5074850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53602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8DFE76-C413-6D21-CC57-4577C31B5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7F7DFC70-674F-DBEB-54A8-07CEC205F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511" y="260648"/>
            <a:ext cx="12305556" cy="432048"/>
          </a:xfrm>
        </p:spPr>
        <p:txBody>
          <a:bodyPr/>
          <a:lstStyle/>
          <a:p>
            <a:r>
              <a:rPr lang="en-US" dirty="0"/>
              <a:t>Future of Revenue and Marketing Integration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EC25770E-702C-09E5-6B0F-FA2707E69F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7544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IN" dirty="0"/>
              <a:t>AI-driven Predictive Analytics: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Enhanced forecasting accuracy and personalized marketing.</a:t>
            </a:r>
          </a:p>
          <a:p>
            <a:pPr lvl="3"/>
            <a:r>
              <a:rPr lang="en-IN" dirty="0"/>
              <a:t>Internet of Things (IoT):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Smart rooms and devices for real-time pricing adjustments.</a:t>
            </a:r>
          </a:p>
          <a:p>
            <a:pPr lvl="3"/>
            <a:r>
              <a:rPr lang="en-IN" dirty="0"/>
              <a:t>Real-time Demand Forecasting: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Utilizing advanced algorithms for immediate strategy shifts.</a:t>
            </a:r>
          </a:p>
          <a:p>
            <a:pPr lvl="3"/>
            <a:r>
              <a:rPr lang="en-IN" dirty="0"/>
              <a:t>Sustainability Integration: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Aligning revenue strategies with eco-friendly practices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356966EF-73C5-661F-873D-06B651812C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9173060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339359-3467-008D-AEBF-2AC853939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9B1DA152-F765-C078-5B28-84BCC1159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793" y="344728"/>
            <a:ext cx="12305556" cy="432048"/>
          </a:xfrm>
        </p:spPr>
        <p:txBody>
          <a:bodyPr/>
          <a:lstStyle/>
          <a:p>
            <a:r>
              <a:rPr lang="en-IN" dirty="0"/>
              <a:t>Conclusion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4FAEF646-04BE-9AF6-7929-3BB2BEC262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75448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IN" dirty="0"/>
              <a:t>Summary of Key Points: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Integration of revenue management and marketing is crucial.</a:t>
            </a:r>
          </a:p>
          <a:p>
            <a:pPr lvl="3"/>
            <a:r>
              <a:rPr lang="en-IN" dirty="0"/>
              <a:t>Adaptability: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Continuous evolution to meet market and technological changes.</a:t>
            </a:r>
          </a:p>
          <a:p>
            <a:pPr lvl="3"/>
            <a:r>
              <a:rPr lang="en-IN" dirty="0"/>
              <a:t>Technology’s Role: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Leveraging AI, big data, and IoT for enhanced strategies.</a:t>
            </a:r>
          </a:p>
          <a:p>
            <a:pPr lvl="3"/>
            <a:r>
              <a:rPr lang="en-IN" dirty="0"/>
              <a:t>Final Thought:</a:t>
            </a:r>
          </a:p>
          <a:p>
            <a:pPr marL="285750" lvl="2" indent="-285750">
              <a:buSzPts val="1000"/>
              <a:buFontTx/>
              <a:buChar char="-"/>
              <a:tabLst>
                <a:tab pos="457200" algn="l"/>
              </a:tabLst>
            </a:pPr>
            <a:r>
              <a:rPr lang="en-IN" dirty="0"/>
              <a:t>"The right price, for the right guest, at the right time."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dirty="0"/>
              <a:t> 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E9F3A76-504F-19AE-2978-1BEF7EAE1B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769363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60</TotalTime>
  <Words>740</Words>
  <Application>Microsoft Office PowerPoint</Application>
  <PresentationFormat>Custom</PresentationFormat>
  <Paragraphs>150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Minion</vt:lpstr>
      <vt:lpstr>Georgia</vt:lpstr>
      <vt:lpstr>Arial</vt:lpstr>
      <vt:lpstr>Calibri</vt:lpstr>
      <vt:lpstr>Corporate template-set Universiteit Leiden</vt:lpstr>
      <vt:lpstr>Hospitality Revenue Management and Marketing Integration  European Institute of Innovation, Entrepreneurship and Technology Lessingstraße 79, 13158 Berlin, Germany </vt:lpstr>
      <vt:lpstr>Index</vt:lpstr>
      <vt:lpstr>Introduction to Revenue Management</vt:lpstr>
      <vt:lpstr>Role of Marketing in Revenue Optimization</vt:lpstr>
      <vt:lpstr>Dynamic Pricing Strategies</vt:lpstr>
      <vt:lpstr>Revenue Management Tools</vt:lpstr>
      <vt:lpstr>Cross-functional Collaboration</vt:lpstr>
      <vt:lpstr>Personalization in Revenue Management</vt:lpstr>
      <vt:lpstr>Case Study 1: Successful Integration</vt:lpstr>
      <vt:lpstr>Case Study 2: Common Pitfalls</vt:lpstr>
      <vt:lpstr>Challenges in Revenue Management</vt:lpstr>
      <vt:lpstr>Future of Revenue and Marketing Integration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194</cp:revision>
  <dcterms:created xsi:type="dcterms:W3CDTF">2023-10-18T00:40:52Z</dcterms:created>
  <dcterms:modified xsi:type="dcterms:W3CDTF">2024-11-19T04:36:39Z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