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42"/>
  </p:notesMasterIdLst>
  <p:handoutMasterIdLst>
    <p:handoutMasterId r:id="rId43"/>
  </p:handoutMasterIdLst>
  <p:sldIdLst>
    <p:sldId id="256" r:id="rId5"/>
    <p:sldId id="297" r:id="rId6"/>
    <p:sldId id="307" r:id="rId7"/>
    <p:sldId id="308" r:id="rId8"/>
    <p:sldId id="309" r:id="rId9"/>
    <p:sldId id="310" r:id="rId10"/>
    <p:sldId id="311" r:id="rId11"/>
    <p:sldId id="317" r:id="rId12"/>
    <p:sldId id="314" r:id="rId13"/>
    <p:sldId id="315" r:id="rId14"/>
    <p:sldId id="316" r:id="rId15"/>
    <p:sldId id="318" r:id="rId16"/>
    <p:sldId id="319" r:id="rId17"/>
    <p:sldId id="320" r:id="rId18"/>
    <p:sldId id="321" r:id="rId19"/>
    <p:sldId id="322" r:id="rId20"/>
    <p:sldId id="323" r:id="rId21"/>
    <p:sldId id="324" r:id="rId22"/>
    <p:sldId id="339" r:id="rId23"/>
    <p:sldId id="340" r:id="rId24"/>
    <p:sldId id="341" r:id="rId25"/>
    <p:sldId id="342" r:id="rId26"/>
    <p:sldId id="343" r:id="rId27"/>
    <p:sldId id="325" r:id="rId28"/>
    <p:sldId id="326" r:id="rId29"/>
    <p:sldId id="327" r:id="rId30"/>
    <p:sldId id="328" r:id="rId31"/>
    <p:sldId id="329" r:id="rId32"/>
    <p:sldId id="330" r:id="rId33"/>
    <p:sldId id="331" r:id="rId34"/>
    <p:sldId id="332" r:id="rId35"/>
    <p:sldId id="334" r:id="rId36"/>
    <p:sldId id="335" r:id="rId37"/>
    <p:sldId id="336" r:id="rId38"/>
    <p:sldId id="337" r:id="rId39"/>
    <p:sldId id="338" r:id="rId40"/>
    <p:sldId id="296" r:id="rId41"/>
  </p:sldIdLst>
  <p:sldSz cx="12198350" cy="6858000"/>
  <p:notesSz cx="6858000" cy="9144000"/>
  <p:embeddedFontLst>
    <p:embeddedFont>
      <p:font typeface="Georgia" panose="02040502050405020303" pitchFamily="18" charset="0"/>
      <p:regular r:id="rId44"/>
      <p:bold r:id="rId45"/>
      <p:italic r:id="rId46"/>
      <p:boldItalic r:id="rId47"/>
    </p:embeddedFont>
    <p:embeddedFont>
      <p:font typeface="Minion" panose="020B0604020202020204"/>
      <p:regular r:id="rId48"/>
      <p:bold r:id="rId49"/>
      <p:italic r:id="rId50"/>
      <p:boldItalic r:id="rId51"/>
    </p:embeddedFont>
  </p:embeddedFontLst>
  <p:custDataLst>
    <p:tags r:id="rId52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367" autoAdjust="0"/>
    <p:restoredTop sz="94660"/>
  </p:normalViewPr>
  <p:slideViewPr>
    <p:cSldViewPr>
      <p:cViewPr varScale="1">
        <p:scale>
          <a:sx n="102" d="100"/>
          <a:sy n="102" d="100"/>
        </p:scale>
        <p:origin x="756" y="318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notesMaster" Target="notesMasters/notesMaster1.xml"/><Relationship Id="rId47" Type="http://schemas.openxmlformats.org/officeDocument/2006/relationships/font" Target="fonts/font4.fntdata"/><Relationship Id="rId50" Type="http://schemas.openxmlformats.org/officeDocument/2006/relationships/font" Target="fonts/font7.fntdata"/><Relationship Id="rId55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font" Target="fonts/font3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font" Target="fonts/font2.fntdata"/><Relationship Id="rId53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font" Target="fonts/font6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font" Target="fonts/font1.fntdata"/><Relationship Id="rId52" Type="http://schemas.openxmlformats.org/officeDocument/2006/relationships/tags" Target="tags/tag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handoutMaster" Target="handoutMasters/handoutMaster1.xml"/><Relationship Id="rId48" Type="http://schemas.openxmlformats.org/officeDocument/2006/relationships/font" Target="fonts/font5.fntdata"/><Relationship Id="rId56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font" Target="fonts/font8.fntdata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11-11-2025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11-11-2025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11-11-2025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EIIET</a:t>
            </a:r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 baseline="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Thank you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EIIET</a:t>
            </a:r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EIIET</a:t>
            </a:r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GB" b="1" noProof="0" dirty="0"/>
          </a:p>
          <a:p>
            <a:r>
              <a:rPr lang="en-GB" b="1" noProof="0" dirty="0"/>
              <a:t> </a:t>
            </a:r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986606" y="686006"/>
            <a:ext cx="10225136" cy="3943571"/>
          </a:xfrm>
        </p:spPr>
        <p:txBody>
          <a:bodyPr/>
          <a:lstStyle/>
          <a:p>
            <a:r>
              <a:rPr lang="en-GB" sz="4400" noProof="0" dirty="0"/>
              <a:t>Tools &amp; Software in the Hospitality  Industry</a:t>
            </a:r>
            <a:br>
              <a:rPr lang="en-GB" sz="2400" noProof="0" dirty="0"/>
            </a:br>
            <a:br>
              <a:rPr lang="en-GB" noProof="0" dirty="0"/>
            </a:br>
            <a:br>
              <a:rPr lang="en-GB" sz="1600" noProof="0" dirty="0"/>
            </a:br>
            <a:endParaRPr lang="en-GB" sz="1600" noProof="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>
          <a:xfrm>
            <a:off x="1130623" y="3934610"/>
            <a:ext cx="6918325" cy="393700"/>
          </a:xfrm>
        </p:spPr>
        <p:txBody>
          <a:bodyPr/>
          <a:lstStyle/>
          <a:p>
            <a:r>
              <a:rPr lang="en-GB" noProof="0" dirty="0"/>
              <a:t>Prof. </a:t>
            </a:r>
            <a:r>
              <a:rPr lang="en-GB" noProof="0"/>
              <a:t>Dr. </a:t>
            </a:r>
            <a:r>
              <a:rPr lang="en-GB" noProof="0" dirty="0"/>
              <a:t>Jay Kumar Thakur|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noProof="0" dirty="0"/>
              <a:t>Lessingstraße 79,</a:t>
            </a:r>
          </a:p>
          <a:p>
            <a:pPr lvl="3"/>
            <a:r>
              <a:rPr lang="en-GB" sz="1600" noProof="0" dirty="0"/>
              <a:t>13158 Berlin, Germany</a:t>
            </a:r>
          </a:p>
          <a:p>
            <a:pPr lvl="3"/>
            <a:r>
              <a:rPr lang="en-GB" sz="1600" noProof="0" dirty="0"/>
              <a:t>Phone: +49 30 233618555</a:t>
            </a:r>
          </a:p>
          <a:p>
            <a:pPr lvl="3"/>
            <a:r>
              <a:rPr lang="en-GB" sz="1600" noProof="0" dirty="0"/>
              <a:t>Fax: +49 30 233618556</a:t>
            </a:r>
          </a:p>
          <a:p>
            <a:pPr lvl="3"/>
            <a:r>
              <a:rPr lang="en-GB" sz="1600" noProof="0" dirty="0"/>
              <a:t>Email: info@eiiet.com</a:t>
            </a:r>
            <a:endParaRPr lang="en-GB" sz="1600" b="0" noProof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6AF93F27-9DAB-2138-6AC2-EEE7B92ABF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Agenda </a:t>
            </a:r>
          </a:p>
        </p:txBody>
      </p:sp>
      <p:sp>
        <p:nvSpPr>
          <p:cNvPr id="7" name="Vertical Text Placeholder 6">
            <a:extLst>
              <a:ext uri="{FF2B5EF4-FFF2-40B4-BE49-F238E27FC236}">
                <a16:creationId xmlns:a16="http://schemas.microsoft.com/office/drawing/2014/main" id="{3CEB8D2A-D756-F54F-FD11-889A2B574B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en-GB" sz="2400" noProof="0" dirty="0"/>
              <a:t>Industry stacks overview (Germany focus)</a:t>
            </a:r>
          </a:p>
          <a:p>
            <a:r>
              <a:rPr lang="en-GB" sz="2400" noProof="0" dirty="0"/>
              <a:t>Restaurants: POS, reservations, delivery, ops, CRM</a:t>
            </a:r>
          </a:p>
          <a:p>
            <a:r>
              <a:rPr lang="en-GB" sz="2400" noProof="0" dirty="0"/>
              <a:t>Hotels: PMS, distribution, RMS, guest tech, ops</a:t>
            </a:r>
          </a:p>
          <a:p>
            <a:r>
              <a:rPr lang="en-GB" sz="2400" noProof="0" dirty="0"/>
              <a:t>Tourism/DMOs &amp; tour/activity operators: booking &amp; CRM</a:t>
            </a:r>
          </a:p>
          <a:p>
            <a:r>
              <a:rPr lang="en-GB" sz="2400" noProof="0" dirty="0"/>
              <a:t>Cross‑cutting: compliance, payments, analytics, communications</a:t>
            </a:r>
          </a:p>
          <a:p>
            <a:r>
              <a:rPr lang="en-GB" sz="2400" noProof="0" dirty="0"/>
              <a:t>Mini‑cases &amp; discussion prompts </a:t>
            </a:r>
          </a:p>
        </p:txBody>
      </p:sp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200A8620-D13A-B7EB-36EC-0A40D7C89FB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2274" t="-6" r="2236" b="6"/>
          <a:stretch>
            <a:fillRect/>
          </a:stretch>
        </p:blipFill>
        <p:spPr>
          <a:xfrm>
            <a:off x="8184484" y="1252835"/>
            <a:ext cx="3600400" cy="4795837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7209239-64E4-2D48-C05D-8D1C43F873D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1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260241816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DABF9F-4297-25D0-007E-DA469A7C2A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Compliance Snapshot (Germany/EU) 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5393AA-6CC0-77A9-4859-D4E5E96676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 algn="just"/>
            <a:r>
              <a:rPr lang="en-GB" sz="2400" noProof="0" dirty="0"/>
              <a:t>GDPR/DSGVO - Data minimisation, consent, DPA with vendors, retention</a:t>
            </a:r>
          </a:p>
          <a:p>
            <a:pPr algn="just"/>
            <a:r>
              <a:rPr lang="en-GB" sz="2400" noProof="0" dirty="0" err="1"/>
              <a:t>KassenSichV</a:t>
            </a:r>
            <a:r>
              <a:rPr lang="en-GB" sz="2400" noProof="0" dirty="0"/>
              <a:t> + TSE - Mandatory for POS systems; digital signatures &amp; audit trails</a:t>
            </a:r>
          </a:p>
          <a:p>
            <a:pPr algn="just"/>
            <a:r>
              <a:rPr lang="en-GB" sz="2400" noProof="0" dirty="0" err="1"/>
              <a:t>GoBD</a:t>
            </a:r>
            <a:r>
              <a:rPr lang="en-GB" sz="2400" noProof="0" dirty="0"/>
              <a:t> - Proper bookkeeping &amp; data access for audits</a:t>
            </a:r>
          </a:p>
          <a:p>
            <a:pPr algn="just"/>
            <a:r>
              <a:rPr lang="en-GB" sz="2400" noProof="0" dirty="0" err="1"/>
              <a:t>Bundesmeldegesetz</a:t>
            </a:r>
            <a:r>
              <a:rPr lang="en-GB" sz="2400" noProof="0" dirty="0"/>
              <a:t> (Hotels) - Guest registration (digital options), secure storage</a:t>
            </a:r>
          </a:p>
          <a:p>
            <a:pPr algn="just"/>
            <a:r>
              <a:rPr lang="en-GB" sz="2400" noProof="0" dirty="0"/>
              <a:t>Payment rails - SEPA, </a:t>
            </a:r>
            <a:r>
              <a:rPr lang="en-GB" sz="2400" noProof="0" dirty="0" err="1"/>
              <a:t>Girocard</a:t>
            </a:r>
            <a:r>
              <a:rPr lang="en-GB" sz="2400" noProof="0" dirty="0"/>
              <a:t>, Apple/Google Pay; PCI DSS for card handling</a:t>
            </a:r>
          </a:p>
          <a:p>
            <a:pPr marL="0" indent="0">
              <a:buNone/>
            </a:pPr>
            <a:endParaRPr lang="en-GB" noProof="0" dirty="0"/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47D0C27F-0BFE-5A69-4763-CFD5BCCFF9E9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1939" t="17110" r="555" b="18253"/>
          <a:stretch>
            <a:fillRect/>
          </a:stretch>
        </p:blipFill>
        <p:spPr>
          <a:xfrm>
            <a:off x="8547447" y="1484784"/>
            <a:ext cx="3578895" cy="3384376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D24254-73E6-1F77-C4CF-CABEDEFB93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2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510937679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F7EE47-EA5B-3970-1009-5893EE064A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Restaurants: Core Stack 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753529-8329-F403-9432-CF41B67D8E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6342585" cy="4795836"/>
          </a:xfrm>
        </p:spPr>
        <p:txBody>
          <a:bodyPr>
            <a:normAutofit/>
          </a:bodyPr>
          <a:lstStyle/>
          <a:p>
            <a:r>
              <a:rPr lang="en-US" sz="2400" noProof="0" dirty="0"/>
              <a:t>POS System: Manages orders, payments, and inventory.</a:t>
            </a:r>
          </a:p>
          <a:p>
            <a:r>
              <a:rPr lang="en-US" sz="2400" noProof="0" dirty="0"/>
              <a:t>Online Ordering: Expands reach, boosts sales.</a:t>
            </a:r>
          </a:p>
          <a:p>
            <a:r>
              <a:rPr lang="en-US" sz="2400" noProof="0" dirty="0"/>
              <a:t>CRM: Personalizes customer experience.</a:t>
            </a:r>
          </a:p>
          <a:p>
            <a:r>
              <a:rPr lang="en-US" sz="2400" noProof="0" dirty="0"/>
              <a:t>Inventory Management: Tracks stock and supplies.</a:t>
            </a:r>
          </a:p>
          <a:p>
            <a:r>
              <a:rPr lang="en-US" sz="2400" noProof="0" dirty="0"/>
              <a:t>Analytics and Reporting: Provides operational insights.</a:t>
            </a:r>
            <a:endParaRPr lang="en-GB" sz="2400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B630C6-4569-9243-B7F8-EA2A4011BE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3</a:t>
            </a:fld>
            <a:endParaRPr lang="en-GB" noProof="0" dirty="0"/>
          </a:p>
        </p:txBody>
      </p:sp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9103CD48-8F3B-06CF-8B3F-FB743067B7BB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12022" t="16517" r="8951" b="14416"/>
          <a:stretch>
            <a:fillRect/>
          </a:stretch>
        </p:blipFill>
        <p:spPr>
          <a:xfrm>
            <a:off x="7417341" y="1340768"/>
            <a:ext cx="4752528" cy="439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339552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43DB2B-75C9-7C87-1B9B-97E980EA7B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POS &amp; Payments 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F79B62B-3905-C6A3-00AB-D213EDD7E1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rPr lang="en-GB" sz="2400" noProof="0" dirty="0"/>
              <a:t>POS platforms - </a:t>
            </a:r>
            <a:r>
              <a:rPr lang="en-GB" sz="2400" noProof="0" dirty="0" err="1"/>
              <a:t>orderbird</a:t>
            </a:r>
            <a:r>
              <a:rPr lang="en-GB" sz="2400" noProof="0" dirty="0"/>
              <a:t> (DE), Lightspeed (ex‑</a:t>
            </a:r>
            <a:r>
              <a:rPr lang="en-GB" sz="2400" noProof="0" dirty="0" err="1"/>
              <a:t>Gastrofix</a:t>
            </a:r>
            <a:r>
              <a:rPr lang="en-GB" sz="2400" noProof="0" dirty="0"/>
              <a:t>), Vectron, </a:t>
            </a:r>
            <a:r>
              <a:rPr lang="en-GB" sz="2400" noProof="0" dirty="0" err="1"/>
              <a:t>gastronovi</a:t>
            </a:r>
            <a:endParaRPr lang="en-GB" sz="2400" noProof="0" dirty="0"/>
          </a:p>
          <a:p>
            <a:r>
              <a:rPr lang="en-GB" sz="2400" noProof="0" dirty="0"/>
              <a:t>TSE compliance - Certified TSE module; export for audits (</a:t>
            </a:r>
            <a:r>
              <a:rPr lang="en-GB" sz="2400" noProof="0" dirty="0" err="1"/>
              <a:t>DSFinV</a:t>
            </a:r>
            <a:r>
              <a:rPr lang="en-GB" sz="2400" noProof="0" dirty="0"/>
              <a:t>‑K)</a:t>
            </a:r>
          </a:p>
          <a:p>
            <a:r>
              <a:rPr lang="en-GB" sz="2400" noProof="0" dirty="0"/>
              <a:t>Payment processing - </a:t>
            </a:r>
            <a:r>
              <a:rPr lang="en-GB" sz="2400" noProof="0" dirty="0" err="1"/>
              <a:t>SumUp</a:t>
            </a:r>
            <a:r>
              <a:rPr lang="en-GB" sz="2400" noProof="0" dirty="0"/>
              <a:t> (DE), Adyen, Stripe; terminals via </a:t>
            </a:r>
            <a:r>
              <a:rPr lang="en-GB" sz="2400" noProof="0" dirty="0" err="1"/>
              <a:t>Payone</a:t>
            </a:r>
            <a:r>
              <a:rPr lang="en-GB" sz="2400" noProof="0" dirty="0"/>
              <a:t>/Worldline</a:t>
            </a:r>
          </a:p>
          <a:p>
            <a:r>
              <a:rPr lang="en-GB" sz="2400" noProof="0" dirty="0"/>
              <a:t>Table‑side &amp; QR - Order/pay at table; split bills; tip capture</a:t>
            </a:r>
          </a:p>
          <a:p>
            <a:pPr marL="0" indent="0">
              <a:buNone/>
            </a:pPr>
            <a:endParaRPr lang="en-GB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776B8B-1104-3EF9-1062-7C61C878AD6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4</a:t>
            </a:fld>
            <a:endParaRPr lang="en-GB" noProof="0" dirty="0"/>
          </a:p>
        </p:txBody>
      </p:sp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C6468B77-26F7-D097-7B5D-A63E5CC3C8BB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19620" r="27423"/>
          <a:stretch>
            <a:fillRect/>
          </a:stretch>
        </p:blipFill>
        <p:spPr>
          <a:xfrm>
            <a:off x="8619455" y="1252836"/>
            <a:ext cx="3534271" cy="4574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95525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3395AA-9921-9353-02FD-C4B8D91BD8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Reservations &amp; Table Management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8DD606D-1273-3A8C-DE66-90D1D1843E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rPr lang="en-GB" sz="2400" noProof="0" dirty="0"/>
              <a:t>Table platforms  - </a:t>
            </a:r>
            <a:r>
              <a:rPr lang="en-GB" sz="2400" noProof="0" dirty="0" err="1"/>
              <a:t>TheFork</a:t>
            </a:r>
            <a:r>
              <a:rPr lang="en-GB" sz="2400" noProof="0" dirty="0"/>
              <a:t>/</a:t>
            </a:r>
            <a:r>
              <a:rPr lang="en-GB" sz="2400" noProof="0" dirty="0" err="1"/>
              <a:t>Bookatable</a:t>
            </a:r>
            <a:r>
              <a:rPr lang="en-GB" sz="2400" noProof="0" dirty="0"/>
              <a:t>, OpenTable, </a:t>
            </a:r>
            <a:r>
              <a:rPr lang="en-GB" sz="2400" noProof="0" dirty="0" err="1"/>
              <a:t>Quandoo</a:t>
            </a:r>
            <a:r>
              <a:rPr lang="en-GB" sz="2400" noProof="0" dirty="0"/>
              <a:t>, </a:t>
            </a:r>
            <a:r>
              <a:rPr lang="en-GB" sz="2400" noProof="0" dirty="0" err="1"/>
              <a:t>resmio</a:t>
            </a:r>
            <a:r>
              <a:rPr lang="en-GB" sz="2400" noProof="0" dirty="0"/>
              <a:t> (DE)</a:t>
            </a:r>
          </a:p>
          <a:p>
            <a:r>
              <a:rPr lang="en-GB" sz="2400" noProof="0" dirty="0"/>
              <a:t>No‑show protection - Deposits, card capture, reminders</a:t>
            </a:r>
          </a:p>
          <a:p>
            <a:r>
              <a:rPr lang="en-GB" sz="2400" noProof="0" dirty="0"/>
              <a:t>Channel visibility - Google Reserve, Instagram action buttons</a:t>
            </a:r>
          </a:p>
          <a:p>
            <a:pPr marL="0" indent="0">
              <a:buNone/>
            </a:pPr>
            <a:endParaRPr lang="en-GB" noProof="0" dirty="0"/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DF29CD70-9209-DF55-C3F9-0401DC19CC3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2197" t="-6" r="1032" b="6"/>
          <a:stretch>
            <a:fillRect/>
          </a:stretch>
        </p:blipFill>
        <p:spPr>
          <a:xfrm>
            <a:off x="8589900" y="1584982"/>
            <a:ext cx="3312368" cy="4131543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44EFEE-83F8-F229-6533-876F62D0D0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5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085421517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D1C963-2258-123B-43F2-39A4C14967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Delivery &amp; Aggregators 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183B72-8D89-3A0D-204A-BF8FD0468B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rPr lang="en-GB" sz="2400" noProof="0" dirty="0"/>
              <a:t>Marketplaces</a:t>
            </a:r>
          </a:p>
          <a:p>
            <a:pPr marL="0" indent="0">
              <a:buNone/>
            </a:pPr>
            <a:r>
              <a:rPr lang="en-GB" sz="2400" noProof="0" dirty="0"/>
              <a:t>          -  </a:t>
            </a:r>
            <a:r>
              <a:rPr lang="en-GB" sz="2400" noProof="0" dirty="0" err="1"/>
              <a:t>Lieferando</a:t>
            </a:r>
            <a:r>
              <a:rPr lang="en-GB" sz="2400" noProof="0" dirty="0"/>
              <a:t> (DE), Wolt, Uber Eats</a:t>
            </a:r>
          </a:p>
          <a:p>
            <a:r>
              <a:rPr lang="en-GB" sz="2400" noProof="0" dirty="0"/>
              <a:t>Menu &amp; order hubs</a:t>
            </a:r>
          </a:p>
          <a:p>
            <a:pPr marL="0" indent="0">
              <a:buNone/>
            </a:pPr>
            <a:r>
              <a:rPr lang="en-GB" sz="2400" noProof="0" dirty="0"/>
              <a:t>         -  </a:t>
            </a:r>
            <a:r>
              <a:rPr lang="en-GB" sz="2400" noProof="0" dirty="0" err="1"/>
              <a:t>Deliverect</a:t>
            </a:r>
            <a:r>
              <a:rPr lang="en-GB" sz="2400" noProof="0" dirty="0"/>
              <a:t>, Otter for aggregator consolidation</a:t>
            </a:r>
          </a:p>
          <a:p>
            <a:r>
              <a:rPr lang="en-GB" sz="2400" noProof="0" dirty="0"/>
              <a:t>Ops sync</a:t>
            </a:r>
          </a:p>
          <a:p>
            <a:pPr marL="0" indent="0">
              <a:buNone/>
            </a:pPr>
            <a:r>
              <a:rPr lang="en-GB" sz="2400" noProof="0" dirty="0"/>
              <a:t>         -  Menu 1‑source‑of‑truth; auto‑86; driver ETAs on KDS</a:t>
            </a:r>
          </a:p>
          <a:p>
            <a:pPr marL="0" indent="0">
              <a:buNone/>
            </a:pPr>
            <a:r>
              <a:rPr lang="en-GB" noProof="0" dirty="0"/>
              <a:t> </a:t>
            </a:r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986CAD23-5500-008E-173B-285364227B1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4943" r="20004"/>
          <a:stretch>
            <a:fillRect/>
          </a:stretch>
        </p:blipFill>
        <p:spPr>
          <a:xfrm>
            <a:off x="8475439" y="1228572"/>
            <a:ext cx="3675169" cy="4795837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07CA6E-4D68-734B-2ED8-B7BED993C7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6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470538290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6059AE-1047-0536-6C3B-9A4723D452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Inventory, Procurement &amp; HACCP 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D86790C-DBB8-1B8A-B621-CBAFF028CE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7206681" cy="4795836"/>
          </a:xfrm>
        </p:spPr>
        <p:txBody>
          <a:bodyPr/>
          <a:lstStyle/>
          <a:p>
            <a:r>
              <a:rPr lang="en-GB" sz="2400" noProof="0" dirty="0"/>
              <a:t>Procurement</a:t>
            </a:r>
          </a:p>
          <a:p>
            <a:pPr marL="0" indent="0">
              <a:buNone/>
            </a:pPr>
            <a:r>
              <a:rPr lang="en-GB" sz="2400" noProof="0" dirty="0"/>
              <a:t>          - Choco (Berlin), METRO integrations</a:t>
            </a:r>
          </a:p>
          <a:p>
            <a:r>
              <a:rPr lang="en-GB" sz="2400" noProof="0" dirty="0"/>
              <a:t>Inventory &amp; recipes</a:t>
            </a:r>
          </a:p>
          <a:p>
            <a:pPr marL="0" indent="0">
              <a:buNone/>
            </a:pPr>
            <a:r>
              <a:rPr lang="en-GB" sz="2400" noProof="0" dirty="0"/>
              <a:t>          - </a:t>
            </a:r>
            <a:r>
              <a:rPr lang="en-GB" sz="2400" noProof="0" dirty="0" err="1"/>
              <a:t>MarketMan</a:t>
            </a:r>
            <a:r>
              <a:rPr lang="en-GB" sz="2400" noProof="0" dirty="0"/>
              <a:t>, </a:t>
            </a:r>
            <a:r>
              <a:rPr lang="en-GB" sz="2400" noProof="0" dirty="0" err="1"/>
              <a:t>gastronovi</a:t>
            </a:r>
            <a:r>
              <a:rPr lang="en-GB" sz="2400" noProof="0" dirty="0"/>
              <a:t>, calc for COGS &amp; allergens</a:t>
            </a:r>
          </a:p>
          <a:p>
            <a:r>
              <a:rPr lang="en-GB" sz="2400" noProof="0" dirty="0"/>
              <a:t>HACCP &amp; checklists</a:t>
            </a:r>
          </a:p>
          <a:p>
            <a:pPr marL="0" indent="0">
              <a:buNone/>
            </a:pPr>
            <a:r>
              <a:rPr lang="en-GB" sz="2400" noProof="0" dirty="0"/>
              <a:t>          - </a:t>
            </a:r>
            <a:r>
              <a:rPr lang="en-GB" sz="2400" noProof="0" dirty="0" err="1"/>
              <a:t>Flowtify</a:t>
            </a:r>
            <a:r>
              <a:rPr lang="en-GB" sz="2400" noProof="0" dirty="0"/>
              <a:t> (DE), digital logs &amp; temperature records</a:t>
            </a:r>
          </a:p>
          <a:p>
            <a:r>
              <a:rPr lang="en-GB" noProof="0" dirty="0"/>
              <a:t> </a:t>
            </a:r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B38F86F5-C0E4-FFF2-FAD7-16FA249116D0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27900" r="28791"/>
          <a:stretch>
            <a:fillRect/>
          </a:stretch>
        </p:blipFill>
        <p:spPr>
          <a:xfrm>
            <a:off x="7899375" y="1252835"/>
            <a:ext cx="4154958" cy="4795837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82DD80-AA65-11AF-846B-E9DD6BD201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7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429198995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5F23B1-A6D0-7300-EDDF-6D597BF170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Workforce &amp; Scheduling 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7C643B0-0DAB-1FA3-8953-4D1A439DF0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en-GB" sz="2400" noProof="0" dirty="0"/>
              <a:t>Scheduling &amp; time</a:t>
            </a:r>
          </a:p>
          <a:p>
            <a:pPr marL="0" indent="0">
              <a:buNone/>
            </a:pPr>
            <a:r>
              <a:rPr lang="en-GB" sz="2400" noProof="0" dirty="0"/>
              <a:t>    - </a:t>
            </a:r>
            <a:r>
              <a:rPr lang="en-GB" sz="2400" noProof="0" dirty="0" err="1"/>
              <a:t>gastromatic</a:t>
            </a:r>
            <a:r>
              <a:rPr lang="en-GB" sz="2400" noProof="0" dirty="0"/>
              <a:t> (DE), </a:t>
            </a:r>
            <a:r>
              <a:rPr lang="en-GB" sz="2400" noProof="0" dirty="0" err="1"/>
              <a:t>Papershift</a:t>
            </a:r>
            <a:r>
              <a:rPr lang="en-GB" sz="2400" noProof="0" dirty="0"/>
              <a:t> (DE), </a:t>
            </a:r>
            <a:r>
              <a:rPr lang="en-GB" sz="2400" noProof="0" dirty="0" err="1"/>
              <a:t>Planday</a:t>
            </a:r>
            <a:endParaRPr lang="en-GB" sz="2400" noProof="0" dirty="0"/>
          </a:p>
          <a:p>
            <a:r>
              <a:rPr lang="en-GB" sz="2400" noProof="0" dirty="0"/>
              <a:t>Payroll integration</a:t>
            </a:r>
          </a:p>
          <a:p>
            <a:pPr marL="0" indent="0">
              <a:buNone/>
            </a:pPr>
            <a:r>
              <a:rPr lang="en-GB" sz="2400" noProof="0" dirty="0"/>
              <a:t>     - DATEV exports, break rules, labor cost forecasts</a:t>
            </a:r>
          </a:p>
          <a:p>
            <a:r>
              <a:rPr lang="en-GB" sz="2400" noProof="0" dirty="0"/>
              <a:t>Staff comms</a:t>
            </a:r>
          </a:p>
          <a:p>
            <a:pPr marL="0" indent="0">
              <a:buNone/>
            </a:pPr>
            <a:r>
              <a:rPr lang="en-GB" sz="2400" noProof="0" dirty="0"/>
              <a:t>      - Shift swaps, broadcast updates, policy acks</a:t>
            </a:r>
          </a:p>
          <a:p>
            <a:pPr marL="0" indent="0">
              <a:buNone/>
            </a:pPr>
            <a:r>
              <a:rPr lang="en-GB" sz="2400" noProof="0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C904BD-8518-A457-7991-B5FF0D2893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8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531345137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C75686-4E0F-F147-5AEC-8CCD686243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CRM, Loyalty &amp; Feedback 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1ECF88A-3561-82AD-F28A-4B6A8A6C0F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7566721" cy="4795836"/>
          </a:xfrm>
        </p:spPr>
        <p:txBody>
          <a:bodyPr/>
          <a:lstStyle/>
          <a:p>
            <a:r>
              <a:rPr lang="en-GB" sz="2400" noProof="0" dirty="0"/>
              <a:t>Guest CRM</a:t>
            </a:r>
          </a:p>
          <a:p>
            <a:pPr marL="0" indent="0">
              <a:buNone/>
            </a:pPr>
            <a:r>
              <a:rPr lang="en-GB" sz="2400" noProof="0" dirty="0"/>
              <a:t>       - </a:t>
            </a:r>
            <a:r>
              <a:rPr lang="en-GB" sz="2400" noProof="0" dirty="0" err="1"/>
              <a:t>SevenRooms</a:t>
            </a:r>
            <a:r>
              <a:rPr lang="en-GB" sz="2400" noProof="0" dirty="0"/>
              <a:t>, </a:t>
            </a:r>
            <a:r>
              <a:rPr lang="en-GB" sz="2400" noProof="0" dirty="0" err="1"/>
              <a:t>Zenchef</a:t>
            </a:r>
            <a:r>
              <a:rPr lang="en-GB" sz="2400" noProof="0" dirty="0"/>
              <a:t>, voucher &amp; membership engines</a:t>
            </a:r>
          </a:p>
          <a:p>
            <a:r>
              <a:rPr lang="en-GB" sz="2400" noProof="0" dirty="0"/>
              <a:t>Reviews &amp; reputation</a:t>
            </a:r>
          </a:p>
          <a:p>
            <a:pPr marL="0" indent="0">
              <a:buNone/>
            </a:pPr>
            <a:r>
              <a:rPr lang="en-GB" sz="2400" noProof="0" dirty="0"/>
              <a:t>       - Customer Alliance (Berlin), </a:t>
            </a:r>
            <a:r>
              <a:rPr lang="en-GB" sz="2400" noProof="0" dirty="0" err="1"/>
              <a:t>TrustYou</a:t>
            </a:r>
            <a:r>
              <a:rPr lang="en-GB" sz="2400" noProof="0" dirty="0"/>
              <a:t>, Google/My Business, TripAdvisor, </a:t>
            </a:r>
            <a:r>
              <a:rPr lang="en-GB" sz="2400" noProof="0" dirty="0" err="1"/>
              <a:t>Resmio</a:t>
            </a:r>
            <a:r>
              <a:rPr lang="en-GB" sz="2400" noProof="0" dirty="0"/>
              <a:t>,</a:t>
            </a:r>
          </a:p>
          <a:p>
            <a:r>
              <a:rPr lang="en-GB" sz="2400" noProof="0" dirty="0"/>
              <a:t>Campaigns</a:t>
            </a:r>
          </a:p>
          <a:p>
            <a:pPr marL="0" indent="0">
              <a:buNone/>
            </a:pPr>
            <a:r>
              <a:rPr lang="en-GB" sz="2400" noProof="0" dirty="0"/>
              <a:t>        - Brevo (</a:t>
            </a:r>
            <a:r>
              <a:rPr lang="en-GB" sz="2400" noProof="0" dirty="0" err="1"/>
              <a:t>Sendinblue</a:t>
            </a:r>
            <a:r>
              <a:rPr lang="en-GB" sz="2400" noProof="0" dirty="0"/>
              <a:t>), Mailchimp—GDPR settings &amp; consent</a:t>
            </a:r>
          </a:p>
          <a:p>
            <a:endParaRPr lang="en-GB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77979E-0FB6-A159-3C57-188C214EA2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9</a:t>
            </a:fld>
            <a:endParaRPr lang="en-GB" noProof="0" dirty="0"/>
          </a:p>
        </p:txBody>
      </p:sp>
      <p:pic>
        <p:nvPicPr>
          <p:cNvPr id="19" name="Picture Placeholder 18">
            <a:extLst>
              <a:ext uri="{FF2B5EF4-FFF2-40B4-BE49-F238E27FC236}">
                <a16:creationId xmlns:a16="http://schemas.microsoft.com/office/drawing/2014/main" id="{B1F8F777-04DB-68A3-B299-5C13A63903D7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1691" t="24666" r="2718" b="24284"/>
          <a:stretch>
            <a:fillRect/>
          </a:stretch>
        </p:blipFill>
        <p:spPr>
          <a:xfrm>
            <a:off x="8187407" y="1700808"/>
            <a:ext cx="3904812" cy="3960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1910522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348137-FB48-65C6-3879-6FF9678F9C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Analytics &amp; BI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8FA5F34-8558-D74D-7AA0-5F4EC2B7D9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6198569" cy="4795836"/>
          </a:xfrm>
        </p:spPr>
        <p:txBody>
          <a:bodyPr>
            <a:normAutofit/>
          </a:bodyPr>
          <a:lstStyle/>
          <a:p>
            <a:r>
              <a:rPr lang="en-GB" sz="2400" noProof="0" dirty="0"/>
              <a:t>Dashboards</a:t>
            </a:r>
          </a:p>
          <a:p>
            <a:pPr marL="0" indent="0">
              <a:buNone/>
            </a:pPr>
            <a:r>
              <a:rPr lang="en-GB" sz="2400" noProof="0" dirty="0"/>
              <a:t>          - POS + delivery + labor unified KPIs</a:t>
            </a:r>
          </a:p>
          <a:p>
            <a:r>
              <a:rPr lang="en-GB" sz="2400" noProof="0" dirty="0"/>
              <a:t>GDPR‑friendly web analytics</a:t>
            </a:r>
          </a:p>
          <a:p>
            <a:pPr marL="0" indent="0">
              <a:buNone/>
            </a:pPr>
            <a:r>
              <a:rPr lang="en-GB" sz="2400" noProof="0" dirty="0"/>
              <a:t>          - Matomo (self‑hosted) vs Google Analytics</a:t>
            </a:r>
          </a:p>
          <a:p>
            <a:r>
              <a:rPr lang="en-GB" sz="2400" noProof="0" dirty="0"/>
              <a:t>Forecasting</a:t>
            </a:r>
          </a:p>
          <a:p>
            <a:pPr marL="0" indent="0">
              <a:buNone/>
            </a:pPr>
            <a:r>
              <a:rPr lang="en-GB" sz="2400" noProof="0" dirty="0"/>
              <a:t>          - Menu mix, price tests, demand curves</a:t>
            </a:r>
          </a:p>
          <a:p>
            <a:pPr marL="0" indent="0">
              <a:buNone/>
            </a:pPr>
            <a:r>
              <a:rPr lang="en-GB" sz="2400" noProof="0" dirty="0"/>
              <a:t> </a:t>
            </a:r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1A252C12-5D8A-D6F6-4584-12356CDE6CEB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1" t="3240" r="360" b="101"/>
          <a:stretch>
            <a:fillRect/>
          </a:stretch>
        </p:blipFill>
        <p:spPr>
          <a:xfrm>
            <a:off x="7899375" y="1111200"/>
            <a:ext cx="4046263" cy="4838080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D920391-4BBD-8AEA-4678-5CD4448F8F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10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257830804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F91790-0085-D7B1-F2E2-997088B250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476672"/>
            <a:ext cx="11389024" cy="360040"/>
          </a:xfrm>
        </p:spPr>
        <p:txBody>
          <a:bodyPr/>
          <a:lstStyle/>
          <a:p>
            <a:r>
              <a:rPr lang="en-GB" noProof="0" dirty="0"/>
              <a:t>Sample Stack: Multi‑Unit Casual Dining 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287BFC3-E0E1-7D1F-228A-08B58F0AF6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sz="2400" noProof="0" dirty="0"/>
              <a:t>Core</a:t>
            </a:r>
          </a:p>
          <a:p>
            <a:pPr marL="0" indent="0">
              <a:buNone/>
            </a:pPr>
            <a:r>
              <a:rPr lang="en-GB" sz="2400" noProof="0" dirty="0"/>
              <a:t>         - Lightspeed or </a:t>
            </a:r>
            <a:r>
              <a:rPr lang="en-GB" sz="2400" noProof="0" dirty="0" err="1"/>
              <a:t>orderbird</a:t>
            </a:r>
            <a:r>
              <a:rPr lang="en-GB" sz="2400" noProof="0" dirty="0"/>
              <a:t> + certified TSE</a:t>
            </a:r>
          </a:p>
          <a:p>
            <a:r>
              <a:rPr lang="en-GB" sz="2400" noProof="0" dirty="0"/>
              <a:t>Bookings</a:t>
            </a:r>
          </a:p>
          <a:p>
            <a:pPr marL="0" indent="0">
              <a:buNone/>
            </a:pPr>
            <a:r>
              <a:rPr lang="en-GB" sz="2400" noProof="0" dirty="0"/>
              <a:t>          - </a:t>
            </a:r>
            <a:r>
              <a:rPr lang="en-GB" sz="2400" noProof="0" dirty="0" err="1"/>
              <a:t>TheFork</a:t>
            </a:r>
            <a:r>
              <a:rPr lang="en-GB" sz="2400" noProof="0" dirty="0"/>
              <a:t> + Google Reserve + </a:t>
            </a:r>
            <a:r>
              <a:rPr lang="en-GB" sz="2400" noProof="0" dirty="0" err="1"/>
              <a:t>resmio</a:t>
            </a:r>
            <a:r>
              <a:rPr lang="en-GB" sz="2400" noProof="0" dirty="0"/>
              <a:t> for website</a:t>
            </a:r>
          </a:p>
          <a:p>
            <a:r>
              <a:rPr lang="en-GB" sz="2400" noProof="0" dirty="0"/>
              <a:t>Delivery</a:t>
            </a:r>
          </a:p>
          <a:p>
            <a:pPr marL="0" indent="0">
              <a:buNone/>
            </a:pPr>
            <a:r>
              <a:rPr lang="en-GB" sz="2400" noProof="0" dirty="0"/>
              <a:t>            - </a:t>
            </a:r>
            <a:r>
              <a:rPr lang="en-GB" sz="2400" noProof="0" dirty="0" err="1"/>
              <a:t>Lieferando</a:t>
            </a:r>
            <a:r>
              <a:rPr lang="en-GB" sz="2400" noProof="0" dirty="0"/>
              <a:t> + </a:t>
            </a:r>
            <a:r>
              <a:rPr lang="en-GB" sz="2400" noProof="0" dirty="0" err="1"/>
              <a:t>Deliverect</a:t>
            </a:r>
            <a:r>
              <a:rPr lang="en-GB" sz="2400" noProof="0" dirty="0"/>
              <a:t> aggregator</a:t>
            </a:r>
          </a:p>
          <a:p>
            <a:r>
              <a:rPr lang="en-GB" sz="2400" noProof="0" dirty="0"/>
              <a:t>Ops</a:t>
            </a:r>
          </a:p>
          <a:p>
            <a:pPr marL="0" indent="0">
              <a:buNone/>
            </a:pPr>
            <a:r>
              <a:rPr lang="en-GB" sz="2400" noProof="0" dirty="0"/>
              <a:t>            - Choco procurement + </a:t>
            </a:r>
            <a:r>
              <a:rPr lang="en-GB" sz="2400" noProof="0" dirty="0" err="1"/>
              <a:t>Flowtify</a:t>
            </a:r>
            <a:r>
              <a:rPr lang="en-GB" sz="2400" noProof="0" dirty="0"/>
              <a:t> HACCP</a:t>
            </a:r>
          </a:p>
          <a:p>
            <a:r>
              <a:rPr lang="en-GB" sz="2400" noProof="0" dirty="0"/>
              <a:t>People</a:t>
            </a:r>
          </a:p>
          <a:p>
            <a:pPr marL="0" indent="0">
              <a:buNone/>
            </a:pPr>
            <a:r>
              <a:rPr lang="en-GB" sz="2400" noProof="0" dirty="0"/>
              <a:t>            - </a:t>
            </a:r>
            <a:r>
              <a:rPr lang="en-GB" sz="2400" noProof="0" dirty="0" err="1"/>
              <a:t>gastromatic</a:t>
            </a:r>
            <a:r>
              <a:rPr lang="en-GB" sz="2400" noProof="0" dirty="0"/>
              <a:t> + DATEV</a:t>
            </a:r>
          </a:p>
          <a:p>
            <a:r>
              <a:rPr lang="en-GB" sz="2400" noProof="0" dirty="0"/>
              <a:t>Growth</a:t>
            </a:r>
          </a:p>
          <a:p>
            <a:pPr marL="0" indent="0">
              <a:buNone/>
            </a:pPr>
            <a:r>
              <a:rPr lang="en-GB" sz="2400" noProof="0" dirty="0"/>
              <a:t>           - </a:t>
            </a:r>
            <a:r>
              <a:rPr lang="en-GB" sz="2400" noProof="0" dirty="0" err="1"/>
              <a:t>SevenRooms</a:t>
            </a:r>
            <a:r>
              <a:rPr lang="en-GB" sz="2400" noProof="0" dirty="0"/>
              <a:t> CRM + Customer Alliance reviews</a:t>
            </a:r>
          </a:p>
          <a:p>
            <a:endParaRPr lang="en-GB" noProof="0" dirty="0"/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FA5ADE4C-C24D-237A-B7D9-3E53963ED83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8408" t="304" r="8578" b="3264"/>
          <a:stretch>
            <a:fillRect/>
          </a:stretch>
        </p:blipFill>
        <p:spPr>
          <a:xfrm>
            <a:off x="7683350" y="1338387"/>
            <a:ext cx="4293749" cy="4624734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6FFFB9-89C5-E15F-30EF-FD548B4001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11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649260135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C9B58D-FDE1-3F2E-5129-C3D39588F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404664"/>
            <a:ext cx="6270577" cy="432048"/>
          </a:xfrm>
        </p:spPr>
        <p:txBody>
          <a:bodyPr/>
          <a:lstStyle/>
          <a:p>
            <a:r>
              <a:rPr lang="en-GB" noProof="0" dirty="0"/>
              <a:t>Hotels: Core Stack 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5D5D755-6877-E7D9-788C-D18941A5DD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6198569" cy="4795836"/>
          </a:xfrm>
        </p:spPr>
        <p:txBody>
          <a:bodyPr/>
          <a:lstStyle/>
          <a:p>
            <a:pPr algn="just"/>
            <a:r>
              <a:rPr lang="en-GB" sz="2400" noProof="0" dirty="0"/>
              <a:t>Property Management System (PMS)</a:t>
            </a:r>
          </a:p>
          <a:p>
            <a:r>
              <a:rPr lang="en-GB" sz="2400" noProof="0" dirty="0"/>
              <a:t>Central Reservation System (CRS)</a:t>
            </a:r>
          </a:p>
          <a:p>
            <a:pPr algn="just"/>
            <a:r>
              <a:rPr lang="en-GB" sz="2400" noProof="0" dirty="0"/>
              <a:t>Customer Relationship Management (CRM)</a:t>
            </a:r>
          </a:p>
          <a:p>
            <a:pPr algn="just"/>
            <a:r>
              <a:rPr lang="en-GB" sz="2400" noProof="0" dirty="0"/>
              <a:t>Point of Sale (POS)</a:t>
            </a:r>
          </a:p>
          <a:p>
            <a:pPr algn="just"/>
            <a:r>
              <a:rPr lang="en-GB" sz="2400" noProof="0" dirty="0"/>
              <a:t>Channel Manager</a:t>
            </a:r>
          </a:p>
          <a:p>
            <a:pPr algn="just"/>
            <a:r>
              <a:rPr lang="en-GB" sz="2400" noProof="0" dirty="0"/>
              <a:t>Revenue Management System (RMS)</a:t>
            </a:r>
          </a:p>
          <a:p>
            <a:pPr algn="just"/>
            <a:r>
              <a:rPr lang="en-GB" sz="2400" noProof="0" dirty="0"/>
              <a:t>Staff Scheduling &amp; Workforce Management</a:t>
            </a:r>
          </a:p>
          <a:p>
            <a:pPr algn="just"/>
            <a:r>
              <a:rPr lang="en-GB" sz="2400" noProof="0" dirty="0"/>
              <a:t>Analytics &amp; Reporting Tools</a:t>
            </a:r>
          </a:p>
          <a:p>
            <a:pPr marL="0" indent="0">
              <a:buNone/>
            </a:pPr>
            <a:endParaRPr lang="en-GB" noProof="0" dirty="0"/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62C95742-949F-AFF5-0E98-0A57974EBDE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528" t="1557" r="873"/>
          <a:stretch>
            <a:fillRect/>
          </a:stretch>
        </p:blipFill>
        <p:spPr>
          <a:xfrm>
            <a:off x="6963271" y="1052735"/>
            <a:ext cx="5112568" cy="4795836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FD165F-46E7-0BF8-9FEB-78551C0BFC8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12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505481731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4BF622-8D6D-AF1F-29F9-33F8B31A29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PMS, CRS &amp; Distribution 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680BC5A-A78C-A3E9-83C5-703CF6633D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7134673" cy="4795836"/>
          </a:xfrm>
        </p:spPr>
        <p:txBody>
          <a:bodyPr/>
          <a:lstStyle/>
          <a:p>
            <a:pPr algn="just"/>
            <a:r>
              <a:rPr lang="en-GB" sz="2400" noProof="0" dirty="0"/>
              <a:t>PMS</a:t>
            </a:r>
          </a:p>
          <a:p>
            <a:pPr marL="0" indent="0" algn="just">
              <a:buNone/>
            </a:pPr>
            <a:r>
              <a:rPr lang="en-GB" sz="2400" noProof="0" dirty="0"/>
              <a:t>      - SIHOT (DE/AT), </a:t>
            </a:r>
            <a:r>
              <a:rPr lang="en-GB" sz="2400" noProof="0" dirty="0" err="1"/>
              <a:t>protel</a:t>
            </a:r>
            <a:r>
              <a:rPr lang="en-GB" sz="2400" noProof="0" dirty="0"/>
              <a:t>, Mews, Oracle OPERA</a:t>
            </a:r>
          </a:p>
          <a:p>
            <a:pPr algn="just"/>
            <a:r>
              <a:rPr lang="en-GB" sz="2400" noProof="0" dirty="0"/>
              <a:t>Channel </a:t>
            </a:r>
            <a:r>
              <a:rPr lang="en-GB" sz="2400" noProof="0" dirty="0" err="1"/>
              <a:t>mgmt</a:t>
            </a:r>
            <a:r>
              <a:rPr lang="en-GB" sz="2400" noProof="0" dirty="0"/>
              <a:t>/CRS</a:t>
            </a:r>
          </a:p>
          <a:p>
            <a:pPr marL="0" indent="0" algn="just">
              <a:buNone/>
            </a:pPr>
            <a:r>
              <a:rPr lang="en-GB" sz="2400" noProof="0" dirty="0"/>
              <a:t>      - D‑EDGE, SiteMinder, Hotel Spider</a:t>
            </a:r>
          </a:p>
          <a:p>
            <a:pPr algn="just"/>
            <a:r>
              <a:rPr lang="en-GB" sz="2400" noProof="0" dirty="0"/>
              <a:t>Booking engine</a:t>
            </a:r>
          </a:p>
          <a:p>
            <a:pPr marL="0" indent="0" algn="just">
              <a:buNone/>
            </a:pPr>
            <a:r>
              <a:rPr lang="en-GB" sz="2400" noProof="0" dirty="0"/>
              <a:t>       - Direct web engine with meta connectivity (Google, Trivago)</a:t>
            </a:r>
          </a:p>
          <a:p>
            <a:pPr algn="just"/>
            <a:r>
              <a:rPr lang="en-GB" sz="2400" noProof="0" dirty="0"/>
              <a:t>German channels</a:t>
            </a:r>
          </a:p>
          <a:p>
            <a:pPr marL="0" indent="0" algn="just">
              <a:buNone/>
            </a:pPr>
            <a:r>
              <a:rPr lang="en-GB" sz="2400" noProof="0" dirty="0"/>
              <a:t>        - HRS (Cologne), Booking.com, Expedia</a:t>
            </a:r>
          </a:p>
          <a:p>
            <a:pPr marL="0" indent="0">
              <a:buNone/>
            </a:pPr>
            <a:endParaRPr lang="en-GB" noProof="0" dirty="0"/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0CE2941C-C8EF-9A8D-A3F6-33877FB33FFF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6909" t="6531" r="8353" b="35683"/>
          <a:stretch>
            <a:fillRect/>
          </a:stretch>
        </p:blipFill>
        <p:spPr>
          <a:xfrm>
            <a:off x="7611344" y="1252836"/>
            <a:ext cx="4536503" cy="3184276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47BFB9-DA3A-AB1B-B5AF-B3184F7B69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13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257601260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D568A1-F1CF-435E-4259-0534670DB3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Revenue, Rates &amp; BI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3B3DF30-265F-9466-69EF-EF6F335ACB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rPr lang="en-GB" sz="2400" noProof="0" dirty="0"/>
              <a:t>RMS</a:t>
            </a:r>
          </a:p>
          <a:p>
            <a:pPr marL="0" indent="0">
              <a:buNone/>
            </a:pPr>
            <a:r>
              <a:rPr lang="en-GB" sz="2400" noProof="0" dirty="0"/>
              <a:t>      - </a:t>
            </a:r>
            <a:r>
              <a:rPr lang="en-GB" sz="2400" noProof="0" dirty="0" err="1"/>
              <a:t>IDeaS</a:t>
            </a:r>
            <a:r>
              <a:rPr lang="en-GB" sz="2400" noProof="0" dirty="0"/>
              <a:t>, Duetto, Pace/Revenue</a:t>
            </a:r>
          </a:p>
          <a:p>
            <a:r>
              <a:rPr lang="en-GB" sz="2400" noProof="0" dirty="0"/>
              <a:t>Market intelligence</a:t>
            </a:r>
          </a:p>
          <a:p>
            <a:pPr marL="0" indent="0">
              <a:buNone/>
            </a:pPr>
            <a:r>
              <a:rPr lang="en-GB" sz="2400" noProof="0" dirty="0"/>
              <a:t>      - OTA Insight/Lighthouse, STR (benchmarking)</a:t>
            </a:r>
          </a:p>
          <a:p>
            <a:r>
              <a:rPr lang="en-GB" sz="2400" noProof="0" dirty="0"/>
              <a:t>Financial BI</a:t>
            </a:r>
          </a:p>
          <a:p>
            <a:pPr marL="0" indent="0">
              <a:buNone/>
            </a:pPr>
            <a:r>
              <a:rPr lang="en-GB" sz="2400" noProof="0" dirty="0"/>
              <a:t>       - </a:t>
            </a:r>
            <a:r>
              <a:rPr lang="en-GB" sz="2400" noProof="0" dirty="0" err="1"/>
              <a:t>Fairmas</a:t>
            </a:r>
            <a:r>
              <a:rPr lang="en-GB" sz="2400" noProof="0" dirty="0"/>
              <a:t> (DE) forecasts &amp; budgeting</a:t>
            </a:r>
          </a:p>
          <a:p>
            <a:pPr marL="0" indent="0">
              <a:buNone/>
            </a:pPr>
            <a:endParaRPr lang="en-GB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60475C-B24A-9951-C082-BA19F3A3C7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14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423607916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FE7430-DC76-2612-70E1-A956F91075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Guest Experience &amp; Operations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E33311-7A79-64AD-2099-C2D88E623C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7206681" cy="4795836"/>
          </a:xfrm>
        </p:spPr>
        <p:txBody>
          <a:bodyPr>
            <a:normAutofit/>
          </a:bodyPr>
          <a:lstStyle/>
          <a:p>
            <a:r>
              <a:rPr lang="en-GB" sz="2400" noProof="0" dirty="0"/>
              <a:t>Housekeeping &amp; ops</a:t>
            </a:r>
          </a:p>
          <a:p>
            <a:pPr marL="0" indent="0">
              <a:buNone/>
            </a:pPr>
            <a:r>
              <a:rPr lang="en-GB" sz="2400" noProof="0" dirty="0"/>
              <a:t>     - </a:t>
            </a:r>
            <a:r>
              <a:rPr lang="en-GB" sz="2400" noProof="0" dirty="0" err="1"/>
              <a:t>hotelkit</a:t>
            </a:r>
            <a:r>
              <a:rPr lang="en-GB" sz="2400" noProof="0" dirty="0"/>
              <a:t> (AT/DE), </a:t>
            </a:r>
            <a:r>
              <a:rPr lang="en-GB" sz="2400" noProof="0" dirty="0" err="1"/>
              <a:t>Flexkeeping</a:t>
            </a:r>
            <a:r>
              <a:rPr lang="en-GB" sz="2400" noProof="0" dirty="0"/>
              <a:t>, </a:t>
            </a:r>
            <a:r>
              <a:rPr lang="en-GB" sz="2400" noProof="0" dirty="0" err="1"/>
              <a:t>Optii</a:t>
            </a:r>
            <a:endParaRPr lang="en-GB" sz="2400" noProof="0" dirty="0"/>
          </a:p>
          <a:p>
            <a:r>
              <a:rPr lang="en-GB" sz="2400" noProof="0" dirty="0"/>
              <a:t>Digital check‑in &amp; keys</a:t>
            </a:r>
          </a:p>
          <a:p>
            <a:pPr marL="0" indent="0">
              <a:buNone/>
            </a:pPr>
            <a:r>
              <a:rPr lang="en-GB" sz="2400" noProof="0" dirty="0"/>
              <a:t>      - </a:t>
            </a:r>
            <a:r>
              <a:rPr lang="en-GB" sz="2400" noProof="0" dirty="0" err="1"/>
              <a:t>hotelbird</a:t>
            </a:r>
            <a:r>
              <a:rPr lang="en-GB" sz="2400" noProof="0" dirty="0"/>
              <a:t> (DE), </a:t>
            </a:r>
            <a:r>
              <a:rPr lang="en-GB" sz="2400" noProof="0" dirty="0" err="1"/>
              <a:t>straiv</a:t>
            </a:r>
            <a:r>
              <a:rPr lang="en-GB" sz="2400" noProof="0" dirty="0"/>
              <a:t> (AT/DE), SALTO/Assa Abloy locks</a:t>
            </a:r>
          </a:p>
          <a:p>
            <a:r>
              <a:rPr lang="en-GB" sz="2400" noProof="0" dirty="0"/>
              <a:t>Messaging &amp; upsell</a:t>
            </a:r>
          </a:p>
          <a:p>
            <a:pPr marL="0" indent="0">
              <a:buNone/>
            </a:pPr>
            <a:r>
              <a:rPr lang="en-GB" sz="2400" noProof="0" dirty="0"/>
              <a:t>       - WhatsApp Business (with policy care), Messenger, Oaky</a:t>
            </a:r>
          </a:p>
          <a:p>
            <a:r>
              <a:rPr lang="en-GB" sz="2400" noProof="0" dirty="0"/>
              <a:t>Review </a:t>
            </a:r>
            <a:r>
              <a:rPr lang="en-GB" sz="2400" noProof="0" dirty="0" err="1"/>
              <a:t>mgmt</a:t>
            </a:r>
            <a:endParaRPr lang="en-GB" sz="2400" noProof="0" dirty="0"/>
          </a:p>
          <a:p>
            <a:pPr marL="0" indent="0">
              <a:buNone/>
            </a:pPr>
            <a:r>
              <a:rPr lang="en-GB" sz="2400" noProof="0" dirty="0"/>
              <a:t>        - </a:t>
            </a:r>
            <a:r>
              <a:rPr lang="en-GB" sz="2400" noProof="0" dirty="0" err="1"/>
              <a:t>TrustYou</a:t>
            </a:r>
            <a:r>
              <a:rPr lang="en-GB" sz="2400" noProof="0" dirty="0"/>
              <a:t> (DE), </a:t>
            </a:r>
            <a:r>
              <a:rPr lang="en-GB" sz="2400" noProof="0" dirty="0" err="1"/>
              <a:t>ReviewPro</a:t>
            </a:r>
            <a:r>
              <a:rPr lang="en-GB" sz="2400" noProof="0" dirty="0"/>
              <a:t> (</a:t>
            </a:r>
            <a:r>
              <a:rPr lang="en-GB" sz="2400" noProof="0" dirty="0" err="1"/>
              <a:t>Shiji</a:t>
            </a:r>
            <a:r>
              <a:rPr lang="en-GB" sz="2400" noProof="0" dirty="0"/>
              <a:t>) </a:t>
            </a:r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42134650-034A-4BAF-C4D4-77750773CF3E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6608" t="4623" r="6876" b="7959"/>
          <a:stretch>
            <a:fillRect/>
          </a:stretch>
        </p:blipFill>
        <p:spPr>
          <a:xfrm>
            <a:off x="7755359" y="1412776"/>
            <a:ext cx="4248472" cy="4635896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68402C-0689-50F5-4C92-3B41D67E08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15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68624939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80FF56-3495-F725-B6E4-9D3FA15826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F&amp;B &amp; POS in Hotels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5F16868-D783-1764-72BD-13C5E4F1EE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6198569" cy="4795836"/>
          </a:xfrm>
        </p:spPr>
        <p:txBody>
          <a:bodyPr/>
          <a:lstStyle/>
          <a:p>
            <a:r>
              <a:rPr lang="en-GB" sz="2400" noProof="0" dirty="0"/>
              <a:t>Hotel F&amp;B POS</a:t>
            </a:r>
          </a:p>
          <a:p>
            <a:pPr marL="0" indent="0">
              <a:buNone/>
            </a:pPr>
            <a:r>
              <a:rPr lang="en-GB" sz="2400" noProof="0" dirty="0"/>
              <a:t>      - Oracle </a:t>
            </a:r>
            <a:r>
              <a:rPr lang="en-GB" sz="2400" noProof="0" dirty="0" err="1"/>
              <a:t>Simphony</a:t>
            </a:r>
            <a:r>
              <a:rPr lang="en-GB" sz="2400" noProof="0" dirty="0"/>
              <a:t>, </a:t>
            </a:r>
            <a:r>
              <a:rPr lang="en-GB" sz="2400" noProof="0" dirty="0" err="1"/>
              <a:t>gastronovi</a:t>
            </a:r>
            <a:r>
              <a:rPr lang="en-GB" sz="2400" noProof="0" dirty="0"/>
              <a:t>, Lightspeed</a:t>
            </a:r>
          </a:p>
          <a:p>
            <a:r>
              <a:rPr lang="en-GB" sz="2400" noProof="0" dirty="0" err="1"/>
              <a:t>KassenSichV</a:t>
            </a:r>
            <a:endParaRPr lang="en-GB" sz="2400" noProof="0" dirty="0"/>
          </a:p>
          <a:p>
            <a:pPr marL="0" indent="0">
              <a:buNone/>
            </a:pPr>
            <a:r>
              <a:rPr lang="en-GB" sz="2400" noProof="0" dirty="0"/>
              <a:t>       - TSE across outlets; consolidated exports</a:t>
            </a:r>
          </a:p>
          <a:p>
            <a:r>
              <a:rPr lang="en-GB" sz="2400" noProof="0" dirty="0"/>
              <a:t>Interfaces</a:t>
            </a:r>
          </a:p>
          <a:p>
            <a:pPr marL="0" indent="0">
              <a:buNone/>
            </a:pPr>
            <a:r>
              <a:rPr lang="en-GB" sz="2400" noProof="0" dirty="0"/>
              <a:t>        - Room charge to PMS, 2‑way folio sync</a:t>
            </a:r>
          </a:p>
          <a:p>
            <a:endParaRPr lang="en-GB" noProof="0" dirty="0"/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C7A7D29C-8416-ED05-EAF3-2630B1F095F5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14420" t="4624" r="9690"/>
          <a:stretch>
            <a:fillRect/>
          </a:stretch>
        </p:blipFill>
        <p:spPr>
          <a:xfrm>
            <a:off x="6963271" y="1556792"/>
            <a:ext cx="5152074" cy="4491880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6BF572-0CC2-807F-BD25-812B7F18E9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16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508738575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74CE9B-5774-04ED-C84D-4D0A2ED37C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Compliance &amp; Data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E49E95-9298-C4A5-3565-116892A17E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rPr lang="en-GB" sz="2400" noProof="0" dirty="0"/>
              <a:t>Guest registration</a:t>
            </a:r>
          </a:p>
          <a:p>
            <a:pPr marL="0" indent="0">
              <a:buNone/>
            </a:pPr>
            <a:r>
              <a:rPr lang="en-GB" sz="2400" noProof="0" dirty="0"/>
              <a:t>      - BMG digital processes, ID validation &amp; retention</a:t>
            </a:r>
          </a:p>
          <a:p>
            <a:r>
              <a:rPr lang="en-GB" sz="2400" noProof="0" dirty="0"/>
              <a:t>GDPR</a:t>
            </a:r>
          </a:p>
          <a:p>
            <a:pPr marL="0" indent="0">
              <a:buNone/>
            </a:pPr>
            <a:r>
              <a:rPr lang="en-GB" sz="2400" noProof="0" dirty="0"/>
              <a:t>       - </a:t>
            </a:r>
            <a:r>
              <a:rPr lang="en-GB" sz="2400" noProof="0" dirty="0" err="1"/>
              <a:t>RoPA</a:t>
            </a:r>
            <a:r>
              <a:rPr lang="en-GB" sz="2400" noProof="0" dirty="0"/>
              <a:t>, DPIAs for guest‑facing apps, DSR workflows</a:t>
            </a:r>
          </a:p>
          <a:p>
            <a:r>
              <a:rPr lang="en-GB" sz="2400" noProof="0" dirty="0"/>
              <a:t>Security</a:t>
            </a:r>
          </a:p>
          <a:p>
            <a:pPr marL="0" indent="0">
              <a:buNone/>
            </a:pPr>
            <a:r>
              <a:rPr lang="en-GB" sz="2400" noProof="0" dirty="0"/>
              <a:t>        - SAML/SSO, MFA, role‑based PMS access</a:t>
            </a:r>
          </a:p>
          <a:p>
            <a:endParaRPr lang="en-GB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B4C952-96E1-A316-DE08-EF808B77AF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17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042900101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58D914-1414-7BDE-41A4-8EF3D27CE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F414D9-FA63-BD0F-0B9E-DFF9D4531E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In‑Class Discussion &amp; Activities </a:t>
            </a:r>
            <a:endParaRPr lang="en-GB" noProof="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CEC68F4-E4C2-0661-250F-DD4238CFEF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rPr lang="en-US" sz="2400" dirty="0"/>
              <a:t>Analyze case studies on restaurant, Hotel and Tourism Company tech stack and customer service challenges.</a:t>
            </a:r>
          </a:p>
          <a:p>
            <a:r>
              <a:rPr lang="en-US" sz="2400" dirty="0"/>
              <a:t>Group activity: Design a simple restaurant Technology Plan.</a:t>
            </a:r>
          </a:p>
          <a:p>
            <a:r>
              <a:rPr lang="en-GB" sz="2400" dirty="0"/>
              <a:t>Discussion: How can hotels balance automation and authenticity?</a:t>
            </a:r>
          </a:p>
          <a:p>
            <a:endParaRPr lang="en-US" sz="2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2F0D9E-EA1A-897F-2C16-357AEC55307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18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38934387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6F9AAD-DE7C-8613-E73A-36ED0930A2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77EA20-F05E-9724-759E-2E761C7B3B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404664"/>
            <a:ext cx="11793688" cy="432048"/>
          </a:xfrm>
        </p:spPr>
        <p:txBody>
          <a:bodyPr/>
          <a:lstStyle/>
          <a:p>
            <a:r>
              <a:rPr lang="pt-PT" dirty="0"/>
              <a:t>Customer Relationship Management (CRM)</a:t>
            </a:r>
            <a:endParaRPr lang="en-GB" noProof="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642692-6210-2A16-C194-4CEB93AB4F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400" b="1" dirty="0"/>
              <a:t>Why CRM Matters in Hospitality</a:t>
            </a:r>
          </a:p>
          <a:p>
            <a:pPr marL="0" indent="0">
              <a:buNone/>
            </a:pPr>
            <a:r>
              <a:rPr lang="en-GB" sz="2400" dirty="0"/>
              <a:t>• High competition and low switching costs</a:t>
            </a:r>
          </a:p>
          <a:p>
            <a:pPr marL="0" indent="0">
              <a:buNone/>
            </a:pPr>
            <a:r>
              <a:rPr lang="en-GB" sz="2400" dirty="0"/>
              <a:t>• Repeat guests = higher profitability</a:t>
            </a:r>
          </a:p>
          <a:p>
            <a:pPr marL="0" indent="0">
              <a:buNone/>
            </a:pPr>
            <a:r>
              <a:rPr lang="en-GB" sz="2400" dirty="0"/>
              <a:t>• Personalization improves satisfaction and brand value</a:t>
            </a:r>
          </a:p>
          <a:p>
            <a:pPr marL="0" indent="0">
              <a:buNone/>
            </a:pPr>
            <a:r>
              <a:rPr lang="en-GB" sz="2400" dirty="0"/>
              <a:t>• Data-driven insights enhance marketing and service delivery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pt-PT" sz="2400" b="1" dirty="0"/>
              <a:t>Types of CRM Systems</a:t>
            </a:r>
          </a:p>
          <a:p>
            <a:r>
              <a:rPr lang="en-GB" sz="2400" dirty="0"/>
              <a:t>Operational CRM: Reservation systems, front office, POS</a:t>
            </a:r>
          </a:p>
          <a:p>
            <a:pPr marL="0" indent="0">
              <a:buNone/>
            </a:pPr>
            <a:r>
              <a:rPr lang="en-GB" sz="2400" dirty="0"/>
              <a:t>• Analytical CRM: Data mining, guest segmentation, forecasting</a:t>
            </a:r>
          </a:p>
          <a:p>
            <a:pPr marL="0" indent="0">
              <a:buNone/>
            </a:pPr>
            <a:r>
              <a:rPr lang="en-GB" sz="2400" dirty="0"/>
              <a:t>• Collaborative CRM: Integration between marketing, sales, and service teams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US" sz="2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A76716-A5CA-A976-51FF-8F413B80FB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19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949577683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A5ADB8-8C08-0D60-396A-D200C47B8D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485E12-E85E-6CBE-86E8-06732ADB83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404664"/>
            <a:ext cx="11793688" cy="432048"/>
          </a:xfrm>
        </p:spPr>
        <p:txBody>
          <a:bodyPr/>
          <a:lstStyle/>
          <a:p>
            <a:r>
              <a:rPr lang="pt-PT" dirty="0"/>
              <a:t>Customer Relationship Management (CRM)</a:t>
            </a:r>
            <a:endParaRPr lang="en-GB" noProof="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028DA1-65E1-7894-50F4-58A859D24B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pt-PT" sz="2400" b="1" dirty="0"/>
              <a:t>CRM Technology in Modern Hotels</a:t>
            </a:r>
          </a:p>
          <a:p>
            <a:pPr marL="0" indent="0">
              <a:buNone/>
            </a:pPr>
            <a:r>
              <a:rPr lang="pt-PT" sz="2400" dirty="0"/>
              <a:t>• PMS integration (Opera, Cloudbeds)</a:t>
            </a:r>
          </a:p>
          <a:p>
            <a:pPr marL="0" indent="0">
              <a:buNone/>
            </a:pPr>
            <a:r>
              <a:rPr lang="pt-PT" sz="2400" dirty="0"/>
              <a:t>• Loyalty apps and mobile check-ins</a:t>
            </a:r>
          </a:p>
          <a:p>
            <a:pPr marL="0" indent="0">
              <a:buNone/>
            </a:pPr>
            <a:r>
              <a:rPr lang="pt-PT" sz="2400" dirty="0"/>
              <a:t>• Chatbots, AI-driven guest messaging</a:t>
            </a:r>
          </a:p>
          <a:p>
            <a:pPr marL="0" indent="0">
              <a:buNone/>
            </a:pPr>
            <a:r>
              <a:rPr lang="pt-PT" sz="2400" dirty="0"/>
              <a:t>• Data analytics dashboards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pt-PT" sz="2400" b="1" dirty="0"/>
              <a:t>Guest Data and Personalization</a:t>
            </a:r>
          </a:p>
          <a:p>
            <a:r>
              <a:rPr lang="en-GB" sz="2400" dirty="0"/>
              <a:t>Using guest preferences to tailor services</a:t>
            </a:r>
          </a:p>
          <a:p>
            <a:pPr marL="0" indent="0">
              <a:buNone/>
            </a:pPr>
            <a:r>
              <a:rPr lang="en-GB" sz="2400" dirty="0"/>
              <a:t>• Example: Marriott Bonvoy, Hilton Honors</a:t>
            </a:r>
          </a:p>
          <a:p>
            <a:pPr marL="0" indent="0">
              <a:buNone/>
            </a:pPr>
            <a:r>
              <a:rPr lang="en-GB" sz="2400" dirty="0"/>
              <a:t>• Ethical use of data (GDPR compliance)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US" sz="2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3D17A1-507D-BBD5-A782-83174D7C73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20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56087759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5C3559-5D53-D718-EE74-634378A03D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B2C5CE-DAEC-EF6B-9739-D5CE7601CA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404664"/>
            <a:ext cx="11793688" cy="432048"/>
          </a:xfrm>
        </p:spPr>
        <p:txBody>
          <a:bodyPr/>
          <a:lstStyle/>
          <a:p>
            <a:r>
              <a:rPr lang="pt-PT" dirty="0"/>
              <a:t>Customer Relationship Management (CRM)</a:t>
            </a:r>
            <a:endParaRPr lang="en-GB" noProof="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6D8968-21BA-4CD8-108F-6669F2C99D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389023" cy="52005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PT" sz="2400" b="1" dirty="0"/>
              <a:t>CRM Strategy Framework</a:t>
            </a:r>
          </a:p>
          <a:p>
            <a:pPr marL="0" indent="0">
              <a:buNone/>
            </a:pPr>
            <a:r>
              <a:rPr lang="pt-PT" sz="2400" dirty="0"/>
              <a:t>1. Data acquisition (bookings, social media, feedback)</a:t>
            </a:r>
          </a:p>
          <a:p>
            <a:pPr marL="0" indent="0">
              <a:buNone/>
            </a:pPr>
            <a:r>
              <a:rPr lang="pt-PT" sz="2400" dirty="0"/>
              <a:t>2. Segmentation (business vs. leisure, frequency, spending)</a:t>
            </a:r>
          </a:p>
          <a:p>
            <a:pPr marL="0" indent="0">
              <a:buNone/>
            </a:pPr>
            <a:r>
              <a:rPr lang="pt-PT" sz="2400" dirty="0"/>
              <a:t>3. Engagement (email, app, loyalty program)</a:t>
            </a:r>
          </a:p>
          <a:p>
            <a:pPr marL="0" indent="0">
              <a:buNone/>
            </a:pPr>
            <a:r>
              <a:rPr lang="pt-PT" sz="2400" dirty="0"/>
              <a:t>4. Measurement (KPIs: retention rate, NPS, RevPAR impact)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pt-PT" sz="2400" b="1" dirty="0"/>
              <a:t>Challenges in CRM Implementation</a:t>
            </a:r>
          </a:p>
          <a:p>
            <a:pPr marL="0" indent="0">
              <a:buNone/>
            </a:pPr>
            <a:r>
              <a:rPr lang="en-GB" sz="2400" dirty="0"/>
              <a:t>• Data silos and integration problems</a:t>
            </a:r>
          </a:p>
          <a:p>
            <a:pPr marL="0" indent="0">
              <a:buNone/>
            </a:pPr>
            <a:r>
              <a:rPr lang="en-GB" sz="2400" dirty="0"/>
              <a:t>• Privacy and data protection</a:t>
            </a:r>
          </a:p>
          <a:p>
            <a:pPr marL="0" indent="0">
              <a:buNone/>
            </a:pPr>
            <a:r>
              <a:rPr lang="en-GB" sz="2400" dirty="0"/>
              <a:t>• Staff training and adoption resistance</a:t>
            </a:r>
          </a:p>
          <a:p>
            <a:pPr marL="0" indent="0">
              <a:buNone/>
            </a:pPr>
            <a:r>
              <a:rPr lang="en-GB" sz="2400" dirty="0"/>
              <a:t>• High cost of system updates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AC1C9B-D571-E12B-5CE8-A9EB62C859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21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744708704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35B19E-C2CD-8C6E-5718-C2A356EBF4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A2CF07-6480-8FB3-6E2D-B3C70A00C8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404664"/>
            <a:ext cx="11793688" cy="432048"/>
          </a:xfrm>
        </p:spPr>
        <p:txBody>
          <a:bodyPr/>
          <a:lstStyle/>
          <a:p>
            <a:r>
              <a:rPr lang="pt-PT" dirty="0"/>
              <a:t>Customer Relationship Management (CRM)</a:t>
            </a:r>
            <a:endParaRPr lang="en-GB" noProof="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4C73F8B-862E-89F0-191B-272EA252DD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389023" cy="52005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PT" sz="2400" b="1" dirty="0"/>
              <a:t>Emerging Trends</a:t>
            </a:r>
          </a:p>
          <a:p>
            <a:pPr marL="0" indent="0">
              <a:buNone/>
            </a:pPr>
            <a:r>
              <a:rPr lang="en-GB" sz="2400" dirty="0"/>
              <a:t>• AI &amp; predictive analytics for demand forecasting</a:t>
            </a:r>
          </a:p>
          <a:p>
            <a:pPr marL="0" indent="0">
              <a:buNone/>
            </a:pPr>
            <a:r>
              <a:rPr lang="en-GB" sz="2400" dirty="0"/>
              <a:t>• Social CRM (Instagram, TripAdvisor interactions)</a:t>
            </a:r>
          </a:p>
          <a:p>
            <a:pPr marL="0" indent="0">
              <a:buNone/>
            </a:pPr>
            <a:r>
              <a:rPr lang="en-GB" sz="2400" dirty="0"/>
              <a:t>• Voice assistants and IoT integration in rooms</a:t>
            </a:r>
          </a:p>
          <a:p>
            <a:pPr marL="0" indent="0">
              <a:buNone/>
            </a:pPr>
            <a:r>
              <a:rPr lang="en-GB" sz="2400" dirty="0"/>
              <a:t>• Blockchain for loyalty programs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pt-PT" sz="2400" b="1" dirty="0"/>
              <a:t>Best Practices</a:t>
            </a:r>
          </a:p>
          <a:p>
            <a:pPr marL="0" indent="0">
              <a:buNone/>
            </a:pPr>
            <a:r>
              <a:rPr lang="en-GB" sz="2400" dirty="0"/>
              <a:t>• Unified customer database</a:t>
            </a:r>
          </a:p>
          <a:p>
            <a:pPr marL="0" indent="0">
              <a:buNone/>
            </a:pPr>
            <a:r>
              <a:rPr lang="en-GB" sz="2400" dirty="0"/>
              <a:t>• Regular CRM audits</a:t>
            </a:r>
          </a:p>
          <a:p>
            <a:pPr marL="0" indent="0">
              <a:buNone/>
            </a:pPr>
            <a:r>
              <a:rPr lang="en-GB" sz="2400" dirty="0"/>
              <a:t>• Employee involvement in personalization</a:t>
            </a:r>
          </a:p>
          <a:p>
            <a:pPr marL="0" indent="0">
              <a:buNone/>
            </a:pPr>
            <a:r>
              <a:rPr lang="en-GB" sz="2400" dirty="0"/>
              <a:t>• Real-time guest feedback systems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B455060-3C1B-84AD-86B9-6F42BCD408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22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909386574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DE865C-9E17-3268-E1E2-FC2F42842B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Sample Stack: 80‑Room Independent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A0AFE43-03AA-53B7-6184-AD5A08E0B5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rPr lang="en-GB" sz="2400" noProof="0" dirty="0"/>
              <a:t>Core</a:t>
            </a:r>
          </a:p>
          <a:p>
            <a:pPr marL="0" indent="0">
              <a:buNone/>
            </a:pPr>
            <a:r>
              <a:rPr lang="en-GB" sz="2400" noProof="0" dirty="0"/>
              <a:t>       - Mews PMS + D‑EDGE channel + direct engine</a:t>
            </a:r>
          </a:p>
          <a:p>
            <a:r>
              <a:rPr lang="en-GB" sz="2400" noProof="0" dirty="0"/>
              <a:t>RMS &amp; BI</a:t>
            </a:r>
          </a:p>
          <a:p>
            <a:pPr marL="0" indent="0">
              <a:buNone/>
            </a:pPr>
            <a:r>
              <a:rPr lang="en-GB" sz="2400" noProof="0" dirty="0"/>
              <a:t>       - </a:t>
            </a:r>
            <a:r>
              <a:rPr lang="en-GB" sz="2400" noProof="0" dirty="0" err="1"/>
              <a:t>IDeaS</a:t>
            </a:r>
            <a:r>
              <a:rPr lang="en-GB" sz="2400" noProof="0" dirty="0"/>
              <a:t> + </a:t>
            </a:r>
            <a:r>
              <a:rPr lang="en-GB" sz="2400" noProof="0" dirty="0" err="1"/>
              <a:t>Fairmas</a:t>
            </a:r>
            <a:r>
              <a:rPr lang="en-GB" sz="2400" noProof="0" dirty="0"/>
              <a:t> + Lighthouse market data</a:t>
            </a:r>
          </a:p>
          <a:p>
            <a:r>
              <a:rPr lang="en-GB" sz="2400" noProof="0" dirty="0"/>
              <a:t>Guest tech</a:t>
            </a:r>
          </a:p>
          <a:p>
            <a:pPr marL="0" indent="0">
              <a:buNone/>
            </a:pPr>
            <a:r>
              <a:rPr lang="en-GB" sz="2400" noProof="0" dirty="0"/>
              <a:t>        - </a:t>
            </a:r>
            <a:r>
              <a:rPr lang="en-GB" sz="2400" noProof="0" dirty="0" err="1"/>
              <a:t>hotelbird</a:t>
            </a:r>
            <a:r>
              <a:rPr lang="en-GB" sz="2400" noProof="0" dirty="0"/>
              <a:t> kiosk/app + SALTO + </a:t>
            </a:r>
            <a:r>
              <a:rPr lang="en-GB" sz="2400" noProof="0" dirty="0" err="1"/>
              <a:t>TrustYou</a:t>
            </a:r>
            <a:endParaRPr lang="en-GB" sz="2400" noProof="0" dirty="0"/>
          </a:p>
          <a:p>
            <a:r>
              <a:rPr lang="en-GB" sz="2400" noProof="0" dirty="0"/>
              <a:t>Ops</a:t>
            </a:r>
          </a:p>
          <a:p>
            <a:pPr marL="0" indent="0">
              <a:buNone/>
            </a:pPr>
            <a:r>
              <a:rPr lang="en-GB" sz="2400" noProof="0" dirty="0"/>
              <a:t>        - </a:t>
            </a:r>
            <a:r>
              <a:rPr lang="en-GB" sz="2400" noProof="0" dirty="0" err="1"/>
              <a:t>hotelkit</a:t>
            </a:r>
            <a:r>
              <a:rPr lang="en-GB" sz="2400" noProof="0" dirty="0"/>
              <a:t> + Housekeeping module + maintenance tickets</a:t>
            </a:r>
          </a:p>
          <a:p>
            <a:r>
              <a:rPr lang="en-GB" sz="2400" noProof="0" dirty="0"/>
              <a:t>F&amp;B</a:t>
            </a:r>
          </a:p>
          <a:p>
            <a:pPr marL="0" indent="0">
              <a:buNone/>
            </a:pPr>
            <a:r>
              <a:rPr lang="en-GB" sz="2400" noProof="0" dirty="0"/>
              <a:t>         - </a:t>
            </a:r>
            <a:r>
              <a:rPr lang="en-GB" sz="2400" noProof="0" dirty="0" err="1"/>
              <a:t>Simphony</a:t>
            </a:r>
            <a:r>
              <a:rPr lang="en-GB" sz="2400" noProof="0" dirty="0"/>
              <a:t> with TSE + room‑charge integration</a:t>
            </a:r>
          </a:p>
          <a:p>
            <a:pPr marL="0" indent="0">
              <a:buNone/>
            </a:pPr>
            <a:endParaRPr lang="en-GB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EE3332-1936-E73B-C7DB-BE08E1ED9C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23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719882208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F8282D-4445-7487-4806-9F658AD270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Tourism / DMOs / Tours &amp; Activities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0D0A553-8656-400E-8ACF-EF354A004F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82551" y="1368810"/>
            <a:ext cx="7272808" cy="4868502"/>
          </a:xfrm>
        </p:spPr>
        <p:txBody>
          <a:bodyPr>
            <a:normAutofit/>
          </a:bodyPr>
          <a:lstStyle/>
          <a:p>
            <a:r>
              <a:rPr lang="en-US" sz="2400" noProof="0" dirty="0"/>
              <a:t>Tourism: Travel for leisure or business to explore destinations.</a:t>
            </a:r>
          </a:p>
          <a:p>
            <a:r>
              <a:rPr lang="en-US" sz="2400" noProof="0" dirty="0"/>
              <a:t>DMOs (Destination Management Organizations): Coordinate marketing, planning, and services to promote destinations and ensure sustainable tourism.</a:t>
            </a:r>
          </a:p>
          <a:p>
            <a:r>
              <a:rPr lang="en-US" sz="2400" noProof="0" dirty="0"/>
              <a:t>Tours &amp; Activities: Curated experiences offering cultural, adventure, or leisure opportunities for visitors. </a:t>
            </a:r>
            <a:endParaRPr lang="en-GB" sz="2400" noProof="0" dirty="0"/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1FF44C96-1C0D-8F89-2F86-33AB923D0C61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777" r="-376"/>
          <a:stretch>
            <a:fillRect/>
          </a:stretch>
        </p:blipFill>
        <p:spPr>
          <a:xfrm>
            <a:off x="7323311" y="946379"/>
            <a:ext cx="4896544" cy="5421186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CED3FE-6C97-89F0-B8FE-77899F2406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24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932489171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4DA1E9-7829-F7DC-A0F7-8201FDD41C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Booking, Ticketing &amp; Distribution 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C56AB05-DC2F-270E-4E4D-8A6620FDFF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7134673" cy="4795836"/>
          </a:xfrm>
        </p:spPr>
        <p:txBody>
          <a:bodyPr/>
          <a:lstStyle/>
          <a:p>
            <a:r>
              <a:rPr lang="en-GB" sz="2400" noProof="0" dirty="0"/>
              <a:t>Tour/Activity platforms</a:t>
            </a:r>
          </a:p>
          <a:p>
            <a:pPr marL="0" indent="0">
              <a:buNone/>
            </a:pPr>
            <a:r>
              <a:rPr lang="en-GB" sz="2400" noProof="0" dirty="0"/>
              <a:t>      - booking kit (DE), Regiondo (DE), Fare Harbor, Trek Soft</a:t>
            </a:r>
          </a:p>
          <a:p>
            <a:r>
              <a:rPr lang="en-GB" sz="2400" noProof="0" dirty="0"/>
              <a:t>OTAs</a:t>
            </a:r>
          </a:p>
          <a:p>
            <a:pPr marL="0" indent="0">
              <a:buNone/>
            </a:pPr>
            <a:r>
              <a:rPr lang="en-GB" sz="2400" noProof="0" dirty="0"/>
              <a:t>       - GetYourGuide (DE), Viator, </a:t>
            </a:r>
            <a:r>
              <a:rPr lang="en-GB" sz="2400" noProof="0" dirty="0" err="1"/>
              <a:t>Tiqets</a:t>
            </a:r>
            <a:endParaRPr lang="en-GB" sz="2400" noProof="0" dirty="0"/>
          </a:p>
          <a:p>
            <a:r>
              <a:rPr lang="en-GB" sz="2400" noProof="0" dirty="0"/>
              <a:t>Capacity &amp; slots</a:t>
            </a:r>
          </a:p>
          <a:p>
            <a:pPr marL="0" indent="0">
              <a:buNone/>
            </a:pPr>
            <a:r>
              <a:rPr lang="en-GB" sz="2400" noProof="0" dirty="0"/>
              <a:t>        - Real‑time inventory, mobile tickets, QR validation</a:t>
            </a:r>
          </a:p>
          <a:p>
            <a:pPr marL="0" indent="0">
              <a:buNone/>
            </a:pPr>
            <a:endParaRPr lang="en-GB" noProof="0" dirty="0"/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0CF30075-BF45-14A6-ABCC-8FA06FD0AC5D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19648" r="4833"/>
          <a:stretch>
            <a:fillRect/>
          </a:stretch>
        </p:blipFill>
        <p:spPr>
          <a:xfrm>
            <a:off x="8115399" y="1367867"/>
            <a:ext cx="3906188" cy="4574082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EAC5E2-D02A-76EB-0286-19DFDF8F33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25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955652055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BBE022-247B-78D6-0E7B-0836B024E3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DMO &amp; Destination Tools 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8FCA8D4-DEA6-1FB7-6C70-26F3EC11B5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rPr lang="en-GB" sz="2400" noProof="0" dirty="0"/>
              <a:t>Content &amp; maps</a:t>
            </a:r>
          </a:p>
          <a:p>
            <a:pPr marL="0" indent="0">
              <a:buNone/>
            </a:pPr>
            <a:r>
              <a:rPr lang="en-GB" sz="2400" noProof="0" dirty="0"/>
              <a:t>     - Outdoor active (DE), Feratel, TOMAS</a:t>
            </a:r>
          </a:p>
          <a:p>
            <a:r>
              <a:rPr lang="en-GB" sz="2400" noProof="0" dirty="0"/>
              <a:t>CRM for DMOs</a:t>
            </a:r>
          </a:p>
          <a:p>
            <a:pPr marL="0" indent="0">
              <a:buNone/>
            </a:pPr>
            <a:r>
              <a:rPr lang="en-GB" sz="2400" noProof="0" dirty="0"/>
              <a:t>      - Simple view, newsletter via Brevo/Clever Reach (DE)</a:t>
            </a:r>
          </a:p>
          <a:p>
            <a:r>
              <a:rPr lang="en-GB" sz="2400" noProof="0" dirty="0"/>
              <a:t>City passes &amp; bundles</a:t>
            </a:r>
          </a:p>
          <a:p>
            <a:pPr marL="0" indent="0">
              <a:buNone/>
            </a:pPr>
            <a:r>
              <a:rPr lang="en-GB" sz="2400" noProof="0" dirty="0"/>
              <a:t>      - Integrations with transport/museums; dynamic pricing emerging</a:t>
            </a:r>
          </a:p>
          <a:p>
            <a:pPr marL="0" indent="0">
              <a:buNone/>
            </a:pPr>
            <a:endParaRPr lang="en-GB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484779-4A86-D0BA-B6C1-29B6792384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26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589191522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BBABEB-FE04-BD6E-B08A-84A32F6E90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Marketing, Analytics &amp; Community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912798-B06D-3C41-F7FC-52A2B6CF6B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4470377" cy="4795836"/>
          </a:xfrm>
        </p:spPr>
        <p:txBody>
          <a:bodyPr>
            <a:normAutofit/>
          </a:bodyPr>
          <a:lstStyle/>
          <a:p>
            <a:pPr algn="just"/>
            <a:r>
              <a:rPr lang="en-GB" sz="2400" noProof="0" dirty="0"/>
              <a:t>Web &amp; analytics</a:t>
            </a:r>
          </a:p>
          <a:p>
            <a:pPr marL="0" indent="0" algn="just">
              <a:buNone/>
            </a:pPr>
            <a:r>
              <a:rPr lang="en-GB" sz="2400" noProof="0" dirty="0"/>
              <a:t>   - CMS + Matomo/GA; consent management (CMP)</a:t>
            </a:r>
          </a:p>
          <a:p>
            <a:pPr algn="just"/>
            <a:r>
              <a:rPr lang="en-GB" sz="2400" noProof="0" dirty="0"/>
              <a:t>Social scheduling</a:t>
            </a:r>
          </a:p>
          <a:p>
            <a:pPr marL="0" indent="0" algn="just">
              <a:buNone/>
            </a:pPr>
            <a:r>
              <a:rPr lang="en-GB" sz="2400" noProof="0" dirty="0"/>
              <a:t>    - Buffer, Hootsuite; UGC curation</a:t>
            </a:r>
          </a:p>
          <a:p>
            <a:pPr algn="just"/>
            <a:r>
              <a:rPr lang="en-GB" sz="2400" noProof="0" dirty="0"/>
              <a:t>Reputation</a:t>
            </a:r>
          </a:p>
          <a:p>
            <a:pPr marL="0" indent="0" algn="just">
              <a:buNone/>
            </a:pPr>
            <a:r>
              <a:rPr lang="en-GB" sz="2400" noProof="0" dirty="0"/>
              <a:t>     - Centralised review tracking across partners </a:t>
            </a:r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41CF291D-F014-B090-319F-76E51B2F052E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-613" r="1347" b="7018"/>
          <a:stretch>
            <a:fillRect/>
          </a:stretch>
        </p:blipFill>
        <p:spPr>
          <a:xfrm>
            <a:off x="5955159" y="1319896"/>
            <a:ext cx="6120680" cy="4701392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28ABDA-2572-B6E6-6540-45BD4B8406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27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709325370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7F95E7-D96F-7545-9D90-7B447C287B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Sample Stack: Regional DMO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E1D1D2-5D95-B99D-E2EB-DCF4975F56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rPr lang="en-GB" sz="2400" noProof="0" dirty="0"/>
              <a:t>Attractions</a:t>
            </a:r>
          </a:p>
          <a:p>
            <a:pPr marL="0" indent="0">
              <a:buNone/>
            </a:pPr>
            <a:r>
              <a:rPr lang="en-GB" sz="2400" noProof="0" dirty="0"/>
              <a:t>      - booking kit for partners + unified calendar</a:t>
            </a:r>
          </a:p>
          <a:p>
            <a:r>
              <a:rPr lang="en-GB" sz="2400" noProof="0" dirty="0"/>
              <a:t>Visibility</a:t>
            </a:r>
          </a:p>
          <a:p>
            <a:pPr marL="0" indent="0">
              <a:buNone/>
            </a:pPr>
            <a:r>
              <a:rPr lang="en-GB" sz="2400" noProof="0" dirty="0"/>
              <a:t>      - Outdoor active trails + Google Things to do</a:t>
            </a:r>
          </a:p>
          <a:p>
            <a:r>
              <a:rPr lang="en-GB" sz="2400" noProof="0" dirty="0"/>
              <a:t>CRM</a:t>
            </a:r>
          </a:p>
          <a:p>
            <a:pPr marL="0" indent="0">
              <a:buNone/>
            </a:pPr>
            <a:r>
              <a:rPr lang="en-GB" sz="2400" noProof="0" dirty="0"/>
              <a:t>       - Clever Reach (DE) segmented newsletters + events CRM</a:t>
            </a:r>
          </a:p>
          <a:p>
            <a:r>
              <a:rPr lang="en-GB" sz="2400" noProof="0" dirty="0"/>
              <a:t>Insights</a:t>
            </a:r>
          </a:p>
          <a:p>
            <a:pPr marL="0" indent="0">
              <a:buNone/>
            </a:pPr>
            <a:r>
              <a:rPr lang="en-GB" sz="2400" noProof="0" dirty="0"/>
              <a:t>        - Matomo dashboards; seasonal demand analysis</a:t>
            </a:r>
          </a:p>
          <a:p>
            <a:endParaRPr lang="en-GB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771D32-17D4-0153-5516-22F82DC78E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28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88773023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622F13-9150-E41B-2BD2-52862F351E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Cross‑Cutting: Integration, Data &amp; Comms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E8FF6E-9F9B-212A-E94E-75A346EB0E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en-GB" sz="2400" noProof="0" dirty="0"/>
              <a:t>Seamless Integration</a:t>
            </a:r>
          </a:p>
          <a:p>
            <a:pPr marL="0" indent="0">
              <a:buNone/>
            </a:pPr>
            <a:r>
              <a:rPr lang="en-GB" sz="2400" noProof="0" dirty="0"/>
              <a:t>          - Real-time APIs connect PMS, POS, CRM, and RMS </a:t>
            </a:r>
          </a:p>
          <a:p>
            <a:r>
              <a:rPr lang="en-GB" sz="2400" noProof="0" dirty="0"/>
              <a:t>Robust Data Architecture</a:t>
            </a:r>
          </a:p>
          <a:p>
            <a:pPr marL="0" indent="0">
              <a:buNone/>
            </a:pPr>
            <a:r>
              <a:rPr lang="en-GB" sz="2400" noProof="0" dirty="0"/>
              <a:t>          - Use middleware, EU-based warehousing with BI layers for analytics. </a:t>
            </a:r>
          </a:p>
          <a:p>
            <a:r>
              <a:rPr lang="en-GB" sz="2400" noProof="0" dirty="0"/>
              <a:t>Data Governance &amp; Security</a:t>
            </a:r>
          </a:p>
          <a:p>
            <a:pPr marL="0" indent="0">
              <a:buNone/>
            </a:pPr>
            <a:r>
              <a:rPr lang="en-GB" sz="2400" noProof="0" dirty="0"/>
              <a:t>          - GDPR compliant, encrypted data, clear ownership, and regular backups</a:t>
            </a:r>
          </a:p>
          <a:p>
            <a:r>
              <a:rPr lang="en-GB" sz="2400" noProof="0" dirty="0"/>
              <a:t>Effective Communication</a:t>
            </a:r>
          </a:p>
          <a:p>
            <a:pPr marL="0" indent="0">
              <a:buNone/>
            </a:pPr>
            <a:r>
              <a:rPr lang="en-GB" sz="2400" noProof="0" dirty="0"/>
              <a:t>          - Mobile-first frontline tools, guest communication with WhatsApp Business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9FAE67-6EDB-3E84-6F67-9ED3DDB9F7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29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495297155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FECAAE-12B5-B54B-15BD-AD5FAE14A9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Integrations &amp; Data Architecture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263FB9-66B7-9F1B-A317-C020DA3691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 algn="just"/>
            <a:r>
              <a:rPr lang="en-GB" sz="2400" noProof="0" dirty="0"/>
              <a:t>APIs &amp; webhooks</a:t>
            </a:r>
          </a:p>
          <a:p>
            <a:pPr marL="0" indent="0" algn="just">
              <a:buNone/>
            </a:pPr>
            <a:r>
              <a:rPr lang="en-GB" sz="2400" noProof="0" dirty="0"/>
              <a:t>     - Real‑time sync PMS↔POS↔CRM↔RMS</a:t>
            </a:r>
          </a:p>
          <a:p>
            <a:pPr algn="just"/>
            <a:r>
              <a:rPr lang="en-GB" sz="2400" noProof="0" dirty="0"/>
              <a:t>Middleware</a:t>
            </a:r>
          </a:p>
          <a:p>
            <a:pPr marL="0" indent="0" algn="just">
              <a:buNone/>
            </a:pPr>
            <a:r>
              <a:rPr lang="en-GB" sz="2400" noProof="0" dirty="0"/>
              <a:t>      - n8n (self‑hosted, EU), Make.com; SFTP where needed</a:t>
            </a:r>
          </a:p>
          <a:p>
            <a:pPr algn="just"/>
            <a:r>
              <a:rPr lang="en-GB" sz="2400" noProof="0" dirty="0"/>
              <a:t>Warehousing</a:t>
            </a:r>
          </a:p>
          <a:p>
            <a:pPr marL="0" indent="0" algn="just">
              <a:buNone/>
            </a:pPr>
            <a:r>
              <a:rPr lang="en-GB" sz="2400" noProof="0" dirty="0"/>
              <a:t>      - PostgreSQL/Snowflake (EU region), BI layers</a:t>
            </a:r>
          </a:p>
          <a:p>
            <a:pPr algn="just"/>
            <a:r>
              <a:rPr lang="en-GB" sz="2400" noProof="0" dirty="0"/>
              <a:t>Data governance</a:t>
            </a:r>
          </a:p>
          <a:p>
            <a:pPr marL="0" indent="0" algn="just">
              <a:buNone/>
            </a:pPr>
            <a:r>
              <a:rPr lang="en-GB" sz="2400" noProof="0" dirty="0"/>
              <a:t>      - Data </a:t>
            </a:r>
            <a:r>
              <a:rPr lang="en-GB" sz="2400" noProof="0" dirty="0" err="1"/>
              <a:t>catalog</a:t>
            </a:r>
            <a:r>
              <a:rPr lang="en-GB" sz="2400" noProof="0" dirty="0"/>
              <a:t>, ownership, SLAs, backups/encryption</a:t>
            </a:r>
          </a:p>
          <a:p>
            <a:pPr marL="0" indent="0">
              <a:buNone/>
            </a:pPr>
            <a:endParaRPr lang="en-GB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0B9BB4-9AA3-2139-8BE6-03E51097C31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30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772731743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17BC72-DF95-18C0-610B-5E04AB2AC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Communication &amp; Collaboration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0444B70-4E63-CC1D-4FD7-CBBA18FE04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6486601" cy="4795836"/>
          </a:xfrm>
        </p:spPr>
        <p:txBody>
          <a:bodyPr>
            <a:normAutofit/>
          </a:bodyPr>
          <a:lstStyle/>
          <a:p>
            <a:r>
              <a:rPr lang="en-GB" sz="2400" noProof="0" dirty="0"/>
              <a:t>Frontline comms</a:t>
            </a:r>
          </a:p>
          <a:p>
            <a:pPr marL="0" indent="0">
              <a:buNone/>
            </a:pPr>
            <a:r>
              <a:rPr lang="en-GB" sz="2400" noProof="0" dirty="0"/>
              <a:t>  - Beekeeper (CH), Teams, Slack</a:t>
            </a:r>
          </a:p>
          <a:p>
            <a:r>
              <a:rPr lang="en-GB" sz="2400" noProof="0" dirty="0"/>
              <a:t>Task </a:t>
            </a:r>
            <a:r>
              <a:rPr lang="en-GB" sz="2400" noProof="0" dirty="0" err="1"/>
              <a:t>mgmt</a:t>
            </a:r>
            <a:endParaRPr lang="en-GB" sz="2400" noProof="0" dirty="0"/>
          </a:p>
          <a:p>
            <a:pPr marL="0" indent="0">
              <a:buNone/>
            </a:pPr>
            <a:r>
              <a:rPr lang="en-GB" sz="2400" noProof="0" dirty="0"/>
              <a:t>   - Asana, Trello, </a:t>
            </a:r>
            <a:r>
              <a:rPr lang="en-GB" sz="2400" noProof="0" dirty="0" err="1"/>
              <a:t>hotelkit</a:t>
            </a:r>
            <a:r>
              <a:rPr lang="en-GB" sz="2400" noProof="0" dirty="0"/>
              <a:t> tasks, </a:t>
            </a:r>
            <a:r>
              <a:rPr lang="en-GB" sz="2400" noProof="0" dirty="0" err="1"/>
              <a:t>Quore</a:t>
            </a:r>
            <a:endParaRPr lang="en-GB" sz="2400" noProof="0" dirty="0"/>
          </a:p>
          <a:p>
            <a:r>
              <a:rPr lang="en-GB" sz="2400" noProof="0" dirty="0"/>
              <a:t>SOPs &amp; training</a:t>
            </a:r>
          </a:p>
          <a:p>
            <a:pPr marL="0" indent="0">
              <a:buNone/>
            </a:pPr>
            <a:r>
              <a:rPr lang="en-GB" sz="2400" noProof="0" dirty="0"/>
              <a:t>    - Notion/Confluence; micro‑learning &amp; checklists</a:t>
            </a:r>
          </a:p>
          <a:p>
            <a:r>
              <a:rPr lang="en-GB" sz="2400" noProof="0" dirty="0"/>
              <a:t>Guest comms policy</a:t>
            </a:r>
          </a:p>
          <a:p>
            <a:pPr marL="0" indent="0">
              <a:buNone/>
            </a:pPr>
            <a:r>
              <a:rPr lang="en-GB" sz="2400" noProof="0" dirty="0"/>
              <a:t>    - WhatsApp Business archiving, consent, opt‑out</a:t>
            </a:r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80BE6716-B824-F808-3356-341BAF5B2BD1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2784" t="4623" r="3939" b="7959"/>
          <a:stretch>
            <a:fillRect/>
          </a:stretch>
        </p:blipFill>
        <p:spPr>
          <a:xfrm>
            <a:off x="7427654" y="1412776"/>
            <a:ext cx="4752527" cy="4464496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44D62F-85F9-FA92-D86A-BE80C64A2A4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31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295992950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13C124-E5FE-6521-4F40-160DEBEFAE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Selection Criteria &amp; TCO 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5FB3307-7E8B-54EE-7BD6-96FB84D010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rPr lang="en-GB" sz="2400" noProof="0" dirty="0"/>
              <a:t>Function &amp; UX</a:t>
            </a:r>
          </a:p>
          <a:p>
            <a:pPr marL="0" indent="0">
              <a:buNone/>
            </a:pPr>
            <a:r>
              <a:rPr lang="en-GB" sz="2400" noProof="0" dirty="0"/>
              <a:t>    - Role fit, multilingual, mobile‑first</a:t>
            </a:r>
          </a:p>
          <a:p>
            <a:r>
              <a:rPr lang="en-GB" sz="2400" noProof="0" dirty="0"/>
              <a:t>Compliance &amp; security</a:t>
            </a:r>
          </a:p>
          <a:p>
            <a:pPr marL="0" indent="0">
              <a:buNone/>
            </a:pPr>
            <a:r>
              <a:rPr lang="en-GB" sz="2400" noProof="0" dirty="0"/>
              <a:t>     - GDPR, TSE, ISO 27001 statements, DPAs</a:t>
            </a:r>
          </a:p>
          <a:p>
            <a:r>
              <a:rPr lang="en-GB" sz="2400" noProof="0" dirty="0"/>
              <a:t>Ecosystem &amp; support</a:t>
            </a:r>
          </a:p>
          <a:p>
            <a:pPr marL="0" indent="0">
              <a:buNone/>
            </a:pPr>
            <a:r>
              <a:rPr lang="en-GB" sz="2400" noProof="0" dirty="0"/>
              <a:t>     - German support SLAs; partner network</a:t>
            </a:r>
          </a:p>
          <a:p>
            <a:r>
              <a:rPr lang="en-GB" sz="2400" noProof="0" dirty="0"/>
              <a:t>Costs &amp; lock‑in</a:t>
            </a:r>
          </a:p>
          <a:p>
            <a:pPr marL="0" indent="0">
              <a:buNone/>
            </a:pPr>
            <a:r>
              <a:rPr lang="en-GB" sz="2400" noProof="0" dirty="0"/>
              <a:t>     - Contracts, data export, migration paths</a:t>
            </a:r>
          </a:p>
          <a:p>
            <a:pPr marL="0" indent="0">
              <a:buNone/>
            </a:pPr>
            <a:endParaRPr lang="en-GB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0B2197-5688-F05A-7087-7F64905F6F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32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734705838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D046F3-97AB-82D9-0839-F81DA8F747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Trends to Watch (2025+)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A4B96B-B1C5-30E9-71FB-FDC8CF069B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6486601" cy="4795836"/>
          </a:xfrm>
        </p:spPr>
        <p:txBody>
          <a:bodyPr/>
          <a:lstStyle/>
          <a:p>
            <a:r>
              <a:rPr lang="en-GB" sz="2400" noProof="0" dirty="0"/>
              <a:t>AI</a:t>
            </a:r>
          </a:p>
          <a:p>
            <a:pPr marL="0" indent="0">
              <a:buNone/>
            </a:pPr>
            <a:r>
              <a:rPr lang="en-GB" sz="2400" noProof="0" dirty="0"/>
              <a:t>   - Demand forecasting, dynamic pricing, staff rostering, chatbots</a:t>
            </a:r>
          </a:p>
          <a:p>
            <a:r>
              <a:rPr lang="en-GB" sz="2400" noProof="0" dirty="0"/>
              <a:t>Contactless journeys</a:t>
            </a:r>
          </a:p>
          <a:p>
            <a:pPr marL="0" indent="0">
              <a:buNone/>
            </a:pPr>
            <a:r>
              <a:rPr lang="en-GB" sz="2400" noProof="0" dirty="0"/>
              <a:t>    - Kiosk/app check‑in, mobile keys, QR menus</a:t>
            </a:r>
          </a:p>
          <a:p>
            <a:r>
              <a:rPr lang="en-GB" sz="2400" noProof="0" dirty="0"/>
              <a:t>Sustainability tech</a:t>
            </a:r>
          </a:p>
          <a:p>
            <a:pPr marL="0" indent="0">
              <a:buNone/>
            </a:pPr>
            <a:r>
              <a:rPr lang="en-GB" sz="2400" noProof="0" dirty="0"/>
              <a:t>     - Energy </a:t>
            </a:r>
            <a:r>
              <a:rPr lang="en-GB" sz="2400" noProof="0" dirty="0" err="1"/>
              <a:t>mgmt</a:t>
            </a:r>
            <a:r>
              <a:rPr lang="en-GB" sz="2400" noProof="0" dirty="0"/>
              <a:t> (</a:t>
            </a:r>
            <a:r>
              <a:rPr lang="en-GB" sz="2400" noProof="0" dirty="0" err="1"/>
              <a:t>Betterspace</a:t>
            </a:r>
            <a:r>
              <a:rPr lang="en-GB" sz="2400" noProof="0" dirty="0"/>
              <a:t>), waste tracking</a:t>
            </a:r>
          </a:p>
          <a:p>
            <a:r>
              <a:rPr lang="en-GB" sz="2400" noProof="0" dirty="0"/>
              <a:t>Identity &amp; payments</a:t>
            </a:r>
          </a:p>
          <a:p>
            <a:pPr marL="0" indent="0">
              <a:buNone/>
            </a:pPr>
            <a:r>
              <a:rPr lang="en-GB" sz="2400" noProof="0" dirty="0"/>
              <a:t>     - Network tokenization, SCA, tap‑to‑pay</a:t>
            </a:r>
          </a:p>
          <a:p>
            <a:pPr marL="0" indent="0">
              <a:buNone/>
            </a:pPr>
            <a:endParaRPr lang="en-GB" noProof="0" dirty="0"/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FCBB7839-220B-2A2B-7D18-BC016B56F2B5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-374" r="1025"/>
          <a:stretch>
            <a:fillRect/>
          </a:stretch>
        </p:blipFill>
        <p:spPr>
          <a:xfrm>
            <a:off x="7107287" y="1252836"/>
            <a:ext cx="4824536" cy="4795837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BEDF07-C45D-6233-B1FB-AB517D9963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33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003162580"/>
      </p:ext>
    </p:extLst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276CBE-8F99-E8A0-58EA-9EDB439D3F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In‑Class Discussion &amp; Activities 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1BB0C83-9308-6445-9100-43D393EFDA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5"/>
            <a:ext cx="10879089" cy="5128493"/>
          </a:xfrm>
        </p:spPr>
        <p:txBody>
          <a:bodyPr>
            <a:noAutofit/>
          </a:bodyPr>
          <a:lstStyle/>
          <a:p>
            <a:r>
              <a:rPr lang="en-US" sz="2400" noProof="0" dirty="0"/>
              <a:t>Discuss key components of restaurant operations and technology.</a:t>
            </a:r>
          </a:p>
          <a:p>
            <a:r>
              <a:rPr lang="en-US" sz="2400" noProof="0" dirty="0"/>
              <a:t>Role-play: Assign student roles to simulate a restaurant environment.</a:t>
            </a:r>
          </a:p>
          <a:p>
            <a:r>
              <a:rPr lang="en-US" sz="2400" noProof="0" dirty="0"/>
              <a:t>Analyze case studies on restaurant tech stack and customer service challenges.</a:t>
            </a:r>
          </a:p>
          <a:p>
            <a:r>
              <a:rPr lang="en-US" sz="2400" noProof="0" dirty="0"/>
              <a:t>Group activity: Design a simple restaurant floor plan or menu concept.</a:t>
            </a:r>
          </a:p>
          <a:p>
            <a:r>
              <a:rPr lang="en-US" sz="2400" noProof="0" dirty="0"/>
              <a:t>Technology demo: Practice using POS system or digital order management.</a:t>
            </a:r>
          </a:p>
          <a:p>
            <a:r>
              <a:rPr lang="en-US" sz="2400" noProof="0" dirty="0"/>
              <a:t>Problem-solving: Identify solutions for common restaurant operational issues.</a:t>
            </a:r>
          </a:p>
          <a:p>
            <a:r>
              <a:rPr lang="en-US" sz="2400" noProof="0" dirty="0"/>
              <a:t>Reflection: Discuss the impact of technology on customer experience.</a:t>
            </a:r>
            <a:endParaRPr lang="en-GB" sz="2400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BBAEBF-2BE6-356E-1E96-CA66ECF4804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34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510860771"/>
      </p:ext>
    </p:extLst>
  </p:cSld>
  <p:clrMapOvr>
    <a:masterClrMapping/>
  </p:clrMapOvr>
  <p:transition spd="slow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6E4FDD-4473-6BE2-B0C5-C23B771856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Activities 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55C5A5-2C73-DF65-C657-3BA4278A0B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rPr lang="en-GB" sz="2400" noProof="0" dirty="0"/>
              <a:t>Stack comparison</a:t>
            </a:r>
          </a:p>
          <a:p>
            <a:pPr marL="0" indent="0">
              <a:buNone/>
            </a:pPr>
            <a:r>
              <a:rPr lang="en-GB" sz="2400" noProof="0" dirty="0"/>
              <a:t>           - Pick a German restaurant/hotel; map current vs target stack</a:t>
            </a:r>
          </a:p>
          <a:p>
            <a:r>
              <a:rPr lang="en-GB" sz="2400" noProof="0" dirty="0"/>
              <a:t>Data flow sketch</a:t>
            </a:r>
          </a:p>
          <a:p>
            <a:pPr marL="0" indent="0">
              <a:buNone/>
            </a:pPr>
            <a:r>
              <a:rPr lang="en-GB" sz="2400" noProof="0" dirty="0"/>
              <a:t>           - Draw integrations and data ownership, note GDPR risks</a:t>
            </a:r>
          </a:p>
          <a:p>
            <a:r>
              <a:rPr lang="en-GB" sz="2400" noProof="0" dirty="0"/>
              <a:t>Vendor RFP</a:t>
            </a:r>
          </a:p>
          <a:p>
            <a:pPr marL="0" indent="0">
              <a:buNone/>
            </a:pPr>
            <a:r>
              <a:rPr lang="en-GB" sz="2400" noProof="0" dirty="0"/>
              <a:t>           - Draft top 10 requirements and evaluation rubric</a:t>
            </a:r>
          </a:p>
          <a:p>
            <a:r>
              <a:rPr lang="en-GB" sz="2400" noProof="0" dirty="0"/>
              <a:t>KPI dashboard</a:t>
            </a:r>
          </a:p>
          <a:p>
            <a:pPr marL="0" indent="0">
              <a:buNone/>
            </a:pPr>
            <a:r>
              <a:rPr lang="en-GB" sz="2400" noProof="0" dirty="0"/>
              <a:t>           - Define 8–10 cross‑system KPIs for weekly review</a:t>
            </a:r>
          </a:p>
          <a:p>
            <a:pPr marL="0" indent="0">
              <a:buNone/>
            </a:pPr>
            <a:endParaRPr lang="en-GB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1645B8-1DCA-B910-D8C4-E2F557AB941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35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396776026"/>
      </p:ext>
    </p:extLst>
  </p:cSld>
  <p:clrMapOvr>
    <a:masterClrMapping/>
  </p:clrMapOvr>
  <p:transition spd="slow"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6A71E111-77D4-D11A-A1D5-5C448C122D0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09FD21B-92DD-2EE7-A3B3-8A410F8DB6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7D656A-AB84-6B7A-FE61-9A23AE815C6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56568232"/>
      </p:ext>
    </p:extLst>
  </p:cSld>
  <p:clrMapOvr>
    <a:masterClrMapping/>
  </p:clrMapOvr>
  <p:transition spd="slow">
    <p:wipe dir="r"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0</TotalTime>
  <Words>2031</Words>
  <Application>Microsoft Office PowerPoint</Application>
  <PresentationFormat>Custom</PresentationFormat>
  <Paragraphs>330</Paragraphs>
  <Slides>37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2" baseType="lpstr">
      <vt:lpstr>Minion</vt:lpstr>
      <vt:lpstr>Arial</vt:lpstr>
      <vt:lpstr>Calibri</vt:lpstr>
      <vt:lpstr>Georgia</vt:lpstr>
      <vt:lpstr>Corporate template-set Universiteit Leiden</vt:lpstr>
      <vt:lpstr>Tools &amp; Software in the Hospitality  Industry   </vt:lpstr>
      <vt:lpstr>Agenda </vt:lpstr>
      <vt:lpstr>Compliance Snapshot (Germany/EU) </vt:lpstr>
      <vt:lpstr>Restaurants: Core Stack </vt:lpstr>
      <vt:lpstr>POS &amp; Payments </vt:lpstr>
      <vt:lpstr>Reservations &amp; Table Management</vt:lpstr>
      <vt:lpstr>Delivery &amp; Aggregators </vt:lpstr>
      <vt:lpstr>Inventory, Procurement &amp; HACCP </vt:lpstr>
      <vt:lpstr>Workforce &amp; Scheduling </vt:lpstr>
      <vt:lpstr>CRM, Loyalty &amp; Feedback </vt:lpstr>
      <vt:lpstr>Analytics &amp; BI</vt:lpstr>
      <vt:lpstr>Sample Stack: Multi‑Unit Casual Dining </vt:lpstr>
      <vt:lpstr>Hotels: Core Stack </vt:lpstr>
      <vt:lpstr>PMS, CRS &amp; Distribution </vt:lpstr>
      <vt:lpstr>Revenue, Rates &amp; BI</vt:lpstr>
      <vt:lpstr>Guest Experience &amp; Operations</vt:lpstr>
      <vt:lpstr>F&amp;B &amp; POS in Hotels</vt:lpstr>
      <vt:lpstr>Compliance &amp; Data</vt:lpstr>
      <vt:lpstr>In‑Class Discussion &amp; Activities </vt:lpstr>
      <vt:lpstr>Customer Relationship Management (CRM)</vt:lpstr>
      <vt:lpstr>Customer Relationship Management (CRM)</vt:lpstr>
      <vt:lpstr>Customer Relationship Management (CRM)</vt:lpstr>
      <vt:lpstr>Customer Relationship Management (CRM)</vt:lpstr>
      <vt:lpstr>Sample Stack: 80‑Room Independent</vt:lpstr>
      <vt:lpstr>Tourism / DMOs / Tours &amp; Activities</vt:lpstr>
      <vt:lpstr>Booking, Ticketing &amp; Distribution </vt:lpstr>
      <vt:lpstr>DMO &amp; Destination Tools </vt:lpstr>
      <vt:lpstr>Marketing, Analytics &amp; Community</vt:lpstr>
      <vt:lpstr>Sample Stack: Regional DMO</vt:lpstr>
      <vt:lpstr>Cross‑Cutting: Integration, Data &amp; Comms</vt:lpstr>
      <vt:lpstr>Integrations &amp; Data Architecture</vt:lpstr>
      <vt:lpstr>Communication &amp; Collaboration</vt:lpstr>
      <vt:lpstr>Selection Criteria &amp; TCO </vt:lpstr>
      <vt:lpstr>Trends to Watch (2025+)</vt:lpstr>
      <vt:lpstr>In‑Class Discussion &amp; Activities </vt:lpstr>
      <vt:lpstr>Activities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Jay Thakur</cp:lastModifiedBy>
  <cp:revision>295</cp:revision>
  <dcterms:created xsi:type="dcterms:W3CDTF">2023-10-18T00:40:52Z</dcterms:created>
  <dcterms:modified xsi:type="dcterms:W3CDTF">2025-11-11T07:32:59Z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