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6" r:id="rId5"/>
    <p:sldId id="270" r:id="rId6"/>
    <p:sldId id="280" r:id="rId7"/>
    <p:sldId id="287" r:id="rId8"/>
    <p:sldId id="282" r:id="rId9"/>
    <p:sldId id="283" r:id="rId10"/>
    <p:sldId id="284" r:id="rId11"/>
    <p:sldId id="285" r:id="rId12"/>
    <p:sldId id="286" r:id="rId13"/>
    <p:sldId id="288" r:id="rId14"/>
    <p:sldId id="289" r:id="rId15"/>
    <p:sldId id="290" r:id="rId16"/>
    <p:sldId id="291" r:id="rId17"/>
    <p:sldId id="293" r:id="rId18"/>
    <p:sldId id="306" r:id="rId19"/>
    <p:sldId id="303" r:id="rId20"/>
    <p:sldId id="304" r:id="rId21"/>
    <p:sldId id="305" r:id="rId22"/>
    <p:sldId id="307" r:id="rId23"/>
    <p:sldId id="309" r:id="rId24"/>
    <p:sldId id="308" r:id="rId25"/>
    <p:sldId id="310" r:id="rId26"/>
    <p:sldId id="312" r:id="rId27"/>
    <p:sldId id="313" r:id="rId28"/>
    <p:sldId id="314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269" r:id="rId39"/>
  </p:sldIdLst>
  <p:sldSz cx="1219835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Georgia" panose="02040502050405020303" pitchFamily="18" charset="0"/>
      <p:regular r:id="rId46"/>
      <p:bold r:id="rId47"/>
      <p:italic r:id="rId48"/>
      <p:boldItalic r:id="rId49"/>
    </p:embeddedFont>
    <p:embeddedFont>
      <p:font typeface="Minion" panose="02000503070000020003" pitchFamily="2" charset="0"/>
      <p:regular r:id="rId50"/>
      <p:bold r:id="rId51"/>
      <p:italic r:id="rId52"/>
      <p:boldItalic r:id="rId53"/>
    </p:embeddedFont>
  </p:embeddedFontLst>
  <p:custDataLst>
    <p:tags r:id="rId5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b="1" dirty="0"/>
            <a:t>EIA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Screening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Impact Management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The EIA Report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Review &amp; Licensing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DE" dirty="0"/>
            <a:t>Monitoring</a:t>
          </a: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E13A5C9A-AA89-8A40-976A-467A53FFF155}">
      <dgm:prSet/>
      <dgm:spPr/>
      <dgm:t>
        <a:bodyPr/>
        <a:lstStyle/>
        <a:p>
          <a:pPr rtl="0"/>
          <a:r>
            <a:rPr lang="en-US" dirty="0"/>
            <a:t>Scoping</a:t>
          </a:r>
        </a:p>
      </dgm:t>
    </dgm:pt>
    <dgm:pt modelId="{BB0170EE-A605-824B-8AC9-B118417EF33D}" type="parTrans" cxnId="{E7CAED9F-F822-B04F-8B39-0678C1FB654C}">
      <dgm:prSet/>
      <dgm:spPr/>
      <dgm:t>
        <a:bodyPr/>
        <a:lstStyle/>
        <a:p>
          <a:endParaRPr lang="en-US"/>
        </a:p>
      </dgm:t>
    </dgm:pt>
    <dgm:pt modelId="{F0A50A0D-52DA-304F-B36E-604F5C615E6E}" type="sibTrans" cxnId="{E7CAED9F-F822-B04F-8B39-0678C1FB654C}">
      <dgm:prSet/>
      <dgm:spPr/>
      <dgm:t>
        <a:bodyPr/>
        <a:lstStyle/>
        <a:p>
          <a:endParaRPr lang="en-US"/>
        </a:p>
      </dgm:t>
    </dgm:pt>
    <dgm:pt modelId="{BAD7A5AF-4BBD-8244-B8B9-C20B0C0A2DF4}">
      <dgm:prSet/>
      <dgm:spPr/>
      <dgm:t>
        <a:bodyPr/>
        <a:lstStyle/>
        <a:p>
          <a:r>
            <a:rPr lang="en-US" dirty="0"/>
            <a:t>Impact Assessment &amp; Mitigation</a:t>
          </a:r>
        </a:p>
      </dgm:t>
    </dgm:pt>
    <dgm:pt modelId="{73862618-6A46-034D-BAF6-10E2570AF098}" type="parTrans" cxnId="{07B551FF-ABF8-A440-9131-073F975BC9B8}">
      <dgm:prSet/>
      <dgm:spPr/>
      <dgm:t>
        <a:bodyPr/>
        <a:lstStyle/>
        <a:p>
          <a:endParaRPr lang="en-US"/>
        </a:p>
      </dgm:t>
    </dgm:pt>
    <dgm:pt modelId="{EE38CB8D-2A2A-4144-96B2-2E3AD442C6D7}" type="sibTrans" cxnId="{07B551FF-ABF8-A440-9131-073F975BC9B8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7"/>
      <dgm:spPr/>
    </dgm:pt>
    <dgm:pt modelId="{CCA012CC-5011-6A40-9384-C2357472BB80}" type="pres">
      <dgm:prSet presAssocID="{B797336F-3AE2-1446-AAD9-4378039CE4D3}" presName="connectorText" presStyleLbl="sibTrans2D1" presStyleIdx="0" presStyleCnt="7"/>
      <dgm:spPr/>
    </dgm:pt>
    <dgm:pt modelId="{33AE45FE-2802-6A42-ACE8-A7040CED4011}" type="pres">
      <dgm:prSet presAssocID="{914CD524-2814-F041-9E2A-5A1B8528FC0F}" presName="node" presStyleLbl="node1" presStyleIdx="0" presStyleCnt="7">
        <dgm:presLayoutVars>
          <dgm:bulletEnabled val="1"/>
        </dgm:presLayoutVars>
      </dgm:prSet>
      <dgm:spPr/>
    </dgm:pt>
    <dgm:pt modelId="{0A4EE19B-AE18-274E-9841-72356C35DE8A}" type="pres">
      <dgm:prSet presAssocID="{BB0170EE-A605-824B-8AC9-B118417EF33D}" presName="parTrans" presStyleLbl="sibTrans2D1" presStyleIdx="1" presStyleCnt="7"/>
      <dgm:spPr/>
    </dgm:pt>
    <dgm:pt modelId="{D369686F-3099-6A4B-8628-4BCC32A1E5C1}" type="pres">
      <dgm:prSet presAssocID="{BB0170EE-A605-824B-8AC9-B118417EF33D}" presName="connectorText" presStyleLbl="sibTrans2D1" presStyleIdx="1" presStyleCnt="7"/>
      <dgm:spPr/>
    </dgm:pt>
    <dgm:pt modelId="{9236EB7F-8C9A-2547-9AB4-C68AC949A2D1}" type="pres">
      <dgm:prSet presAssocID="{E13A5C9A-AA89-8A40-976A-467A53FFF155}" presName="node" presStyleLbl="node1" presStyleIdx="1" presStyleCnt="7">
        <dgm:presLayoutVars>
          <dgm:bulletEnabled val="1"/>
        </dgm:presLayoutVars>
      </dgm:prSet>
      <dgm:spPr/>
    </dgm:pt>
    <dgm:pt modelId="{45C0AAD3-518E-BD48-8AE1-FF075962AD39}" type="pres">
      <dgm:prSet presAssocID="{73862618-6A46-034D-BAF6-10E2570AF098}" presName="parTrans" presStyleLbl="sibTrans2D1" presStyleIdx="2" presStyleCnt="7"/>
      <dgm:spPr/>
    </dgm:pt>
    <dgm:pt modelId="{94FC3E7A-E190-BA4F-81BF-4A93FA4DDE6D}" type="pres">
      <dgm:prSet presAssocID="{73862618-6A46-034D-BAF6-10E2570AF098}" presName="connectorText" presStyleLbl="sibTrans2D1" presStyleIdx="2" presStyleCnt="7"/>
      <dgm:spPr/>
    </dgm:pt>
    <dgm:pt modelId="{4DE1C076-E851-9542-8721-5579DAA90C9B}" type="pres">
      <dgm:prSet presAssocID="{BAD7A5AF-4BBD-8244-B8B9-C20B0C0A2DF4}" presName="node" presStyleLbl="node1" presStyleIdx="2" presStyleCnt="7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3" presStyleCnt="7"/>
      <dgm:spPr/>
    </dgm:pt>
    <dgm:pt modelId="{29CA2AAA-639E-B340-BC84-3CAB41A00DA0}" type="pres">
      <dgm:prSet presAssocID="{E6A4B837-EF00-A546-8941-FE7A5D9FD870}" presName="connectorText" presStyleLbl="sibTrans2D1" presStyleIdx="3" presStyleCnt="7"/>
      <dgm:spPr/>
    </dgm:pt>
    <dgm:pt modelId="{2F9AB5B6-8516-954C-929D-9DFBF2DDEBBE}" type="pres">
      <dgm:prSet presAssocID="{32256466-28EC-8F4D-9C56-010CC35ACC51}" presName="node" presStyleLbl="node1" presStyleIdx="3" presStyleCnt="7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4" presStyleCnt="7"/>
      <dgm:spPr/>
    </dgm:pt>
    <dgm:pt modelId="{F388633E-23E5-B84A-B671-A0FCA1E438F3}" type="pres">
      <dgm:prSet presAssocID="{3EE9BA00-C0EF-B541-9368-0D886135D309}" presName="connectorText" presStyleLbl="sibTrans2D1" presStyleIdx="4" presStyleCnt="7"/>
      <dgm:spPr/>
    </dgm:pt>
    <dgm:pt modelId="{D22A1B1C-5B96-F148-B268-F21156DF5061}" type="pres">
      <dgm:prSet presAssocID="{9EF8E38A-8B5F-5742-9640-DB1FF4C45F03}" presName="node" presStyleLbl="node1" presStyleIdx="4" presStyleCnt="7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5" presStyleCnt="7"/>
      <dgm:spPr/>
    </dgm:pt>
    <dgm:pt modelId="{16015FDA-4368-3A44-9C61-1B24044DD94B}" type="pres">
      <dgm:prSet presAssocID="{240EFFF3-8F22-924E-90F9-41324925ED1D}" presName="connectorText" presStyleLbl="sibTrans2D1" presStyleIdx="5" presStyleCnt="7"/>
      <dgm:spPr/>
    </dgm:pt>
    <dgm:pt modelId="{F9F092CB-0D6B-8E43-A8C0-17DA5DF0C5FF}" type="pres">
      <dgm:prSet presAssocID="{908EE5F2-2EBF-B046-913D-1166F2FE1A6F}" presName="node" presStyleLbl="node1" presStyleIdx="5" presStyleCnt="7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6" presStyleCnt="7"/>
      <dgm:spPr/>
    </dgm:pt>
    <dgm:pt modelId="{9DAE2019-5567-B14D-A1C7-FA1FF3DEFB51}" type="pres">
      <dgm:prSet presAssocID="{A0C9BEB3-5BC0-1540-B115-FFEE9BB22436}" presName="connectorText" presStyleLbl="sibTrans2D1" presStyleIdx="6" presStyleCnt="7"/>
      <dgm:spPr/>
    </dgm:pt>
    <dgm:pt modelId="{AE36BF02-F7E4-2744-8886-A38EEEE8A4A4}" type="pres">
      <dgm:prSet presAssocID="{295D3F41-485B-834A-9F44-51786FB62684}" presName="node" presStyleLbl="node1" presStyleIdx="6" presStyleCnt="7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091D4512-5A47-1B40-8EBE-05A471A5047C}" type="presOf" srcId="{73862618-6A46-034D-BAF6-10E2570AF098}" destId="{45C0AAD3-518E-BD48-8AE1-FF075962AD39}" srcOrd="0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831CEB2E-8327-DD4A-A26D-986875583C30}" type="presOf" srcId="{BB0170EE-A605-824B-8AC9-B118417EF33D}" destId="{0A4EE19B-AE18-274E-9841-72356C35DE8A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4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5" destOrd="0" parTransId="{240EFFF3-8F22-924E-90F9-41324925ED1D}" sibTransId="{3329ACD5-69C4-154B-A61D-3E0DCF5FAB14}"/>
    <dgm:cxn modelId="{C8D6B86A-8F69-5F45-9A59-70DBB1358B8F}" type="presOf" srcId="{BB0170EE-A605-824B-8AC9-B118417EF33D}" destId="{D369686F-3099-6A4B-8628-4BCC32A1E5C1}" srcOrd="1" destOrd="0" presId="urn:microsoft.com/office/officeart/2005/8/layout/radial5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C2C85F7A-5C4A-CC4E-904F-73930E702DA3}" type="presOf" srcId="{73862618-6A46-034D-BAF6-10E2570AF098}" destId="{94FC3E7A-E190-BA4F-81BF-4A93FA4DDE6D}" srcOrd="1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3" destOrd="0" parTransId="{E6A4B837-EF00-A546-8941-FE7A5D9FD870}" sibTransId="{58FFDE2D-E18A-0241-8606-2AD865EF1694}"/>
    <dgm:cxn modelId="{E7CAED9F-F822-B04F-8B39-0678C1FB654C}" srcId="{166B73B4-B0CA-2847-ABAC-8C10AAAD4D5A}" destId="{E13A5C9A-AA89-8A40-976A-467A53FFF155}" srcOrd="1" destOrd="0" parTransId="{BB0170EE-A605-824B-8AC9-B118417EF33D}" sibTransId="{F0A50A0D-52DA-304F-B36E-604F5C615E6E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6" destOrd="0" parTransId="{A0C9BEB3-5BC0-1540-B115-FFEE9BB22436}" sibTransId="{13C889DD-4891-5744-8986-EC01F48432AD}"/>
    <dgm:cxn modelId="{6AF8F0B2-A709-304A-8119-9598C79F16FE}" type="presOf" srcId="{E13A5C9A-AA89-8A40-976A-467A53FFF155}" destId="{9236EB7F-8C9A-2547-9AB4-C68AC949A2D1}" srcOrd="0" destOrd="0" presId="urn:microsoft.com/office/officeart/2005/8/layout/radial5"/>
    <dgm:cxn modelId="{B0757AB3-4C63-904E-9784-8CA0A818BD1D}" type="presOf" srcId="{BAD7A5AF-4BBD-8244-B8B9-C20B0C0A2DF4}" destId="{4DE1C076-E851-9542-8721-5579DAA90C9B}" srcOrd="0" destOrd="0" presId="urn:microsoft.com/office/officeart/2005/8/layout/radial5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07B551FF-ABF8-A440-9131-073F975BC9B8}" srcId="{166B73B4-B0CA-2847-ABAC-8C10AAAD4D5A}" destId="{BAD7A5AF-4BBD-8244-B8B9-C20B0C0A2DF4}" srcOrd="2" destOrd="0" parTransId="{73862618-6A46-034D-BAF6-10E2570AF098}" sibTransId="{EE38CB8D-2A2A-4144-96B2-2E3AD442C6D7}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03E6375C-66BC-7D49-AEDB-A307B56D95D6}" type="presParOf" srcId="{0263D80A-06E8-9E4D-B508-D4472E189F63}" destId="{0A4EE19B-AE18-274E-9841-72356C35DE8A}" srcOrd="3" destOrd="0" presId="urn:microsoft.com/office/officeart/2005/8/layout/radial5"/>
    <dgm:cxn modelId="{F766DF2F-C6E7-CA4C-B47E-3A010A8CBD7A}" type="presParOf" srcId="{0A4EE19B-AE18-274E-9841-72356C35DE8A}" destId="{D369686F-3099-6A4B-8628-4BCC32A1E5C1}" srcOrd="0" destOrd="0" presId="urn:microsoft.com/office/officeart/2005/8/layout/radial5"/>
    <dgm:cxn modelId="{103A2022-9AA5-6645-9578-9E481AB5DB17}" type="presParOf" srcId="{0263D80A-06E8-9E4D-B508-D4472E189F63}" destId="{9236EB7F-8C9A-2547-9AB4-C68AC949A2D1}" srcOrd="4" destOrd="0" presId="urn:microsoft.com/office/officeart/2005/8/layout/radial5"/>
    <dgm:cxn modelId="{833198F1-02FC-9C40-9A67-44C9D5D85BD1}" type="presParOf" srcId="{0263D80A-06E8-9E4D-B508-D4472E189F63}" destId="{45C0AAD3-518E-BD48-8AE1-FF075962AD39}" srcOrd="5" destOrd="0" presId="urn:microsoft.com/office/officeart/2005/8/layout/radial5"/>
    <dgm:cxn modelId="{EA316CEB-4B11-234F-AA89-510ABAED80EE}" type="presParOf" srcId="{45C0AAD3-518E-BD48-8AE1-FF075962AD39}" destId="{94FC3E7A-E190-BA4F-81BF-4A93FA4DDE6D}" srcOrd="0" destOrd="0" presId="urn:microsoft.com/office/officeart/2005/8/layout/radial5"/>
    <dgm:cxn modelId="{0FDE7128-A43A-3540-ABB7-4EE490047D91}" type="presParOf" srcId="{0263D80A-06E8-9E4D-B508-D4472E189F63}" destId="{4DE1C076-E851-9542-8721-5579DAA90C9B}" srcOrd="6" destOrd="0" presId="urn:microsoft.com/office/officeart/2005/8/layout/radial5"/>
    <dgm:cxn modelId="{CC481C75-1AB7-E148-B5F5-12BBBC0B1C92}" type="presParOf" srcId="{0263D80A-06E8-9E4D-B508-D4472E189F63}" destId="{724178F7-FE35-7B43-B051-717442DEBDBC}" srcOrd="7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8" destOrd="0" presId="urn:microsoft.com/office/officeart/2005/8/layout/radial5"/>
    <dgm:cxn modelId="{23C2BC9D-94E5-7C49-AB42-FAF9B7A9F1A5}" type="presParOf" srcId="{0263D80A-06E8-9E4D-B508-D4472E189F63}" destId="{46425910-43DE-C24E-828A-319CE20202EA}" srcOrd="9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10" destOrd="0" presId="urn:microsoft.com/office/officeart/2005/8/layout/radial5"/>
    <dgm:cxn modelId="{251A5FDA-D3DE-0344-8B2D-A1463A7D47BC}" type="presParOf" srcId="{0263D80A-06E8-9E4D-B508-D4472E189F63}" destId="{16E317A5-9052-604F-AC96-2C80084197DF}" srcOrd="11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12" destOrd="0" presId="urn:microsoft.com/office/officeart/2005/8/layout/radial5"/>
    <dgm:cxn modelId="{36409316-D389-E24B-9DC8-EB90EFB050C5}" type="presParOf" srcId="{0263D80A-06E8-9E4D-B508-D4472E189F63}" destId="{B615B72D-61EF-1644-83A7-353646A01CB8}" srcOrd="13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2046961" y="1914098"/>
          <a:ext cx="1036401" cy="103640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700" b="1" kern="1200" dirty="0"/>
            <a:t>EIA</a:t>
          </a:r>
        </a:p>
      </dsp:txBody>
      <dsp:txXfrm>
        <a:off x="2198738" y="2065875"/>
        <a:ext cx="732847" cy="732847"/>
      </dsp:txXfrm>
    </dsp:sp>
    <dsp:sp modelId="{8C189818-31B3-A14C-9F8E-86F8D3516A39}">
      <dsp:nvSpPr>
        <dsp:cNvPr id="0" name=""/>
        <dsp:cNvSpPr/>
      </dsp:nvSpPr>
      <dsp:spPr>
        <a:xfrm rot="16200000">
          <a:off x="2400535" y="1454382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448061" y="1565275"/>
        <a:ext cx="234201" cy="190103"/>
      </dsp:txXfrm>
    </dsp:sp>
    <dsp:sp modelId="{33AE45FE-2802-6A42-ACE8-A7040CED4011}">
      <dsp:nvSpPr>
        <dsp:cNvPr id="0" name=""/>
        <dsp:cNvSpPr/>
      </dsp:nvSpPr>
      <dsp:spPr>
        <a:xfrm>
          <a:off x="1923078" y="8701"/>
          <a:ext cx="1284166" cy="128416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Screening</a:t>
          </a:r>
          <a:endParaRPr lang="en-DE" sz="1100" kern="1200" dirty="0"/>
        </a:p>
      </dsp:txBody>
      <dsp:txXfrm>
        <a:off x="2111140" y="196763"/>
        <a:ext cx="908042" cy="908042"/>
      </dsp:txXfrm>
    </dsp:sp>
    <dsp:sp modelId="{0A4EE19B-AE18-274E-9841-72356C35DE8A}">
      <dsp:nvSpPr>
        <dsp:cNvPr id="0" name=""/>
        <dsp:cNvSpPr/>
      </dsp:nvSpPr>
      <dsp:spPr>
        <a:xfrm rot="19285714">
          <a:off x="3041245" y="1762931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051614" y="1855930"/>
        <a:ext cx="234201" cy="190103"/>
      </dsp:txXfrm>
    </dsp:sp>
    <dsp:sp modelId="{9236EB7F-8C9A-2547-9AB4-C68AC949A2D1}">
      <dsp:nvSpPr>
        <dsp:cNvPr id="0" name=""/>
        <dsp:cNvSpPr/>
      </dsp:nvSpPr>
      <dsp:spPr>
        <a:xfrm>
          <a:off x="3315923" y="679459"/>
          <a:ext cx="1284166" cy="128416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Scoping</a:t>
          </a:r>
        </a:p>
      </dsp:txBody>
      <dsp:txXfrm>
        <a:off x="3503985" y="867521"/>
        <a:ext cx="908042" cy="908042"/>
      </dsp:txXfrm>
    </dsp:sp>
    <dsp:sp modelId="{45C0AAD3-518E-BD48-8AE1-FF075962AD39}">
      <dsp:nvSpPr>
        <dsp:cNvPr id="0" name=""/>
        <dsp:cNvSpPr/>
      </dsp:nvSpPr>
      <dsp:spPr>
        <a:xfrm rot="771429">
          <a:off x="3199487" y="2456235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3200679" y="2509027"/>
        <a:ext cx="234201" cy="190103"/>
      </dsp:txXfrm>
    </dsp:sp>
    <dsp:sp modelId="{4DE1C076-E851-9542-8721-5579DAA90C9B}">
      <dsp:nvSpPr>
        <dsp:cNvPr id="0" name=""/>
        <dsp:cNvSpPr/>
      </dsp:nvSpPr>
      <dsp:spPr>
        <a:xfrm>
          <a:off x="3659927" y="2186640"/>
          <a:ext cx="1284166" cy="128416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Impact Assessment &amp; Mitigation</a:t>
          </a:r>
        </a:p>
      </dsp:txBody>
      <dsp:txXfrm>
        <a:off x="3847989" y="2374702"/>
        <a:ext cx="908042" cy="908042"/>
      </dsp:txXfrm>
    </dsp:sp>
    <dsp:sp modelId="{724178F7-FE35-7B43-B051-717442DEBDBC}">
      <dsp:nvSpPr>
        <dsp:cNvPr id="0" name=""/>
        <dsp:cNvSpPr/>
      </dsp:nvSpPr>
      <dsp:spPr>
        <a:xfrm rot="3857143">
          <a:off x="2756102" y="3012222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2783007" y="3032770"/>
        <a:ext cx="234201" cy="190103"/>
      </dsp:txXfrm>
    </dsp:sp>
    <dsp:sp modelId="{2F9AB5B6-8516-954C-929D-9DFBF2DDEBBE}">
      <dsp:nvSpPr>
        <dsp:cNvPr id="0" name=""/>
        <dsp:cNvSpPr/>
      </dsp:nvSpPr>
      <dsp:spPr>
        <a:xfrm>
          <a:off x="2696048" y="3395305"/>
          <a:ext cx="1284166" cy="128416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Impact Management</a:t>
          </a:r>
          <a:endParaRPr lang="en-DE" sz="1100" kern="1200" dirty="0"/>
        </a:p>
      </dsp:txBody>
      <dsp:txXfrm>
        <a:off x="2884110" y="3583367"/>
        <a:ext cx="908042" cy="908042"/>
      </dsp:txXfrm>
    </dsp:sp>
    <dsp:sp modelId="{46425910-43DE-C24E-828A-319CE20202EA}">
      <dsp:nvSpPr>
        <dsp:cNvPr id="0" name=""/>
        <dsp:cNvSpPr/>
      </dsp:nvSpPr>
      <dsp:spPr>
        <a:xfrm rot="6942857">
          <a:off x="2044969" y="3012222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2113115" y="3032770"/>
        <a:ext cx="234201" cy="190103"/>
      </dsp:txXfrm>
    </dsp:sp>
    <dsp:sp modelId="{D22A1B1C-5B96-F148-B268-F21156DF5061}">
      <dsp:nvSpPr>
        <dsp:cNvPr id="0" name=""/>
        <dsp:cNvSpPr/>
      </dsp:nvSpPr>
      <dsp:spPr>
        <a:xfrm>
          <a:off x="1150108" y="3395305"/>
          <a:ext cx="1284166" cy="128416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The EIA Report</a:t>
          </a:r>
          <a:endParaRPr lang="en-DE" sz="1100" kern="1200" dirty="0"/>
        </a:p>
      </dsp:txBody>
      <dsp:txXfrm>
        <a:off x="1338170" y="3583367"/>
        <a:ext cx="908042" cy="908042"/>
      </dsp:txXfrm>
    </dsp:sp>
    <dsp:sp modelId="{16E317A5-9052-604F-AC96-2C80084197DF}">
      <dsp:nvSpPr>
        <dsp:cNvPr id="0" name=""/>
        <dsp:cNvSpPr/>
      </dsp:nvSpPr>
      <dsp:spPr>
        <a:xfrm rot="10028571">
          <a:off x="1601584" y="2456235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695443" y="2509027"/>
        <a:ext cx="234201" cy="190103"/>
      </dsp:txXfrm>
    </dsp:sp>
    <dsp:sp modelId="{F9F092CB-0D6B-8E43-A8C0-17DA5DF0C5FF}">
      <dsp:nvSpPr>
        <dsp:cNvPr id="0" name=""/>
        <dsp:cNvSpPr/>
      </dsp:nvSpPr>
      <dsp:spPr>
        <a:xfrm>
          <a:off x="186230" y="2186640"/>
          <a:ext cx="1284166" cy="128416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Review &amp; Licensing</a:t>
          </a:r>
          <a:endParaRPr lang="en-DE" sz="1100" kern="1200" dirty="0"/>
        </a:p>
      </dsp:txBody>
      <dsp:txXfrm>
        <a:off x="374292" y="2374702"/>
        <a:ext cx="908042" cy="908042"/>
      </dsp:txXfrm>
    </dsp:sp>
    <dsp:sp modelId="{B615B72D-61EF-1644-83A7-353646A01CB8}">
      <dsp:nvSpPr>
        <dsp:cNvPr id="0" name=""/>
        <dsp:cNvSpPr/>
      </dsp:nvSpPr>
      <dsp:spPr>
        <a:xfrm rot="13114286">
          <a:off x="1759826" y="1762931"/>
          <a:ext cx="329252" cy="3168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1844508" y="1855930"/>
        <a:ext cx="234201" cy="190103"/>
      </dsp:txXfrm>
    </dsp:sp>
    <dsp:sp modelId="{AE36BF02-F7E4-2744-8886-A38EEEE8A4A4}">
      <dsp:nvSpPr>
        <dsp:cNvPr id="0" name=""/>
        <dsp:cNvSpPr/>
      </dsp:nvSpPr>
      <dsp:spPr>
        <a:xfrm>
          <a:off x="530234" y="679459"/>
          <a:ext cx="1284166" cy="128416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Monitoring</a:t>
          </a:r>
        </a:p>
      </dsp:txBody>
      <dsp:txXfrm>
        <a:off x="718296" y="867521"/>
        <a:ext cx="908042" cy="9080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459375" y="1631001"/>
          <a:ext cx="843420" cy="84342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200" b="1" kern="1200" dirty="0"/>
            <a:t>EIA</a:t>
          </a:r>
        </a:p>
      </dsp:txBody>
      <dsp:txXfrm>
        <a:off x="1582891" y="1754517"/>
        <a:ext cx="596388" cy="596388"/>
      </dsp:txXfrm>
    </dsp:sp>
    <dsp:sp modelId="{8C189818-31B3-A14C-9F8E-86F8D3516A39}">
      <dsp:nvSpPr>
        <dsp:cNvPr id="0" name=""/>
        <dsp:cNvSpPr/>
      </dsp:nvSpPr>
      <dsp:spPr>
        <a:xfrm rot="16200000">
          <a:off x="1765042" y="1325089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1793101" y="1390560"/>
        <a:ext cx="175968" cy="112237"/>
      </dsp:txXfrm>
    </dsp:sp>
    <dsp:sp modelId="{33AE45FE-2802-6A42-ACE8-A7040CED4011}">
      <dsp:nvSpPr>
        <dsp:cNvPr id="0" name=""/>
        <dsp:cNvSpPr/>
      </dsp:nvSpPr>
      <dsp:spPr>
        <a:xfrm>
          <a:off x="1353947" y="138826"/>
          <a:ext cx="1054276" cy="10542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Screening</a:t>
          </a:r>
          <a:endParaRPr lang="en-DE" sz="900" kern="1200" dirty="0"/>
        </a:p>
      </dsp:txBody>
      <dsp:txXfrm>
        <a:off x="1508342" y="293221"/>
        <a:ext cx="745486" cy="745486"/>
      </dsp:txXfrm>
    </dsp:sp>
    <dsp:sp modelId="{0A4EE19B-AE18-274E-9841-72356C35DE8A}">
      <dsp:nvSpPr>
        <dsp:cNvPr id="0" name=""/>
        <dsp:cNvSpPr/>
      </dsp:nvSpPr>
      <dsp:spPr>
        <a:xfrm rot="19285714">
          <a:off x="2260795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266917" y="1618738"/>
        <a:ext cx="175968" cy="112237"/>
      </dsp:txXfrm>
    </dsp:sp>
    <dsp:sp modelId="{9236EB7F-8C9A-2547-9AB4-C68AC949A2D1}">
      <dsp:nvSpPr>
        <dsp:cNvPr id="0" name=""/>
        <dsp:cNvSpPr/>
      </dsp:nvSpPr>
      <dsp:spPr>
        <a:xfrm>
          <a:off x="2438151" y="660950"/>
          <a:ext cx="1054276" cy="1054276"/>
        </a:xfrm>
        <a:prstGeom prst="ellipse">
          <a:avLst/>
        </a:prstGeom>
        <a:solidFill>
          <a:schemeClr val="accent5">
            <a:hueOff val="2020499"/>
            <a:satOff val="4215"/>
            <a:lumOff val="16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Scoping</a:t>
          </a:r>
        </a:p>
      </dsp:txBody>
      <dsp:txXfrm>
        <a:off x="2592546" y="815345"/>
        <a:ext cx="745486" cy="745486"/>
      </dsp:txXfrm>
    </dsp:sp>
    <dsp:sp modelId="{45C0AAD3-518E-BD48-8AE1-FF075962AD39}">
      <dsp:nvSpPr>
        <dsp:cNvPr id="0" name=""/>
        <dsp:cNvSpPr/>
      </dsp:nvSpPr>
      <dsp:spPr>
        <a:xfrm rot="771429">
          <a:off x="2383236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83939" y="2131448"/>
        <a:ext cx="175968" cy="112237"/>
      </dsp:txXfrm>
    </dsp:sp>
    <dsp:sp modelId="{4DE1C076-E851-9542-8721-5579DAA90C9B}">
      <dsp:nvSpPr>
        <dsp:cNvPr id="0" name=""/>
        <dsp:cNvSpPr/>
      </dsp:nvSpPr>
      <dsp:spPr>
        <a:xfrm>
          <a:off x="2705927" y="1834154"/>
          <a:ext cx="1054276" cy="1054276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Assessment &amp; Mitigation</a:t>
          </a:r>
        </a:p>
      </dsp:txBody>
      <dsp:txXfrm>
        <a:off x="2860322" y="1988549"/>
        <a:ext cx="745486" cy="745486"/>
      </dsp:txXfrm>
    </dsp:sp>
    <dsp:sp modelId="{724178F7-FE35-7B43-B051-717442DEBDBC}">
      <dsp:nvSpPr>
        <dsp:cNvPr id="0" name=""/>
        <dsp:cNvSpPr/>
      </dsp:nvSpPr>
      <dsp:spPr>
        <a:xfrm rot="3857143">
          <a:off x="2040164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056049" y="2542610"/>
        <a:ext cx="175968" cy="112237"/>
      </dsp:txXfrm>
    </dsp:sp>
    <dsp:sp modelId="{2F9AB5B6-8516-954C-929D-9DFBF2DDEBBE}">
      <dsp:nvSpPr>
        <dsp:cNvPr id="0" name=""/>
        <dsp:cNvSpPr/>
      </dsp:nvSpPr>
      <dsp:spPr>
        <a:xfrm>
          <a:off x="1955635" y="2774990"/>
          <a:ext cx="1054276" cy="1054276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Impact Management</a:t>
          </a:r>
          <a:endParaRPr lang="en-DE" sz="900" kern="1200" dirty="0"/>
        </a:p>
      </dsp:txBody>
      <dsp:txXfrm>
        <a:off x="2110030" y="2929385"/>
        <a:ext cx="745486" cy="745486"/>
      </dsp:txXfrm>
    </dsp:sp>
    <dsp:sp modelId="{46425910-43DE-C24E-828A-319CE20202EA}">
      <dsp:nvSpPr>
        <dsp:cNvPr id="0" name=""/>
        <dsp:cNvSpPr/>
      </dsp:nvSpPr>
      <dsp:spPr>
        <a:xfrm rot="6942857">
          <a:off x="1489920" y="2530478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530153" y="2542610"/>
        <a:ext cx="175968" cy="112237"/>
      </dsp:txXfrm>
    </dsp:sp>
    <dsp:sp modelId="{D22A1B1C-5B96-F148-B268-F21156DF5061}">
      <dsp:nvSpPr>
        <dsp:cNvPr id="0" name=""/>
        <dsp:cNvSpPr/>
      </dsp:nvSpPr>
      <dsp:spPr>
        <a:xfrm>
          <a:off x="752260" y="2774990"/>
          <a:ext cx="1054276" cy="1054276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The EIA Report</a:t>
          </a:r>
          <a:endParaRPr lang="en-DE" sz="900" kern="1200" dirty="0"/>
        </a:p>
      </dsp:txBody>
      <dsp:txXfrm>
        <a:off x="906655" y="2929385"/>
        <a:ext cx="745486" cy="745486"/>
      </dsp:txXfrm>
    </dsp:sp>
    <dsp:sp modelId="{16E317A5-9052-604F-AC96-2C80084197DF}">
      <dsp:nvSpPr>
        <dsp:cNvPr id="0" name=""/>
        <dsp:cNvSpPr/>
      </dsp:nvSpPr>
      <dsp:spPr>
        <a:xfrm rot="10028571">
          <a:off x="1146848" y="2100280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202263" y="2131448"/>
        <a:ext cx="175968" cy="112237"/>
      </dsp:txXfrm>
    </dsp:sp>
    <dsp:sp modelId="{F9F092CB-0D6B-8E43-A8C0-17DA5DF0C5FF}">
      <dsp:nvSpPr>
        <dsp:cNvPr id="0" name=""/>
        <dsp:cNvSpPr/>
      </dsp:nvSpPr>
      <dsp:spPr>
        <a:xfrm>
          <a:off x="1968" y="1834154"/>
          <a:ext cx="1054276" cy="1054276"/>
        </a:xfrm>
        <a:prstGeom prst="ellipse">
          <a:avLst/>
        </a:prstGeom>
        <a:solidFill>
          <a:schemeClr val="accent5">
            <a:hueOff val="10102495"/>
            <a:satOff val="21074"/>
            <a:lumOff val="83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Review &amp; Licensing</a:t>
          </a:r>
          <a:endParaRPr lang="en-DE" sz="900" kern="1200" dirty="0"/>
        </a:p>
      </dsp:txBody>
      <dsp:txXfrm>
        <a:off x="156363" y="1988549"/>
        <a:ext cx="745486" cy="745486"/>
      </dsp:txXfrm>
    </dsp:sp>
    <dsp:sp modelId="{B615B72D-61EF-1644-83A7-353646A01CB8}">
      <dsp:nvSpPr>
        <dsp:cNvPr id="0" name=""/>
        <dsp:cNvSpPr/>
      </dsp:nvSpPr>
      <dsp:spPr>
        <a:xfrm rot="13114286">
          <a:off x="1269289" y="1563831"/>
          <a:ext cx="232086" cy="1870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319285" y="1618738"/>
        <a:ext cx="175968" cy="112237"/>
      </dsp:txXfrm>
    </dsp:sp>
    <dsp:sp modelId="{AE36BF02-F7E4-2744-8886-A38EEEE8A4A4}">
      <dsp:nvSpPr>
        <dsp:cNvPr id="0" name=""/>
        <dsp:cNvSpPr/>
      </dsp:nvSpPr>
      <dsp:spPr>
        <a:xfrm>
          <a:off x="269744" y="660950"/>
          <a:ext cx="1054276" cy="1054276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900" kern="1200" dirty="0"/>
            <a:t>Monitoring</a:t>
          </a:r>
        </a:p>
      </dsp:txBody>
      <dsp:txXfrm>
        <a:off x="424139" y="815345"/>
        <a:ext cx="745486" cy="745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19-09-2025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19-09-2025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19-09-2025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 err="1"/>
              <a:t>Outline</a:t>
            </a:r>
            <a:r>
              <a:rPr lang="nl-NL" sz="3600" dirty="0"/>
              <a:t>: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32017" y="1628800"/>
            <a:ext cx="6846640" cy="3843808"/>
          </a:xfrm>
        </p:spPr>
        <p:txBody>
          <a:bodyPr>
            <a:normAutofit/>
          </a:bodyPr>
          <a:lstStyle/>
          <a:p>
            <a:r>
              <a:rPr lang="nl-NL" dirty="0"/>
              <a:t>Resource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Development</a:t>
            </a:r>
          </a:p>
          <a:p>
            <a:r>
              <a:rPr lang="nl-NL" dirty="0" err="1"/>
              <a:t>Destination</a:t>
            </a:r>
            <a:r>
              <a:rPr lang="nl-NL" dirty="0"/>
              <a:t> Development </a:t>
            </a:r>
            <a:r>
              <a:rPr lang="nl-NL" dirty="0" err="1"/>
              <a:t>Elements</a:t>
            </a:r>
            <a:endParaRPr lang="nl-NL" dirty="0"/>
          </a:p>
          <a:p>
            <a:r>
              <a:rPr lang="nl-NL" dirty="0" err="1"/>
              <a:t>Protected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National </a:t>
            </a:r>
            <a:r>
              <a:rPr lang="nl-NL" dirty="0" err="1"/>
              <a:t>Parks</a:t>
            </a:r>
            <a:r>
              <a:rPr lang="nl-NL" dirty="0"/>
              <a:t> in </a:t>
            </a:r>
          </a:p>
          <a:p>
            <a:pPr marL="0" indent="0">
              <a:buNone/>
            </a:pP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marL="0" indent="0">
              <a:buNone/>
            </a:pPr>
            <a:r>
              <a:rPr lang="nl-NL" sz="2400" dirty="0">
                <a:solidFill>
                  <a:schemeClr val="bg2"/>
                </a:solidFill>
              </a:rPr>
              <a:t>4</a:t>
            </a:r>
            <a:r>
              <a:rPr lang="nl-NL" dirty="0"/>
              <a:t>. Ras Mohammed National Park, Egypt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2"/>
                </a:solidFill>
              </a:rPr>
              <a:t>5. </a:t>
            </a:r>
            <a:r>
              <a:rPr lang="nl-NL" sz="2400" dirty="0" err="1">
                <a:solidFill>
                  <a:schemeClr val="bg2"/>
                </a:solidFill>
              </a:rPr>
              <a:t>Environmental</a:t>
            </a:r>
            <a:r>
              <a:rPr lang="nl-NL" sz="2400" dirty="0">
                <a:solidFill>
                  <a:schemeClr val="bg2"/>
                </a:solidFill>
              </a:rPr>
              <a:t> Impact </a:t>
            </a:r>
            <a:r>
              <a:rPr lang="nl-NL" sz="2400" dirty="0" err="1">
                <a:solidFill>
                  <a:schemeClr val="bg2"/>
                </a:solidFill>
              </a:rPr>
              <a:t>Mitigation</a:t>
            </a:r>
            <a:br>
              <a:rPr lang="nl-NL" dirty="0"/>
            </a:b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Sustainable tourism: how to travel responsibly">
            <a:extLst>
              <a:ext uri="{FF2B5EF4-FFF2-40B4-BE49-F238E27FC236}">
                <a16:creationId xmlns:a16="http://schemas.microsoft.com/office/drawing/2014/main" id="{7F21AB9F-F9CF-B7F6-77F9-EBEA90CCF5D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5" r="19785"/>
          <a:stretch>
            <a:fillRect/>
          </a:stretch>
        </p:blipFill>
        <p:spPr bwMode="auto">
          <a:xfrm>
            <a:off x="7970838" y="1484313"/>
            <a:ext cx="4213225" cy="465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509705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spitality &amp; Tourism - PUM">
            <a:extLst>
              <a:ext uri="{FF2B5EF4-FFF2-40B4-BE49-F238E27FC236}">
                <a16:creationId xmlns:a16="http://schemas.microsoft.com/office/drawing/2014/main" id="{86C18882-1E30-5292-C224-6491ABA37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42"/>
            <a:ext cx="12198349" cy="6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CF0B34-AC24-7DE1-57DE-38FC40FD14FA}"/>
              </a:ext>
            </a:extLst>
          </p:cNvPr>
          <p:cNvSpPr txBox="1"/>
          <p:nvPr/>
        </p:nvSpPr>
        <p:spPr>
          <a:xfrm>
            <a:off x="698575" y="1052736"/>
            <a:ext cx="5544616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3200" b="1" dirty="0">
                <a:solidFill>
                  <a:schemeClr val="bg2"/>
                </a:solidFill>
              </a:rPr>
              <a:t>1- Resource Planning </a:t>
            </a:r>
            <a:r>
              <a:rPr lang="nl-NL" sz="3200" b="1" dirty="0" err="1">
                <a:solidFill>
                  <a:schemeClr val="bg2"/>
                </a:solidFill>
              </a:rPr>
              <a:t>and</a:t>
            </a:r>
            <a:r>
              <a:rPr lang="nl-NL" sz="3200" b="1" dirty="0">
                <a:solidFill>
                  <a:schemeClr val="bg2"/>
                </a:solidFill>
              </a:rPr>
              <a:t> </a:t>
            </a:r>
            <a:r>
              <a:rPr lang="nl-NL" sz="3200" b="1" dirty="0" err="1">
                <a:solidFill>
                  <a:schemeClr val="bg2"/>
                </a:solidFill>
              </a:rPr>
              <a:t>Destination</a:t>
            </a:r>
            <a:r>
              <a:rPr lang="nl-NL" sz="3200" b="1" dirty="0">
                <a:solidFill>
                  <a:schemeClr val="bg2"/>
                </a:solidFill>
              </a:rPr>
              <a:t> Development</a:t>
            </a:r>
          </a:p>
        </p:txBody>
      </p:sp>
    </p:spTree>
    <p:extLst>
      <p:ext uri="{BB962C8B-B14F-4D97-AF65-F5344CB8AC3E}">
        <p14:creationId xmlns:p14="http://schemas.microsoft.com/office/powerpoint/2010/main" val="94229405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coordinated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 of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includes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ECCEE96-D558-1831-1E7C-0788C8CC8364}"/>
              </a:ext>
            </a:extLst>
          </p:cNvPr>
          <p:cNvGraphicFramePr>
            <a:graphicFrameLocks noGrp="1"/>
          </p:cNvGraphicFramePr>
          <p:nvPr/>
        </p:nvGraphicFramePr>
        <p:xfrm>
          <a:off x="482551" y="2872740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103816798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1037398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Attractions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Amenities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6051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Access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Marketing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0420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Pricing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10612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8527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Mangement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Prevent</a:t>
            </a:r>
            <a:r>
              <a:rPr lang="nl-NL" dirty="0"/>
              <a:t> </a:t>
            </a:r>
            <a:r>
              <a:rPr lang="nl-NL" dirty="0" err="1"/>
              <a:t>duplication</a:t>
            </a:r>
            <a:r>
              <a:rPr lang="nl-NL" dirty="0"/>
              <a:t>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Promotion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Visitor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Training </a:t>
            </a:r>
            <a:r>
              <a:rPr lang="nl-NL" b="0" dirty="0" err="1"/>
              <a:t>and</a:t>
            </a:r>
            <a:r>
              <a:rPr lang="nl-NL" b="0" dirty="0"/>
              <a:t> business support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Identify</a:t>
            </a:r>
            <a:r>
              <a:rPr lang="nl-NL" dirty="0"/>
              <a:t> management </a:t>
            </a:r>
            <a:r>
              <a:rPr lang="nl-NL" dirty="0" err="1"/>
              <a:t>gaps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Unaddressed</a:t>
            </a:r>
            <a:r>
              <a:rPr lang="nl-NL" b="0" dirty="0"/>
              <a:t> issues or </a:t>
            </a:r>
            <a:r>
              <a:rPr lang="nl-NL" b="0" dirty="0" err="1"/>
              <a:t>underdeveloped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collaboration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sectors  </a:t>
            </a:r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292308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Common Drivers </a:t>
            </a:r>
            <a:r>
              <a:rPr lang="nl-NL" dirty="0" err="1"/>
              <a:t>Behind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Management: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Improving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Yield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Lengthen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spending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usage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provide</a:t>
            </a:r>
            <a:r>
              <a:rPr lang="nl-NL" dirty="0"/>
              <a:t> </a:t>
            </a:r>
            <a:r>
              <a:rPr lang="nl-NL" dirty="0" err="1"/>
              <a:t>viable</a:t>
            </a:r>
            <a:r>
              <a:rPr lang="nl-NL" dirty="0"/>
              <a:t> </a:t>
            </a:r>
            <a:r>
              <a:rPr lang="nl-NL" dirty="0" err="1"/>
              <a:t>livelihoods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alternative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streams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Revitalizes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endParaRPr lang="nl-NL" b="0" dirty="0"/>
          </a:p>
          <a:p>
            <a:pPr lvl="3"/>
            <a:r>
              <a:rPr lang="nl-NL" b="0" dirty="0"/>
              <a:t>- Underpins community </a:t>
            </a:r>
            <a:r>
              <a:rPr lang="nl-NL" b="0" dirty="0" err="1"/>
              <a:t>stability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3173903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seasonality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Distribute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flow more </a:t>
            </a:r>
            <a:r>
              <a:rPr lang="nl-NL" b="0" dirty="0" err="1"/>
              <a:t>evenly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year-round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off-</a:t>
            </a:r>
            <a:r>
              <a:rPr lang="nl-NL" b="0" dirty="0" err="1"/>
              <a:t>season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D- </a:t>
            </a:r>
            <a:r>
              <a:rPr lang="nl-NL" dirty="0" err="1"/>
              <a:t>To</a:t>
            </a:r>
            <a:r>
              <a:rPr lang="nl-NL" dirty="0"/>
              <a:t> spread </a:t>
            </a:r>
            <a:r>
              <a:rPr lang="nl-NL" dirty="0" err="1"/>
              <a:t>the</a:t>
            </a:r>
            <a:r>
              <a:rPr lang="nl-NL" dirty="0"/>
              <a:t> benefits of </a:t>
            </a:r>
            <a:r>
              <a:rPr lang="nl-NL" dirty="0" err="1"/>
              <a:t>tourism</a:t>
            </a:r>
            <a:r>
              <a:rPr lang="nl-NL" dirty="0"/>
              <a:t> more </a:t>
            </a:r>
            <a:r>
              <a:rPr lang="nl-NL" dirty="0" err="1"/>
              <a:t>widely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broader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dispersal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under-visited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participate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over-</a:t>
            </a:r>
            <a:r>
              <a:rPr lang="nl-NL" b="0" dirty="0" err="1"/>
              <a:t>visited</a:t>
            </a:r>
            <a:r>
              <a:rPr lang="nl-NL" b="0" dirty="0"/>
              <a:t> hotspots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907019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awareness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image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unique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memorable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creatively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strategically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influencers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media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ensure</a:t>
            </a:r>
            <a:r>
              <a:rPr lang="nl-NL" dirty="0"/>
              <a:t> long term </a:t>
            </a:r>
            <a:r>
              <a:rPr lang="nl-NL" dirty="0" err="1"/>
              <a:t>sustainability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Maintains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over time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culture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768176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1- </a:t>
            </a:r>
            <a:r>
              <a:rPr lang="nl-NL" dirty="0" err="1"/>
              <a:t>Destination</a:t>
            </a:r>
            <a:r>
              <a:rPr lang="nl-NL" dirty="0"/>
              <a:t> Management 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/>
              <a:t>G-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or </a:t>
            </a:r>
            <a:r>
              <a:rPr lang="nl-NL" dirty="0" err="1"/>
              <a:t>natural</a:t>
            </a:r>
            <a:r>
              <a:rPr lang="nl-NL" dirty="0"/>
              <a:t> assets </a:t>
            </a:r>
          </a:p>
          <a:p>
            <a:pPr lvl="3"/>
            <a:r>
              <a:rPr lang="nl-NL" b="0" dirty="0"/>
              <a:t>- Supports site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Stimulates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fund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efforts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access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963089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spitality &amp; Tourism - PUM">
            <a:extLst>
              <a:ext uri="{FF2B5EF4-FFF2-40B4-BE49-F238E27FC236}">
                <a16:creationId xmlns:a16="http://schemas.microsoft.com/office/drawing/2014/main" id="{86C18882-1E30-5292-C224-6491ABA37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42"/>
            <a:ext cx="12198349" cy="638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b="0" dirty="0"/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CF0B34-AC24-7DE1-57DE-38FC40FD14FA}"/>
              </a:ext>
            </a:extLst>
          </p:cNvPr>
          <p:cNvSpPr txBox="1"/>
          <p:nvPr/>
        </p:nvSpPr>
        <p:spPr>
          <a:xfrm>
            <a:off x="428465" y="889839"/>
            <a:ext cx="6840760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2- </a:t>
            </a:r>
            <a:r>
              <a:rPr lang="nl-NL" sz="2800" b="1" dirty="0" err="1">
                <a:solidFill>
                  <a:schemeClr val="bg2"/>
                </a:solidFill>
              </a:rPr>
              <a:t>Destination</a:t>
            </a:r>
            <a:r>
              <a:rPr lang="nl-NL" sz="2800" b="1" dirty="0">
                <a:solidFill>
                  <a:schemeClr val="bg2"/>
                </a:solidFill>
              </a:rPr>
              <a:t> Development </a:t>
            </a:r>
            <a:r>
              <a:rPr lang="nl-NL" sz="2800" b="1" dirty="0" err="1">
                <a:solidFill>
                  <a:schemeClr val="bg2"/>
                </a:solidFill>
              </a:rPr>
              <a:t>Elements</a:t>
            </a:r>
            <a:endParaRPr lang="en-DE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2238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facility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Roads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Signage</a:t>
            </a:r>
            <a:endParaRPr lang="nl-NL" dirty="0"/>
          </a:p>
          <a:p>
            <a:pPr lvl="3"/>
            <a:r>
              <a:rPr lang="nl-NL" b="0" dirty="0"/>
              <a:t>- Ensure well-</a:t>
            </a:r>
            <a:r>
              <a:rPr lang="nl-NL" b="0" dirty="0" err="1"/>
              <a:t>maintained</a:t>
            </a:r>
            <a:r>
              <a:rPr lang="nl-NL" b="0" dirty="0"/>
              <a:t>, </a:t>
            </a:r>
            <a:r>
              <a:rPr lang="nl-NL" b="0" dirty="0" err="1"/>
              <a:t>connected</a:t>
            </a:r>
            <a:r>
              <a:rPr lang="nl-NL" b="0" dirty="0"/>
              <a:t> </a:t>
            </a:r>
            <a:r>
              <a:rPr lang="nl-NL" b="0" dirty="0" err="1"/>
              <a:t>roads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, </a:t>
            </a:r>
            <a:r>
              <a:rPr lang="nl-NL" b="0" dirty="0" err="1"/>
              <a:t>multilingual</a:t>
            </a:r>
            <a:r>
              <a:rPr lang="nl-NL" b="0" dirty="0"/>
              <a:t> </a:t>
            </a:r>
            <a:r>
              <a:rPr lang="nl-NL" b="0" dirty="0" err="1"/>
              <a:t>signage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orientation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Transportation Systems</a:t>
            </a:r>
          </a:p>
          <a:p>
            <a:pPr lvl="3"/>
            <a:r>
              <a:rPr lang="nl-NL" b="0" dirty="0"/>
              <a:t>- Plan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accessible</a:t>
            </a:r>
            <a:r>
              <a:rPr lang="nl-NL" b="0" dirty="0"/>
              <a:t> transport.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designated</a:t>
            </a:r>
            <a:r>
              <a:rPr lang="nl-NL" b="0" dirty="0"/>
              <a:t> parking zones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congestion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low-impact transport options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sustainability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714829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 C- Visitor Centers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maps</a:t>
            </a:r>
            <a:r>
              <a:rPr lang="nl-NL" b="0" dirty="0"/>
              <a:t>, brochures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info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rest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amenities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education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interpretation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Communication Networks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internet </a:t>
            </a:r>
            <a:r>
              <a:rPr lang="nl-NL" b="0" dirty="0" err="1"/>
              <a:t>and</a:t>
            </a:r>
            <a:r>
              <a:rPr lang="nl-NL" b="0" dirty="0"/>
              <a:t> mobile access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</a:t>
            </a:r>
            <a:r>
              <a:rPr lang="nl-NL" b="0" dirty="0"/>
              <a:t> digital </a:t>
            </a:r>
            <a:r>
              <a:rPr lang="nl-NL" b="0" dirty="0" err="1"/>
              <a:t>bookings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navigation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emergencies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reliable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368551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Accessibility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Inclusivity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Adapting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inclusive</a:t>
            </a:r>
            <a:r>
              <a:rPr lang="nl-NL" b="0" dirty="0"/>
              <a:t> programs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ages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abilities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underserved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diverse </a:t>
            </a:r>
            <a:r>
              <a:rPr lang="nl-NL" b="0" dirty="0" err="1"/>
              <a:t>groups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Inclusive</a:t>
            </a:r>
            <a:r>
              <a:rPr lang="nl-NL" dirty="0"/>
              <a:t> Design: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wheelchair</a:t>
            </a:r>
            <a:r>
              <a:rPr lang="nl-NL" b="0" dirty="0"/>
              <a:t> </a:t>
            </a:r>
            <a:r>
              <a:rPr lang="nl-NL" b="0" dirty="0" err="1"/>
              <a:t>accessibility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sensory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multilingual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/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language</a:t>
            </a:r>
            <a:r>
              <a:rPr lang="nl-NL" b="0" dirty="0"/>
              <a:t> </a:t>
            </a:r>
            <a:r>
              <a:rPr lang="nl-NL" b="0" dirty="0" err="1"/>
              <a:t>barriers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8968841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</a:t>
            </a:r>
            <a:r>
              <a:rPr lang="nl-NL" sz="2400" dirty="0" err="1"/>
              <a:t>Destination</a:t>
            </a:r>
            <a:r>
              <a:rPr lang="nl-NL" sz="2400" dirty="0"/>
              <a:t> Development </a:t>
            </a:r>
            <a:r>
              <a:rPr lang="nl-NL" sz="2400" dirty="0" err="1"/>
              <a:t>Elements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2.3- </a:t>
            </a:r>
            <a:r>
              <a:rPr lang="nl-NL" dirty="0" err="1"/>
              <a:t>Zoning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Land-</a:t>
            </a:r>
            <a:r>
              <a:rPr lang="nl-NL" dirty="0" err="1"/>
              <a:t>Use</a:t>
            </a:r>
            <a:r>
              <a:rPr lang="nl-NL" dirty="0"/>
              <a:t> Planning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Designated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Allocate</a:t>
            </a:r>
            <a:r>
              <a:rPr lang="nl-NL" b="0" dirty="0"/>
              <a:t> land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</a:t>
            </a:r>
            <a:r>
              <a:rPr lang="nl-NL" b="0" dirty="0"/>
              <a:t> land-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conflicts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organized</a:t>
            </a:r>
            <a:r>
              <a:rPr lang="nl-NL" b="0" dirty="0"/>
              <a:t> development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Sustainable</a:t>
            </a:r>
            <a:r>
              <a:rPr lang="nl-NL" dirty="0"/>
              <a:t> Development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Align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 goals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</a:t>
            </a:r>
            <a:r>
              <a:rPr lang="nl-NL" b="0" dirty="0"/>
              <a:t> nature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overdevelopment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966799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1026" name="Picture 2" descr="National Parks Are Not Enough to Protect Nature | TIME">
            <a:extLst>
              <a:ext uri="{FF2B5EF4-FFF2-40B4-BE49-F238E27FC236}">
                <a16:creationId xmlns:a16="http://schemas.microsoft.com/office/drawing/2014/main" id="{31B5F7C2-2B4A-E252-BC07-C659A0E0F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2BE90D-6305-9FFF-202D-446B38267A50}"/>
              </a:ext>
            </a:extLst>
          </p:cNvPr>
          <p:cNvSpPr txBox="1"/>
          <p:nvPr/>
        </p:nvSpPr>
        <p:spPr>
          <a:xfrm>
            <a:off x="1058615" y="1484784"/>
            <a:ext cx="6188528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DE" sz="2400" b="1" dirty="0">
                <a:solidFill>
                  <a:schemeClr val="bg2"/>
                </a:solidFill>
              </a:rPr>
              <a:t>3- Role of Protected Areas and National Parks as Planning Units</a:t>
            </a:r>
          </a:p>
        </p:txBody>
      </p:sp>
    </p:spTree>
    <p:extLst>
      <p:ext uri="{BB962C8B-B14F-4D97-AF65-F5344CB8AC3E}">
        <p14:creationId xmlns:p14="http://schemas.microsoft.com/office/powerpoint/2010/main" val="396384997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Protected</a:t>
            </a:r>
            <a:r>
              <a:rPr lang="nl-NL" sz="2400" dirty="0"/>
              <a:t> </a:t>
            </a:r>
            <a:r>
              <a:rPr lang="nl-NL" sz="2400" dirty="0" err="1"/>
              <a:t>Areas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National </a:t>
            </a:r>
            <a:r>
              <a:rPr lang="nl-NL" sz="2400" dirty="0" err="1"/>
              <a:t>Parks</a:t>
            </a:r>
            <a:r>
              <a:rPr lang="nl-NL" sz="2400" dirty="0"/>
              <a:t> in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Serve as </a:t>
            </a:r>
            <a:r>
              <a:rPr lang="nl-NL" b="0" dirty="0" err="1"/>
              <a:t>critical</a:t>
            </a:r>
            <a:r>
              <a:rPr lang="nl-NL" b="0" dirty="0"/>
              <a:t> planning units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a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Manage </a:t>
            </a:r>
            <a:r>
              <a:rPr lang="nl-NL" b="0" dirty="0" err="1"/>
              <a:t>visitor</a:t>
            </a:r>
            <a:r>
              <a:rPr lang="nl-NL" b="0" dirty="0"/>
              <a:t> impacts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Conserve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resources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Generate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benefits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detailed</a:t>
            </a:r>
            <a:r>
              <a:rPr lang="nl-NL" b="0" dirty="0"/>
              <a:t> management </a:t>
            </a:r>
            <a:r>
              <a:rPr lang="nl-NL" b="0" dirty="0" err="1"/>
              <a:t>plans</a:t>
            </a:r>
            <a:r>
              <a:rPr lang="nl-NL" b="0" dirty="0"/>
              <a:t> </a:t>
            </a:r>
            <a:r>
              <a:rPr lang="nl-NL" b="0" dirty="0" err="1"/>
              <a:t>addressing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Ecological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527218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Protected</a:t>
            </a:r>
            <a:r>
              <a:rPr lang="nl-NL" sz="2400" dirty="0"/>
              <a:t> </a:t>
            </a:r>
            <a:r>
              <a:rPr lang="nl-NL" sz="2400" dirty="0" err="1"/>
              <a:t>Areas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National </a:t>
            </a:r>
            <a:r>
              <a:rPr lang="nl-NL" sz="2400" dirty="0" err="1"/>
              <a:t>Parks</a:t>
            </a:r>
            <a:r>
              <a:rPr lang="nl-NL" sz="2400" dirty="0"/>
              <a:t> in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Protected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National </a:t>
            </a:r>
            <a:r>
              <a:rPr lang="nl-NL" dirty="0" err="1"/>
              <a:t>Parks</a:t>
            </a:r>
            <a:r>
              <a:rPr lang="nl-NL" dirty="0"/>
              <a:t> as Planning Units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Resource Management: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Preserve </a:t>
            </a:r>
            <a:r>
              <a:rPr lang="nl-NL" b="0" dirty="0" err="1"/>
              <a:t>ecosystems</a:t>
            </a:r>
            <a:r>
              <a:rPr lang="nl-NL" b="0" dirty="0"/>
              <a:t>, species, </a:t>
            </a:r>
            <a:r>
              <a:rPr lang="nl-NL" b="0" dirty="0" err="1"/>
              <a:t>and</a:t>
            </a:r>
            <a:r>
              <a:rPr lang="nl-NL" b="0" dirty="0"/>
              <a:t> landscapes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Serve as </a:t>
            </a:r>
            <a:r>
              <a:rPr lang="nl-NL" b="0" dirty="0" err="1"/>
              <a:t>ideal</a:t>
            </a:r>
            <a:r>
              <a:rPr lang="nl-NL" b="0" dirty="0"/>
              <a:t> units </a:t>
            </a:r>
            <a:r>
              <a:rPr lang="nl-NL" b="0" dirty="0" err="1"/>
              <a:t>to</a:t>
            </a:r>
            <a:r>
              <a:rPr lang="nl-NL" b="0" dirty="0"/>
              <a:t> plan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respecting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 goals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Geographic</a:t>
            </a:r>
            <a:r>
              <a:rPr lang="nl-NL" dirty="0"/>
              <a:t> Focus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Contained</a:t>
            </a:r>
            <a:r>
              <a:rPr lang="nl-NL" b="0" dirty="0"/>
              <a:t> units </a:t>
            </a:r>
            <a:r>
              <a:rPr lang="nl-NL" b="0" dirty="0" err="1"/>
              <a:t>for</a:t>
            </a:r>
            <a:r>
              <a:rPr lang="nl-NL" b="0" dirty="0"/>
              <a:t> monitoring </a:t>
            </a:r>
            <a:r>
              <a:rPr lang="nl-NL" b="0" dirty="0" err="1"/>
              <a:t>and</a:t>
            </a:r>
            <a:r>
              <a:rPr lang="nl-NL" b="0" dirty="0"/>
              <a:t> managing </a:t>
            </a:r>
            <a:r>
              <a:rPr lang="nl-NL" b="0" dirty="0" err="1"/>
              <a:t>tourism</a:t>
            </a:r>
            <a:r>
              <a:rPr lang="nl-NL" b="0" dirty="0"/>
              <a:t> impacts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Visitor </a:t>
            </a:r>
            <a:r>
              <a:rPr lang="nl-NL" b="0" dirty="0" err="1"/>
              <a:t>numbers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Infrastructure</a:t>
            </a:r>
            <a:r>
              <a:rPr lang="nl-NL" b="0" dirty="0"/>
              <a:t> development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Resource </a:t>
            </a:r>
            <a:r>
              <a:rPr lang="nl-NL" b="0" dirty="0" err="1"/>
              <a:t>use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314710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</a:t>
            </a:r>
            <a:r>
              <a:rPr lang="nl-NL" sz="2400" dirty="0" err="1"/>
              <a:t>Protected</a:t>
            </a:r>
            <a:r>
              <a:rPr lang="nl-NL" sz="2400" dirty="0"/>
              <a:t> </a:t>
            </a:r>
            <a:r>
              <a:rPr lang="nl-NL" sz="2400" dirty="0" err="1"/>
              <a:t>Areas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National </a:t>
            </a:r>
            <a:r>
              <a:rPr lang="nl-NL" sz="2400" dirty="0" err="1"/>
              <a:t>Parks</a:t>
            </a:r>
            <a:r>
              <a:rPr lang="nl-NL" sz="2400" dirty="0"/>
              <a:t> in </a:t>
            </a:r>
            <a:r>
              <a:rPr lang="nl-NL" sz="2400" dirty="0" err="1"/>
              <a:t>Sustainable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 err="1"/>
              <a:t>Role</a:t>
            </a:r>
            <a:r>
              <a:rPr lang="nl-NL" b="0" dirty="0"/>
              <a:t> of </a:t>
            </a:r>
            <a:r>
              <a:rPr lang="nl-NL" b="0" dirty="0" err="1"/>
              <a:t>Protected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National </a:t>
            </a:r>
            <a:r>
              <a:rPr lang="nl-NL" b="0" dirty="0" err="1"/>
              <a:t>Parks</a:t>
            </a:r>
            <a:r>
              <a:rPr lang="nl-NL" b="0" dirty="0"/>
              <a:t> as Planning Units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Integration of Multiple Goals</a:t>
            </a:r>
          </a:p>
          <a:p>
            <a:pPr lvl="3"/>
            <a:r>
              <a:rPr lang="nl-NL" b="0" dirty="0"/>
              <a:t>- Management </a:t>
            </a:r>
            <a:r>
              <a:rPr lang="nl-NL" b="0" dirty="0" err="1"/>
              <a:t>plans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Conservation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Recreation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development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preservation</a:t>
            </a:r>
            <a:endParaRPr lang="nl-NL" b="0" dirty="0"/>
          </a:p>
          <a:p>
            <a:pPr lvl="3"/>
            <a:r>
              <a:rPr lang="nl-NL" b="0" dirty="0"/>
              <a:t>- Supports a </a:t>
            </a:r>
            <a:r>
              <a:rPr lang="nl-NL" b="0" dirty="0" err="1"/>
              <a:t>holistic</a:t>
            </a:r>
            <a:r>
              <a:rPr lang="nl-NL" b="0" dirty="0"/>
              <a:t> approach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584618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pic>
        <p:nvPicPr>
          <p:cNvPr id="4100" name="Picture 4" descr="Ras Mohamed Nature Reserve">
            <a:extLst>
              <a:ext uri="{FF2B5EF4-FFF2-40B4-BE49-F238E27FC236}">
                <a16:creationId xmlns:a16="http://schemas.microsoft.com/office/drawing/2014/main" id="{F3263271-3694-864E-F88B-76BE11CAB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69"/>
            <a:ext cx="12198349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el 6">
            <a:extLst>
              <a:ext uri="{FF2B5EF4-FFF2-40B4-BE49-F238E27FC236}">
                <a16:creationId xmlns:a16="http://schemas.microsoft.com/office/drawing/2014/main" id="{ED3881F0-27C9-0BC3-05D6-2068EFA1F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980728"/>
            <a:ext cx="11389024" cy="432048"/>
          </a:xfrm>
        </p:spPr>
        <p:txBody>
          <a:bodyPr/>
          <a:lstStyle/>
          <a:p>
            <a:br>
              <a:rPr lang="nl-NL" sz="2400" dirty="0"/>
            </a:br>
            <a:r>
              <a:rPr lang="nl-NL" sz="2400" dirty="0"/>
              <a:t>4- Ras Mohammed National Park, Egypt</a:t>
            </a:r>
            <a:br>
              <a:rPr lang="nl-NL" sz="2400" dirty="0"/>
            </a:b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158616399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Ras Mohammed National Park,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Established</a:t>
            </a:r>
            <a:r>
              <a:rPr lang="nl-NL" b="0" dirty="0"/>
              <a:t>: 1983 as </a:t>
            </a:r>
            <a:r>
              <a:rPr lang="nl-NL" b="0" dirty="0" err="1"/>
              <a:t>Egypt’s</a:t>
            </a:r>
            <a:r>
              <a:rPr lang="nl-NL" b="0" dirty="0"/>
              <a:t> first </a:t>
            </a:r>
            <a:r>
              <a:rPr lang="nl-NL" b="0" dirty="0" err="1"/>
              <a:t>national</a:t>
            </a:r>
            <a:r>
              <a:rPr lang="nl-NL" b="0" dirty="0"/>
              <a:t> park.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Location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Southern tip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Sinai</a:t>
            </a:r>
            <a:r>
              <a:rPr lang="nl-NL" b="0" dirty="0"/>
              <a:t> Peninsula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Significance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World-</a:t>
            </a:r>
            <a:r>
              <a:rPr lang="nl-NL" b="0" dirty="0" err="1"/>
              <a:t>renowned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coral</a:t>
            </a:r>
            <a:r>
              <a:rPr lang="nl-NL" b="0" dirty="0"/>
              <a:t> </a:t>
            </a:r>
            <a:r>
              <a:rPr lang="nl-NL" b="0" dirty="0" err="1"/>
              <a:t>reefs</a:t>
            </a:r>
            <a:r>
              <a:rPr lang="nl-NL" b="0" dirty="0"/>
              <a:t>, marine </a:t>
            </a:r>
            <a:r>
              <a:rPr lang="nl-NL" b="0" dirty="0" err="1"/>
              <a:t>biodiversity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dramatic</a:t>
            </a:r>
            <a:r>
              <a:rPr lang="nl-NL" b="0" dirty="0"/>
              <a:t> </a:t>
            </a:r>
            <a:r>
              <a:rPr lang="nl-NL" b="0" dirty="0" err="1"/>
              <a:t>desert</a:t>
            </a:r>
            <a:r>
              <a:rPr lang="nl-NL" b="0" dirty="0"/>
              <a:t>-marine landscapes.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dive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snorkeling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5122" name="Picture 2" descr="Map of Northern Red Sea region showing location of Ras ...">
            <a:extLst>
              <a:ext uri="{FF2B5EF4-FFF2-40B4-BE49-F238E27FC236}">
                <a16:creationId xmlns:a16="http://schemas.microsoft.com/office/drawing/2014/main" id="{F7707229-3A3A-2BDE-993B-2755376C87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116"/>
          <a:stretch/>
        </p:blipFill>
        <p:spPr bwMode="auto">
          <a:xfrm>
            <a:off x="7251303" y="1292455"/>
            <a:ext cx="4911683" cy="514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78254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Ras Mohammed National Park,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Pressures</a:t>
            </a:r>
            <a:r>
              <a:rPr lang="nl-NL" dirty="0"/>
              <a:t> on Coral Reef </a:t>
            </a:r>
            <a:r>
              <a:rPr lang="nl-NL" dirty="0" err="1"/>
              <a:t>Ecosystems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Anchors</a:t>
            </a:r>
            <a:r>
              <a:rPr lang="nl-NL" b="0" dirty="0"/>
              <a:t>, divers,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snorkelers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r>
              <a:rPr lang="nl-NL" b="0" dirty="0"/>
              <a:t> </a:t>
            </a:r>
            <a:r>
              <a:rPr lang="nl-NL" b="0" dirty="0" err="1"/>
              <a:t>coral</a:t>
            </a:r>
            <a:r>
              <a:rPr lang="nl-NL" b="0" dirty="0"/>
              <a:t> </a:t>
            </a:r>
            <a:r>
              <a:rPr lang="nl-NL" b="0" dirty="0" err="1"/>
              <a:t>structures</a:t>
            </a:r>
            <a:endParaRPr lang="nl-NL" b="0" dirty="0"/>
          </a:p>
          <a:p>
            <a:pPr lvl="3"/>
            <a:r>
              <a:rPr lang="nl-NL" dirty="0"/>
              <a:t>Waste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Pollution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Boats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water </a:t>
            </a:r>
            <a:r>
              <a:rPr lang="nl-NL" b="0" dirty="0" err="1"/>
              <a:t>contamination</a:t>
            </a:r>
            <a:endParaRPr lang="nl-NL" b="0" dirty="0"/>
          </a:p>
          <a:p>
            <a:pPr lvl="3"/>
            <a:r>
              <a:rPr lang="nl-NL" dirty="0"/>
              <a:t>Habitat </a:t>
            </a:r>
            <a:r>
              <a:rPr lang="nl-NL" dirty="0" err="1"/>
              <a:t>Disturbance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Impacts marine species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biodiversity</a:t>
            </a:r>
            <a:endParaRPr lang="nl-NL" b="0" dirty="0"/>
          </a:p>
          <a:p>
            <a:pPr lvl="3"/>
            <a:r>
              <a:rPr lang="nl-NL" dirty="0" err="1"/>
              <a:t>Overcrowding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Visitor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exceed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6148" name="Picture 4" descr="PRIVATE TRIP TO THE RAS MOHAMED FROM SHARM EL SHEIKH PORT - Daily Tours  Egypt | Best Egypt Tours | Egypt Travel Packages| Luxury Egypt Vacations">
            <a:extLst>
              <a:ext uri="{FF2B5EF4-FFF2-40B4-BE49-F238E27FC236}">
                <a16:creationId xmlns:a16="http://schemas.microsoft.com/office/drawing/2014/main" id="{236A0F4B-F510-01E5-DC37-D7B24C8DB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423" y="2996952"/>
            <a:ext cx="5962546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49928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Ras Mohammed National Park,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4.4- Planning </a:t>
            </a:r>
            <a:r>
              <a:rPr lang="nl-NL" dirty="0" err="1"/>
              <a:t>and</a:t>
            </a:r>
            <a:r>
              <a:rPr lang="nl-NL" dirty="0"/>
              <a:t> Management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 </a:t>
            </a:r>
            <a:r>
              <a:rPr lang="nl-NL" dirty="0" err="1"/>
              <a:t>Zoning</a:t>
            </a:r>
            <a:r>
              <a:rPr lang="nl-NL" dirty="0"/>
              <a:t> System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Core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 Zones: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Strictly</a:t>
            </a:r>
            <a:r>
              <a:rPr lang="nl-NL" b="0" dirty="0"/>
              <a:t> </a:t>
            </a:r>
            <a:r>
              <a:rPr lang="nl-NL" b="0" dirty="0" err="1"/>
              <a:t>protected</a:t>
            </a:r>
            <a:r>
              <a:rPr lang="nl-NL" b="0" dirty="0"/>
              <a:t>, no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dirty="0" err="1"/>
              <a:t>Recreational</a:t>
            </a:r>
            <a:r>
              <a:rPr lang="nl-NL" dirty="0"/>
              <a:t> Zones: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Diving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snorkeling</a:t>
            </a:r>
            <a:r>
              <a:rPr lang="nl-NL" b="0" dirty="0"/>
              <a:t> </a:t>
            </a:r>
            <a:r>
              <a:rPr lang="nl-NL" b="0" dirty="0" err="1"/>
              <a:t>allowed</a:t>
            </a:r>
            <a:r>
              <a:rPr lang="nl-NL" b="0" dirty="0"/>
              <a:t> </a:t>
            </a:r>
            <a:r>
              <a:rPr lang="nl-NL" b="0" dirty="0" err="1"/>
              <a:t>under</a:t>
            </a:r>
            <a:r>
              <a:rPr lang="nl-NL" b="0" dirty="0"/>
              <a:t> </a:t>
            </a:r>
            <a:r>
              <a:rPr lang="nl-NL" b="0" dirty="0" err="1"/>
              <a:t>guidelines</a:t>
            </a:r>
            <a:endParaRPr lang="nl-NL" b="0" dirty="0"/>
          </a:p>
          <a:p>
            <a:pPr lvl="3"/>
            <a:r>
              <a:rPr lang="nl-NL" dirty="0"/>
              <a:t>Buffer Zones:</a:t>
            </a:r>
          </a:p>
          <a:p>
            <a:pPr lvl="3"/>
            <a:r>
              <a:rPr lang="nl-NL" b="0" dirty="0"/>
              <a:t>- Limited low-impact </a:t>
            </a:r>
            <a:r>
              <a:rPr lang="nl-NL" b="0" dirty="0" err="1"/>
              <a:t>activities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3254199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Ras Mohammed National Park,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4.2- Planning </a:t>
            </a:r>
            <a:r>
              <a:rPr lang="nl-NL" dirty="0" err="1"/>
              <a:t>and</a:t>
            </a:r>
            <a:r>
              <a:rPr lang="nl-NL" dirty="0"/>
              <a:t> Management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B- Visitor Management Tools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Entrance</a:t>
            </a:r>
            <a:r>
              <a:rPr lang="nl-NL" b="0" dirty="0"/>
              <a:t> </a:t>
            </a:r>
            <a:r>
              <a:rPr lang="nl-NL" b="0" dirty="0" err="1"/>
              <a:t>fees</a:t>
            </a:r>
            <a:r>
              <a:rPr lang="nl-NL" b="0" dirty="0"/>
              <a:t> fund </a:t>
            </a:r>
            <a:r>
              <a:rPr lang="nl-NL" b="0" dirty="0" err="1"/>
              <a:t>conservation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park operations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Limits</a:t>
            </a:r>
            <a:r>
              <a:rPr lang="nl-NL" b="0" dirty="0"/>
              <a:t> on </a:t>
            </a:r>
            <a:r>
              <a:rPr lang="nl-NL" b="0" dirty="0" err="1"/>
              <a:t>boat</a:t>
            </a:r>
            <a:r>
              <a:rPr lang="nl-NL" b="0" dirty="0"/>
              <a:t> </a:t>
            </a:r>
            <a:r>
              <a:rPr lang="nl-NL" b="0" dirty="0" err="1"/>
              <a:t>anchoring</a:t>
            </a:r>
            <a:r>
              <a:rPr lang="nl-NL" b="0" dirty="0"/>
              <a:t>;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  <a:r>
              <a:rPr lang="nl-NL" b="0" dirty="0" err="1"/>
              <a:t>mooring</a:t>
            </a:r>
            <a:r>
              <a:rPr lang="nl-NL" b="0" dirty="0"/>
              <a:t> </a:t>
            </a:r>
            <a:r>
              <a:rPr lang="nl-NL" b="0" dirty="0" err="1"/>
              <a:t>buoys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Trained</a:t>
            </a:r>
            <a:r>
              <a:rPr lang="nl-NL" b="0" dirty="0"/>
              <a:t> park </a:t>
            </a:r>
            <a:r>
              <a:rPr lang="nl-NL" b="0" dirty="0" err="1"/>
              <a:t>rangers</a:t>
            </a:r>
            <a:r>
              <a:rPr lang="nl-NL" b="0" dirty="0"/>
              <a:t> monitor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ecosystem</a:t>
            </a:r>
            <a:r>
              <a:rPr lang="nl-NL" b="0" dirty="0"/>
              <a:t> health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782399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Ras Mohammed National Park,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4.2- Planning </a:t>
            </a:r>
            <a:r>
              <a:rPr lang="nl-NL" dirty="0" err="1"/>
              <a:t>and</a:t>
            </a:r>
            <a:r>
              <a:rPr lang="nl-NL" dirty="0"/>
              <a:t> Management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Environmental</a:t>
            </a:r>
            <a:r>
              <a:rPr lang="nl-NL" dirty="0"/>
              <a:t> Impact </a:t>
            </a:r>
            <a:r>
              <a:rPr lang="nl-NL" dirty="0" err="1"/>
              <a:t>Mitigation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Conduct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 Assessments </a:t>
            </a:r>
            <a:r>
              <a:rPr lang="nl-NL" b="0" dirty="0" err="1"/>
              <a:t>for</a:t>
            </a:r>
            <a:r>
              <a:rPr lang="nl-NL" b="0" dirty="0"/>
              <a:t> new </a:t>
            </a:r>
            <a:r>
              <a:rPr lang="nl-NL" b="0" dirty="0" err="1"/>
              <a:t>facilities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Education</a:t>
            </a:r>
            <a:r>
              <a:rPr lang="nl-NL" b="0" dirty="0"/>
              <a:t> programs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signage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reef-safe </a:t>
            </a:r>
            <a:r>
              <a:rPr lang="nl-NL" b="0" dirty="0" err="1"/>
              <a:t>practices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D- Community </a:t>
            </a:r>
            <a:r>
              <a:rPr lang="nl-NL" dirty="0" err="1"/>
              <a:t>and</a:t>
            </a:r>
            <a:r>
              <a:rPr lang="nl-NL" dirty="0"/>
              <a:t> Stakeholder Engagement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Collaborate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dive</a:t>
            </a:r>
            <a:r>
              <a:rPr lang="nl-NL" b="0" dirty="0"/>
              <a:t> operators, </a:t>
            </a:r>
            <a:r>
              <a:rPr lang="nl-NL" b="0" dirty="0" err="1"/>
              <a:t>NGOs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government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endParaRPr lang="nl-NL" b="0" dirty="0"/>
          </a:p>
          <a:p>
            <a:pPr lvl="3"/>
            <a:r>
              <a:rPr lang="nl-NL" b="0" dirty="0"/>
              <a:t>- Public awareness </a:t>
            </a:r>
            <a:r>
              <a:rPr lang="nl-NL" b="0" dirty="0" err="1"/>
              <a:t>campaigns</a:t>
            </a:r>
            <a:r>
              <a:rPr lang="nl-NL" b="0" dirty="0"/>
              <a:t> promoting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diving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32558794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Ras Mohammed National Park,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</a:t>
            </a:r>
            <a:r>
              <a:rPr lang="nl-NL" dirty="0" err="1"/>
              <a:t>Outcomes</a:t>
            </a:r>
            <a:r>
              <a:rPr lang="nl-NL" dirty="0"/>
              <a:t> of </a:t>
            </a:r>
            <a:r>
              <a:rPr lang="nl-NL" dirty="0" err="1"/>
              <a:t>Protected</a:t>
            </a:r>
            <a:r>
              <a:rPr lang="nl-NL" dirty="0"/>
              <a:t> Area Management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Coral reef </a:t>
            </a:r>
            <a:r>
              <a:rPr lang="nl-NL" b="0" dirty="0" err="1"/>
              <a:t>degradation</a:t>
            </a:r>
            <a:r>
              <a:rPr lang="nl-NL" b="0" dirty="0"/>
              <a:t> </a:t>
            </a:r>
            <a:r>
              <a:rPr lang="nl-NL" b="0" dirty="0" err="1"/>
              <a:t>slowed</a:t>
            </a:r>
            <a:r>
              <a:rPr lang="nl-NL" b="0" dirty="0"/>
              <a:t> in </a:t>
            </a:r>
            <a:r>
              <a:rPr lang="nl-NL" b="0" dirty="0" err="1"/>
              <a:t>managed</a:t>
            </a:r>
            <a:r>
              <a:rPr lang="nl-NL" b="0" dirty="0"/>
              <a:t> zones</a:t>
            </a:r>
          </a:p>
          <a:p>
            <a:pPr lvl="3"/>
            <a:r>
              <a:rPr lang="nl-NL" dirty="0" err="1"/>
              <a:t>Economic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revenues</a:t>
            </a:r>
            <a:r>
              <a:rPr lang="nl-NL" b="0" dirty="0"/>
              <a:t> </a:t>
            </a:r>
            <a:r>
              <a:rPr lang="nl-NL" b="0" dirty="0" err="1"/>
              <a:t>reinvested</a:t>
            </a:r>
            <a:r>
              <a:rPr lang="nl-NL" b="0" dirty="0"/>
              <a:t> in park maintenance</a:t>
            </a:r>
          </a:p>
          <a:p>
            <a:pPr lvl="3"/>
            <a:r>
              <a:rPr lang="nl-NL" dirty="0"/>
              <a:t>Model </a:t>
            </a:r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Ras Mohammed </a:t>
            </a:r>
            <a:r>
              <a:rPr lang="nl-NL" b="0" dirty="0" err="1"/>
              <a:t>demonstrates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protected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ecosystem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15250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stainable tourism development in Vietnam: Overview from 6 famous sustainable  tourism destinations - Lily's Travel Agency">
            <a:extLst>
              <a:ext uri="{FF2B5EF4-FFF2-40B4-BE49-F238E27FC236}">
                <a16:creationId xmlns:a16="http://schemas.microsoft.com/office/drawing/2014/main" id="{CC8CDB8D-EBF9-E8FD-5E60-5F75DAF4A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2" y="60445"/>
            <a:ext cx="12147847" cy="635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C70CC0-9B4D-155F-1981-7957428E7E9B}"/>
              </a:ext>
            </a:extLst>
          </p:cNvPr>
          <p:cNvSpPr txBox="1"/>
          <p:nvPr/>
        </p:nvSpPr>
        <p:spPr>
          <a:xfrm>
            <a:off x="626567" y="1196752"/>
            <a:ext cx="5544616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3200" b="1" dirty="0">
                <a:solidFill>
                  <a:schemeClr val="bg2"/>
                </a:solidFill>
              </a:rPr>
              <a:t>5- </a:t>
            </a:r>
            <a:r>
              <a:rPr lang="nl-NL" sz="3200" b="1" dirty="0" err="1">
                <a:solidFill>
                  <a:schemeClr val="bg2"/>
                </a:solidFill>
              </a:rPr>
              <a:t>Environmental</a:t>
            </a:r>
            <a:r>
              <a:rPr lang="nl-NL" sz="3200" b="1" dirty="0">
                <a:solidFill>
                  <a:schemeClr val="bg2"/>
                </a:solidFill>
              </a:rPr>
              <a:t> Impact </a:t>
            </a:r>
            <a:r>
              <a:rPr lang="nl-NL" sz="3200" b="1" dirty="0" err="1">
                <a:solidFill>
                  <a:schemeClr val="bg2"/>
                </a:solidFill>
              </a:rPr>
              <a:t>Mitigation</a:t>
            </a:r>
            <a:r>
              <a:rPr lang="nl-NL" sz="3200" b="1" dirty="0">
                <a:solidFill>
                  <a:schemeClr val="bg2"/>
                </a:solidFill>
              </a:rPr>
              <a:t> </a:t>
            </a:r>
            <a:endParaRPr lang="en-DE" sz="32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75132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systematic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projects</a:t>
            </a:r>
            <a:r>
              <a:rPr lang="nl-NL" b="0" dirty="0"/>
              <a:t>, </a:t>
            </a:r>
            <a:r>
              <a:rPr lang="nl-NL" b="0" dirty="0" err="1"/>
              <a:t>plans</a:t>
            </a:r>
            <a:r>
              <a:rPr lang="nl-NL" b="0" dirty="0"/>
              <a:t>, programs, or </a:t>
            </a:r>
            <a:r>
              <a:rPr lang="nl-NL" b="0" dirty="0" err="1"/>
              <a:t>policies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Assesses</a:t>
            </a:r>
            <a:r>
              <a:rPr lang="nl-NL" b="0" dirty="0"/>
              <a:t> impacts on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biological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socioeconomic</a:t>
            </a:r>
            <a:r>
              <a:rPr lang="nl-NL" b="0" dirty="0"/>
              <a:t> environments.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EIA </a:t>
            </a:r>
            <a:r>
              <a:rPr lang="nl-NL" b="0" dirty="0" err="1"/>
              <a:t>includes</a:t>
            </a:r>
            <a:r>
              <a:rPr lang="nl-NL" b="0" dirty="0"/>
              <a:t> 7 stages: 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4197842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Screening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First stage of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Determines</a:t>
            </a:r>
            <a:r>
              <a:rPr lang="nl-NL" b="0" dirty="0"/>
              <a:t> </a:t>
            </a:r>
            <a:r>
              <a:rPr lang="nl-NL" b="0" dirty="0" err="1"/>
              <a:t>whether</a:t>
            </a:r>
            <a:r>
              <a:rPr lang="nl-NL" b="0" dirty="0"/>
              <a:t> a full assessment is </a:t>
            </a:r>
            <a:r>
              <a:rPr lang="nl-NL" b="0" dirty="0" err="1"/>
              <a:t>needed</a:t>
            </a:r>
            <a:r>
              <a:rPr lang="nl-NL" b="0" dirty="0"/>
              <a:t> or </a:t>
            </a:r>
            <a:r>
              <a:rPr lang="nl-NL" b="0" dirty="0" err="1"/>
              <a:t>not</a:t>
            </a:r>
            <a:endParaRPr lang="nl-NL" b="0" dirty="0"/>
          </a:p>
          <a:p>
            <a:pPr lvl="3"/>
            <a:r>
              <a:rPr lang="nl-NL" b="0" dirty="0"/>
              <a:t>- Follows </a:t>
            </a:r>
            <a:r>
              <a:rPr lang="nl-NL" b="0" dirty="0" err="1"/>
              <a:t>legal</a:t>
            </a:r>
            <a:r>
              <a:rPr lang="nl-NL" b="0" dirty="0"/>
              <a:t> procedures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projects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Contributions</a:t>
            </a:r>
            <a:r>
              <a:rPr lang="nl-NL" dirty="0"/>
              <a:t> of Screening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Enables</a:t>
            </a:r>
            <a:r>
              <a:rPr lang="nl-NL" b="0" dirty="0"/>
              <a:t> </a:t>
            </a:r>
            <a:r>
              <a:rPr lang="nl-NL" b="0" dirty="0" err="1"/>
              <a:t>informed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factual</a:t>
            </a:r>
            <a:r>
              <a:rPr lang="nl-NL" b="0" dirty="0"/>
              <a:t> analysis</a:t>
            </a:r>
          </a:p>
          <a:p>
            <a:pPr lvl="3"/>
            <a:r>
              <a:rPr lang="nl-NL" b="0" dirty="0"/>
              <a:t>- Filters out </a:t>
            </a:r>
            <a:r>
              <a:rPr lang="nl-NL" b="0" dirty="0" err="1"/>
              <a:t>unsound</a:t>
            </a:r>
            <a:r>
              <a:rPr lang="nl-NL" b="0" dirty="0"/>
              <a:t> </a:t>
            </a:r>
            <a:r>
              <a:rPr lang="nl-NL" b="0" dirty="0" err="1"/>
              <a:t>proposals</a:t>
            </a:r>
            <a:r>
              <a:rPr lang="nl-NL" b="0" dirty="0"/>
              <a:t> </a:t>
            </a:r>
            <a:r>
              <a:rPr lang="nl-NL" b="0" dirty="0" err="1"/>
              <a:t>early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refine</a:t>
            </a:r>
            <a:r>
              <a:rPr lang="nl-NL" b="0" dirty="0"/>
              <a:t> </a:t>
            </a:r>
            <a:r>
              <a:rPr lang="nl-NL" b="0" dirty="0" err="1"/>
              <a:t>projects</a:t>
            </a:r>
            <a:r>
              <a:rPr lang="nl-NL" b="0" dirty="0"/>
              <a:t> or </a:t>
            </a:r>
            <a:r>
              <a:rPr lang="nl-NL" b="0" dirty="0" err="1"/>
              <a:t>policies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024427" y="2080579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5185488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Scoping</a:t>
            </a:r>
            <a:r>
              <a:rPr lang="nl-NL" dirty="0"/>
              <a:t>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issues </a:t>
            </a:r>
            <a:r>
              <a:rPr lang="nl-NL" b="0" dirty="0" err="1"/>
              <a:t>to</a:t>
            </a:r>
            <a:r>
              <a:rPr lang="nl-NL" b="0" dirty="0"/>
              <a:t> focus 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Eliminates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relevant concerns</a:t>
            </a:r>
          </a:p>
          <a:p>
            <a:pPr lvl="3"/>
            <a:r>
              <a:rPr lang="nl-NL" b="0" dirty="0"/>
              <a:t>- Sets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boundaries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Purpose</a:t>
            </a:r>
            <a:r>
              <a:rPr lang="nl-NL" dirty="0"/>
              <a:t> of </a:t>
            </a:r>
            <a:r>
              <a:rPr lang="nl-NL" dirty="0" err="1"/>
              <a:t>Scoping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analyze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risk of </a:t>
            </a:r>
            <a:r>
              <a:rPr lang="nl-NL" b="0" dirty="0" err="1"/>
              <a:t>overlooking</a:t>
            </a:r>
            <a:r>
              <a:rPr lang="nl-NL" b="0" dirty="0"/>
              <a:t> or </a:t>
            </a:r>
            <a:r>
              <a:rPr lang="nl-NL" b="0" dirty="0" err="1"/>
              <a:t>overloading</a:t>
            </a:r>
            <a:r>
              <a:rPr lang="nl-NL" b="0" dirty="0"/>
              <a:t> issues</a:t>
            </a:r>
          </a:p>
          <a:p>
            <a:pPr lvl="3"/>
            <a:r>
              <a:rPr lang="nl-NL" b="0" dirty="0"/>
              <a:t>- Ensure a </a:t>
            </a:r>
            <a:r>
              <a:rPr lang="nl-NL" b="0" dirty="0" err="1"/>
              <a:t>focused</a:t>
            </a:r>
            <a:r>
              <a:rPr lang="nl-NL" b="0" dirty="0"/>
              <a:t>, </a:t>
            </a:r>
            <a:r>
              <a:rPr lang="nl-NL" b="0" dirty="0" err="1"/>
              <a:t>efficient</a:t>
            </a:r>
            <a:r>
              <a:rPr lang="nl-NL" b="0" dirty="0"/>
              <a:t> assessment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8259751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Impact Assessment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impacts.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Uses</a:t>
            </a:r>
            <a:r>
              <a:rPr lang="nl-NL" b="0" dirty="0"/>
              <a:t> </a:t>
            </a:r>
            <a:r>
              <a:rPr lang="nl-NL" b="0" dirty="0" err="1"/>
              <a:t>qualitative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quantitative</a:t>
            </a:r>
            <a:r>
              <a:rPr lang="nl-NL" b="0" dirty="0"/>
              <a:t> data 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informed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alternative</a:t>
            </a:r>
            <a:r>
              <a:rPr lang="nl-NL" b="0" dirty="0"/>
              <a:t> </a:t>
            </a:r>
            <a:r>
              <a:rPr lang="nl-NL" b="0" dirty="0" err="1"/>
              <a:t>selection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Mitigation</a:t>
            </a:r>
            <a:r>
              <a:rPr lang="nl-NL" dirty="0"/>
              <a:t> </a:t>
            </a:r>
            <a:r>
              <a:rPr lang="nl-NL" dirty="0" err="1"/>
              <a:t>Measures</a:t>
            </a:r>
            <a:endParaRPr lang="nl-NL" dirty="0"/>
          </a:p>
          <a:p>
            <a:pPr lvl="3"/>
            <a:r>
              <a:rPr lang="nl-NL" b="0" dirty="0"/>
              <a:t>- Actions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prevent</a:t>
            </a:r>
            <a:r>
              <a:rPr lang="nl-NL" b="0" dirty="0"/>
              <a:t>, </a:t>
            </a:r>
            <a:r>
              <a:rPr lang="nl-NL" b="0" dirty="0" err="1"/>
              <a:t>reduce</a:t>
            </a:r>
            <a:r>
              <a:rPr lang="nl-NL" b="0" dirty="0"/>
              <a:t>, or </a:t>
            </a:r>
            <a:r>
              <a:rPr lang="nl-NL" b="0" dirty="0" err="1"/>
              <a:t>compensate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identified</a:t>
            </a:r>
            <a:r>
              <a:rPr lang="nl-NL" b="0" dirty="0"/>
              <a:t> impacts: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Prevention: </a:t>
            </a:r>
            <a:r>
              <a:rPr lang="nl-NL" b="0" dirty="0" err="1"/>
              <a:t>Avoiding</a:t>
            </a:r>
            <a:r>
              <a:rPr lang="nl-NL" b="0" dirty="0"/>
              <a:t> impacts </a:t>
            </a:r>
            <a:r>
              <a:rPr lang="nl-NL" b="0" dirty="0" err="1"/>
              <a:t>completely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Reduction</a:t>
            </a:r>
            <a:r>
              <a:rPr lang="nl-NL" b="0" dirty="0"/>
              <a:t>: </a:t>
            </a:r>
            <a:r>
              <a:rPr lang="nl-NL" b="0" dirty="0" err="1"/>
              <a:t>Minimizing</a:t>
            </a:r>
            <a:r>
              <a:rPr lang="nl-NL" b="0" dirty="0"/>
              <a:t> </a:t>
            </a:r>
            <a:r>
              <a:rPr lang="nl-NL" b="0" dirty="0" err="1"/>
              <a:t>severity</a:t>
            </a:r>
            <a:r>
              <a:rPr lang="nl-NL" b="0" dirty="0"/>
              <a:t> or </a:t>
            </a:r>
            <a:r>
              <a:rPr lang="nl-NL" b="0" dirty="0" err="1"/>
              <a:t>duration</a:t>
            </a:r>
            <a:r>
              <a:rPr lang="nl-NL" b="0" dirty="0"/>
              <a:t> of impacts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Compensation</a:t>
            </a:r>
            <a:r>
              <a:rPr lang="nl-NL" b="0" dirty="0"/>
              <a:t>: </a:t>
            </a:r>
            <a:r>
              <a:rPr lang="nl-NL" b="0" dirty="0" err="1"/>
              <a:t>Offsetting</a:t>
            </a:r>
            <a:r>
              <a:rPr lang="nl-NL" b="0" dirty="0"/>
              <a:t> </a:t>
            </a:r>
            <a:r>
              <a:rPr lang="nl-NL" b="0" dirty="0" err="1"/>
              <a:t>unavoidable</a:t>
            </a:r>
            <a:r>
              <a:rPr lang="nl-NL" b="0" dirty="0"/>
              <a:t> impacts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321542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r>
              <a:rPr lang="nl-NL" dirty="0"/>
              <a:t>D- Impact Management in EIA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planning, managing, </a:t>
            </a:r>
            <a:r>
              <a:rPr lang="nl-NL" b="0" dirty="0" err="1"/>
              <a:t>and</a:t>
            </a:r>
            <a:r>
              <a:rPr lang="nl-NL" b="0" dirty="0"/>
              <a:t> monitoring </a:t>
            </a:r>
            <a:r>
              <a:rPr lang="nl-NL" b="0" dirty="0" err="1"/>
              <a:t>mitigation</a:t>
            </a:r>
            <a:r>
              <a:rPr lang="nl-NL" b="0" dirty="0"/>
              <a:t> actions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project </a:t>
            </a:r>
            <a:r>
              <a:rPr lang="nl-NL" b="0" dirty="0" err="1"/>
              <a:t>lifecycle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ongoing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,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Technology </a:t>
            </a:r>
            <a:r>
              <a:rPr lang="nl-NL" b="0" dirty="0" err="1"/>
              <a:t>failures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Natural disasters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Management Plan (EMP)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mandatory</a:t>
            </a:r>
            <a:r>
              <a:rPr lang="nl-NL" b="0" dirty="0"/>
              <a:t> component of most EIA </a:t>
            </a:r>
            <a:r>
              <a:rPr lang="nl-NL" b="0" dirty="0" err="1"/>
              <a:t>reports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mitigation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Monitoring </a:t>
            </a:r>
            <a:r>
              <a:rPr lang="nl-NL" b="0" dirty="0" err="1"/>
              <a:t>protocols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Roles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responsibilities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implementation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Emergency</a:t>
            </a:r>
            <a:r>
              <a:rPr lang="nl-NL" b="0" dirty="0"/>
              <a:t> response </a:t>
            </a:r>
            <a:r>
              <a:rPr lang="nl-NL" b="0" dirty="0" err="1"/>
              <a:t>strategies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7755359" y="2292795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7878788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The EIA Report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comprehensive</a:t>
            </a:r>
            <a:r>
              <a:rPr lang="nl-NL" b="0" dirty="0"/>
              <a:t> document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compiles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findings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  <a:endParaRPr lang="nl-NL" dirty="0"/>
          </a:p>
          <a:p>
            <a:pPr lvl="3"/>
            <a:r>
              <a:rPr lang="nl-NL" b="0" dirty="0"/>
              <a:t>- Project </a:t>
            </a:r>
            <a:r>
              <a:rPr lang="nl-NL" b="0" dirty="0" err="1"/>
              <a:t>description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impact assessment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Mitigation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endParaRPr lang="nl-NL" b="0" dirty="0"/>
          </a:p>
          <a:p>
            <a:pPr lvl="3"/>
            <a:r>
              <a:rPr lang="nl-NL" b="0" dirty="0"/>
              <a:t>- Management </a:t>
            </a:r>
            <a:r>
              <a:rPr lang="nl-NL" b="0" dirty="0" err="1"/>
              <a:t>and</a:t>
            </a:r>
            <a:r>
              <a:rPr lang="nl-NL" b="0" dirty="0"/>
              <a:t> monitoring </a:t>
            </a:r>
            <a:r>
              <a:rPr lang="nl-NL" b="0" dirty="0" err="1"/>
              <a:t>plans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331423" y="2485243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427014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F- Review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Licensing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Final</a:t>
            </a:r>
            <a:r>
              <a:rPr lang="nl-NL" b="0" dirty="0"/>
              <a:t> Step of </a:t>
            </a:r>
            <a:r>
              <a:rPr lang="nl-NL" b="0" dirty="0" err="1"/>
              <a:t>the</a:t>
            </a:r>
            <a:r>
              <a:rPr lang="nl-NL" b="0" dirty="0"/>
              <a:t> EIA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EIA report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decide</a:t>
            </a:r>
            <a:r>
              <a:rPr lang="nl-NL" b="0" dirty="0"/>
              <a:t> </a:t>
            </a:r>
            <a:r>
              <a:rPr lang="nl-NL" b="0" dirty="0" err="1"/>
              <a:t>whether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project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approved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Review stage: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Authorities</a:t>
            </a:r>
            <a:r>
              <a:rPr lang="nl-NL" b="0" dirty="0"/>
              <a:t> </a:t>
            </a:r>
            <a:r>
              <a:rPr lang="nl-NL" b="0" dirty="0" err="1"/>
              <a:t>assess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data, </a:t>
            </a:r>
            <a:r>
              <a:rPr lang="nl-NL" b="0" dirty="0" err="1"/>
              <a:t>methods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conclusions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EIA report.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Determine</a:t>
            </a:r>
            <a:r>
              <a:rPr lang="nl-NL" b="0" dirty="0"/>
              <a:t> </a:t>
            </a:r>
            <a:r>
              <a:rPr lang="nl-NL" b="0" dirty="0" err="1"/>
              <a:t>whether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project </a:t>
            </a:r>
            <a:r>
              <a:rPr lang="nl-NL" b="0" dirty="0" err="1"/>
              <a:t>adequately</a:t>
            </a:r>
            <a:r>
              <a:rPr lang="nl-NL" b="0" dirty="0"/>
              <a:t> </a:t>
            </a:r>
            <a:r>
              <a:rPr lang="nl-NL" b="0" dirty="0" err="1"/>
              <a:t>addresses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result</a:t>
            </a:r>
            <a:r>
              <a:rPr lang="nl-NL" dirty="0"/>
              <a:t> in:</a:t>
            </a:r>
          </a:p>
          <a:p>
            <a:pPr lvl="3"/>
            <a:r>
              <a:rPr lang="nl-NL" b="0" dirty="0"/>
              <a:t>- Project </a:t>
            </a:r>
            <a:r>
              <a:rPr lang="nl-NL" b="0" dirty="0" err="1"/>
              <a:t>approval</a:t>
            </a:r>
            <a:r>
              <a:rPr lang="nl-NL" b="0" dirty="0"/>
              <a:t> (</a:t>
            </a:r>
            <a:r>
              <a:rPr lang="nl-NL" b="0" dirty="0" err="1"/>
              <a:t>license</a:t>
            </a:r>
            <a:r>
              <a:rPr lang="nl-NL" b="0" dirty="0"/>
              <a:t> </a:t>
            </a:r>
            <a:r>
              <a:rPr lang="nl-NL" b="0" dirty="0" err="1"/>
              <a:t>granted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Request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changes or more data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Rejection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project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710439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5- </a:t>
            </a:r>
            <a:r>
              <a:rPr lang="nl-NL" sz="2400" dirty="0" err="1"/>
              <a:t>Environmental</a:t>
            </a:r>
            <a:r>
              <a:rPr lang="nl-NL" sz="2400" dirty="0"/>
              <a:t> Impact </a:t>
            </a:r>
            <a:r>
              <a:rPr lang="nl-NL" sz="2400" dirty="0" err="1"/>
              <a:t>Mitigation</a:t>
            </a:r>
            <a:r>
              <a:rPr lang="nl-NL" sz="24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G. </a:t>
            </a:r>
            <a:r>
              <a:rPr lang="nl-NL"/>
              <a:t>Monitoring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track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impacts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entire</a:t>
            </a:r>
            <a:r>
              <a:rPr lang="nl-NL" b="0" dirty="0"/>
              <a:t> project </a:t>
            </a:r>
            <a:r>
              <a:rPr lang="nl-NL" b="0" dirty="0" err="1"/>
              <a:t>lifecycle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Mitigation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r>
              <a:rPr lang="nl-NL" b="0" dirty="0"/>
              <a:t> are </a:t>
            </a:r>
            <a:r>
              <a:rPr lang="nl-NL" b="0" dirty="0" err="1"/>
              <a:t>implemented</a:t>
            </a:r>
            <a:r>
              <a:rPr lang="nl-NL" b="0" dirty="0"/>
              <a:t> </a:t>
            </a:r>
            <a:r>
              <a:rPr lang="nl-NL" b="0" dirty="0" err="1"/>
              <a:t>effectively</a:t>
            </a:r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Environmental</a:t>
            </a:r>
            <a:r>
              <a:rPr lang="nl-NL" b="0" dirty="0"/>
              <a:t> Management Plan (EMP) is </a:t>
            </a:r>
            <a:r>
              <a:rPr lang="nl-NL" b="0" dirty="0" err="1"/>
              <a:t>followed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Contingency</a:t>
            </a:r>
            <a:r>
              <a:rPr lang="nl-NL" b="0" dirty="0"/>
              <a:t> </a:t>
            </a:r>
            <a:r>
              <a:rPr lang="nl-NL" b="0" dirty="0" err="1"/>
              <a:t>plans</a:t>
            </a:r>
            <a:r>
              <a:rPr lang="nl-NL" b="0" dirty="0"/>
              <a:t> are ready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unexpected</a:t>
            </a:r>
            <a:r>
              <a:rPr lang="nl-NL" b="0" dirty="0"/>
              <a:t> issues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E05F00D-AB37-5500-BF5F-B638CEEA80B6}"/>
              </a:ext>
            </a:extLst>
          </p:cNvPr>
          <p:cNvGraphicFramePr/>
          <p:nvPr/>
        </p:nvGraphicFramePr>
        <p:xfrm>
          <a:off x="8259415" y="1988840"/>
          <a:ext cx="3762172" cy="396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6692587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314</TotalTime>
  <Words>1738</Words>
  <Application>Microsoft Macintosh PowerPoint</Application>
  <PresentationFormat>Custom</PresentationFormat>
  <Paragraphs>446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Georgia</vt:lpstr>
      <vt:lpstr>Minion</vt:lpstr>
      <vt:lpstr>Calibri</vt:lpstr>
      <vt:lpstr>Wingdings</vt:lpstr>
      <vt:lpstr>Corporate template-set Universiteit Leiden</vt:lpstr>
      <vt:lpstr>Planning and Management of Sustainable  European Institute of Innovation, Entrepreneurship and Technology Lessingstraße 79, 13158 Berlin, Germany </vt:lpstr>
      <vt:lpstr>Outline:</vt:lpstr>
      <vt:lpstr>PowerPoint Presentation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  1- Destination Management   </vt:lpstr>
      <vt:lpstr>PowerPoint Presentation</vt:lpstr>
      <vt:lpstr>2- Destination Development Elements</vt:lpstr>
      <vt:lpstr>2- Destination Development Elements</vt:lpstr>
      <vt:lpstr>2- Destination Development Elements</vt:lpstr>
      <vt:lpstr>2- Destination Development Elements</vt:lpstr>
      <vt:lpstr>PowerPoint Presentation</vt:lpstr>
      <vt:lpstr>3- Protected Areas and National Parks in Sustainable Tourism</vt:lpstr>
      <vt:lpstr>3- Protected Areas and National Parks in Sustainable Tourism</vt:lpstr>
      <vt:lpstr>3- Protected Areas and National Parks in Sustainable Tourism</vt:lpstr>
      <vt:lpstr> 4- Ras Mohammed National Park, Egypt </vt:lpstr>
      <vt:lpstr>4- Ras Mohammed National Park, Egypt</vt:lpstr>
      <vt:lpstr>4- Ras Mohammed National Park, Egypt</vt:lpstr>
      <vt:lpstr>4- Ras Mohammed National Park, Egypt</vt:lpstr>
      <vt:lpstr>4- Ras Mohammed National Park, Egypt</vt:lpstr>
      <vt:lpstr>4- Ras Mohammed National Park, Egypt</vt:lpstr>
      <vt:lpstr>4- Ras Mohammed National Park, Egypt</vt:lpstr>
      <vt:lpstr>PowerPoint Presentation</vt:lpstr>
      <vt:lpstr>5- Environmental Impact Mitigation </vt:lpstr>
      <vt:lpstr>5- Environmental Impact Mitigation </vt:lpstr>
      <vt:lpstr>5- Environmental Impact Mitigation </vt:lpstr>
      <vt:lpstr>5- Environmental Impact Mitigation </vt:lpstr>
      <vt:lpstr>5- Environmental Impact Mitigation </vt:lpstr>
      <vt:lpstr>5- Environmental Impact Mitigation </vt:lpstr>
      <vt:lpstr>5- Environmental Impact Mitigation </vt:lpstr>
      <vt:lpstr>5- Environmental Impact Mitigation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2025-09-19T10:06:05Z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