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56" r:id="rId5"/>
    <p:sldId id="342" r:id="rId6"/>
    <p:sldId id="388" r:id="rId7"/>
    <p:sldId id="390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69" r:id="rId24"/>
    <p:sldId id="413" r:id="rId25"/>
    <p:sldId id="448" r:id="rId26"/>
    <p:sldId id="449" r:id="rId27"/>
    <p:sldId id="450" r:id="rId28"/>
    <p:sldId id="451" r:id="rId29"/>
    <p:sldId id="452" r:id="rId30"/>
    <p:sldId id="453" r:id="rId31"/>
    <p:sldId id="269" r:id="rId32"/>
  </p:sldIdLst>
  <p:sldSz cx="1219835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Georgia" panose="02040502050405020303" pitchFamily="18" charset="0"/>
      <p:regular r:id="rId39"/>
      <p:bold r:id="rId40"/>
      <p:italic r:id="rId41"/>
      <p:boldItalic r:id="rId42"/>
    </p:embeddedFont>
    <p:embeddedFont>
      <p:font typeface="Minion" panose="02000503070000020003" pitchFamily="2" charset="0"/>
      <p:regular r:id="rId43"/>
      <p:bold r:id="rId44"/>
      <p:italic r:id="rId45"/>
      <p:boldItalic r:id="rId46"/>
    </p:embeddedFont>
  </p:embeddedFontLst>
  <p:custDataLst>
    <p:tags r:id="rId4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20-01-2026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20-01-2026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20-01-2026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26773CED-9038-6DE3-AE3E-6DA0E2CBD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54559" y="1032966"/>
            <a:ext cx="6984776" cy="4412258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r>
              <a:rPr lang="nl-NL" sz="2400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400" dirty="0">
                <a:solidFill>
                  <a:schemeClr val="bg1"/>
                </a:solidFill>
              </a:rPr>
              <a:t>1- The </a:t>
            </a:r>
            <a:r>
              <a:rPr lang="nl-NL" sz="2400" dirty="0" err="1">
                <a:solidFill>
                  <a:schemeClr val="bg1"/>
                </a:solidFill>
              </a:rPr>
              <a:t>Importance</a:t>
            </a:r>
            <a:r>
              <a:rPr lang="nl-NL" sz="2400" dirty="0">
                <a:solidFill>
                  <a:schemeClr val="bg1"/>
                </a:solidFill>
              </a:rPr>
              <a:t> of </a:t>
            </a:r>
            <a:r>
              <a:rPr lang="nl-NL" sz="2399" dirty="0">
                <a:solidFill>
                  <a:schemeClr val="bg1"/>
                </a:solidFill>
              </a:rPr>
              <a:t>Pricing Hotel </a:t>
            </a:r>
            <a:r>
              <a:rPr lang="nl-NL" sz="2399" dirty="0" err="1">
                <a:solidFill>
                  <a:schemeClr val="bg1"/>
                </a:solidFill>
              </a:rPr>
              <a:t>Revenue</a:t>
            </a:r>
            <a:r>
              <a:rPr lang="nl-NL" sz="2399" dirty="0">
                <a:solidFill>
                  <a:schemeClr val="bg1"/>
                </a:solidFill>
              </a:rPr>
              <a:t> Management Tools</a:t>
            </a:r>
            <a:endParaRPr lang="nl-NL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400" dirty="0">
                <a:solidFill>
                  <a:schemeClr val="bg1"/>
                </a:solidFill>
              </a:rPr>
              <a:t>2- </a:t>
            </a:r>
            <a:r>
              <a:rPr lang="nl-NL" sz="2399" dirty="0" err="1">
                <a:solidFill>
                  <a:schemeClr val="bg1"/>
                </a:solidFill>
              </a:rPr>
              <a:t>Constellation</a:t>
            </a:r>
            <a:r>
              <a:rPr lang="nl-NL" sz="2399" dirty="0">
                <a:solidFill>
                  <a:schemeClr val="bg1"/>
                </a:solidFill>
              </a:rPr>
              <a:t> of Prices in </a:t>
            </a:r>
            <a:r>
              <a:rPr lang="nl-NL" sz="2399" dirty="0" err="1">
                <a:solidFill>
                  <a:schemeClr val="bg1"/>
                </a:solidFill>
              </a:rPr>
              <a:t>the</a:t>
            </a:r>
            <a:r>
              <a:rPr lang="nl-NL" sz="2399" dirty="0">
                <a:solidFill>
                  <a:schemeClr val="bg1"/>
                </a:solidFill>
              </a:rPr>
              <a:t> Hotel </a:t>
            </a:r>
            <a:r>
              <a:rPr lang="nl-NL" sz="2399" dirty="0" err="1">
                <a:solidFill>
                  <a:schemeClr val="bg1"/>
                </a:solidFill>
              </a:rPr>
              <a:t>Industry</a:t>
            </a:r>
            <a:endParaRPr lang="nl-NL" sz="23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3- Factors </a:t>
            </a:r>
            <a:r>
              <a:rPr lang="nl-NL" sz="2399" dirty="0" err="1">
                <a:solidFill>
                  <a:schemeClr val="bg1"/>
                </a:solidFill>
              </a:rPr>
              <a:t>Influencing</a:t>
            </a:r>
            <a:r>
              <a:rPr lang="nl-NL" sz="2399" dirty="0">
                <a:solidFill>
                  <a:schemeClr val="bg1"/>
                </a:solidFill>
              </a:rPr>
              <a:t> Pricing </a:t>
            </a:r>
            <a:r>
              <a:rPr lang="nl-NL" sz="2399" dirty="0" err="1">
                <a:solidFill>
                  <a:schemeClr val="bg1"/>
                </a:solidFill>
              </a:rPr>
              <a:t>Decisions</a:t>
            </a:r>
            <a:r>
              <a:rPr lang="nl-NL" sz="2399" dirty="0">
                <a:solidFill>
                  <a:schemeClr val="bg1"/>
                </a:solidFill>
              </a:rPr>
              <a:t> in Hotels</a:t>
            </a: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4- Pricing Hotel </a:t>
            </a:r>
            <a:r>
              <a:rPr lang="nl-NL" sz="2399" dirty="0" err="1">
                <a:solidFill>
                  <a:schemeClr val="bg1"/>
                </a:solidFill>
              </a:rPr>
              <a:t>Revenue</a:t>
            </a:r>
            <a:r>
              <a:rPr lang="nl-NL" sz="2399" dirty="0">
                <a:solidFill>
                  <a:schemeClr val="bg1"/>
                </a:solidFill>
              </a:rPr>
              <a:t> Management Tools</a:t>
            </a:r>
          </a:p>
          <a:p>
            <a:pPr algn="ctr"/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E98E2507-BA4D-E66C-459B-315D30D8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-1" y="1412776"/>
            <a:ext cx="6819255" cy="3170099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28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3200" b="1" dirty="0">
                <a:solidFill>
                  <a:schemeClr val="bg1"/>
                </a:solidFill>
              </a:rPr>
              <a:t>1- THE IMPORTANCE OF </a:t>
            </a:r>
            <a:r>
              <a:rPr lang="nl-NL" sz="3200" b="1" dirty="0">
                <a:solidFill>
                  <a:schemeClr val="bg1"/>
                </a:solidFill>
              </a:rPr>
              <a:t>HOTEL REVENUE MANAGEMENT METRICS</a:t>
            </a:r>
            <a:endParaRPr lang="en-US" sz="3200" b="1" dirty="0">
              <a:solidFill>
                <a:schemeClr val="bg1"/>
              </a:solidFill>
            </a:endParaRPr>
          </a:p>
          <a:p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81501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</a:t>
            </a:r>
            <a:r>
              <a:rPr lang="nl-NL" sz="1800" dirty="0" err="1">
                <a:solidFill>
                  <a:schemeClr val="bg1"/>
                </a:solidFill>
              </a:rPr>
              <a:t>Metrics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Importance of Price in Hotel Marketing: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Price is the only marketing mix element that produces revenue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Directly affects: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Occupancy rates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Profitability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Demand patterns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4104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</a:t>
            </a:r>
            <a:r>
              <a:rPr lang="nl-NL" sz="1800" dirty="0" err="1">
                <a:solidFill>
                  <a:schemeClr val="bg1"/>
                </a:solidFill>
              </a:rPr>
              <a:t>Metrics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Pricing as a Strategic Tool: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Influences customer perception of quality and value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Helps in market positioning and differentiation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Supports segmentation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841826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</a:t>
            </a:r>
            <a:r>
              <a:rPr lang="nl-NL" sz="1800" dirty="0" err="1">
                <a:solidFill>
                  <a:schemeClr val="bg1"/>
                </a:solidFill>
              </a:rPr>
              <a:t>Metrics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Price Strategy and Competitive Advantage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Strategic pricing creates long-term competitiveness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Enables hotels to respond to market changes and competition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Builds customer loyalty through perceived value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60268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E98E2507-BA4D-E66C-459B-315D30D8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-1" y="1412776"/>
            <a:ext cx="6819255" cy="2123658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2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2800" b="1" dirty="0">
                <a:solidFill>
                  <a:schemeClr val="bg1"/>
                </a:solidFill>
              </a:rPr>
              <a:t>2- </a:t>
            </a:r>
            <a:r>
              <a:rPr lang="nl-NL" sz="2800" b="1" dirty="0">
                <a:solidFill>
                  <a:schemeClr val="bg1"/>
                </a:solidFill>
              </a:rPr>
              <a:t>CONSTELLATION OF PRICES IN THE HOTEL INDUSTRY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7154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Wide variety of prices in the hotel industry: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The hotel industry is known for using a wide range of prices rather than a single fixed rate.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This allows hotels to maximize revenue by charging different prices for different guests and situations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27946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Room-Related Factors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Prices vary according to: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Type of room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standard and amenities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view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24586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Service and Package Factors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Room rates depend on the food board included: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only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Bed and breakfast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Half board or full board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Additional services increase the overall price.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84127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Time-related factors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Prices change based on: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Period of accommodation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Time of booking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Length of stay 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43389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Booking conditions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Flexible booking terms often come with higher prices.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Non-refundable or restricted bookings are offered at lower prices.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83134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E- Distribution channels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Prices differ depending on the booking channel: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Hotel website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Online travel agencies (OTAs)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Travel agents or tour operators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81920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369332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</a:t>
            </a:r>
            <a:r>
              <a:rPr lang="nl-NL" sz="1799" dirty="0" err="1">
                <a:solidFill>
                  <a:schemeClr val="bg1"/>
                </a:solidFill>
              </a:rPr>
              <a:t>Constellation</a:t>
            </a:r>
            <a:r>
              <a:rPr lang="nl-NL" sz="1799" dirty="0">
                <a:solidFill>
                  <a:schemeClr val="bg1"/>
                </a:solidFill>
              </a:rPr>
              <a:t> of </a:t>
            </a:r>
            <a:r>
              <a:rPr lang="nl-NL" sz="1799" dirty="0" err="1">
                <a:solidFill>
                  <a:schemeClr val="bg1"/>
                </a:solidFill>
              </a:rPr>
              <a:t>prices</a:t>
            </a:r>
            <a:r>
              <a:rPr lang="nl-NL" sz="1799" dirty="0">
                <a:solidFill>
                  <a:schemeClr val="bg1"/>
                </a:solidFill>
              </a:rPr>
              <a:t> in </a:t>
            </a:r>
            <a:r>
              <a:rPr lang="nl-NL" sz="1799" dirty="0" err="1">
                <a:solidFill>
                  <a:schemeClr val="bg1"/>
                </a:solidFill>
              </a:rPr>
              <a:t>the</a:t>
            </a:r>
            <a:r>
              <a:rPr lang="nl-NL" sz="1799" dirty="0">
                <a:solidFill>
                  <a:schemeClr val="bg1"/>
                </a:solidFill>
              </a:rPr>
              <a:t> hotel </a:t>
            </a:r>
            <a:r>
              <a:rPr lang="nl-NL" sz="1799" dirty="0" err="1">
                <a:solidFill>
                  <a:schemeClr val="bg1"/>
                </a:solidFill>
              </a:rPr>
              <a:t>industry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F- Customer-related factors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Prices vary according to: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characteristics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Loyalty status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Group size 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787126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E98E2507-BA4D-E66C-459B-315D30D8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-1" y="1412776"/>
            <a:ext cx="6819255" cy="2123658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2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2800" b="1" dirty="0">
                <a:solidFill>
                  <a:schemeClr val="bg1"/>
                </a:solidFill>
              </a:rPr>
              <a:t>3- </a:t>
            </a:r>
            <a:r>
              <a:rPr lang="nl-NL" sz="2800" b="1" dirty="0">
                <a:solidFill>
                  <a:schemeClr val="bg1"/>
                </a:solidFill>
              </a:rPr>
              <a:t>FACTORS INFLUENCING PRICING DECISIONS IN HOTELS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93226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>
                <a:solidFill>
                  <a:schemeClr val="bg1"/>
                </a:solidFill>
              </a:rPr>
              <a:t>Factors </a:t>
            </a:r>
            <a:r>
              <a:rPr lang="nl-NL" sz="1800" dirty="0" err="1">
                <a:solidFill>
                  <a:schemeClr val="bg1"/>
                </a:solidFill>
              </a:rPr>
              <a:t>Influencing</a:t>
            </a:r>
            <a:r>
              <a:rPr lang="nl-NL" sz="1800" dirty="0">
                <a:solidFill>
                  <a:schemeClr val="bg1"/>
                </a:solidFill>
              </a:rPr>
              <a:t> Pricing </a:t>
            </a:r>
            <a:r>
              <a:rPr lang="nl-NL" sz="1800" dirty="0" err="1">
                <a:solidFill>
                  <a:schemeClr val="bg1"/>
                </a:solidFill>
              </a:rPr>
              <a:t>Decisions</a:t>
            </a:r>
            <a:r>
              <a:rPr lang="nl-NL" sz="1800" dirty="0">
                <a:solidFill>
                  <a:schemeClr val="bg1"/>
                </a:solidFill>
              </a:rPr>
              <a:t> in Hotels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Product- and Market-Related Factors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Category (Hotel Classification)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Quality / Value Delivered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Image and Brand Reputation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Additional Services Included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Location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81283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>
                <a:solidFill>
                  <a:schemeClr val="bg1"/>
                </a:solidFill>
              </a:rPr>
              <a:t>Factors </a:t>
            </a:r>
            <a:r>
              <a:rPr lang="nl-NL" sz="1800" dirty="0" err="1">
                <a:solidFill>
                  <a:schemeClr val="bg1"/>
                </a:solidFill>
              </a:rPr>
              <a:t>Influencing</a:t>
            </a:r>
            <a:r>
              <a:rPr lang="nl-NL" sz="1800" dirty="0">
                <a:solidFill>
                  <a:schemeClr val="bg1"/>
                </a:solidFill>
              </a:rPr>
              <a:t> Pricing </a:t>
            </a:r>
            <a:r>
              <a:rPr lang="nl-NL" sz="1800" dirty="0" err="1">
                <a:solidFill>
                  <a:schemeClr val="bg1"/>
                </a:solidFill>
              </a:rPr>
              <a:t>Decisions</a:t>
            </a:r>
            <a:r>
              <a:rPr lang="nl-NL" sz="1800" dirty="0">
                <a:solidFill>
                  <a:schemeClr val="bg1"/>
                </a:solidFill>
              </a:rPr>
              <a:t> in Hotels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336438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Demand- and Competition-Related Factors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Competition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Sales Volume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Demand Level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Demand Elasticity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41221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>
                <a:solidFill>
                  <a:schemeClr val="bg1"/>
                </a:solidFill>
              </a:rPr>
              <a:t>Factors </a:t>
            </a:r>
            <a:r>
              <a:rPr lang="nl-NL" sz="1800" dirty="0" err="1">
                <a:solidFill>
                  <a:schemeClr val="bg1"/>
                </a:solidFill>
              </a:rPr>
              <a:t>Influencing</a:t>
            </a:r>
            <a:r>
              <a:rPr lang="nl-NL" sz="1800" dirty="0">
                <a:solidFill>
                  <a:schemeClr val="bg1"/>
                </a:solidFill>
              </a:rPr>
              <a:t> Pricing </a:t>
            </a:r>
            <a:r>
              <a:rPr lang="nl-NL" sz="1800" dirty="0" err="1">
                <a:solidFill>
                  <a:schemeClr val="bg1"/>
                </a:solidFill>
              </a:rPr>
              <a:t>Decisions</a:t>
            </a:r>
            <a:r>
              <a:rPr lang="nl-NL" sz="1800" dirty="0">
                <a:solidFill>
                  <a:schemeClr val="bg1"/>
                </a:solidFill>
              </a:rPr>
              <a:t> in Hotels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253377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Distribution and Affiliation Factors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Affiliation to a Hotel Chain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Bargaining Power of Distributors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15201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>
                <a:solidFill>
                  <a:schemeClr val="bg1"/>
                </a:solidFill>
              </a:rPr>
              <a:t>Factors </a:t>
            </a:r>
            <a:r>
              <a:rPr lang="nl-NL" sz="1800" dirty="0" err="1">
                <a:solidFill>
                  <a:schemeClr val="bg1"/>
                </a:solidFill>
              </a:rPr>
              <a:t>Influencing</a:t>
            </a:r>
            <a:r>
              <a:rPr lang="nl-NL" sz="1800" dirty="0">
                <a:solidFill>
                  <a:schemeClr val="bg1"/>
                </a:solidFill>
              </a:rPr>
              <a:t> Pricing </a:t>
            </a:r>
            <a:r>
              <a:rPr lang="nl-NL" sz="1800" dirty="0" err="1">
                <a:solidFill>
                  <a:schemeClr val="bg1"/>
                </a:solidFill>
              </a:rPr>
              <a:t>Decisions</a:t>
            </a:r>
            <a:r>
              <a:rPr lang="nl-NL" sz="1800" dirty="0">
                <a:solidFill>
                  <a:schemeClr val="bg1"/>
                </a:solidFill>
              </a:rPr>
              <a:t> in Hotels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294907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Internal Strategic and </a:t>
            </a:r>
            <a:r>
              <a:rPr lang="en-US" sz="1799" b="1" dirty="0" err="1">
                <a:solidFill>
                  <a:schemeClr val="bg1"/>
                </a:solidFill>
              </a:rPr>
              <a:t>Organisational</a:t>
            </a:r>
            <a:r>
              <a:rPr lang="en-US" sz="1799" b="1" dirty="0">
                <a:solidFill>
                  <a:schemeClr val="bg1"/>
                </a:solidFill>
              </a:rPr>
              <a:t> Factors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Company’s Marketing Strategy and Goals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 err="1">
                <a:solidFill>
                  <a:schemeClr val="bg1"/>
                </a:solidFill>
              </a:rPr>
              <a:t>Organisational</a:t>
            </a:r>
            <a:r>
              <a:rPr lang="en-US" sz="1799" dirty="0">
                <a:solidFill>
                  <a:schemeClr val="bg1"/>
                </a:solidFill>
              </a:rPr>
              <a:t> Structure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12655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3- </a:t>
            </a:r>
            <a:r>
              <a:rPr lang="nl-NL" sz="1800" dirty="0">
                <a:solidFill>
                  <a:schemeClr val="bg1"/>
                </a:solidFill>
              </a:rPr>
              <a:t>Factors </a:t>
            </a:r>
            <a:r>
              <a:rPr lang="nl-NL" sz="1800" dirty="0" err="1">
                <a:solidFill>
                  <a:schemeClr val="bg1"/>
                </a:solidFill>
              </a:rPr>
              <a:t>Influencing</a:t>
            </a:r>
            <a:r>
              <a:rPr lang="nl-NL" sz="1800" dirty="0">
                <a:solidFill>
                  <a:schemeClr val="bg1"/>
                </a:solidFill>
              </a:rPr>
              <a:t> Pricing </a:t>
            </a:r>
            <a:r>
              <a:rPr lang="nl-NL" sz="1800" dirty="0" err="1">
                <a:solidFill>
                  <a:schemeClr val="bg1"/>
                </a:solidFill>
              </a:rPr>
              <a:t>Decisions</a:t>
            </a:r>
            <a:r>
              <a:rPr lang="nl-NL" sz="1800" dirty="0">
                <a:solidFill>
                  <a:schemeClr val="bg1"/>
                </a:solidFill>
              </a:rPr>
              <a:t> in Hotels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1848607" y="1445254"/>
            <a:ext cx="5690728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E- Macro-Environmental and Cost Factors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Taxation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Government Regulations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Governments may impose: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Price ceilings (maximum prices)</a:t>
            </a:r>
          </a:p>
          <a:p>
            <a:pPr marL="285607" indent="-285607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Price floors (minimum prices)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Costs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8563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2060848"/>
            <a:ext cx="5307087" cy="255454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4- </a:t>
            </a:r>
            <a:r>
              <a:rPr lang="nl-NL" sz="3200" b="1" dirty="0">
                <a:solidFill>
                  <a:schemeClr val="bg1"/>
                </a:solidFill>
              </a:rPr>
              <a:t>PRICING HOTEL REVENUE MANAGEMENT TOOLS</a:t>
            </a:r>
          </a:p>
          <a:p>
            <a:pPr algn="ctr"/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3476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612353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Pricing and price strategy are seen as a basis for creating sustainable competitive advantage.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Pricing revenue management tools include: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discrimination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Dynamic pricing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Lowest price guarantee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presentation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parity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0861092"/>
              </p:ext>
            </p:extLst>
          </p:nvPr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27429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3781356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Price Discrimination: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Means different prices for the same room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Segments have different price sensitivities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Business travelers pay more than leisure travelers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237749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612353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B- Dynamic Pricing: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Adjust room rates in real time based on demand, occupancy, and market conditions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aims to maximize RevPAR and overall yield.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How It Works: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Monitor demand and occupancy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Adjust rates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React to market changes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315648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Lowest Price Guarantee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is a commitment by a hotel to offer customers the lowest available rate.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 - Purpose of Lowest Price Guarantee: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Builds customer trust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Encourages direct bookings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Protects brand value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917240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Price Presentation: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The way a price is communicated to customers.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Forms: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Direct low price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Discounted price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627134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  <a:r>
              <a:rPr lang="en-US" sz="1800" dirty="0">
                <a:solidFill>
                  <a:schemeClr val="bg1"/>
                </a:solidFill>
              </a:rPr>
              <a:t>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E- Price Parity: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Price parity means maintaining the same room rate across all distribution channels 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Purpose of Price Parity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Prevents channel conflict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Protects brand integrity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Maintains competitiveness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456116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1495</TotalTime>
  <Words>934</Words>
  <Application>Microsoft Macintosh PowerPoint</Application>
  <PresentationFormat>Custom</PresentationFormat>
  <Paragraphs>260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222</cp:revision>
  <dcterms:created xsi:type="dcterms:W3CDTF">2023-10-18T00:40:52Z</dcterms:created>
  <dcterms:modified xsi:type="dcterms:W3CDTF">2026-01-20T21:16:26Z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