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0" r:id="rId4"/>
    <p:sldId id="258" r:id="rId5"/>
    <p:sldId id="259" r:id="rId6"/>
    <p:sldId id="260" r:id="rId7"/>
    <p:sldId id="261" r:id="rId8"/>
    <p:sldId id="262" r:id="rId9"/>
    <p:sldId id="263" r:id="rId10"/>
    <p:sldId id="264" r:id="rId11"/>
    <p:sldId id="265" r:id="rId12"/>
    <p:sldId id="266" r:id="rId13"/>
    <p:sldId id="267" r:id="rId14"/>
    <p:sldId id="268" r:id="rId15"/>
    <p:sldId id="271" r:id="rId16"/>
    <p:sldId id="273" r:id="rId17"/>
    <p:sldId id="272" r:id="rId18"/>
    <p:sldId id="269"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Sustainable Nutrition Protocols for Eco-Conscious Space Tourists</a:t>
            </a:r>
            <a:endParaRPr/>
          </a:p>
        </p:txBody>
      </p:sp>
      <p:sp>
        <p:nvSpPr>
          <p:cNvPr id="3" name="Subtitle 2"/>
          <p:cNvSpPr>
            <a:spLocks noGrp="1"/>
          </p:cNvSpPr>
          <p:nvPr>
            <p:ph type="subTitle" idx="1"/>
          </p:nvPr>
        </p:nvSpPr>
        <p:spPr/>
        <p:txBody>
          <a:bodyPr/>
          <a:lstStyle/>
          <a:p>
            <a:r>
              <a:rPr lang="en-US" b="1" dirty="0" smtClean="0"/>
              <a:t>Student Name: Herr </a:t>
            </a:r>
            <a:r>
              <a:rPr lang="en-US" b="1" dirty="0" err="1" smtClean="0"/>
              <a:t>Sachin</a:t>
            </a:r>
            <a:r>
              <a:rPr lang="en-US" b="1" dirty="0" smtClean="0"/>
              <a:t> Kumar</a:t>
            </a:r>
          </a:p>
          <a:p>
            <a:r>
              <a:rPr lang="en-US" b="1" dirty="0" smtClean="0"/>
              <a:t>Student ID: DE240044</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Objectives</a:t>
            </a:r>
          </a:p>
          <a:p>
            <a:pPr lvl="0"/>
            <a:r>
              <a:rPr lang="en-US" dirty="0" smtClean="0"/>
              <a:t>The Rise of Eco Conscious Space Tourists</a:t>
            </a:r>
          </a:p>
          <a:p>
            <a:pPr lvl="0"/>
            <a:r>
              <a:rPr lang="en-US" dirty="0" smtClean="0"/>
              <a:t>Planet Friendly Ingredients for Space Meals</a:t>
            </a:r>
          </a:p>
          <a:p>
            <a:pPr lvl="0"/>
            <a:r>
              <a:rPr lang="en-US" dirty="0" smtClean="0"/>
              <a:t>Sustainability Challenges in Space Nutrition</a:t>
            </a:r>
            <a:endParaRPr lang="en-US" dirty="0" smtClean="0"/>
          </a:p>
          <a:p>
            <a:pPr lvl="0"/>
            <a:r>
              <a:rPr lang="en-US" dirty="0" smtClean="0"/>
              <a:t>Meal </a:t>
            </a:r>
            <a:r>
              <a:rPr lang="en-US" dirty="0" smtClean="0"/>
              <a:t>Plan 1 (Plant-Based Focus)</a:t>
            </a:r>
          </a:p>
          <a:p>
            <a:pPr lvl="0"/>
            <a:r>
              <a:rPr lang="en-US" dirty="0" smtClean="0"/>
              <a:t>Meal Plan 2 (Low-Carbon Footprint Foods)</a:t>
            </a:r>
          </a:p>
          <a:p>
            <a:pPr lvl="0"/>
            <a:r>
              <a:rPr lang="en-US" dirty="0" smtClean="0"/>
              <a:t>Meal Plan 3 (Waste-Minimized Design)</a:t>
            </a:r>
          </a:p>
          <a:p>
            <a:pPr lvl="0"/>
            <a:r>
              <a:rPr lang="en-US" dirty="0" smtClean="0"/>
              <a:t>Eco-Friendly Hydration Strategies</a:t>
            </a:r>
          </a:p>
          <a:p>
            <a:pPr lvl="0"/>
            <a:r>
              <a:rPr lang="en-US" dirty="0" smtClean="0"/>
              <a:t>Nutrient-Rich Plant Alternatives</a:t>
            </a:r>
          </a:p>
          <a:p>
            <a:pPr lvl="0"/>
            <a:r>
              <a:rPr lang="en-US" dirty="0" smtClean="0"/>
              <a:t>Edible Packaging and Innovations</a:t>
            </a:r>
          </a:p>
          <a:p>
            <a:pPr lvl="0"/>
            <a:r>
              <a:rPr lang="en-US" dirty="0" smtClean="0"/>
              <a:t>Mental Health Through Sustainable Eating</a:t>
            </a:r>
          </a:p>
          <a:p>
            <a:pPr lvl="0"/>
            <a:r>
              <a:rPr lang="en-US" dirty="0" smtClean="0"/>
              <a:t>Instruction Templates for Green Packaging</a:t>
            </a:r>
          </a:p>
          <a:p>
            <a:pPr lvl="0"/>
            <a:r>
              <a:rPr lang="en-US" dirty="0" smtClean="0"/>
              <a:t>Space Safety and Planetary Ethics</a:t>
            </a:r>
          </a:p>
          <a:p>
            <a:pPr lvl="0"/>
            <a:r>
              <a:rPr lang="en-US" dirty="0" smtClean="0"/>
              <a:t>Conclusion &amp; 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r>
              <a:rPr lang="en-US" b="1" dirty="0" smtClean="0"/>
              <a:t> </a:t>
            </a:r>
            <a:r>
              <a:rPr lang="en-US" dirty="0" smtClean="0"/>
              <a:t>Sustainability </a:t>
            </a:r>
            <a:r>
              <a:rPr lang="en-US" dirty="0" smtClean="0"/>
              <a:t>has become a dominant concern in tourism, and space tourism is no exception. As private missions become more frequent, environmentally conscious travelers seek meals that align with their values. This assignment presents protocols that prioritize ecological responsibility while meeting space dietary requirements.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mtClean="0"/>
              <a:t>Objective</a:t>
            </a:r>
            <a:endParaRPr/>
          </a:p>
        </p:txBody>
      </p:sp>
      <p:sp>
        <p:nvSpPr>
          <p:cNvPr id="3" name="Content Placeholder 2"/>
          <p:cNvSpPr>
            <a:spLocks noGrp="1"/>
          </p:cNvSpPr>
          <p:nvPr>
            <p:ph idx="1"/>
          </p:nvPr>
        </p:nvSpPr>
        <p:spPr/>
        <p:txBody>
          <a:bodyPr>
            <a:normAutofit/>
          </a:bodyPr>
          <a:lstStyle/>
          <a:p>
            <a:r>
              <a:rPr lang="en-US" dirty="0" smtClean="0"/>
              <a:t>To </a:t>
            </a:r>
            <a:r>
              <a:rPr lang="en-US" dirty="0" smtClean="0"/>
              <a:t>design space meal plans with low environmental impact.</a:t>
            </a:r>
          </a:p>
          <a:p>
            <a:pPr lvl="0"/>
            <a:r>
              <a:rPr lang="en-US" dirty="0" smtClean="0"/>
              <a:t>To integrate plant-based, high-nutrient alternatives.</a:t>
            </a:r>
          </a:p>
          <a:p>
            <a:pPr lvl="0"/>
            <a:r>
              <a:rPr lang="en-US" dirty="0" smtClean="0"/>
              <a:t>To explore sustainable hydration and packaging methods.</a:t>
            </a:r>
          </a:p>
          <a:p>
            <a:pPr lvl="0"/>
            <a:r>
              <a:rPr lang="en-US" dirty="0" smtClean="0"/>
              <a:t>To create education tools for eco-conscious consumption in space.</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Rise of Eco-Conscious Space Tourists</a:t>
            </a:r>
            <a:endParaRPr lang="en-US" b="1" dirty="0"/>
          </a:p>
        </p:txBody>
      </p:sp>
      <p:sp>
        <p:nvSpPr>
          <p:cNvPr id="3" name="Content Placeholder 2"/>
          <p:cNvSpPr>
            <a:spLocks noGrp="1"/>
          </p:cNvSpPr>
          <p:nvPr>
            <p:ph idx="1"/>
          </p:nvPr>
        </p:nvSpPr>
        <p:spPr/>
        <p:txBody>
          <a:bodyPr>
            <a:normAutofit fontScale="77500" lnSpcReduction="20000"/>
          </a:bodyPr>
          <a:lstStyle/>
          <a:p>
            <a:r>
              <a:rPr lang="en-US" dirty="0" smtClean="0"/>
              <a:t>Many future space tourists are tech-savvy, sustainability-minded individuals who expect companies to uphold ethical values. Their preferences include</a:t>
            </a:r>
            <a:r>
              <a:rPr lang="en-US" dirty="0" smtClean="0"/>
              <a:t>:</a:t>
            </a:r>
          </a:p>
          <a:p>
            <a:endParaRPr lang="en-US" dirty="0" smtClean="0"/>
          </a:p>
          <a:p>
            <a:pPr lvl="0"/>
            <a:r>
              <a:rPr lang="en-US" dirty="0" smtClean="0"/>
              <a:t>Organic, plant-based meals</a:t>
            </a:r>
          </a:p>
          <a:p>
            <a:pPr lvl="0"/>
            <a:r>
              <a:rPr lang="en-US" dirty="0" smtClean="0"/>
              <a:t>Minimal packaging</a:t>
            </a:r>
          </a:p>
          <a:p>
            <a:pPr lvl="0"/>
            <a:r>
              <a:rPr lang="en-US" dirty="0" smtClean="0"/>
              <a:t>Recyclable or edible containers</a:t>
            </a:r>
          </a:p>
          <a:p>
            <a:pPr lvl="0"/>
            <a:r>
              <a:rPr lang="en-US" dirty="0" smtClean="0"/>
              <a:t>Carbon offsetting for meal production</a:t>
            </a:r>
          </a:p>
          <a:p>
            <a:endParaRPr lang="en-US" dirty="0" smtClean="0"/>
          </a:p>
          <a:p>
            <a:r>
              <a:rPr lang="en-US" dirty="0" smtClean="0"/>
              <a:t>(</a:t>
            </a:r>
            <a:r>
              <a:rPr lang="en-US" dirty="0" smtClean="0"/>
              <a:t>Reference: </a:t>
            </a:r>
            <a:r>
              <a:rPr lang="en-US" dirty="0" err="1" smtClean="0"/>
              <a:t>Gössling</a:t>
            </a:r>
            <a:r>
              <a:rPr lang="en-US" dirty="0" smtClean="0"/>
              <a:t>, S., &amp; Hall, C.M., 2019. Sustainable Tourism Futures)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Planet-Friendly Ingredients for Space Meals</a:t>
            </a:r>
            <a:endParaRPr lang="en-US" b="1" dirty="0"/>
          </a:p>
        </p:txBody>
      </p:sp>
      <p:sp>
        <p:nvSpPr>
          <p:cNvPr id="3" name="Content Placeholder 2"/>
          <p:cNvSpPr>
            <a:spLocks noGrp="1"/>
          </p:cNvSpPr>
          <p:nvPr>
            <p:ph idx="1"/>
          </p:nvPr>
        </p:nvSpPr>
        <p:spPr/>
        <p:txBody>
          <a:bodyPr>
            <a:normAutofit fontScale="85000" lnSpcReduction="20000"/>
          </a:bodyPr>
          <a:lstStyle/>
          <a:p>
            <a:r>
              <a:rPr lang="en-US" dirty="0" smtClean="0"/>
              <a:t>Ingredients with minimal water, land, and emissions costs are preferred. These include</a:t>
            </a:r>
            <a:r>
              <a:rPr lang="en-US" dirty="0" smtClean="0"/>
              <a:t>:</a:t>
            </a:r>
          </a:p>
          <a:p>
            <a:endParaRPr lang="en-US" dirty="0" smtClean="0"/>
          </a:p>
          <a:p>
            <a:pPr lvl="0"/>
            <a:r>
              <a:rPr lang="en-US" dirty="0" smtClean="0"/>
              <a:t>Lentils, quinoa, chickpeas (high-protein, low water)</a:t>
            </a:r>
          </a:p>
          <a:p>
            <a:pPr lvl="0"/>
            <a:r>
              <a:rPr lang="en-US" dirty="0" smtClean="0"/>
              <a:t>Algae (</a:t>
            </a:r>
            <a:r>
              <a:rPr lang="en-US" dirty="0" err="1" smtClean="0"/>
              <a:t>spirulina</a:t>
            </a:r>
            <a:r>
              <a:rPr lang="en-US" dirty="0" smtClean="0"/>
              <a:t>, chlorella for micronutrients)</a:t>
            </a:r>
          </a:p>
          <a:p>
            <a:pPr lvl="0"/>
            <a:r>
              <a:rPr lang="en-US" dirty="0" smtClean="0"/>
              <a:t>Seaweed and mushrooms (easy to dehydrate and store)</a:t>
            </a:r>
          </a:p>
          <a:p>
            <a:pPr lvl="0"/>
            <a:r>
              <a:rPr lang="en-US" dirty="0" smtClean="0"/>
              <a:t>Dried fruits and seeds</a:t>
            </a:r>
          </a:p>
          <a:p>
            <a:endParaRPr lang="en-US" dirty="0" smtClean="0"/>
          </a:p>
          <a:p>
            <a:r>
              <a:rPr lang="en-US" dirty="0" smtClean="0"/>
              <a:t>(</a:t>
            </a:r>
            <a:r>
              <a:rPr lang="en-US" dirty="0" smtClean="0"/>
              <a:t>Reference: </a:t>
            </a:r>
            <a:r>
              <a:rPr lang="en-US" dirty="0" err="1" smtClean="0"/>
              <a:t>Tilman</a:t>
            </a:r>
            <a:r>
              <a:rPr lang="en-US" dirty="0" smtClean="0"/>
              <a:t>, D., &amp; Clark, M., 2014. </a:t>
            </a:r>
            <a:r>
              <a:rPr lang="en-US" i="1" dirty="0" smtClean="0"/>
              <a:t>Global diets and environmental sustainability</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Sustainability Challenges in Space Nutrition</a:t>
            </a:r>
            <a:endParaRPr/>
          </a:p>
        </p:txBody>
      </p:sp>
      <p:sp>
        <p:nvSpPr>
          <p:cNvPr id="3" name="Content Placeholder 2"/>
          <p:cNvSpPr>
            <a:spLocks noGrp="1"/>
          </p:cNvSpPr>
          <p:nvPr>
            <p:ph idx="1"/>
          </p:nvPr>
        </p:nvSpPr>
        <p:spPr/>
        <p:txBody>
          <a:bodyPr>
            <a:normAutofit fontScale="92500" lnSpcReduction="20000"/>
          </a:bodyPr>
          <a:lstStyle/>
          <a:p>
            <a:pPr lvl="0"/>
            <a:r>
              <a:rPr lang="en-US" dirty="0" smtClean="0"/>
              <a:t>Limited ability to recycle waste onboard</a:t>
            </a:r>
          </a:p>
          <a:p>
            <a:pPr lvl="0"/>
            <a:r>
              <a:rPr lang="en-US" dirty="0" smtClean="0"/>
              <a:t>High emissions from transporting food</a:t>
            </a:r>
          </a:p>
          <a:p>
            <a:pPr lvl="0"/>
            <a:r>
              <a:rPr lang="en-US" dirty="0" smtClean="0"/>
              <a:t>Long shelf-life demands reduce fresh food availability</a:t>
            </a:r>
          </a:p>
          <a:p>
            <a:pPr lvl="0"/>
            <a:r>
              <a:rPr lang="en-US" dirty="0" smtClean="0"/>
              <a:t>Risk of plastic waste in zero-gravity</a:t>
            </a:r>
          </a:p>
          <a:p>
            <a:endParaRPr lang="en-US" dirty="0" smtClean="0"/>
          </a:p>
          <a:p>
            <a:r>
              <a:rPr lang="en-US" dirty="0" smtClean="0"/>
              <a:t>Solutions </a:t>
            </a:r>
            <a:r>
              <a:rPr lang="en-US" dirty="0" smtClean="0"/>
              <a:t>include:</a:t>
            </a:r>
          </a:p>
          <a:p>
            <a:pPr lvl="0"/>
            <a:r>
              <a:rPr lang="en-US" dirty="0" smtClean="0"/>
              <a:t>Plant-based freeze-dried foods</a:t>
            </a:r>
          </a:p>
          <a:p>
            <a:pPr lvl="0"/>
            <a:r>
              <a:rPr lang="en-US" dirty="0" smtClean="0"/>
              <a:t>Concentrated micronutrient packs</a:t>
            </a:r>
          </a:p>
          <a:p>
            <a:pPr lvl="0"/>
            <a:r>
              <a:rPr lang="en-US" dirty="0" smtClean="0"/>
              <a:t>Edible utensils (e.g., wafer spoons)</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Meal Plan 1 (Plant-Based Focus)</a:t>
            </a:r>
            <a:endParaRPr/>
          </a:p>
        </p:txBody>
      </p:sp>
      <p:sp>
        <p:nvSpPr>
          <p:cNvPr id="3" name="Content Placeholder 2"/>
          <p:cNvSpPr>
            <a:spLocks noGrp="1"/>
          </p:cNvSpPr>
          <p:nvPr>
            <p:ph idx="1"/>
          </p:nvPr>
        </p:nvSpPr>
        <p:spPr/>
        <p:txBody>
          <a:bodyPr>
            <a:normAutofit fontScale="85000" lnSpcReduction="10000"/>
          </a:bodyPr>
          <a:lstStyle/>
          <a:p>
            <a:r>
              <a:rPr lang="en-US" b="1" dirty="0" smtClean="0"/>
              <a:t>Day 1 – Approx. 2,100 </a:t>
            </a:r>
            <a:r>
              <a:rPr lang="en-US" b="1" dirty="0" smtClean="0"/>
              <a:t>kcal</a:t>
            </a:r>
          </a:p>
          <a:p>
            <a:endParaRPr lang="en-US" dirty="0" smtClean="0"/>
          </a:p>
          <a:p>
            <a:pPr lvl="0"/>
            <a:r>
              <a:rPr lang="en-US" b="1" dirty="0" smtClean="0"/>
              <a:t>Breakfast:</a:t>
            </a:r>
            <a:r>
              <a:rPr lang="en-US" dirty="0" smtClean="0"/>
              <a:t> Oatmeal with freeze-dried bananas, almond milk powder</a:t>
            </a:r>
          </a:p>
          <a:p>
            <a:pPr lvl="0"/>
            <a:r>
              <a:rPr lang="en-US" b="1" dirty="0" smtClean="0"/>
              <a:t>Lunch:</a:t>
            </a:r>
            <a:r>
              <a:rPr lang="en-US" dirty="0" smtClean="0"/>
              <a:t> Lentil stew, quinoa crackers, </a:t>
            </a:r>
            <a:r>
              <a:rPr lang="en-US" dirty="0" err="1" smtClean="0"/>
              <a:t>spirulina</a:t>
            </a:r>
            <a:r>
              <a:rPr lang="en-US" dirty="0" smtClean="0"/>
              <a:t> drink</a:t>
            </a:r>
          </a:p>
          <a:p>
            <a:pPr lvl="0"/>
            <a:r>
              <a:rPr lang="en-US" b="1" dirty="0" smtClean="0"/>
              <a:t>Dinner:</a:t>
            </a:r>
            <a:r>
              <a:rPr lang="en-US" dirty="0" smtClean="0"/>
              <a:t> Mushroom risotto (rehydrated), apple fruit </a:t>
            </a:r>
            <a:r>
              <a:rPr lang="en-US" dirty="0" smtClean="0"/>
              <a:t>leather</a:t>
            </a:r>
          </a:p>
          <a:p>
            <a:pPr lvl="0"/>
            <a:r>
              <a:rPr lang="en-US" dirty="0" smtClean="0"/>
              <a:t/>
            </a:r>
            <a:br>
              <a:rPr lang="en-US" dirty="0" smtClean="0"/>
            </a:br>
            <a:r>
              <a:rPr lang="en-US" b="1" dirty="0" smtClean="0"/>
              <a:t>Sustainability Note:</a:t>
            </a:r>
            <a:r>
              <a:rPr lang="en-US" dirty="0" smtClean="0"/>
              <a:t> All meals are vegan, low emission, and use compostable pouches.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Meal Plan 2 (Low-Carbon Foods)</a:t>
            </a:r>
            <a:endParaRPr/>
          </a:p>
        </p:txBody>
      </p:sp>
      <p:sp>
        <p:nvSpPr>
          <p:cNvPr id="3" name="Content Placeholder 2"/>
          <p:cNvSpPr>
            <a:spLocks noGrp="1"/>
          </p:cNvSpPr>
          <p:nvPr>
            <p:ph idx="1"/>
          </p:nvPr>
        </p:nvSpPr>
        <p:spPr/>
        <p:txBody>
          <a:bodyPr>
            <a:normAutofit fontScale="85000" lnSpcReduction="20000"/>
          </a:bodyPr>
          <a:lstStyle/>
          <a:p>
            <a:r>
              <a:rPr lang="en-US" b="1" dirty="0" smtClean="0"/>
              <a:t>Day 2 – Approx. 2,200 </a:t>
            </a:r>
            <a:r>
              <a:rPr lang="en-US" b="1" dirty="0" smtClean="0"/>
              <a:t>kcal</a:t>
            </a:r>
          </a:p>
          <a:p>
            <a:endParaRPr lang="en-US" dirty="0" smtClean="0"/>
          </a:p>
          <a:p>
            <a:pPr lvl="0"/>
            <a:r>
              <a:rPr lang="en-US" b="1" dirty="0" smtClean="0"/>
              <a:t>Breakfast:</a:t>
            </a:r>
            <a:r>
              <a:rPr lang="en-US" dirty="0" smtClean="0"/>
              <a:t> </a:t>
            </a:r>
            <a:r>
              <a:rPr lang="en-US" dirty="0" err="1" smtClean="0"/>
              <a:t>Chia</a:t>
            </a:r>
            <a:r>
              <a:rPr lang="en-US" dirty="0" smtClean="0"/>
              <a:t> and flaxseed pudding, dried blueberries</a:t>
            </a:r>
          </a:p>
          <a:p>
            <a:pPr lvl="0"/>
            <a:r>
              <a:rPr lang="en-US" b="1" dirty="0" smtClean="0"/>
              <a:t>Lunch:</a:t>
            </a:r>
            <a:r>
              <a:rPr lang="en-US" dirty="0" smtClean="0"/>
              <a:t> Chickpea salad with </a:t>
            </a:r>
            <a:r>
              <a:rPr lang="en-US" dirty="0" err="1" smtClean="0"/>
              <a:t>tahini</a:t>
            </a:r>
            <a:r>
              <a:rPr lang="en-US" dirty="0" smtClean="0"/>
              <a:t> dressing, roasted seaweed</a:t>
            </a:r>
          </a:p>
          <a:p>
            <a:pPr lvl="0"/>
            <a:r>
              <a:rPr lang="en-US" b="1" dirty="0" smtClean="0"/>
              <a:t>Dinner:</a:t>
            </a:r>
            <a:r>
              <a:rPr lang="en-US" dirty="0" smtClean="0"/>
              <a:t> Soy-protein stir fry with rice flakes, mango </a:t>
            </a:r>
            <a:r>
              <a:rPr lang="en-US" dirty="0" smtClean="0"/>
              <a:t>cubes</a:t>
            </a:r>
          </a:p>
          <a:p>
            <a:pPr lvl="0"/>
            <a:r>
              <a:rPr lang="en-US" dirty="0" smtClean="0"/>
              <a:t/>
            </a:r>
            <a:br>
              <a:rPr lang="en-US" dirty="0" smtClean="0"/>
            </a:br>
            <a:r>
              <a:rPr lang="en-US" b="1" dirty="0" smtClean="0"/>
              <a:t>Sustainability Note:</a:t>
            </a:r>
            <a:r>
              <a:rPr lang="en-US" dirty="0" smtClean="0"/>
              <a:t> Ingredients sourced from regenerative agriculture farms.</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Meal Plan 3 (Waste-Minimized Design)</a:t>
            </a:r>
            <a:endParaRPr/>
          </a:p>
        </p:txBody>
      </p:sp>
      <p:sp>
        <p:nvSpPr>
          <p:cNvPr id="3" name="Content Placeholder 2"/>
          <p:cNvSpPr>
            <a:spLocks noGrp="1"/>
          </p:cNvSpPr>
          <p:nvPr>
            <p:ph idx="1"/>
          </p:nvPr>
        </p:nvSpPr>
        <p:spPr/>
        <p:txBody>
          <a:bodyPr>
            <a:normAutofit fontScale="92500" lnSpcReduction="20000"/>
          </a:bodyPr>
          <a:lstStyle/>
          <a:p>
            <a:r>
              <a:rPr lang="en-US" b="1" dirty="0" smtClean="0"/>
              <a:t>Day 3 – Approx. 2,050 </a:t>
            </a:r>
            <a:r>
              <a:rPr lang="en-US" b="1" dirty="0" smtClean="0"/>
              <a:t>kcal</a:t>
            </a:r>
          </a:p>
          <a:p>
            <a:endParaRPr lang="en-US" dirty="0" smtClean="0"/>
          </a:p>
          <a:p>
            <a:pPr lvl="0"/>
            <a:r>
              <a:rPr lang="en-US" b="1" dirty="0" smtClean="0"/>
              <a:t>Breakfast:</a:t>
            </a:r>
            <a:r>
              <a:rPr lang="en-US" dirty="0" smtClean="0"/>
              <a:t> Vegan protein bar, powdered citrus smoothie</a:t>
            </a:r>
          </a:p>
          <a:p>
            <a:pPr lvl="0"/>
            <a:r>
              <a:rPr lang="en-US" b="1" dirty="0" smtClean="0"/>
              <a:t>Lunch:</a:t>
            </a:r>
            <a:r>
              <a:rPr lang="en-US" dirty="0" smtClean="0"/>
              <a:t> Dehydrated vegetable soup, cassava crisps</a:t>
            </a:r>
          </a:p>
          <a:p>
            <a:pPr lvl="0"/>
            <a:r>
              <a:rPr lang="en-US" b="1" dirty="0" smtClean="0"/>
              <a:t>Dinner:</a:t>
            </a:r>
            <a:r>
              <a:rPr lang="en-US" dirty="0" smtClean="0"/>
              <a:t> Tomato bulgur pilaf, nut and seed trail </a:t>
            </a:r>
            <a:r>
              <a:rPr lang="en-US" dirty="0" smtClean="0"/>
              <a:t>mix</a:t>
            </a:r>
          </a:p>
          <a:p>
            <a:pPr lvl="0"/>
            <a:r>
              <a:rPr lang="en-US" dirty="0" smtClean="0"/>
              <a:t/>
            </a:r>
            <a:br>
              <a:rPr lang="en-US" dirty="0" smtClean="0"/>
            </a:br>
            <a:r>
              <a:rPr lang="en-US" b="1" dirty="0" smtClean="0"/>
              <a:t>Sustainability Note:</a:t>
            </a:r>
            <a:r>
              <a:rPr lang="en-US" dirty="0" smtClean="0"/>
              <a:t> Zero-waste policy, edible cutlery, reusable hydration pouches.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Eco-Friendly Hydration Strategies</a:t>
            </a:r>
            <a:endParaRPr lang="en-US" b="1" dirty="0"/>
          </a:p>
        </p:txBody>
      </p:sp>
      <p:sp>
        <p:nvSpPr>
          <p:cNvPr id="3" name="Content Placeholder 2"/>
          <p:cNvSpPr>
            <a:spLocks noGrp="1"/>
          </p:cNvSpPr>
          <p:nvPr>
            <p:ph idx="1"/>
          </p:nvPr>
        </p:nvSpPr>
        <p:spPr/>
        <p:txBody>
          <a:bodyPr>
            <a:normAutofit fontScale="92500" lnSpcReduction="10000"/>
          </a:bodyPr>
          <a:lstStyle/>
          <a:p>
            <a:pPr lvl="0"/>
            <a:r>
              <a:rPr lang="en-US" dirty="0" smtClean="0"/>
              <a:t>Use of algae-based hydration beads</a:t>
            </a:r>
          </a:p>
          <a:p>
            <a:pPr lvl="0"/>
            <a:r>
              <a:rPr lang="en-US" dirty="0" smtClean="0"/>
              <a:t>Water pouches with biodegradable liners</a:t>
            </a:r>
          </a:p>
          <a:p>
            <a:pPr lvl="0"/>
            <a:r>
              <a:rPr lang="en-US" dirty="0" smtClean="0"/>
              <a:t>Electrolyte powders with paper-based packaging</a:t>
            </a:r>
          </a:p>
          <a:p>
            <a:pPr lvl="0"/>
            <a:r>
              <a:rPr lang="en-US" dirty="0" smtClean="0"/>
              <a:t>Encouragement of scheduled hydration rituals (3x daily)</a:t>
            </a:r>
            <a:br>
              <a:rPr lang="en-US" dirty="0" smtClean="0"/>
            </a:br>
            <a:r>
              <a:rPr lang="en-US" b="1" dirty="0" smtClean="0"/>
              <a:t>Goal:</a:t>
            </a:r>
            <a:r>
              <a:rPr lang="en-US" dirty="0" smtClean="0"/>
              <a:t> Reduce packaging without compromising fluid intake</a:t>
            </a:r>
            <a:r>
              <a:rPr lang="en-US" dirty="0" smtClean="0"/>
              <a:t>.</a:t>
            </a:r>
          </a:p>
          <a:p>
            <a:pPr lvl="0"/>
            <a:endParaRPr lang="en-US" dirty="0" smtClean="0"/>
          </a:p>
          <a:p>
            <a:r>
              <a:rPr lang="en-US" dirty="0" smtClean="0"/>
              <a:t>(Reference: </a:t>
            </a:r>
            <a:r>
              <a:rPr lang="en-US" dirty="0" err="1" smtClean="0"/>
              <a:t>Zwart</a:t>
            </a:r>
            <a:r>
              <a:rPr lang="en-US" dirty="0" smtClean="0"/>
              <a:t>, S. R., &amp; Smith, S. M., 2013)</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Nutrient-Rich Plant Alternatives</a:t>
            </a:r>
            <a:endParaRPr/>
          </a:p>
        </p:txBody>
      </p:sp>
      <p:sp>
        <p:nvSpPr>
          <p:cNvPr id="3" name="Content Placeholder 2"/>
          <p:cNvSpPr>
            <a:spLocks noGrp="1"/>
          </p:cNvSpPr>
          <p:nvPr>
            <p:ph idx="1"/>
          </p:nvPr>
        </p:nvSpPr>
        <p:spPr/>
        <p:txBody>
          <a:bodyPr>
            <a:normAutofit fontScale="92500" lnSpcReduction="20000"/>
          </a:bodyPr>
          <a:lstStyle/>
          <a:p>
            <a:r>
              <a:rPr lang="en-US" dirty="0" smtClean="0"/>
              <a:t>To replace meat-based nutrients:</a:t>
            </a:r>
          </a:p>
          <a:p>
            <a:pPr lvl="0"/>
            <a:endParaRPr lang="en-US" b="1" dirty="0" smtClean="0"/>
          </a:p>
          <a:p>
            <a:pPr lvl="0"/>
            <a:r>
              <a:rPr lang="en-US" b="1" dirty="0" smtClean="0"/>
              <a:t>Calcium </a:t>
            </a:r>
            <a:r>
              <a:rPr lang="en-US" b="1" dirty="0" smtClean="0"/>
              <a:t>&amp; D3:</a:t>
            </a:r>
            <a:r>
              <a:rPr lang="en-US" dirty="0" smtClean="0"/>
              <a:t> Fortified soy, algae</a:t>
            </a:r>
          </a:p>
          <a:p>
            <a:pPr lvl="0"/>
            <a:r>
              <a:rPr lang="en-US" b="1" dirty="0" smtClean="0"/>
              <a:t>Iron:</a:t>
            </a:r>
            <a:r>
              <a:rPr lang="en-US" dirty="0" smtClean="0"/>
              <a:t> Lentils + Vitamin C combo</a:t>
            </a:r>
          </a:p>
          <a:p>
            <a:pPr lvl="0"/>
            <a:r>
              <a:rPr lang="en-US" b="1" dirty="0" smtClean="0"/>
              <a:t>Omega-3:</a:t>
            </a:r>
            <a:r>
              <a:rPr lang="en-US" dirty="0" smtClean="0"/>
              <a:t> Flaxseed, </a:t>
            </a:r>
            <a:r>
              <a:rPr lang="en-US" dirty="0" err="1" smtClean="0"/>
              <a:t>chia</a:t>
            </a:r>
            <a:endParaRPr lang="en-US" dirty="0" smtClean="0"/>
          </a:p>
          <a:p>
            <a:pPr lvl="0"/>
            <a:r>
              <a:rPr lang="en-US" b="1" dirty="0" smtClean="0"/>
              <a:t>Protein:</a:t>
            </a:r>
            <a:r>
              <a:rPr lang="en-US" dirty="0" smtClean="0"/>
              <a:t> Pea and hemp protein isolate</a:t>
            </a:r>
            <a:br>
              <a:rPr lang="en-US" dirty="0" smtClean="0"/>
            </a:br>
            <a:r>
              <a:rPr lang="en-US" b="1" dirty="0" smtClean="0"/>
              <a:t>Supplements:</a:t>
            </a:r>
            <a:r>
              <a:rPr lang="en-US" dirty="0" smtClean="0"/>
              <a:t> Provided in compostable capsules.</a:t>
            </a:r>
          </a:p>
          <a:p>
            <a:endParaRPr lang="en-US" dirty="0" smtClean="0"/>
          </a:p>
          <a:p>
            <a:r>
              <a:rPr lang="en-US" dirty="0" smtClean="0"/>
              <a:t>(</a:t>
            </a:r>
            <a:r>
              <a:rPr lang="en-US" dirty="0" smtClean="0"/>
              <a:t>Reference: Craig, W.J. (2009). </a:t>
            </a:r>
            <a:r>
              <a:rPr lang="en-US" i="1" dirty="0" smtClean="0"/>
              <a:t>Health effects of vegan diets</a:t>
            </a:r>
            <a:r>
              <a:rPr lang="en-US" dirty="0" smtClean="0"/>
              <a: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Edible Packaging and Innovations</a:t>
            </a:r>
            <a:endParaRPr/>
          </a:p>
        </p:txBody>
      </p:sp>
      <p:sp>
        <p:nvSpPr>
          <p:cNvPr id="3" name="Content Placeholder 2"/>
          <p:cNvSpPr>
            <a:spLocks noGrp="1"/>
          </p:cNvSpPr>
          <p:nvPr>
            <p:ph idx="1"/>
          </p:nvPr>
        </p:nvSpPr>
        <p:spPr/>
        <p:txBody>
          <a:bodyPr/>
          <a:lstStyle/>
          <a:p>
            <a:pPr lvl="0"/>
            <a:r>
              <a:rPr lang="en-US" dirty="0" smtClean="0"/>
              <a:t>Wafer bowls, rice paper wraps, gelatin cups</a:t>
            </a:r>
          </a:p>
          <a:p>
            <a:pPr lvl="0"/>
            <a:r>
              <a:rPr lang="en-US" dirty="0" smtClean="0"/>
              <a:t>Plant-starch-based wraps</a:t>
            </a:r>
          </a:p>
          <a:p>
            <a:pPr lvl="0"/>
            <a:r>
              <a:rPr lang="en-US" dirty="0" smtClean="0"/>
              <a:t>Shrink-wrap from agar or seaweed</a:t>
            </a:r>
            <a:br>
              <a:rPr lang="en-US" dirty="0" smtClean="0"/>
            </a:br>
            <a:endParaRPr lang="en-US" dirty="0" smtClean="0"/>
          </a:p>
          <a:p>
            <a:pPr lvl="0"/>
            <a:r>
              <a:rPr lang="en-US" dirty="0" smtClean="0"/>
              <a:t>Benefits</a:t>
            </a:r>
            <a:r>
              <a:rPr lang="en-US" dirty="0" smtClean="0"/>
              <a:t>: Reduce floating debris, support circular waste management on board.</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Mental Health Through Sustainable Eating</a:t>
            </a:r>
            <a:endParaRPr/>
          </a:p>
        </p:txBody>
      </p:sp>
      <p:sp>
        <p:nvSpPr>
          <p:cNvPr id="3" name="Content Placeholder 2"/>
          <p:cNvSpPr>
            <a:spLocks noGrp="1"/>
          </p:cNvSpPr>
          <p:nvPr>
            <p:ph idx="1"/>
          </p:nvPr>
        </p:nvSpPr>
        <p:spPr/>
        <p:txBody>
          <a:bodyPr/>
          <a:lstStyle/>
          <a:p>
            <a:r>
              <a:rPr lang="en-US" dirty="0" smtClean="0"/>
              <a:t>Knowing their food is ethical and sustainable boosts passenger well-being. Rituals like “eco-meal chats” or “green ingredient trivia” can support social bonding in confined quarters.</a:t>
            </a:r>
          </a:p>
          <a:p>
            <a:endParaRPr lang="en-US" dirty="0" smtClean="0"/>
          </a:p>
          <a:p>
            <a:r>
              <a:rPr lang="en-US" dirty="0" smtClean="0"/>
              <a:t>(</a:t>
            </a:r>
            <a:r>
              <a:rPr lang="en-US" dirty="0" smtClean="0"/>
              <a:t>Reference: Albrecht, N.J., 2011. </a:t>
            </a:r>
            <a:r>
              <a:rPr lang="en-US" i="1" dirty="0" smtClean="0"/>
              <a:t>Psychology of sustainability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Instruction Templates for Green Packaging</a:t>
            </a:r>
            <a:endParaRPr/>
          </a:p>
        </p:txBody>
      </p:sp>
      <p:sp>
        <p:nvSpPr>
          <p:cNvPr id="3" name="Content Placeholder 2"/>
          <p:cNvSpPr>
            <a:spLocks noGrp="1"/>
          </p:cNvSpPr>
          <p:nvPr>
            <p:ph idx="1"/>
          </p:nvPr>
        </p:nvSpPr>
        <p:spPr/>
        <p:txBody>
          <a:bodyPr/>
          <a:lstStyle/>
          <a:p>
            <a:pPr lvl="0"/>
            <a:r>
              <a:rPr lang="en-US" dirty="0" smtClean="0"/>
              <a:t>Illustrated steps for edible wraps</a:t>
            </a:r>
          </a:p>
          <a:p>
            <a:pPr lvl="0"/>
            <a:r>
              <a:rPr lang="en-US" dirty="0" smtClean="0"/>
              <a:t>QR codes with video guides</a:t>
            </a:r>
          </a:p>
          <a:p>
            <a:pPr lvl="0"/>
            <a:r>
              <a:rPr lang="en-US" dirty="0" smtClean="0"/>
              <a:t>Symbols for </a:t>
            </a:r>
            <a:r>
              <a:rPr lang="en-US" dirty="0" err="1" smtClean="0"/>
              <a:t>compostability</a:t>
            </a:r>
            <a:endParaRPr lang="en-US" dirty="0" smtClean="0"/>
          </a:p>
          <a:p>
            <a:pPr lvl="0"/>
            <a:r>
              <a:rPr lang="en-US" dirty="0" smtClean="0"/>
              <a:t>Color-coded ingredient legends (e.g., red = soy, blue = algae)</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Space Safety and Planetary Ethics</a:t>
            </a:r>
            <a:endParaRPr lang="en-US" b="1" dirty="0"/>
          </a:p>
        </p:txBody>
      </p:sp>
      <p:sp>
        <p:nvSpPr>
          <p:cNvPr id="3" name="Content Placeholder 2"/>
          <p:cNvSpPr>
            <a:spLocks noGrp="1"/>
          </p:cNvSpPr>
          <p:nvPr>
            <p:ph idx="1"/>
          </p:nvPr>
        </p:nvSpPr>
        <p:spPr/>
        <p:txBody>
          <a:bodyPr/>
          <a:lstStyle/>
          <a:p>
            <a:pPr lvl="0"/>
            <a:r>
              <a:rPr lang="en-US" dirty="0" smtClean="0"/>
              <a:t>Avoid synthetic preservatives unless proven non-toxic in space</a:t>
            </a:r>
          </a:p>
          <a:p>
            <a:pPr lvl="0"/>
            <a:r>
              <a:rPr lang="en-US" dirty="0" smtClean="0"/>
              <a:t>Food waste compacted in bio-waste chambers</a:t>
            </a:r>
          </a:p>
          <a:p>
            <a:pPr lvl="0"/>
            <a:r>
              <a:rPr lang="en-US" dirty="0" smtClean="0"/>
              <a:t>Educate tourists on space nutrition footprint</a:t>
            </a:r>
          </a:p>
          <a:p>
            <a:pPr lvl="0"/>
            <a:r>
              <a:rPr lang="en-US" dirty="0" smtClean="0"/>
              <a:t>Alignment with NASA’s sustainability vision</a:t>
            </a:r>
          </a:p>
          <a:p>
            <a:endParaRPr lang="en-US" dirty="0" smtClean="0"/>
          </a:p>
          <a:p>
            <a:r>
              <a:rPr lang="en-US" dirty="0" smtClean="0"/>
              <a:t>(</a:t>
            </a:r>
            <a:r>
              <a:rPr lang="en-US" dirty="0" smtClean="0"/>
              <a:t>Reference: NASA Sustainability Base Report, 2022)</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Conclusion</a:t>
            </a:r>
            <a:endParaRPr/>
          </a:p>
        </p:txBody>
      </p:sp>
      <p:sp>
        <p:nvSpPr>
          <p:cNvPr id="3" name="Content Placeholder 2"/>
          <p:cNvSpPr>
            <a:spLocks noGrp="1"/>
          </p:cNvSpPr>
          <p:nvPr>
            <p:ph idx="1"/>
          </p:nvPr>
        </p:nvSpPr>
        <p:spPr/>
        <p:txBody>
          <a:bodyPr/>
          <a:lstStyle/>
          <a:p>
            <a:r>
              <a:rPr lang="en-US" dirty="0" smtClean="0"/>
              <a:t>Eco-conscious nutrition in space is both a necessity and an opportunity. Through sustainable ingredients, minimal packaging, and planet-aligned meal plans, space tourism can reflect Earth’s most responsible practices even beyond its atmosphere.</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fontScale="85000" lnSpcReduction="20000"/>
          </a:bodyPr>
          <a:lstStyle/>
          <a:p>
            <a:pPr lvl="0"/>
            <a:r>
              <a:rPr lang="en-US" dirty="0" err="1" smtClean="0"/>
              <a:t>Gössling</a:t>
            </a:r>
            <a:r>
              <a:rPr lang="en-US" dirty="0" smtClean="0"/>
              <a:t>, S., &amp; Hall, C.M. (2019). </a:t>
            </a:r>
            <a:r>
              <a:rPr lang="en-US" i="1" dirty="0" smtClean="0"/>
              <a:t>Sustainable Tourism Futures</a:t>
            </a:r>
            <a:r>
              <a:rPr lang="en-US" dirty="0" smtClean="0"/>
              <a:t>. </a:t>
            </a:r>
            <a:r>
              <a:rPr lang="en-US" dirty="0" err="1" smtClean="0"/>
              <a:t>Routledge</a:t>
            </a:r>
            <a:r>
              <a:rPr lang="en-US" dirty="0" smtClean="0"/>
              <a:t>.</a:t>
            </a:r>
          </a:p>
          <a:p>
            <a:pPr lvl="0"/>
            <a:r>
              <a:rPr lang="en-US" dirty="0" err="1" smtClean="0"/>
              <a:t>Tilman</a:t>
            </a:r>
            <a:r>
              <a:rPr lang="en-US" dirty="0" smtClean="0"/>
              <a:t>, D., &amp; Clark, M. (2014). </a:t>
            </a:r>
            <a:r>
              <a:rPr lang="en-US" i="1" dirty="0" smtClean="0"/>
              <a:t>Global diets and environmental sustainability</a:t>
            </a:r>
            <a:r>
              <a:rPr lang="en-US" dirty="0" smtClean="0"/>
              <a:t>. Nature.</a:t>
            </a:r>
          </a:p>
          <a:p>
            <a:pPr lvl="0"/>
            <a:r>
              <a:rPr lang="en-US" dirty="0" err="1" smtClean="0"/>
              <a:t>Zwart</a:t>
            </a:r>
            <a:r>
              <a:rPr lang="en-US" dirty="0" smtClean="0"/>
              <a:t>, S. R., Smith, S. M. (2013). </a:t>
            </a:r>
            <a:r>
              <a:rPr lang="en-US" i="1" dirty="0" smtClean="0"/>
              <a:t>Nutrition and Human Spaceflight</a:t>
            </a:r>
            <a:r>
              <a:rPr lang="en-US" dirty="0" smtClean="0"/>
              <a:t>. Journal of Nutrition.</a:t>
            </a:r>
          </a:p>
          <a:p>
            <a:pPr lvl="0"/>
            <a:r>
              <a:rPr lang="en-US" dirty="0" smtClean="0"/>
              <a:t>Craig, W.J. (2009). </a:t>
            </a:r>
            <a:r>
              <a:rPr lang="en-US" i="1" dirty="0" smtClean="0"/>
              <a:t>Health effects of vegan diets</a:t>
            </a:r>
            <a:r>
              <a:rPr lang="en-US" dirty="0" smtClean="0"/>
              <a:t>. Am J </a:t>
            </a:r>
            <a:r>
              <a:rPr lang="en-US" dirty="0" err="1" smtClean="0"/>
              <a:t>Clin</a:t>
            </a:r>
            <a:r>
              <a:rPr lang="en-US" dirty="0" smtClean="0"/>
              <a:t> </a:t>
            </a:r>
            <a:r>
              <a:rPr lang="en-US" dirty="0" err="1" smtClean="0"/>
              <a:t>Nutr</a:t>
            </a:r>
            <a:r>
              <a:rPr lang="en-US" dirty="0" smtClean="0"/>
              <a:t>.</a:t>
            </a:r>
          </a:p>
          <a:p>
            <a:pPr lvl="0"/>
            <a:r>
              <a:rPr lang="en-US" dirty="0" smtClean="0"/>
              <a:t>Albrecht, N.J. (2011). </a:t>
            </a:r>
            <a:r>
              <a:rPr lang="en-US" i="1" dirty="0" smtClean="0"/>
              <a:t>Psychology of sustainability</a:t>
            </a:r>
            <a:r>
              <a:rPr lang="en-US" dirty="0" smtClean="0"/>
              <a:t>. </a:t>
            </a:r>
            <a:r>
              <a:rPr lang="en-US" dirty="0" err="1" smtClean="0"/>
              <a:t>EcoHealth</a:t>
            </a:r>
            <a:r>
              <a:rPr lang="en-US" dirty="0" smtClean="0"/>
              <a:t> Journal.</a:t>
            </a:r>
          </a:p>
          <a:p>
            <a:pPr lvl="0"/>
            <a:r>
              <a:rPr lang="en-US" dirty="0" smtClean="0"/>
              <a:t>NASA. (2022). </a:t>
            </a:r>
            <a:r>
              <a:rPr lang="en-US" i="1" dirty="0" smtClean="0"/>
              <a:t>Sustainability Base Report</a:t>
            </a:r>
            <a:r>
              <a:rPr lang="en-US" dirty="0" smtClean="0"/>
              <a:t>. NASA.gov.</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TotalTime>
  <Words>574</Words>
  <Application>Microsoft Macintosh PowerPoint</Application>
  <PresentationFormat>On-screen Show (4:3)</PresentationFormat>
  <Paragraphs>121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Sustainable Nutrition Protocols for Eco-Conscious Space Tourists</vt:lpstr>
      <vt:lpstr>Index</vt:lpstr>
      <vt:lpstr>Introduction</vt:lpstr>
      <vt:lpstr>Objective</vt:lpstr>
      <vt:lpstr>The Rise of Eco-Conscious Space Tourists</vt:lpstr>
      <vt:lpstr>Planet-Friendly Ingredients for Space Meals</vt:lpstr>
      <vt:lpstr>Sustainability Challenges in Space Nutrition</vt:lpstr>
      <vt:lpstr>Meal Plan 1 (Plant-Based Focus)</vt:lpstr>
      <vt:lpstr>Meal Plan 2 (Low-Carbon Foods)</vt:lpstr>
      <vt:lpstr>Meal Plan 3 (Waste-Minimized Design)</vt:lpstr>
      <vt:lpstr>Eco-Friendly Hydration Strategies</vt:lpstr>
      <vt:lpstr>Nutrient-Rich Plant Alternatives</vt:lpstr>
      <vt:lpstr>Edible Packaging and Innovations</vt:lpstr>
      <vt:lpstr>Mental Health Through Sustainable Eating</vt:lpstr>
      <vt:lpstr>Instruction Templates for Green Packaging</vt:lpstr>
      <vt:lpstr>Space Safety and Planetary Ethics</vt:lpstr>
      <vt:lpstr>Conclusion</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7: Fermented Foods and Probiotic Nutrition in Space Tourism</dc:title>
  <dc:subject/>
  <dc:creator/>
  <cp:keywords/>
  <dc:description>generated using python-pptx</dc:description>
  <cp:lastModifiedBy>ANCHALIKA</cp:lastModifiedBy>
  <cp:revision>3</cp:revision>
  <dcterms:created xsi:type="dcterms:W3CDTF">2013-01-27T09:14:16Z</dcterms:created>
  <dcterms:modified xsi:type="dcterms:W3CDTF">2025-05-23T21:41:10Z</dcterms:modified>
  <cp:category/>
</cp:coreProperties>
</file>