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1"/>
  </p:notesMasterIdLst>
  <p:handoutMasterIdLst>
    <p:handoutMasterId r:id="rId52"/>
  </p:handoutMasterIdLst>
  <p:sldIdLst>
    <p:sldId id="256" r:id="rId5"/>
    <p:sldId id="257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1" r:id="rId18"/>
    <p:sldId id="280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90" r:id="rId27"/>
    <p:sldId id="291" r:id="rId28"/>
    <p:sldId id="292" r:id="rId29"/>
    <p:sldId id="293" r:id="rId30"/>
    <p:sldId id="294" r:id="rId31"/>
    <p:sldId id="295" r:id="rId32"/>
    <p:sldId id="297" r:id="rId33"/>
    <p:sldId id="296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6" r:id="rId42"/>
    <p:sldId id="307" r:id="rId43"/>
    <p:sldId id="305" r:id="rId44"/>
    <p:sldId id="308" r:id="rId45"/>
    <p:sldId id="309" r:id="rId46"/>
    <p:sldId id="310" r:id="rId47"/>
    <p:sldId id="313" r:id="rId48"/>
    <p:sldId id="311" r:id="rId49"/>
    <p:sldId id="269" r:id="rId50"/>
  </p:sldIdLst>
  <p:sldSz cx="1219835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Georgia" panose="02040502050405020303" pitchFamily="18" charset="0"/>
      <p:regular r:id="rId57"/>
      <p:bold r:id="rId58"/>
      <p:italic r:id="rId59"/>
      <p:boldItalic r:id="rId60"/>
    </p:embeddedFont>
    <p:embeddedFont>
      <p:font typeface="Minion" panose="02000503070000020003" pitchFamily="2" charset="0"/>
      <p:regular r:id="rId61"/>
      <p:bold r:id="rId62"/>
      <p:italic r:id="rId63"/>
      <p:boldItalic r:id="rId64"/>
    </p:embeddedFont>
  </p:embeddedFontLst>
  <p:custDataLst>
    <p:tags r:id="rId6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0" d="100"/>
          <a:sy n="110" d="100"/>
        </p:scale>
        <p:origin x="608" y="16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11.fntdata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font" Target="fonts/font9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4.fntdata"/><Relationship Id="rId64" Type="http://schemas.openxmlformats.org/officeDocument/2006/relationships/font" Target="fonts/font12.fntdata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7.fntdata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2.fntdata"/><Relationship Id="rId62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5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handoutMaster" Target="handoutMasters/handoutMaster1.xml"/><Relationship Id="rId60" Type="http://schemas.openxmlformats.org/officeDocument/2006/relationships/font" Target="fonts/font8.fntdata"/><Relationship Id="rId65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23-05-2025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23-05-2025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23-05-2025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xNGnTuE6Gs" TargetMode="Externa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Attractions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The </a:t>
            </a:r>
            <a:r>
              <a:rPr lang="nl-NL" dirty="0" err="1"/>
              <a:t>Geography</a:t>
            </a:r>
            <a:r>
              <a:rPr lang="nl-NL" dirty="0"/>
              <a:t> of Resources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</a:t>
            </a:r>
          </a:p>
          <a:p>
            <a:r>
              <a:rPr lang="nl-NL" dirty="0"/>
              <a:t>- </a:t>
            </a:r>
            <a:r>
              <a:rPr lang="nl-NL" dirty="0" err="1"/>
              <a:t>Geography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Features</a:t>
            </a:r>
          </a:p>
          <a:p>
            <a:r>
              <a:rPr lang="nl-NL" dirty="0"/>
              <a:t>- </a:t>
            </a:r>
            <a:r>
              <a:rPr lang="nl-NL" dirty="0" err="1"/>
              <a:t>Geography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Features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How Does Earth's Surface Affect Culture ...">
            <a:extLst>
              <a:ext uri="{FF2B5EF4-FFF2-40B4-BE49-F238E27FC236}">
                <a16:creationId xmlns:a16="http://schemas.microsoft.com/office/drawing/2014/main" id="{D51C8BF3-0C8C-369C-537B-9ED6AB5F1E70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98" r="2179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sz="2100" dirty="0"/>
              <a:t>1.1- Characteristics of Tourism Resources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The </a:t>
            </a:r>
            <a:r>
              <a:rPr lang="nl-NL" dirty="0" err="1"/>
              <a:t>Tangibility</a:t>
            </a:r>
            <a:r>
              <a:rPr lang="nl-NL" dirty="0"/>
              <a:t> / </a:t>
            </a:r>
            <a:r>
              <a:rPr lang="nl-NL" dirty="0" err="1"/>
              <a:t>Physicality</a:t>
            </a:r>
            <a:r>
              <a:rPr lang="nl-NL" dirty="0"/>
              <a:t> </a:t>
            </a:r>
          </a:p>
          <a:p>
            <a:pPr lvl="3"/>
            <a:r>
              <a:rPr lang="nl-NL" dirty="0"/>
              <a:t> </a:t>
            </a:r>
          </a:p>
          <a:p>
            <a:pPr lvl="2"/>
            <a:r>
              <a:rPr lang="en-GB" b="1" dirty="0"/>
              <a:t>Tangibility and Economic Value</a:t>
            </a:r>
            <a:endParaRPr lang="en-GB" dirty="0"/>
          </a:p>
          <a:p>
            <a:pPr lvl="2"/>
            <a:r>
              <a:rPr lang="en-GB" dirty="0"/>
              <a:t>- Tourism resources are typically tangible features such as landscapes, natural sites, and places.</a:t>
            </a:r>
          </a:p>
          <a:p>
            <a:pPr lvl="2"/>
            <a:r>
              <a:rPr lang="en-GB" dirty="0"/>
              <a:t>- These features must be recognized as economically valuable by the tourism sector and tourists.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sz="2400" b="1" dirty="0"/>
          </a:p>
          <a:p>
            <a:pPr lvl="2"/>
            <a:r>
              <a:rPr lang="nl-NL" b="1" dirty="0"/>
              <a:t>A- The </a:t>
            </a:r>
            <a:r>
              <a:rPr lang="nl-NL" b="1" dirty="0" err="1"/>
              <a:t>Tangibility</a:t>
            </a:r>
            <a:r>
              <a:rPr lang="nl-NL" b="1" dirty="0"/>
              <a:t> / </a:t>
            </a:r>
            <a:r>
              <a:rPr lang="nl-NL" b="1" dirty="0" err="1"/>
              <a:t>Physicality</a:t>
            </a:r>
            <a:r>
              <a:rPr lang="nl-NL" b="1" dirty="0"/>
              <a:t> </a:t>
            </a:r>
            <a:endParaRPr lang="en-GB" b="1" dirty="0"/>
          </a:p>
          <a:p>
            <a:pPr lvl="2"/>
            <a:endParaRPr lang="en-GB" dirty="0"/>
          </a:p>
          <a:p>
            <a:pPr lvl="2"/>
            <a:r>
              <a:rPr lang="en-GB" b="1" dirty="0"/>
              <a:t>Value is Perception-Driven</a:t>
            </a:r>
            <a:endParaRPr lang="en-GB" dirty="0"/>
          </a:p>
          <a:p>
            <a:pPr lvl="2"/>
            <a:r>
              <a:rPr lang="en-GB" dirty="0"/>
              <a:t>- A place becomes a tourism resource only when perceived as valuable.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Historical example:</a:t>
            </a:r>
          </a:p>
          <a:p>
            <a:pPr lvl="2"/>
            <a:r>
              <a:rPr lang="en-GB" dirty="0"/>
              <a:t>- Mountains were once seen as dangerous barriers.</a:t>
            </a:r>
          </a:p>
          <a:p>
            <a:pPr lvl="2"/>
            <a:r>
              <a:rPr lang="en-GB" dirty="0"/>
              <a:t>- In the 18th century, perceptions shifted, and they became scenic attractions.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A46AE6-CF10-430C-CE6E-236020790E56}"/>
              </a:ext>
            </a:extLst>
          </p:cNvPr>
          <p:cNvSpPr txBox="1"/>
          <p:nvPr/>
        </p:nvSpPr>
        <p:spPr>
          <a:xfrm>
            <a:off x="2114550" y="-10001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691003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nl-NL" b="1" dirty="0"/>
              <a:t>A- The </a:t>
            </a:r>
            <a:r>
              <a:rPr lang="nl-NL" b="1" dirty="0" err="1"/>
              <a:t>Tangibility</a:t>
            </a:r>
            <a:r>
              <a:rPr lang="nl-NL" b="1" dirty="0"/>
              <a:t> / </a:t>
            </a:r>
            <a:r>
              <a:rPr lang="nl-NL" b="1" dirty="0" err="1"/>
              <a:t>Physicality</a:t>
            </a:r>
            <a:r>
              <a:rPr lang="nl-NL" b="1" dirty="0"/>
              <a:t> </a:t>
            </a:r>
            <a:endParaRPr lang="en-GB" b="1" dirty="0"/>
          </a:p>
          <a:p>
            <a:pPr lvl="2"/>
            <a:endParaRPr lang="en-GB" dirty="0"/>
          </a:p>
          <a:p>
            <a:pPr lvl="2"/>
            <a:r>
              <a:rPr lang="en-GB" b="1" dirty="0"/>
              <a:t>Value Can Change Over Time</a:t>
            </a:r>
            <a:endParaRPr lang="en-GB" dirty="0"/>
          </a:p>
          <a:p>
            <a:pPr lvl="2"/>
            <a:r>
              <a:rPr lang="en-GB" b="1" dirty="0"/>
              <a:t>Beaches:</a:t>
            </a:r>
          </a:p>
          <a:p>
            <a:pPr lvl="2"/>
            <a:r>
              <a:rPr lang="en-GB" dirty="0"/>
              <a:t>- Not seen as attractive until sunbathing gained popularity in the 1920s.</a:t>
            </a:r>
          </a:p>
          <a:p>
            <a:pPr lvl="2"/>
            <a:r>
              <a:rPr lang="en-GB" dirty="0"/>
              <a:t>- Today, changing again due to health concerns (e.g., skin cancer).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45819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nl-NL" b="1" dirty="0"/>
              <a:t>B- The </a:t>
            </a:r>
            <a:r>
              <a:rPr lang="en-GB" b="1" dirty="0"/>
              <a:t>Multiple Use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Shared and Competing Uses </a:t>
            </a:r>
          </a:p>
          <a:p>
            <a:pPr lvl="2"/>
            <a:r>
              <a:rPr lang="en-GB" b="1" dirty="0"/>
              <a:t>- </a:t>
            </a:r>
            <a:r>
              <a:rPr lang="en-GB" dirty="0"/>
              <a:t>Most tourism resources are shared with other sectors:</a:t>
            </a:r>
          </a:p>
          <a:p>
            <a:pPr lvl="2"/>
            <a:r>
              <a:rPr lang="en-GB" dirty="0"/>
              <a:t>- Agriculture                                - Forestry</a:t>
            </a:r>
          </a:p>
          <a:p>
            <a:pPr lvl="2"/>
            <a:r>
              <a:rPr lang="en-GB" dirty="0"/>
              <a:t>- Water management                 - Local communities and services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Tourism is rarely the dominant land use:</a:t>
            </a:r>
          </a:p>
          <a:p>
            <a:pPr lvl="2"/>
            <a:r>
              <a:rPr lang="en-GB" dirty="0"/>
              <a:t>- Exception: resorts or theme parks</a:t>
            </a:r>
          </a:p>
          <a:p>
            <a:pPr lvl="2"/>
            <a:r>
              <a:rPr lang="en-GB" dirty="0"/>
              <a:t>- Example: many beaches are still more vital for local fishing or construction than tourism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786802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B- The </a:t>
            </a:r>
            <a:r>
              <a:rPr lang="en-GB" b="1" dirty="0"/>
              <a:t>Multiple Use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Conflict potential:</a:t>
            </a:r>
          </a:p>
          <a:p>
            <a:pPr lvl="2"/>
            <a:r>
              <a:rPr lang="en-GB" dirty="0"/>
              <a:t>- Tourism often arrives after other land uses are established. </a:t>
            </a:r>
          </a:p>
          <a:p>
            <a:pPr lvl="2"/>
            <a:endParaRPr lang="en-GB" b="1" dirty="0"/>
          </a:p>
          <a:p>
            <a:pPr lvl="2"/>
            <a:r>
              <a:rPr lang="en-GB" b="1" dirty="0"/>
              <a:t>Multiple use usually requires:</a:t>
            </a:r>
          </a:p>
          <a:p>
            <a:pPr lvl="2"/>
            <a:r>
              <a:rPr lang="en-GB" dirty="0"/>
              <a:t>- Skilful management</a:t>
            </a:r>
          </a:p>
          <a:p>
            <a:pPr lvl="2"/>
            <a:r>
              <a:rPr lang="en-GB" dirty="0"/>
              <a:t>- Coordinated planning among stakeholders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19953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C- </a:t>
            </a:r>
            <a:r>
              <a:rPr lang="nl-NL" b="1" dirty="0" err="1"/>
              <a:t>Perishability</a:t>
            </a:r>
            <a:r>
              <a:rPr lang="nl-NL" b="1" dirty="0"/>
              <a:t>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Physical</a:t>
            </a:r>
            <a:r>
              <a:rPr lang="nl-NL" b="1" dirty="0"/>
              <a:t> </a:t>
            </a:r>
            <a:r>
              <a:rPr lang="nl-NL" b="1" dirty="0" err="1"/>
              <a:t>vulnerability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pressure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alter or </a:t>
            </a:r>
            <a:r>
              <a:rPr lang="nl-NL" dirty="0" err="1"/>
              <a:t>destroy</a:t>
            </a:r>
            <a:r>
              <a:rPr lang="nl-NL" dirty="0"/>
              <a:t>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assets.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Service-</a:t>
            </a:r>
            <a:r>
              <a:rPr lang="nl-NL" b="1" dirty="0" err="1"/>
              <a:t>based</a:t>
            </a:r>
            <a:r>
              <a:rPr lang="nl-NL" b="1" dirty="0"/>
              <a:t> </a:t>
            </a:r>
            <a:r>
              <a:rPr lang="nl-NL" b="1" dirty="0" err="1"/>
              <a:t>perishability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services (e.g., hotel </a:t>
            </a:r>
            <a:r>
              <a:rPr lang="nl-NL" dirty="0" err="1"/>
              <a:t>beds</a:t>
            </a:r>
            <a:r>
              <a:rPr lang="nl-NL" dirty="0"/>
              <a:t>, </a:t>
            </a:r>
            <a:r>
              <a:rPr lang="nl-NL" dirty="0" err="1"/>
              <a:t>theme</a:t>
            </a:r>
            <a:r>
              <a:rPr lang="nl-NL" dirty="0"/>
              <a:t> park </a:t>
            </a:r>
            <a:r>
              <a:rPr lang="nl-NL" dirty="0" err="1"/>
              <a:t>rides</a:t>
            </a:r>
            <a:r>
              <a:rPr lang="nl-NL" dirty="0"/>
              <a:t>) are:</a:t>
            </a:r>
          </a:p>
          <a:p>
            <a:pPr lvl="2"/>
            <a:r>
              <a:rPr lang="nl-NL" dirty="0"/>
              <a:t>- Time-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location-bound</a:t>
            </a:r>
            <a:endParaRPr lang="nl-NL" dirty="0"/>
          </a:p>
          <a:p>
            <a:pPr lvl="2"/>
            <a:r>
              <a:rPr lang="nl-NL" dirty="0"/>
              <a:t>- Impossible </a:t>
            </a:r>
            <a:r>
              <a:rPr lang="nl-NL" dirty="0" err="1"/>
              <a:t>to</a:t>
            </a:r>
            <a:r>
              <a:rPr lang="nl-NL" dirty="0"/>
              <a:t> store or </a:t>
            </a:r>
            <a:r>
              <a:rPr lang="nl-NL" dirty="0" err="1"/>
              <a:t>stockpile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2262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The </a:t>
            </a:r>
            <a:r>
              <a:rPr lang="nl-NL" sz="3600" dirty="0" err="1"/>
              <a:t>Geography</a:t>
            </a:r>
            <a:r>
              <a:rPr lang="nl-NL" sz="3600" dirty="0"/>
              <a:t> of Resources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/>
              <a:t>C- </a:t>
            </a:r>
            <a:r>
              <a:rPr lang="nl-NL" b="1" dirty="0" err="1"/>
              <a:t>Perishability</a:t>
            </a:r>
            <a:r>
              <a:rPr lang="nl-NL" b="1" dirty="0"/>
              <a:t> </a:t>
            </a:r>
          </a:p>
          <a:p>
            <a:pPr lvl="2"/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resources </a:t>
            </a:r>
            <a:r>
              <a:rPr lang="nl-NL" dirty="0" err="1"/>
              <a:t>cannot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stored</a:t>
            </a:r>
            <a:r>
              <a:rPr lang="nl-NL" dirty="0"/>
              <a:t> or </a:t>
            </a:r>
            <a:r>
              <a:rPr lang="nl-NL" dirty="0" err="1"/>
              <a:t>stockpiled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Services like hotel rooms or transport </a:t>
            </a:r>
            <a:r>
              <a:rPr lang="nl-NL" dirty="0" err="1"/>
              <a:t>seats</a:t>
            </a:r>
            <a:r>
              <a:rPr lang="nl-NL" dirty="0"/>
              <a:t> are lost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in real time.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This</a:t>
            </a:r>
            <a:r>
              <a:rPr lang="nl-NL" b="1" dirty="0"/>
              <a:t> </a:t>
            </a:r>
            <a:r>
              <a:rPr lang="nl-NL" b="1" dirty="0" err="1"/>
              <a:t>perishability</a:t>
            </a:r>
            <a:r>
              <a:rPr lang="nl-NL" b="1" dirty="0"/>
              <a:t> has led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development of </a:t>
            </a:r>
            <a:r>
              <a:rPr lang="nl-NL" b="1" dirty="0" err="1"/>
              <a:t>yield</a:t>
            </a:r>
            <a:r>
              <a:rPr lang="nl-NL" b="1" dirty="0"/>
              <a:t> management systems: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Aim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maximize</a:t>
            </a:r>
            <a:r>
              <a:rPr lang="nl-NL" dirty="0"/>
              <a:t> </a:t>
            </a:r>
            <a:r>
              <a:rPr lang="nl-NL" dirty="0" err="1"/>
              <a:t>consumption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Use</a:t>
            </a:r>
            <a:r>
              <a:rPr lang="nl-NL" dirty="0"/>
              <a:t> </a:t>
            </a:r>
            <a:r>
              <a:rPr lang="nl-NL" dirty="0" err="1"/>
              <a:t>dynamic</a:t>
            </a:r>
            <a:r>
              <a:rPr lang="nl-NL" dirty="0"/>
              <a:t> pricing, </a:t>
            </a:r>
            <a:r>
              <a:rPr lang="nl-NL" dirty="0" err="1"/>
              <a:t>forecasting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booking</a:t>
            </a:r>
            <a:r>
              <a:rPr lang="nl-NL" dirty="0"/>
              <a:t> </a:t>
            </a:r>
            <a:r>
              <a:rPr lang="nl-NL" dirty="0" err="1"/>
              <a:t>strategies</a:t>
            </a:r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417424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targets fragile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unique</a:t>
            </a:r>
            <a:r>
              <a:rPr lang="nl-NL" dirty="0"/>
              <a:t> environments.</a:t>
            </a:r>
          </a:p>
          <a:p>
            <a:pPr lvl="2"/>
            <a:r>
              <a:rPr lang="nl-NL" dirty="0"/>
              <a:t>- These </a:t>
            </a:r>
            <a:r>
              <a:rPr lang="nl-NL" dirty="0" err="1"/>
              <a:t>areas</a:t>
            </a:r>
            <a:r>
              <a:rPr lang="nl-NL" dirty="0"/>
              <a:t> are </a:t>
            </a:r>
            <a:r>
              <a:rPr lang="nl-NL" dirty="0" err="1"/>
              <a:t>attractive</a:t>
            </a:r>
            <a:r>
              <a:rPr lang="nl-NL" dirty="0"/>
              <a:t> but </a:t>
            </a:r>
            <a:r>
              <a:rPr lang="nl-NL" dirty="0" err="1"/>
              <a:t>highly</a:t>
            </a:r>
            <a:r>
              <a:rPr lang="nl-NL" dirty="0"/>
              <a:t> </a:t>
            </a:r>
            <a:r>
              <a:rPr lang="nl-NL" dirty="0" err="1"/>
              <a:t>sensitive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impact. 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Post-WWII outlook: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promoted</a:t>
            </a:r>
            <a:r>
              <a:rPr lang="nl-NL" dirty="0"/>
              <a:t> as </a:t>
            </a:r>
            <a:r>
              <a:rPr lang="nl-NL" dirty="0" err="1"/>
              <a:t>an</a:t>
            </a:r>
            <a:r>
              <a:rPr lang="nl-NL" dirty="0"/>
              <a:t> "</a:t>
            </a:r>
            <a:r>
              <a:rPr lang="nl-NL" dirty="0" err="1"/>
              <a:t>industry</a:t>
            </a:r>
            <a:r>
              <a:rPr lang="nl-NL" dirty="0"/>
              <a:t> without </a:t>
            </a:r>
            <a:r>
              <a:rPr lang="nl-NL" dirty="0" err="1"/>
              <a:t>chimneys</a:t>
            </a:r>
            <a:r>
              <a:rPr lang="nl-NL" dirty="0"/>
              <a:t>”.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Seen</a:t>
            </a:r>
            <a:r>
              <a:rPr lang="nl-NL" dirty="0"/>
              <a:t> as a solution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unemployment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stagnation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Focused</a:t>
            </a:r>
            <a:r>
              <a:rPr lang="nl-NL" dirty="0"/>
              <a:t> </a:t>
            </a:r>
            <a:r>
              <a:rPr lang="nl-NL" dirty="0" err="1"/>
              <a:t>primarily</a:t>
            </a:r>
            <a:r>
              <a:rPr lang="nl-NL" dirty="0"/>
              <a:t> on </a:t>
            </a:r>
            <a:r>
              <a:rPr lang="nl-NL" dirty="0" err="1"/>
              <a:t>income</a:t>
            </a:r>
            <a:r>
              <a:rPr lang="nl-NL" dirty="0"/>
              <a:t>, </a:t>
            </a:r>
            <a:r>
              <a:rPr lang="nl-NL" dirty="0" err="1"/>
              <a:t>employment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development.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964323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nl-NL" b="1" dirty="0" err="1"/>
              <a:t>Neglected</a:t>
            </a:r>
            <a:r>
              <a:rPr lang="nl-NL" b="1" dirty="0"/>
              <a:t> </a:t>
            </a:r>
            <a:r>
              <a:rPr lang="nl-NL" b="1" dirty="0" err="1"/>
              <a:t>Consequences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degradation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disruption</a:t>
            </a:r>
            <a:endParaRPr lang="nl-NL" dirty="0"/>
          </a:p>
          <a:p>
            <a:pPr lvl="2"/>
            <a:r>
              <a:rPr lang="nl-NL" dirty="0"/>
              <a:t>- These impacts </a:t>
            </a:r>
            <a:r>
              <a:rPr lang="nl-NL" dirty="0" err="1"/>
              <a:t>were</a:t>
            </a:r>
            <a:r>
              <a:rPr lang="nl-NL" dirty="0"/>
              <a:t> harder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quantify</a:t>
            </a:r>
            <a:r>
              <a:rPr lang="nl-NL" dirty="0"/>
              <a:t> </a:t>
            </a:r>
            <a:r>
              <a:rPr lang="nl-NL" dirty="0" err="1"/>
              <a:t>than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gains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Shift </a:t>
            </a:r>
            <a:r>
              <a:rPr lang="nl-NL" b="1" dirty="0" err="1"/>
              <a:t>Since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1980s: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emerges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Emphasis</a:t>
            </a:r>
            <a:r>
              <a:rPr lang="nl-NL" dirty="0"/>
              <a:t> on </a:t>
            </a:r>
            <a:r>
              <a:rPr lang="nl-NL" dirty="0" err="1"/>
              <a:t>balancing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benefits </a:t>
            </a:r>
            <a:r>
              <a:rPr lang="nl-NL" dirty="0" err="1"/>
              <a:t>with</a:t>
            </a:r>
            <a:r>
              <a:rPr lang="nl-NL" dirty="0"/>
              <a:t>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-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- Host community well-</a:t>
            </a:r>
            <a:r>
              <a:rPr lang="nl-NL" dirty="0" err="1"/>
              <a:t>being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714219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1.1- </a:t>
            </a:r>
            <a:r>
              <a:rPr lang="nl-NL" b="1" dirty="0" err="1"/>
              <a:t>Tourism</a:t>
            </a:r>
            <a:r>
              <a:rPr lang="nl-NL" b="1" dirty="0"/>
              <a:t> Planning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Role</a:t>
            </a:r>
            <a:r>
              <a:rPr lang="nl-NL" b="1" dirty="0"/>
              <a:t> of </a:t>
            </a:r>
            <a:r>
              <a:rPr lang="nl-NL" b="1" dirty="0" err="1"/>
              <a:t>Tourism</a:t>
            </a:r>
            <a:r>
              <a:rPr lang="nl-NL" b="1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rigid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flexible</a:t>
            </a:r>
            <a:r>
              <a:rPr lang="nl-NL" dirty="0"/>
              <a:t> planning:</a:t>
            </a:r>
          </a:p>
          <a:p>
            <a:pPr lvl="2"/>
            <a:r>
              <a:rPr lang="nl-NL" dirty="0"/>
              <a:t>- Shift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fixed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models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adaptive</a:t>
            </a:r>
            <a:r>
              <a:rPr lang="nl-NL" dirty="0"/>
              <a:t>, benefit-</a:t>
            </a:r>
            <a:r>
              <a:rPr lang="nl-NL" dirty="0" err="1"/>
              <a:t>focused</a:t>
            </a:r>
            <a:r>
              <a:rPr lang="nl-NL" dirty="0"/>
              <a:t> </a:t>
            </a:r>
            <a:r>
              <a:rPr lang="nl-NL" dirty="0" err="1"/>
              <a:t>strategies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Core</a:t>
            </a:r>
            <a:r>
              <a:rPr lang="nl-NL" b="1" dirty="0"/>
              <a:t> goals of modern </a:t>
            </a:r>
            <a:r>
              <a:rPr lang="nl-NL" b="1" dirty="0" err="1"/>
              <a:t>tourism</a:t>
            </a:r>
            <a:r>
              <a:rPr lang="nl-NL" b="1" dirty="0"/>
              <a:t> planning:</a:t>
            </a:r>
          </a:p>
          <a:p>
            <a:pPr lvl="2"/>
            <a:r>
              <a:rPr lang="nl-NL" dirty="0"/>
              <a:t>- Maximise benefits, minimise </a:t>
            </a:r>
            <a:r>
              <a:rPr lang="nl-NL" dirty="0" err="1"/>
              <a:t>negative</a:t>
            </a:r>
            <a:r>
              <a:rPr lang="nl-NL" dirty="0"/>
              <a:t> impacts</a:t>
            </a:r>
          </a:p>
          <a:p>
            <a:pPr lvl="2"/>
            <a:r>
              <a:rPr lang="nl-NL" dirty="0"/>
              <a:t>- Plan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resource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252253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1.1- </a:t>
            </a:r>
            <a:r>
              <a:rPr lang="nl-NL" b="1" dirty="0" err="1"/>
              <a:t>Tourism</a:t>
            </a:r>
            <a:r>
              <a:rPr lang="nl-NL" b="1" dirty="0"/>
              <a:t> Planning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Characteristics</a:t>
            </a:r>
            <a:r>
              <a:rPr lang="nl-NL" b="1" dirty="0"/>
              <a:t> of </a:t>
            </a:r>
            <a:r>
              <a:rPr lang="nl-NL" b="1" dirty="0" err="1"/>
              <a:t>Effective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Planning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Evidence-based</a:t>
            </a:r>
            <a:r>
              <a:rPr lang="nl-NL" dirty="0"/>
              <a:t>: </a:t>
            </a:r>
            <a:r>
              <a:rPr lang="nl-NL" dirty="0" err="1"/>
              <a:t>Grounded</a:t>
            </a:r>
            <a:r>
              <a:rPr lang="nl-NL" dirty="0"/>
              <a:t> in sound research</a:t>
            </a:r>
          </a:p>
          <a:p>
            <a:pPr lvl="2"/>
            <a:r>
              <a:rPr lang="nl-NL" dirty="0"/>
              <a:t>- Community </a:t>
            </a:r>
            <a:r>
              <a:rPr lang="nl-NL" dirty="0" err="1"/>
              <a:t>involvement</a:t>
            </a:r>
            <a:r>
              <a:rPr lang="nl-NL" dirty="0"/>
              <a:t>: </a:t>
            </a:r>
            <a:r>
              <a:rPr lang="nl-NL" dirty="0" err="1"/>
              <a:t>Locals</a:t>
            </a:r>
            <a:r>
              <a:rPr lang="nl-NL" dirty="0"/>
              <a:t> help set goals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priorities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Holistic</a:t>
            </a:r>
            <a:r>
              <a:rPr lang="nl-NL" dirty="0"/>
              <a:t> </a:t>
            </a:r>
            <a:r>
              <a:rPr lang="nl-NL" dirty="0" err="1"/>
              <a:t>perspective</a:t>
            </a:r>
            <a:r>
              <a:rPr lang="nl-NL" dirty="0"/>
              <a:t>: </a:t>
            </a:r>
            <a:r>
              <a:rPr lang="nl-NL" dirty="0" err="1"/>
              <a:t>Tourism</a:t>
            </a:r>
            <a:r>
              <a:rPr lang="nl-NL" dirty="0"/>
              <a:t> is </a:t>
            </a:r>
            <a:r>
              <a:rPr lang="nl-NL" dirty="0" err="1"/>
              <a:t>interconnected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environment, society,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Collaborative</a:t>
            </a:r>
            <a:r>
              <a:rPr lang="nl-NL" dirty="0"/>
              <a:t> </a:t>
            </a:r>
            <a:r>
              <a:rPr lang="nl-NL" dirty="0" err="1"/>
              <a:t>execution</a:t>
            </a:r>
            <a:r>
              <a:rPr lang="nl-NL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Led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government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In partnership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private sector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71418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1.1- </a:t>
            </a:r>
            <a:r>
              <a:rPr lang="nl-NL" b="1" dirty="0" err="1"/>
              <a:t>Tourism</a:t>
            </a:r>
            <a:r>
              <a:rPr lang="nl-NL" b="1" dirty="0"/>
              <a:t> Planning Approaches </a:t>
            </a:r>
            <a:r>
              <a:rPr lang="nl-NL" b="1" dirty="0" err="1"/>
              <a:t>can</a:t>
            </a:r>
            <a:r>
              <a:rPr lang="nl-NL" b="1" dirty="0"/>
              <a:t> </a:t>
            </a:r>
            <a:r>
              <a:rPr lang="nl-NL" b="1" dirty="0" err="1"/>
              <a:t>include</a:t>
            </a:r>
            <a:r>
              <a:rPr lang="nl-NL" b="1" dirty="0"/>
              <a:t>: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What</a:t>
            </a:r>
            <a:r>
              <a:rPr lang="nl-NL" b="1" dirty="0"/>
              <a:t> type of </a:t>
            </a:r>
            <a:r>
              <a:rPr lang="nl-NL" b="1" dirty="0" err="1"/>
              <a:t>tourist</a:t>
            </a:r>
            <a:r>
              <a:rPr lang="nl-NL" b="1" dirty="0"/>
              <a:t> </a:t>
            </a:r>
            <a:r>
              <a:rPr lang="nl-NL" b="1" dirty="0" err="1"/>
              <a:t>will</a:t>
            </a:r>
            <a:r>
              <a:rPr lang="nl-NL" b="1" dirty="0"/>
              <a:t> </a:t>
            </a:r>
            <a:r>
              <a:rPr lang="nl-NL" b="1" dirty="0" err="1"/>
              <a:t>visit</a:t>
            </a:r>
            <a:r>
              <a:rPr lang="nl-NL" b="1" dirty="0"/>
              <a:t>?</a:t>
            </a:r>
          </a:p>
          <a:p>
            <a:pPr lvl="2"/>
            <a:r>
              <a:rPr lang="nl-NL" dirty="0"/>
              <a:t>- Target </a:t>
            </a:r>
            <a:r>
              <a:rPr lang="nl-NL" dirty="0" err="1"/>
              <a:t>audience</a:t>
            </a:r>
            <a:r>
              <a:rPr lang="nl-NL" dirty="0"/>
              <a:t>, </a:t>
            </a:r>
            <a:r>
              <a:rPr lang="nl-NL" dirty="0" err="1"/>
              <a:t>preferences</a:t>
            </a:r>
            <a:r>
              <a:rPr lang="nl-NL" dirty="0"/>
              <a:t>, </a:t>
            </a:r>
            <a:r>
              <a:rPr lang="nl-NL" dirty="0" err="1"/>
              <a:t>motivations</a:t>
            </a:r>
            <a:endParaRPr lang="nl-NL" dirty="0"/>
          </a:p>
          <a:p>
            <a:pPr lvl="2"/>
            <a:r>
              <a:rPr lang="nl-NL" b="1" dirty="0" err="1"/>
              <a:t>What</a:t>
            </a:r>
            <a:r>
              <a:rPr lang="nl-NL" b="1" dirty="0"/>
              <a:t> is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scale</a:t>
            </a:r>
            <a:r>
              <a:rPr lang="nl-NL" b="1" dirty="0"/>
              <a:t> of </a:t>
            </a:r>
            <a:r>
              <a:rPr lang="nl-NL" b="1" dirty="0" err="1"/>
              <a:t>tourism</a:t>
            </a:r>
            <a:r>
              <a:rPr lang="nl-NL" b="1" dirty="0"/>
              <a:t>?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Anticipated</a:t>
            </a:r>
            <a:r>
              <a:rPr lang="nl-NL" dirty="0"/>
              <a:t> volume of </a:t>
            </a:r>
            <a:r>
              <a:rPr lang="nl-NL" dirty="0" err="1"/>
              <a:t>visitors</a:t>
            </a:r>
            <a:r>
              <a:rPr lang="nl-NL" dirty="0"/>
              <a:t>,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needs</a:t>
            </a:r>
            <a:endParaRPr lang="nl-NL" dirty="0"/>
          </a:p>
          <a:p>
            <a:pPr lvl="2"/>
            <a:r>
              <a:rPr lang="nl-NL" b="1" dirty="0" err="1"/>
              <a:t>Where</a:t>
            </a:r>
            <a:r>
              <a:rPr lang="nl-NL" b="1" dirty="0"/>
              <a:t> </a:t>
            </a:r>
            <a:r>
              <a:rPr lang="nl-NL" b="1" dirty="0" err="1"/>
              <a:t>will</a:t>
            </a:r>
            <a:r>
              <a:rPr lang="nl-NL" b="1" dirty="0"/>
              <a:t> development take </a:t>
            </a:r>
            <a:r>
              <a:rPr lang="nl-NL" b="1" dirty="0" err="1"/>
              <a:t>place</a:t>
            </a:r>
            <a:r>
              <a:rPr lang="nl-NL" b="1" dirty="0"/>
              <a:t>?</a:t>
            </a:r>
          </a:p>
          <a:p>
            <a:pPr lvl="2"/>
            <a:r>
              <a:rPr lang="nl-NL" dirty="0"/>
              <a:t>Site </a:t>
            </a:r>
            <a:r>
              <a:rPr lang="nl-NL" dirty="0" err="1"/>
              <a:t>selection</a:t>
            </a:r>
            <a:r>
              <a:rPr lang="nl-NL" dirty="0"/>
              <a:t>, </a:t>
            </a:r>
            <a:r>
              <a:rPr lang="nl-NL" dirty="0" err="1"/>
              <a:t>zoning</a:t>
            </a:r>
            <a:r>
              <a:rPr lang="nl-NL" dirty="0"/>
              <a:t>, land </a:t>
            </a:r>
            <a:r>
              <a:rPr lang="nl-NL" dirty="0" err="1"/>
              <a:t>use</a:t>
            </a:r>
            <a:r>
              <a:rPr lang="nl-NL" dirty="0"/>
              <a:t> </a:t>
            </a:r>
            <a:r>
              <a:rPr lang="nl-NL" dirty="0" err="1"/>
              <a:t>compatibility</a:t>
            </a:r>
            <a:endParaRPr lang="nl-NL" dirty="0"/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439015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1.1- </a:t>
            </a:r>
            <a:r>
              <a:rPr lang="nl-NL" b="1" dirty="0" err="1"/>
              <a:t>Tourism</a:t>
            </a:r>
            <a:r>
              <a:rPr lang="nl-NL" b="1" dirty="0"/>
              <a:t> Planning Approaches </a:t>
            </a:r>
            <a:r>
              <a:rPr lang="nl-NL" b="1" dirty="0" err="1"/>
              <a:t>can</a:t>
            </a:r>
            <a:r>
              <a:rPr lang="nl-NL" b="1" dirty="0"/>
              <a:t> </a:t>
            </a:r>
            <a:r>
              <a:rPr lang="nl-NL" b="1" dirty="0" err="1"/>
              <a:t>include</a:t>
            </a:r>
            <a:r>
              <a:rPr lang="nl-NL" b="1" dirty="0"/>
              <a:t>: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What</a:t>
            </a:r>
            <a:r>
              <a:rPr lang="nl-NL" b="1" dirty="0"/>
              <a:t> </a:t>
            </a:r>
            <a:r>
              <a:rPr lang="nl-NL" b="1" dirty="0" err="1"/>
              <a:t>controls</a:t>
            </a:r>
            <a:r>
              <a:rPr lang="nl-NL" b="1" dirty="0"/>
              <a:t> </a:t>
            </a:r>
            <a:r>
              <a:rPr lang="nl-NL" b="1" dirty="0" err="1"/>
              <a:t>will</a:t>
            </a:r>
            <a:r>
              <a:rPr lang="nl-NL" b="1" dirty="0"/>
              <a:t> </a:t>
            </a:r>
            <a:r>
              <a:rPr lang="nl-NL" b="1" dirty="0" err="1"/>
              <a:t>be</a:t>
            </a:r>
            <a:r>
              <a:rPr lang="nl-NL" b="1" dirty="0"/>
              <a:t> </a:t>
            </a:r>
            <a:r>
              <a:rPr lang="nl-NL" b="1" dirty="0" err="1"/>
              <a:t>placed</a:t>
            </a:r>
            <a:r>
              <a:rPr lang="nl-NL" b="1" dirty="0"/>
              <a:t> on development?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Regulations</a:t>
            </a:r>
            <a:r>
              <a:rPr lang="nl-NL" dirty="0"/>
              <a:t>, </a:t>
            </a:r>
            <a:r>
              <a:rPr lang="nl-NL" dirty="0" err="1"/>
              <a:t>sustainability</a:t>
            </a:r>
            <a:r>
              <a:rPr lang="nl-NL" dirty="0"/>
              <a:t> </a:t>
            </a:r>
            <a:r>
              <a:rPr lang="nl-NL" dirty="0" err="1"/>
              <a:t>safeguards</a:t>
            </a:r>
            <a:r>
              <a:rPr lang="nl-NL" dirty="0"/>
              <a:t>,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limits</a:t>
            </a:r>
            <a:endParaRPr lang="nl-NL" dirty="0"/>
          </a:p>
          <a:p>
            <a:pPr lvl="2"/>
            <a:r>
              <a:rPr lang="nl-NL" b="1" dirty="0"/>
              <a:t>How </a:t>
            </a:r>
            <a:r>
              <a:rPr lang="nl-NL" b="1" dirty="0" err="1"/>
              <a:t>will</a:t>
            </a:r>
            <a:r>
              <a:rPr lang="nl-NL" b="1" dirty="0"/>
              <a:t> development </a:t>
            </a:r>
            <a:r>
              <a:rPr lang="nl-NL" b="1" dirty="0" err="1"/>
              <a:t>be</a:t>
            </a:r>
            <a:r>
              <a:rPr lang="nl-NL" b="1" dirty="0"/>
              <a:t> </a:t>
            </a:r>
            <a:r>
              <a:rPr lang="nl-NL" b="1" dirty="0" err="1"/>
              <a:t>financed</a:t>
            </a:r>
            <a:r>
              <a:rPr lang="nl-NL" b="1" dirty="0"/>
              <a:t>?</a:t>
            </a:r>
          </a:p>
          <a:p>
            <a:pPr lvl="2"/>
            <a:r>
              <a:rPr lang="nl-NL" dirty="0"/>
              <a:t>- Public </a:t>
            </a:r>
            <a:r>
              <a:rPr lang="nl-NL" dirty="0" err="1"/>
              <a:t>vs</a:t>
            </a:r>
            <a:r>
              <a:rPr lang="nl-NL" dirty="0"/>
              <a:t> private investment, </a:t>
            </a:r>
            <a:r>
              <a:rPr lang="nl-NL" dirty="0" err="1"/>
              <a:t>funding</a:t>
            </a:r>
            <a:r>
              <a:rPr lang="nl-NL" dirty="0"/>
              <a:t> </a:t>
            </a:r>
            <a:r>
              <a:rPr lang="nl-NL" dirty="0" err="1"/>
              <a:t>models</a:t>
            </a:r>
            <a:endParaRPr lang="nl-NL" dirty="0"/>
          </a:p>
          <a:p>
            <a:pPr lvl="2"/>
            <a:r>
              <a:rPr lang="nl-NL" b="1" dirty="0" err="1"/>
              <a:t>What</a:t>
            </a:r>
            <a:r>
              <a:rPr lang="nl-NL" b="1" dirty="0"/>
              <a:t> </a:t>
            </a:r>
            <a:r>
              <a:rPr lang="nl-NL" b="1" dirty="0" err="1"/>
              <a:t>will</a:t>
            </a:r>
            <a:r>
              <a:rPr lang="nl-NL" b="1" dirty="0"/>
              <a:t> </a:t>
            </a:r>
            <a:r>
              <a:rPr lang="nl-NL" b="1" dirty="0" err="1"/>
              <a:t>be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government’s</a:t>
            </a:r>
            <a:r>
              <a:rPr lang="nl-NL" b="1" dirty="0"/>
              <a:t> </a:t>
            </a:r>
            <a:r>
              <a:rPr lang="nl-NL" b="1" dirty="0" err="1"/>
              <a:t>role</a:t>
            </a:r>
            <a:r>
              <a:rPr lang="nl-NL" b="1" dirty="0"/>
              <a:t>?</a:t>
            </a:r>
          </a:p>
          <a:p>
            <a:pPr lvl="2"/>
            <a:r>
              <a:rPr lang="nl-NL" dirty="0"/>
              <a:t>- Policy-making, </a:t>
            </a:r>
            <a:r>
              <a:rPr lang="nl-NL" dirty="0" err="1"/>
              <a:t>enforcement</a:t>
            </a:r>
            <a:r>
              <a:rPr lang="nl-NL" dirty="0"/>
              <a:t>, partnerships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16500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1.2-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refers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ability</a:t>
            </a:r>
            <a:r>
              <a:rPr lang="nl-NL" dirty="0"/>
              <a:t> of a </a:t>
            </a:r>
            <a:r>
              <a:rPr lang="nl-NL" dirty="0" err="1"/>
              <a:t>destination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accommodate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without </a:t>
            </a:r>
            <a:r>
              <a:rPr lang="nl-NL" dirty="0" err="1"/>
              <a:t>deteriorating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environment, </a:t>
            </a:r>
            <a:r>
              <a:rPr lang="nl-NL" dirty="0" err="1"/>
              <a:t>economy</a:t>
            </a:r>
            <a:r>
              <a:rPr lang="nl-NL" dirty="0"/>
              <a:t>, culture, or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It </a:t>
            </a:r>
            <a:r>
              <a:rPr lang="nl-NL" b="1" dirty="0" err="1"/>
              <a:t>highlights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relationship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The resource base (</a:t>
            </a:r>
            <a:r>
              <a:rPr lang="nl-NL" dirty="0" err="1"/>
              <a:t>natural</a:t>
            </a:r>
            <a:r>
              <a:rPr lang="nl-NL" dirty="0"/>
              <a:t>, </a:t>
            </a:r>
            <a:r>
              <a:rPr lang="nl-NL" dirty="0" err="1"/>
              <a:t>cultural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infrastructural</a:t>
            </a:r>
            <a:r>
              <a:rPr lang="nl-NL" dirty="0"/>
              <a:t> assets)</a:t>
            </a:r>
          </a:p>
          <a:p>
            <a:pPr lvl="2"/>
            <a:r>
              <a:rPr lang="nl-NL" dirty="0"/>
              <a:t>- The market (type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number</a:t>
            </a:r>
            <a:r>
              <a:rPr lang="nl-NL" dirty="0"/>
              <a:t> of </a:t>
            </a:r>
            <a:r>
              <a:rPr lang="nl-NL" dirty="0" err="1"/>
              <a:t>tourists</a:t>
            </a:r>
            <a:r>
              <a:rPr lang="nl-NL" dirty="0"/>
              <a:t>).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It is </a:t>
            </a:r>
            <a:r>
              <a:rPr lang="nl-NL" b="1" dirty="0" err="1"/>
              <a:t>defined</a:t>
            </a:r>
            <a:r>
              <a:rPr lang="nl-NL" b="1" dirty="0"/>
              <a:t> as: </a:t>
            </a:r>
          </a:p>
          <a:p>
            <a:pPr lvl="2"/>
            <a:r>
              <a:rPr lang="nl-NL" dirty="0"/>
              <a:t>“The maximum </a:t>
            </a:r>
            <a:r>
              <a:rPr lang="nl-NL" dirty="0" err="1"/>
              <a:t>number</a:t>
            </a:r>
            <a:r>
              <a:rPr lang="nl-NL" dirty="0"/>
              <a:t> </a:t>
            </a:r>
            <a:r>
              <a:rPr lang="nl-NL" dirty="0" err="1"/>
              <a:t>who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use</a:t>
            </a:r>
            <a:r>
              <a:rPr lang="nl-NL" dirty="0"/>
              <a:t> a site without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deterioration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environment </a:t>
            </a:r>
            <a:r>
              <a:rPr lang="nl-NL" dirty="0" err="1"/>
              <a:t>and</a:t>
            </a:r>
            <a:r>
              <a:rPr lang="nl-NL" dirty="0"/>
              <a:t> without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unacceptable</a:t>
            </a:r>
            <a:r>
              <a:rPr lang="nl-NL" dirty="0"/>
              <a:t> </a:t>
            </a:r>
            <a:r>
              <a:rPr lang="nl-NL" dirty="0" err="1"/>
              <a:t>decline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of </a:t>
            </a:r>
            <a:r>
              <a:rPr lang="nl-NL" dirty="0" err="1"/>
              <a:t>experience</a:t>
            </a:r>
            <a:r>
              <a:rPr lang="nl-NL" dirty="0"/>
              <a:t> </a:t>
            </a:r>
            <a:r>
              <a:rPr lang="nl-NL" dirty="0" err="1"/>
              <a:t>gained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visitors</a:t>
            </a:r>
            <a:r>
              <a:rPr lang="nl-NL" dirty="0"/>
              <a:t>”.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13128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2.1-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Physical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Refers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maximum </a:t>
            </a:r>
            <a:r>
              <a:rPr lang="nl-NL" dirty="0" err="1"/>
              <a:t>number</a:t>
            </a:r>
            <a:r>
              <a:rPr lang="nl-NL" dirty="0"/>
              <a:t> of </a:t>
            </a:r>
            <a:r>
              <a:rPr lang="nl-NL" dirty="0" err="1"/>
              <a:t>tourists</a:t>
            </a:r>
            <a:r>
              <a:rPr lang="nl-NL" dirty="0"/>
              <a:t> a site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accommodate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 (hotel rooms, restaurants, parking).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no </a:t>
            </a:r>
            <a:r>
              <a:rPr lang="nl-NL" dirty="0" err="1"/>
              <a:t>immediate</a:t>
            </a:r>
            <a:r>
              <a:rPr lang="nl-NL" dirty="0"/>
              <a:t>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occurs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overcrowding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64456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2.1-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Ecological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Assesses</a:t>
            </a:r>
            <a:r>
              <a:rPr lang="nl-NL" dirty="0"/>
              <a:t> </a:t>
            </a:r>
            <a:r>
              <a:rPr lang="nl-NL" dirty="0" err="1"/>
              <a:t>tourism's</a:t>
            </a:r>
            <a:r>
              <a:rPr lang="nl-NL" dirty="0"/>
              <a:t> impact on </a:t>
            </a:r>
            <a:r>
              <a:rPr lang="nl-NL" dirty="0" err="1"/>
              <a:t>natural</a:t>
            </a:r>
            <a:r>
              <a:rPr lang="nl-NL" dirty="0"/>
              <a:t> </a:t>
            </a:r>
            <a:r>
              <a:rPr lang="nl-NL" dirty="0" err="1"/>
              <a:t>ecosystems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long-term </a:t>
            </a:r>
            <a:r>
              <a:rPr lang="nl-NL" dirty="0" err="1"/>
              <a:t>sustainability</a:t>
            </a:r>
            <a:r>
              <a:rPr lang="nl-NL" dirty="0"/>
              <a:t> of land, water, flora, </a:t>
            </a:r>
            <a:r>
              <a:rPr lang="nl-NL" dirty="0" err="1"/>
              <a:t>and</a:t>
            </a:r>
            <a:r>
              <a:rPr lang="nl-NL" dirty="0"/>
              <a:t> fauna.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Considers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 </a:t>
            </a:r>
            <a:r>
              <a:rPr lang="nl-NL" dirty="0" err="1"/>
              <a:t>beyond</a:t>
            </a:r>
            <a:r>
              <a:rPr lang="nl-NL" dirty="0"/>
              <a:t> </a:t>
            </a:r>
            <a:r>
              <a:rPr lang="nl-NL" dirty="0" err="1"/>
              <a:t>which</a:t>
            </a:r>
            <a:r>
              <a:rPr lang="nl-NL" dirty="0"/>
              <a:t>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degradation</a:t>
            </a:r>
            <a:r>
              <a:rPr lang="nl-NL" dirty="0"/>
              <a:t> </a:t>
            </a:r>
            <a:r>
              <a:rPr lang="nl-NL" dirty="0" err="1"/>
              <a:t>occurs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741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2.1-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Psychological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Considers</a:t>
            </a:r>
            <a:r>
              <a:rPr lang="nl-NL" dirty="0"/>
              <a:t> </a:t>
            </a:r>
            <a:r>
              <a:rPr lang="nl-NL" dirty="0" err="1"/>
              <a:t>visitor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perception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Varies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type of </a:t>
            </a:r>
            <a:r>
              <a:rPr lang="nl-NL" dirty="0" err="1"/>
              <a:t>tourist</a:t>
            </a:r>
            <a:r>
              <a:rPr lang="nl-NL" dirty="0"/>
              <a:t>, </a:t>
            </a:r>
            <a:r>
              <a:rPr lang="nl-NL" dirty="0" err="1"/>
              <a:t>activity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crowding</a:t>
            </a:r>
            <a:r>
              <a:rPr lang="nl-NL" dirty="0"/>
              <a:t>, </a:t>
            </a:r>
            <a:r>
              <a:rPr lang="nl-NL" dirty="0" err="1"/>
              <a:t>noise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of </a:t>
            </a:r>
            <a:r>
              <a:rPr lang="nl-NL" dirty="0" err="1"/>
              <a:t>experience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036036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2.1-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Social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Examines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impacts of </a:t>
            </a:r>
            <a:r>
              <a:rPr lang="nl-NL" dirty="0" err="1"/>
              <a:t>tourism</a:t>
            </a:r>
            <a:r>
              <a:rPr lang="nl-NL" dirty="0"/>
              <a:t> on host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affects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of life, </a:t>
            </a:r>
            <a:r>
              <a:rPr lang="nl-NL" dirty="0" err="1"/>
              <a:t>traditions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values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Reflects</a:t>
            </a:r>
            <a:r>
              <a:rPr lang="nl-NL" dirty="0"/>
              <a:t> resident attitudes </a:t>
            </a:r>
            <a:r>
              <a:rPr lang="nl-NL" dirty="0" err="1"/>
              <a:t>toward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17545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2- Planning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Development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/>
              <a:t>2.1- </a:t>
            </a:r>
            <a:r>
              <a:rPr lang="nl-NL" b="1" dirty="0" err="1"/>
              <a:t>Tourism</a:t>
            </a:r>
            <a:r>
              <a:rPr lang="nl-NL" b="1" dirty="0"/>
              <a:t> Planning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r>
              <a:rPr lang="nl-NL" b="1" dirty="0"/>
              <a:t>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Economic</a:t>
            </a:r>
            <a:r>
              <a:rPr lang="nl-NL" b="1" dirty="0"/>
              <a:t> </a:t>
            </a:r>
            <a:r>
              <a:rPr lang="nl-NL" b="1" dirty="0" err="1"/>
              <a:t>Carrying</a:t>
            </a:r>
            <a:r>
              <a:rPr lang="nl-NL" b="1" dirty="0"/>
              <a:t> </a:t>
            </a:r>
            <a:r>
              <a:rPr lang="nl-NL" b="1" dirty="0" err="1"/>
              <a:t>Capacity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Focuses</a:t>
            </a:r>
            <a:r>
              <a:rPr lang="nl-NL" dirty="0"/>
              <a:t> on a </a:t>
            </a:r>
            <a:r>
              <a:rPr lang="nl-NL" dirty="0" err="1"/>
              <a:t>destination’s</a:t>
            </a:r>
            <a:r>
              <a:rPr lang="nl-NL" dirty="0"/>
              <a:t> </a:t>
            </a:r>
            <a:r>
              <a:rPr lang="nl-NL" dirty="0" err="1"/>
              <a:t>ability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tourism</a:t>
            </a:r>
            <a:r>
              <a:rPr lang="nl-NL" dirty="0"/>
              <a:t> without </a:t>
            </a:r>
            <a:r>
              <a:rPr lang="nl-NL" dirty="0" err="1"/>
              <a:t>harming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economies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Ensures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does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displace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industries</a:t>
            </a:r>
            <a:r>
              <a:rPr lang="nl-NL" dirty="0"/>
              <a:t> (e.g., </a:t>
            </a:r>
            <a:r>
              <a:rPr lang="nl-NL" dirty="0" err="1"/>
              <a:t>fishing</a:t>
            </a:r>
            <a:r>
              <a:rPr lang="nl-NL" dirty="0"/>
              <a:t>, </a:t>
            </a:r>
            <a:r>
              <a:rPr lang="nl-NL" dirty="0" err="1"/>
              <a:t>farming</a:t>
            </a:r>
            <a:r>
              <a:rPr lang="nl-NL" dirty="0"/>
              <a:t>).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Balances</a:t>
            </a:r>
            <a:r>
              <a:rPr lang="nl-NL" dirty="0"/>
              <a:t> </a:t>
            </a:r>
            <a:r>
              <a:rPr lang="nl-NL" dirty="0" err="1"/>
              <a:t>profitability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opportunity </a:t>
            </a:r>
            <a:r>
              <a:rPr lang="nl-NL" dirty="0" err="1"/>
              <a:t>costs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resilience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455968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 err="1"/>
              <a:t>Earth’s</a:t>
            </a:r>
            <a:r>
              <a:rPr lang="nl-NL" b="1" dirty="0"/>
              <a:t> </a:t>
            </a:r>
            <a:r>
              <a:rPr lang="nl-NL" b="1" dirty="0" err="1"/>
              <a:t>biosphere</a:t>
            </a:r>
            <a:r>
              <a:rPr lang="nl-NL" b="1" dirty="0"/>
              <a:t> </a:t>
            </a:r>
            <a:r>
              <a:rPr lang="nl-NL" b="1" dirty="0" err="1"/>
              <a:t>consists</a:t>
            </a:r>
            <a:r>
              <a:rPr lang="nl-NL" b="1" dirty="0"/>
              <a:t> of:</a:t>
            </a:r>
          </a:p>
          <a:p>
            <a:pPr lvl="2"/>
            <a:r>
              <a:rPr lang="nl-NL" dirty="0" err="1"/>
              <a:t>Atmosphere</a:t>
            </a:r>
            <a:r>
              <a:rPr lang="nl-NL" dirty="0"/>
              <a:t> (air), </a:t>
            </a:r>
            <a:r>
              <a:rPr lang="nl-NL" dirty="0" err="1"/>
              <a:t>Hydrosphere</a:t>
            </a:r>
            <a:r>
              <a:rPr lang="nl-NL" dirty="0"/>
              <a:t> (water),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Lithosphere</a:t>
            </a:r>
            <a:r>
              <a:rPr lang="nl-NL" dirty="0"/>
              <a:t> (land)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Hydrosphere</a:t>
            </a:r>
            <a:endParaRPr lang="nl-NL" b="1" dirty="0"/>
          </a:p>
          <a:p>
            <a:pPr lvl="2"/>
            <a:r>
              <a:rPr lang="nl-NL" dirty="0"/>
              <a:t>Covers ~71%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Earth’s</a:t>
            </a:r>
            <a:r>
              <a:rPr lang="nl-NL" dirty="0"/>
              <a:t> </a:t>
            </a:r>
            <a:r>
              <a:rPr lang="nl-NL" dirty="0" err="1"/>
              <a:t>surface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Five Oceans:</a:t>
            </a:r>
          </a:p>
          <a:p>
            <a:pPr lvl="2"/>
            <a:r>
              <a:rPr lang="nl-NL" dirty="0"/>
              <a:t>- Pacific (</a:t>
            </a:r>
            <a:r>
              <a:rPr lang="nl-NL" dirty="0" err="1"/>
              <a:t>largest</a:t>
            </a:r>
            <a:r>
              <a:rPr lang="nl-NL" dirty="0"/>
              <a:t>)                                - </a:t>
            </a:r>
            <a:r>
              <a:rPr lang="nl-NL" dirty="0" err="1"/>
              <a:t>Atlantic</a:t>
            </a:r>
            <a:endParaRPr lang="nl-NL" dirty="0"/>
          </a:p>
          <a:p>
            <a:pPr lvl="2"/>
            <a:r>
              <a:rPr lang="nl-NL" dirty="0"/>
              <a:t>- Indian                                                - Southern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Arctic</a:t>
            </a:r>
            <a:r>
              <a:rPr lang="nl-NL" dirty="0"/>
              <a:t> (</a:t>
            </a:r>
            <a:r>
              <a:rPr lang="nl-NL" dirty="0" err="1"/>
              <a:t>mostly</a:t>
            </a:r>
            <a:r>
              <a:rPr lang="nl-NL" dirty="0"/>
              <a:t> ice-</a:t>
            </a:r>
            <a:r>
              <a:rPr lang="nl-NL" dirty="0" err="1"/>
              <a:t>covered</a:t>
            </a:r>
            <a:r>
              <a:rPr lang="nl-NL" dirty="0"/>
              <a:t>)            - </a:t>
            </a:r>
            <a:r>
              <a:rPr lang="nl-NL" dirty="0" err="1"/>
              <a:t>Australasia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The biosphere is the area on Earth ...">
            <a:extLst>
              <a:ext uri="{FF2B5EF4-FFF2-40B4-BE49-F238E27FC236}">
                <a16:creationId xmlns:a16="http://schemas.microsoft.com/office/drawing/2014/main" id="{6557C09D-E085-22C2-3DD0-5CF7E4F3F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442" y="1252836"/>
            <a:ext cx="5220269" cy="5220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334849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</a:p>
          <a:p>
            <a:pPr lvl="2"/>
            <a:r>
              <a:rPr lang="nl-NL" b="1" dirty="0" err="1"/>
              <a:t>Lithosphere</a:t>
            </a:r>
            <a:r>
              <a:rPr lang="nl-NL" b="1" dirty="0"/>
              <a:t> (Land)</a:t>
            </a:r>
          </a:p>
          <a:p>
            <a:pPr lvl="2"/>
            <a:r>
              <a:rPr lang="nl-NL" dirty="0"/>
              <a:t>Covers 29% of </a:t>
            </a:r>
            <a:r>
              <a:rPr lang="nl-NL" dirty="0" err="1"/>
              <a:t>Earth’s</a:t>
            </a:r>
            <a:r>
              <a:rPr lang="nl-NL" dirty="0"/>
              <a:t> </a:t>
            </a:r>
            <a:r>
              <a:rPr lang="nl-NL" dirty="0" err="1"/>
              <a:t>surface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comprises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 </a:t>
            </a:r>
            <a:r>
              <a:rPr lang="nl-NL" dirty="0" err="1"/>
              <a:t>seven</a:t>
            </a:r>
            <a:r>
              <a:rPr lang="nl-NL" dirty="0"/>
              <a:t> </a:t>
            </a:r>
            <a:r>
              <a:rPr lang="nl-NL" dirty="0" err="1"/>
              <a:t>Continents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Asia</a:t>
            </a:r>
            <a:r>
              <a:rPr lang="nl-NL" dirty="0"/>
              <a:t> (</a:t>
            </a:r>
            <a:r>
              <a:rPr lang="nl-NL" dirty="0" err="1"/>
              <a:t>largest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land &amp; </a:t>
            </a:r>
            <a:r>
              <a:rPr lang="nl-NL" dirty="0" err="1"/>
              <a:t>population</a:t>
            </a:r>
            <a:r>
              <a:rPr lang="nl-NL" dirty="0"/>
              <a:t>)                  -</a:t>
            </a:r>
            <a:r>
              <a:rPr lang="nl-NL" dirty="0" err="1"/>
              <a:t>Africa</a:t>
            </a:r>
            <a:endParaRPr lang="nl-NL" dirty="0"/>
          </a:p>
          <a:p>
            <a:pPr lvl="2"/>
            <a:r>
              <a:rPr lang="nl-NL" dirty="0"/>
              <a:t>- North America                                                      - South America</a:t>
            </a:r>
          </a:p>
          <a:p>
            <a:pPr lvl="2"/>
            <a:r>
              <a:rPr lang="nl-NL" dirty="0"/>
              <a:t>- Antarctica                                                               -Europe (part of </a:t>
            </a:r>
            <a:r>
              <a:rPr lang="nl-NL" dirty="0" err="1"/>
              <a:t>Eurasia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Australasia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Land-Sea Distribution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Northern</a:t>
            </a:r>
            <a:r>
              <a:rPr lang="nl-NL" dirty="0"/>
              <a:t> </a:t>
            </a:r>
            <a:r>
              <a:rPr lang="nl-NL" dirty="0" err="1"/>
              <a:t>Hemisphere</a:t>
            </a:r>
            <a:r>
              <a:rPr lang="nl-NL" dirty="0"/>
              <a:t>: 40% land</a:t>
            </a:r>
          </a:p>
          <a:p>
            <a:pPr lvl="2"/>
            <a:r>
              <a:rPr lang="nl-NL" dirty="0"/>
              <a:t>- Southern </a:t>
            </a:r>
            <a:r>
              <a:rPr lang="nl-NL" dirty="0" err="1"/>
              <a:t>Hemisphere</a:t>
            </a:r>
            <a:r>
              <a:rPr lang="nl-NL" dirty="0"/>
              <a:t>: 20% land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Earth: the First Biosphere">
            <a:extLst>
              <a:ext uri="{FF2B5EF4-FFF2-40B4-BE49-F238E27FC236}">
                <a16:creationId xmlns:a16="http://schemas.microsoft.com/office/drawing/2014/main" id="{F29F41FA-40E5-2CF8-032E-219B54FAF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359" y="2145823"/>
            <a:ext cx="4345873" cy="428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173184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3.1- The Land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The land </a:t>
            </a:r>
            <a:r>
              <a:rPr lang="nl-NL" b="1" dirty="0" err="1"/>
              <a:t>surface</a:t>
            </a:r>
            <a:r>
              <a:rPr lang="nl-NL" b="1" dirty="0"/>
              <a:t> of </a:t>
            </a:r>
            <a:r>
              <a:rPr lang="nl-NL" b="1" dirty="0" err="1"/>
              <a:t>the</a:t>
            </a:r>
            <a:r>
              <a:rPr lang="nl-NL" b="1" dirty="0"/>
              <a:t> Earth </a:t>
            </a:r>
            <a:r>
              <a:rPr lang="nl-NL" b="1" dirty="0" err="1"/>
              <a:t>consists</a:t>
            </a:r>
            <a:r>
              <a:rPr lang="nl-NL" b="1" dirty="0"/>
              <a:t> of different </a:t>
            </a:r>
            <a:r>
              <a:rPr lang="nl-NL" b="1" dirty="0" err="1"/>
              <a:t>landforms</a:t>
            </a:r>
            <a:r>
              <a:rPr lang="nl-NL" b="1" dirty="0"/>
              <a:t> </a:t>
            </a:r>
            <a:r>
              <a:rPr lang="nl-NL" b="1" dirty="0" err="1"/>
              <a:t>such</a:t>
            </a:r>
            <a:r>
              <a:rPr lang="nl-NL" b="1" dirty="0"/>
              <a:t> as: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Mountains</a:t>
            </a:r>
            <a:r>
              <a:rPr lang="nl-NL" dirty="0"/>
              <a:t>: </a:t>
            </a:r>
            <a:r>
              <a:rPr lang="nl-NL" dirty="0" err="1"/>
              <a:t>Elevated</a:t>
            </a:r>
            <a:r>
              <a:rPr lang="nl-NL" dirty="0"/>
              <a:t>, </a:t>
            </a:r>
            <a:r>
              <a:rPr lang="nl-NL" dirty="0" err="1"/>
              <a:t>rugged</a:t>
            </a:r>
            <a:r>
              <a:rPr lang="nl-NL" dirty="0"/>
              <a:t> </a:t>
            </a:r>
            <a:r>
              <a:rPr lang="nl-NL" dirty="0" err="1"/>
              <a:t>terrain</a:t>
            </a:r>
            <a:endParaRPr lang="nl-NL" dirty="0"/>
          </a:p>
          <a:p>
            <a:pPr lvl="2"/>
            <a:r>
              <a:rPr lang="nl-NL" dirty="0"/>
              <a:t>- Hill Lands: </a:t>
            </a:r>
            <a:r>
              <a:rPr lang="nl-NL" dirty="0" err="1"/>
              <a:t>Gently</a:t>
            </a:r>
            <a:r>
              <a:rPr lang="nl-NL" dirty="0"/>
              <a:t> sloping, rolling </a:t>
            </a:r>
            <a:r>
              <a:rPr lang="nl-NL" dirty="0" err="1"/>
              <a:t>terrain</a:t>
            </a:r>
            <a:endParaRPr lang="nl-NL" dirty="0"/>
          </a:p>
          <a:p>
            <a:pPr lvl="2"/>
            <a:r>
              <a:rPr lang="nl-NL" dirty="0"/>
              <a:t>- Plateaus: </a:t>
            </a:r>
            <a:r>
              <a:rPr lang="nl-NL" dirty="0" err="1"/>
              <a:t>Elevated</a:t>
            </a:r>
            <a:r>
              <a:rPr lang="nl-NL" dirty="0"/>
              <a:t> </a:t>
            </a:r>
            <a:r>
              <a:rPr lang="nl-NL" dirty="0" err="1"/>
              <a:t>flatlands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Lowland</a:t>
            </a:r>
            <a:r>
              <a:rPr lang="nl-NL" dirty="0"/>
              <a:t> Plains: Flat, low-</a:t>
            </a:r>
            <a:r>
              <a:rPr lang="nl-NL" dirty="0" err="1"/>
              <a:t>lying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102" name="Picture 6" descr="LANDFORMS - janriel">
            <a:extLst>
              <a:ext uri="{FF2B5EF4-FFF2-40B4-BE49-F238E27FC236}">
                <a16:creationId xmlns:a16="http://schemas.microsoft.com/office/drawing/2014/main" id="{3405FB1F-0ABC-CB26-2DD3-8BAFF902E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039" y="2526279"/>
            <a:ext cx="7144466" cy="391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87703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  <a:r>
              <a:rPr lang="nl-NL" b="1" dirty="0"/>
              <a:t>3.1- The Land </a:t>
            </a:r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landforms</a:t>
            </a:r>
            <a:r>
              <a:rPr lang="nl-NL" dirty="0"/>
              <a:t> are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geotourism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Geotourism</a:t>
            </a:r>
            <a:r>
              <a:rPr lang="nl-NL" dirty="0"/>
              <a:t> is a form of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centered</a:t>
            </a:r>
            <a:r>
              <a:rPr lang="nl-NL" dirty="0"/>
              <a:t> on </a:t>
            </a:r>
            <a:r>
              <a:rPr lang="nl-NL" dirty="0" err="1"/>
              <a:t>geological</a:t>
            </a:r>
            <a:r>
              <a:rPr lang="nl-NL" dirty="0"/>
              <a:t> features.</a:t>
            </a:r>
          </a:p>
          <a:p>
            <a:pPr lvl="2"/>
            <a:endParaRPr lang="nl-NL" dirty="0"/>
          </a:p>
          <a:p>
            <a:pPr lvl="2"/>
            <a:r>
              <a:rPr lang="nl-NL" dirty="0" err="1"/>
              <a:t>Many</a:t>
            </a:r>
            <a:r>
              <a:rPr lang="nl-NL" dirty="0"/>
              <a:t> sites of </a:t>
            </a:r>
            <a:r>
              <a:rPr lang="nl-NL" dirty="0" err="1"/>
              <a:t>geological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are </a:t>
            </a:r>
            <a:r>
              <a:rPr lang="nl-NL" dirty="0" err="1"/>
              <a:t>now</a:t>
            </a:r>
            <a:r>
              <a:rPr lang="nl-NL" dirty="0"/>
              <a:t> </a:t>
            </a:r>
            <a:r>
              <a:rPr lang="nl-NL" dirty="0" err="1"/>
              <a:t>recognized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protected</a:t>
            </a:r>
            <a:r>
              <a:rPr lang="nl-NL" dirty="0"/>
              <a:t> as UNESCO Global </a:t>
            </a:r>
            <a:r>
              <a:rPr lang="nl-NL" dirty="0" err="1"/>
              <a:t>Geoparks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Geoparks</a:t>
            </a:r>
            <a:r>
              <a:rPr lang="nl-NL" b="1" dirty="0"/>
              <a:t> </a:t>
            </a:r>
            <a:r>
              <a:rPr lang="nl-NL" b="1" dirty="0" err="1"/>
              <a:t>promote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Education</a:t>
            </a:r>
            <a:r>
              <a:rPr lang="nl-NL" dirty="0"/>
              <a:t> </a:t>
            </a:r>
            <a:r>
              <a:rPr lang="nl-NL" dirty="0" err="1"/>
              <a:t>about</a:t>
            </a:r>
            <a:r>
              <a:rPr lang="nl-NL" dirty="0"/>
              <a:t> </a:t>
            </a:r>
            <a:r>
              <a:rPr lang="nl-NL" dirty="0" err="1"/>
              <a:t>Earth’s</a:t>
            </a:r>
            <a:r>
              <a:rPr lang="nl-NL" dirty="0"/>
              <a:t> </a:t>
            </a:r>
            <a:r>
              <a:rPr lang="nl-NL" dirty="0" err="1"/>
              <a:t>history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Conservation</a:t>
            </a:r>
            <a:r>
              <a:rPr lang="nl-NL" dirty="0"/>
              <a:t> of </a:t>
            </a:r>
            <a:r>
              <a:rPr lang="nl-NL" dirty="0" err="1"/>
              <a:t>geological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Sustainable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community </a:t>
            </a:r>
            <a:r>
              <a:rPr lang="nl-NL" dirty="0" err="1"/>
              <a:t>involvement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10379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  <a:r>
              <a:rPr lang="nl-NL" b="1" dirty="0"/>
              <a:t>3.1- The Land </a:t>
            </a:r>
          </a:p>
          <a:p>
            <a:pPr lvl="2"/>
            <a:endParaRPr lang="nl-NL" dirty="0"/>
          </a:p>
          <a:p>
            <a:pPr lvl="2"/>
            <a:r>
              <a:rPr lang="nl-NL" dirty="0"/>
              <a:t>These features </a:t>
            </a:r>
            <a:r>
              <a:rPr lang="nl-NL" dirty="0" err="1"/>
              <a:t>include</a:t>
            </a:r>
            <a:r>
              <a:rPr lang="nl-NL" dirty="0"/>
              <a:t>: 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A- </a:t>
            </a:r>
            <a:r>
              <a:rPr lang="nl-NL" b="1" dirty="0" err="1"/>
              <a:t>Geothermal</a:t>
            </a:r>
            <a:r>
              <a:rPr lang="nl-NL" b="1" dirty="0"/>
              <a:t> Features: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Volcanoes</a:t>
            </a:r>
            <a:r>
              <a:rPr lang="nl-NL" dirty="0"/>
              <a:t>, </a:t>
            </a:r>
            <a:r>
              <a:rPr lang="nl-NL" dirty="0" err="1"/>
              <a:t>crater</a:t>
            </a:r>
            <a:r>
              <a:rPr lang="nl-NL" dirty="0"/>
              <a:t> </a:t>
            </a:r>
            <a:r>
              <a:rPr lang="nl-NL" dirty="0" err="1"/>
              <a:t>lakes</a:t>
            </a:r>
            <a:r>
              <a:rPr lang="nl-NL" dirty="0"/>
              <a:t>, </a:t>
            </a:r>
            <a:r>
              <a:rPr lang="nl-NL" dirty="0" err="1"/>
              <a:t>calderas</a:t>
            </a:r>
            <a:r>
              <a:rPr lang="nl-NL" dirty="0"/>
              <a:t>, lava </a:t>
            </a:r>
            <a:r>
              <a:rPr lang="nl-NL" dirty="0" err="1"/>
              <a:t>formations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Geysers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hot </a:t>
            </a:r>
            <a:r>
              <a:rPr lang="nl-NL" dirty="0" err="1"/>
              <a:t>springs</a:t>
            </a:r>
            <a:r>
              <a:rPr lang="nl-NL" dirty="0"/>
              <a:t> —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Earth’s</a:t>
            </a:r>
            <a:r>
              <a:rPr lang="nl-NL" dirty="0"/>
              <a:t> </a:t>
            </a:r>
            <a:r>
              <a:rPr lang="nl-NL" dirty="0" err="1"/>
              <a:t>internal</a:t>
            </a:r>
            <a:r>
              <a:rPr lang="nl-NL" dirty="0"/>
              <a:t> </a:t>
            </a:r>
            <a:r>
              <a:rPr lang="nl-NL" dirty="0" err="1"/>
              <a:t>disturbances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geologically</a:t>
            </a:r>
            <a:r>
              <a:rPr lang="nl-NL" dirty="0"/>
              <a:t> </a:t>
            </a:r>
            <a:r>
              <a:rPr lang="nl-NL" dirty="0" err="1"/>
              <a:t>active</a:t>
            </a:r>
            <a:r>
              <a:rPr lang="nl-NL" dirty="0"/>
              <a:t> zones, like </a:t>
            </a:r>
            <a:r>
              <a:rPr lang="nl-NL" dirty="0" err="1"/>
              <a:t>the</a:t>
            </a:r>
            <a:r>
              <a:rPr lang="nl-NL" dirty="0"/>
              <a:t> Pacific Ring of Fire</a:t>
            </a:r>
          </a:p>
          <a:p>
            <a:pPr lvl="2"/>
            <a:r>
              <a:rPr lang="nl-NL" dirty="0"/>
              <a:t>- Even </a:t>
            </a:r>
            <a:r>
              <a:rPr lang="nl-NL" dirty="0" err="1"/>
              <a:t>inactive</a:t>
            </a:r>
            <a:r>
              <a:rPr lang="nl-NL" dirty="0"/>
              <a:t> </a:t>
            </a:r>
            <a:r>
              <a:rPr lang="nl-NL" dirty="0" err="1"/>
              <a:t>volcanic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have </a:t>
            </a:r>
            <a:r>
              <a:rPr lang="nl-NL" dirty="0" err="1"/>
              <a:t>mineral-rich</a:t>
            </a:r>
            <a:r>
              <a:rPr lang="nl-NL" dirty="0"/>
              <a:t> hot </a:t>
            </a:r>
            <a:r>
              <a:rPr lang="nl-NL" dirty="0" err="1"/>
              <a:t>springs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therapeutic</a:t>
            </a:r>
            <a:r>
              <a:rPr lang="nl-NL" dirty="0"/>
              <a:t> </a:t>
            </a:r>
            <a:r>
              <a:rPr lang="nl-NL" dirty="0" err="1"/>
              <a:t>value</a:t>
            </a:r>
            <a:endParaRPr lang="nl-NL" dirty="0"/>
          </a:p>
          <a:p>
            <a:pPr lvl="2"/>
            <a:r>
              <a:rPr lang="nl-NL" dirty="0"/>
              <a:t>- These </a:t>
            </a:r>
            <a:r>
              <a:rPr lang="nl-NL" dirty="0" err="1"/>
              <a:t>often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development of </a:t>
            </a:r>
            <a:r>
              <a:rPr lang="nl-NL" dirty="0" err="1"/>
              <a:t>spas</a:t>
            </a:r>
            <a:r>
              <a:rPr lang="nl-NL" dirty="0"/>
              <a:t> (health resorts)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122" name="Picture 2" descr="Rincón de la Vieja Volcano - Exploor ...">
            <a:extLst>
              <a:ext uri="{FF2B5EF4-FFF2-40B4-BE49-F238E27FC236}">
                <a16:creationId xmlns:a16="http://schemas.microsoft.com/office/drawing/2014/main" id="{2F8523A8-F6F2-4B43-613D-5D9B8CF8C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108" y="1204432"/>
            <a:ext cx="4152026" cy="207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ellowstone National Park">
            <a:extLst>
              <a:ext uri="{FF2B5EF4-FFF2-40B4-BE49-F238E27FC236}">
                <a16:creationId xmlns:a16="http://schemas.microsoft.com/office/drawing/2014/main" id="{C219421B-C09C-A5C1-022F-1886C4FE0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108" y="3318998"/>
            <a:ext cx="4152027" cy="311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09175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dirty="0"/>
              <a:t> </a:t>
            </a:r>
            <a:r>
              <a:rPr lang="nl-NL" b="1" dirty="0"/>
              <a:t>3.1- The Land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B- Karst Features: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Occur</a:t>
            </a:r>
            <a:r>
              <a:rPr lang="nl-NL" dirty="0"/>
              <a:t> in </a:t>
            </a:r>
            <a:r>
              <a:rPr lang="nl-NL" dirty="0" err="1"/>
              <a:t>limestone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  <a:p>
            <a:pPr lvl="2"/>
            <a:r>
              <a:rPr lang="nl-NL" dirty="0"/>
              <a:t>- Surface streams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disappear</a:t>
            </a:r>
            <a:r>
              <a:rPr lang="nl-NL" dirty="0"/>
              <a:t> underground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Result</a:t>
            </a:r>
            <a:r>
              <a:rPr lang="nl-NL" b="1" dirty="0"/>
              <a:t> in striking </a:t>
            </a:r>
            <a:r>
              <a:rPr lang="nl-NL" b="1" dirty="0" err="1"/>
              <a:t>landforms</a:t>
            </a:r>
            <a:r>
              <a:rPr lang="nl-NL" b="1" dirty="0"/>
              <a:t> </a:t>
            </a:r>
            <a:r>
              <a:rPr lang="nl-NL" b="1" dirty="0" err="1"/>
              <a:t>such</a:t>
            </a:r>
            <a:r>
              <a:rPr lang="nl-NL" b="1" dirty="0"/>
              <a:t> as: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Gorges</a:t>
            </a:r>
            <a:r>
              <a:rPr lang="nl-NL" dirty="0"/>
              <a:t>, </a:t>
            </a:r>
            <a:r>
              <a:rPr lang="nl-NL" dirty="0" err="1"/>
              <a:t>sinkholes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caverns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Only</a:t>
            </a:r>
            <a:r>
              <a:rPr lang="nl-NL" b="1" dirty="0"/>
              <a:t> a small </a:t>
            </a:r>
            <a:r>
              <a:rPr lang="nl-NL" b="1" dirty="0" err="1"/>
              <a:t>fraction</a:t>
            </a:r>
            <a:r>
              <a:rPr lang="nl-NL" b="1" dirty="0"/>
              <a:t> of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world’s</a:t>
            </a:r>
            <a:r>
              <a:rPr lang="nl-NL" b="1" dirty="0"/>
              <a:t> </a:t>
            </a:r>
            <a:r>
              <a:rPr lang="nl-NL" b="1" dirty="0" err="1"/>
              <a:t>subterranean</a:t>
            </a:r>
            <a:r>
              <a:rPr lang="nl-NL" b="1" dirty="0"/>
              <a:t> </a:t>
            </a:r>
            <a:r>
              <a:rPr lang="nl-NL" b="1" dirty="0" err="1"/>
              <a:t>cave</a:t>
            </a:r>
            <a:r>
              <a:rPr lang="nl-NL" b="1" dirty="0"/>
              <a:t> systems have been: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Explored</a:t>
            </a:r>
            <a:endParaRPr lang="nl-NL" dirty="0"/>
          </a:p>
          <a:p>
            <a:pPr lvl="2"/>
            <a:r>
              <a:rPr lang="nl-NL" dirty="0"/>
              <a:t>- Made safe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as ‘show </a:t>
            </a:r>
            <a:r>
              <a:rPr lang="nl-NL" dirty="0" err="1"/>
              <a:t>caves</a:t>
            </a:r>
            <a:r>
              <a:rPr lang="nl-NL" dirty="0"/>
              <a:t>’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912503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3.1- The Land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 C- </a:t>
            </a:r>
            <a:r>
              <a:rPr lang="nl-NL" b="1" dirty="0" err="1"/>
              <a:t>Glaciated</a:t>
            </a:r>
            <a:r>
              <a:rPr lang="nl-NL" b="1" dirty="0"/>
              <a:t> Features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Formed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frost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slow-</a:t>
            </a:r>
            <a:r>
              <a:rPr lang="nl-NL" dirty="0" err="1"/>
              <a:t>moving</a:t>
            </a:r>
            <a:r>
              <a:rPr lang="nl-NL" dirty="0"/>
              <a:t> ice, </a:t>
            </a:r>
            <a:r>
              <a:rPr lang="nl-NL" dirty="0" err="1"/>
              <a:t>mainly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last Ice Age (10,000 </a:t>
            </a:r>
            <a:r>
              <a:rPr lang="nl-NL" dirty="0" err="1"/>
              <a:t>years</a:t>
            </a:r>
            <a:r>
              <a:rPr lang="nl-NL" dirty="0"/>
              <a:t> </a:t>
            </a:r>
            <a:r>
              <a:rPr lang="nl-NL" dirty="0" err="1"/>
              <a:t>ago</a:t>
            </a:r>
            <a:r>
              <a:rPr lang="nl-NL" dirty="0"/>
              <a:t>)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Common features </a:t>
            </a:r>
            <a:r>
              <a:rPr lang="nl-NL" b="1" dirty="0" err="1"/>
              <a:t>include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Spectacular</a:t>
            </a:r>
            <a:r>
              <a:rPr lang="nl-NL" dirty="0"/>
              <a:t> </a:t>
            </a:r>
            <a:r>
              <a:rPr lang="nl-NL" dirty="0" err="1"/>
              <a:t>mountain</a:t>
            </a:r>
            <a:r>
              <a:rPr lang="nl-NL" dirty="0"/>
              <a:t> </a:t>
            </a:r>
            <a:r>
              <a:rPr lang="nl-NL" dirty="0" err="1"/>
              <a:t>peaks</a:t>
            </a:r>
            <a:endParaRPr lang="nl-NL" dirty="0"/>
          </a:p>
          <a:p>
            <a:pPr lvl="2"/>
            <a:r>
              <a:rPr lang="nl-NL" dirty="0"/>
              <a:t>- Bowl-</a:t>
            </a:r>
            <a:r>
              <a:rPr lang="nl-NL" dirty="0" err="1"/>
              <a:t>shaped</a:t>
            </a:r>
            <a:r>
              <a:rPr lang="nl-NL" dirty="0"/>
              <a:t> </a:t>
            </a:r>
            <a:r>
              <a:rPr lang="nl-NL" dirty="0" err="1"/>
              <a:t>cirques</a:t>
            </a:r>
            <a:r>
              <a:rPr lang="nl-NL" dirty="0"/>
              <a:t> (</a:t>
            </a:r>
            <a:r>
              <a:rPr lang="nl-NL" dirty="0" err="1"/>
              <a:t>glacial</a:t>
            </a:r>
            <a:r>
              <a:rPr lang="nl-NL" dirty="0"/>
              <a:t> </a:t>
            </a:r>
            <a:r>
              <a:rPr lang="nl-NL" dirty="0" err="1"/>
              <a:t>hollows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Moraines</a:t>
            </a:r>
            <a:r>
              <a:rPr lang="nl-NL" dirty="0"/>
              <a:t> (</a:t>
            </a:r>
            <a:r>
              <a:rPr lang="nl-NL" dirty="0" err="1"/>
              <a:t>deposited</a:t>
            </a:r>
            <a:r>
              <a:rPr lang="nl-NL" dirty="0"/>
              <a:t> </a:t>
            </a:r>
            <a:r>
              <a:rPr lang="nl-NL" dirty="0" err="1"/>
              <a:t>glacial</a:t>
            </a:r>
            <a:r>
              <a:rPr lang="nl-NL" dirty="0"/>
              <a:t> </a:t>
            </a:r>
            <a:r>
              <a:rPr lang="nl-NL" dirty="0" err="1"/>
              <a:t>material</a:t>
            </a:r>
            <a:r>
              <a:rPr lang="nl-NL" dirty="0"/>
              <a:t>) in </a:t>
            </a:r>
            <a:r>
              <a:rPr lang="nl-NL" dirty="0" err="1"/>
              <a:t>valleys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akes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waterfalls</a:t>
            </a:r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38673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3.1- The Land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Attract</a:t>
            </a:r>
            <a:r>
              <a:rPr lang="nl-NL" b="1" dirty="0"/>
              <a:t> </a:t>
            </a:r>
            <a:r>
              <a:rPr lang="nl-NL" b="1" dirty="0" err="1"/>
              <a:t>tourists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Adventure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holidays</a:t>
            </a:r>
            <a:r>
              <a:rPr lang="nl-NL" dirty="0"/>
              <a:t> (</a:t>
            </a:r>
            <a:r>
              <a:rPr lang="nl-NL" dirty="0" err="1"/>
              <a:t>usually</a:t>
            </a:r>
            <a:r>
              <a:rPr lang="nl-NL" dirty="0"/>
              <a:t> niche </a:t>
            </a:r>
            <a:r>
              <a:rPr lang="nl-NL" dirty="0" err="1"/>
              <a:t>markets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Winter </a:t>
            </a:r>
            <a:r>
              <a:rPr lang="nl-NL" dirty="0" err="1"/>
              <a:t>sports</a:t>
            </a:r>
            <a:r>
              <a:rPr lang="nl-NL" dirty="0"/>
              <a:t> like </a:t>
            </a:r>
            <a:r>
              <a:rPr lang="nl-NL" dirty="0" err="1"/>
              <a:t>skiing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snowboarding</a:t>
            </a:r>
            <a:r>
              <a:rPr lang="nl-NL" dirty="0"/>
              <a:t> (</a:t>
            </a:r>
            <a:r>
              <a:rPr lang="nl-NL" dirty="0" err="1"/>
              <a:t>mass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Summer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highlights</a:t>
            </a:r>
            <a:r>
              <a:rPr lang="nl-NL" dirty="0"/>
              <a:t> </a:t>
            </a:r>
            <a:r>
              <a:rPr lang="nl-NL" dirty="0" err="1"/>
              <a:t>regions</a:t>
            </a:r>
            <a:r>
              <a:rPr lang="nl-NL" dirty="0"/>
              <a:t> like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Alps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sightseeing </a:t>
            </a:r>
            <a:r>
              <a:rPr lang="nl-NL" dirty="0" err="1"/>
              <a:t>and</a:t>
            </a:r>
            <a:r>
              <a:rPr lang="nl-NL" dirty="0"/>
              <a:t> “</a:t>
            </a:r>
            <a:r>
              <a:rPr lang="nl-NL" dirty="0" err="1"/>
              <a:t>lakes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mountains</a:t>
            </a:r>
            <a:r>
              <a:rPr lang="nl-NL" dirty="0"/>
              <a:t>” </a:t>
            </a:r>
            <a:r>
              <a:rPr lang="nl-NL" dirty="0" err="1"/>
              <a:t>holidays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2681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Overcrowding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Litter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Common in </a:t>
            </a:r>
            <a:r>
              <a:rPr lang="nl-NL" dirty="0" err="1"/>
              <a:t>popular</a:t>
            </a:r>
            <a:r>
              <a:rPr lang="nl-NL" dirty="0"/>
              <a:t> resorts </a:t>
            </a:r>
            <a:r>
              <a:rPr lang="nl-NL" dirty="0" err="1"/>
              <a:t>during</a:t>
            </a:r>
            <a:r>
              <a:rPr lang="nl-NL" dirty="0"/>
              <a:t> peak </a:t>
            </a:r>
            <a:r>
              <a:rPr lang="nl-NL" dirty="0" err="1"/>
              <a:t>season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mass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throwaway</a:t>
            </a:r>
            <a:r>
              <a:rPr lang="nl-NL" dirty="0"/>
              <a:t> culture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Coastal</a:t>
            </a:r>
            <a:r>
              <a:rPr lang="nl-NL" b="1" dirty="0"/>
              <a:t> Water </a:t>
            </a:r>
            <a:r>
              <a:rPr lang="nl-NL" b="1" dirty="0" err="1"/>
              <a:t>Pollution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Industrial waste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Untreated</a:t>
            </a:r>
            <a:r>
              <a:rPr lang="nl-NL" dirty="0"/>
              <a:t> </a:t>
            </a:r>
            <a:r>
              <a:rPr lang="nl-NL" dirty="0" err="1"/>
              <a:t>sewage</a:t>
            </a:r>
            <a:r>
              <a:rPr lang="nl-NL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3830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Blue </a:t>
            </a:r>
            <a:r>
              <a:rPr lang="nl-NL" b="1" dirty="0" err="1"/>
              <a:t>Flag</a:t>
            </a:r>
            <a:r>
              <a:rPr lang="nl-NL" b="1" dirty="0"/>
              <a:t> </a:t>
            </a:r>
            <a:r>
              <a:rPr lang="nl-NL" b="1" dirty="0" err="1"/>
              <a:t>Initiative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Adopted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countries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Criteria </a:t>
            </a:r>
            <a:r>
              <a:rPr lang="nl-NL" b="1" dirty="0" err="1"/>
              <a:t>include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Water </a:t>
            </a:r>
            <a:r>
              <a:rPr lang="nl-NL" dirty="0" err="1"/>
              <a:t>quality</a:t>
            </a:r>
            <a:r>
              <a:rPr lang="nl-NL" dirty="0"/>
              <a:t> monitoring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Lifeguard</a:t>
            </a:r>
            <a:r>
              <a:rPr lang="nl-NL" dirty="0"/>
              <a:t> </a:t>
            </a:r>
            <a:r>
              <a:rPr lang="nl-NL" dirty="0" err="1"/>
              <a:t>presence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Environmental</a:t>
            </a:r>
            <a:r>
              <a:rPr lang="nl-NL" dirty="0"/>
              <a:t> management &amp; </a:t>
            </a:r>
            <a:r>
              <a:rPr lang="nl-NL" dirty="0" err="1"/>
              <a:t>education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649107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Beach </a:t>
            </a:r>
            <a:r>
              <a:rPr lang="nl-NL" b="1" dirty="0" err="1"/>
              <a:t>Erosion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winter </a:t>
            </a:r>
            <a:r>
              <a:rPr lang="nl-NL" dirty="0" err="1"/>
              <a:t>storms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Solutions: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Costly</a:t>
            </a:r>
            <a:r>
              <a:rPr lang="nl-NL" dirty="0"/>
              <a:t> </a:t>
            </a:r>
            <a:r>
              <a:rPr lang="nl-NL" dirty="0" err="1"/>
              <a:t>beach</a:t>
            </a:r>
            <a:r>
              <a:rPr lang="nl-NL" dirty="0"/>
              <a:t> </a:t>
            </a:r>
            <a:r>
              <a:rPr lang="nl-NL" dirty="0" err="1"/>
              <a:t>replenishment</a:t>
            </a:r>
            <a:r>
              <a:rPr lang="nl-NL" dirty="0"/>
              <a:t> </a:t>
            </a:r>
            <a:r>
              <a:rPr lang="nl-NL" dirty="0" err="1"/>
              <a:t>schemes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Importing</a:t>
            </a:r>
            <a:r>
              <a:rPr lang="nl-NL" dirty="0"/>
              <a:t> </a:t>
            </a:r>
            <a:r>
              <a:rPr lang="nl-NL" dirty="0" err="1"/>
              <a:t>sand</a:t>
            </a:r>
            <a:r>
              <a:rPr lang="nl-NL" dirty="0"/>
              <a:t>/</a:t>
            </a:r>
            <a:r>
              <a:rPr lang="nl-NL" dirty="0" err="1"/>
              <a:t>material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</a:t>
            </a:r>
            <a:r>
              <a:rPr lang="nl-NL" dirty="0" err="1"/>
              <a:t>locations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C1DB2B-5568-4A13-A57F-E3FC2AB6D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2206" y="970855"/>
            <a:ext cx="6405858" cy="506321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B1C8B02-CD9A-B695-9013-29168DEDDAD4}"/>
              </a:ext>
            </a:extLst>
          </p:cNvPr>
          <p:cNvSpPr txBox="1"/>
          <p:nvPr/>
        </p:nvSpPr>
        <p:spPr>
          <a:xfrm>
            <a:off x="5586492" y="5984678"/>
            <a:ext cx="6588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400" dirty="0"/>
              <a:t>Part of South Beach, Miami before and after replenishment in the early 1980s. </a:t>
            </a:r>
          </a:p>
          <a:p>
            <a:r>
              <a:rPr lang="en-DE" sz="1400" dirty="0"/>
              <a:t>S</a:t>
            </a:r>
            <a:r>
              <a:rPr lang="en-US" sz="1400" dirty="0"/>
              <a:t>o</a:t>
            </a:r>
            <a:r>
              <a:rPr lang="en-DE" sz="1400" dirty="0"/>
              <a:t>urce: Boniface and Cooper, (2009). </a:t>
            </a:r>
          </a:p>
        </p:txBody>
      </p:sp>
    </p:spTree>
    <p:extLst>
      <p:ext uri="{BB962C8B-B14F-4D97-AF65-F5344CB8AC3E}">
        <p14:creationId xmlns:p14="http://schemas.microsoft.com/office/powerpoint/2010/main" val="3189931132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Coral </a:t>
            </a:r>
            <a:r>
              <a:rPr lang="nl-NL" b="1" dirty="0" err="1"/>
              <a:t>Reefs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- </a:t>
            </a:r>
            <a:r>
              <a:rPr lang="nl-NL" dirty="0"/>
              <a:t>Found on </a:t>
            </a:r>
            <a:r>
              <a:rPr lang="nl-NL" dirty="0" err="1"/>
              <a:t>oceanic</a:t>
            </a:r>
            <a:r>
              <a:rPr lang="nl-NL" dirty="0"/>
              <a:t> </a:t>
            </a:r>
            <a:r>
              <a:rPr lang="nl-NL" dirty="0" err="1"/>
              <a:t>islands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tropical</a:t>
            </a:r>
            <a:r>
              <a:rPr lang="nl-NL" dirty="0"/>
              <a:t> </a:t>
            </a:r>
            <a:r>
              <a:rPr lang="nl-NL" dirty="0" err="1"/>
              <a:t>mainland</a:t>
            </a:r>
            <a:r>
              <a:rPr lang="nl-NL" dirty="0"/>
              <a:t> </a:t>
            </a:r>
            <a:r>
              <a:rPr lang="nl-NL" dirty="0" err="1"/>
              <a:t>coasts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Optimal</a:t>
            </a:r>
            <a:r>
              <a:rPr lang="nl-NL" dirty="0"/>
              <a:t> </a:t>
            </a:r>
            <a:r>
              <a:rPr lang="nl-NL" dirty="0" err="1"/>
              <a:t>sea</a:t>
            </a:r>
            <a:r>
              <a:rPr lang="nl-NL" dirty="0"/>
              <a:t> </a:t>
            </a:r>
            <a:r>
              <a:rPr lang="nl-NL" dirty="0" err="1"/>
              <a:t>temperatures</a:t>
            </a:r>
            <a:r>
              <a:rPr lang="nl-NL" dirty="0"/>
              <a:t>: 23–29°C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Require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Clear</a:t>
            </a:r>
            <a:r>
              <a:rPr lang="nl-NL" dirty="0"/>
              <a:t>, moderate-</a:t>
            </a:r>
            <a:r>
              <a:rPr lang="nl-NL" dirty="0" err="1"/>
              <a:t>depth</a:t>
            </a:r>
            <a:r>
              <a:rPr lang="nl-NL" dirty="0"/>
              <a:t> water</a:t>
            </a:r>
          </a:p>
          <a:p>
            <a:pPr lvl="2"/>
            <a:r>
              <a:rPr lang="nl-NL" dirty="0"/>
              <a:t>- No </a:t>
            </a:r>
            <a:r>
              <a:rPr lang="nl-NL" dirty="0" err="1"/>
              <a:t>cold</a:t>
            </a:r>
            <a:r>
              <a:rPr lang="nl-NL" dirty="0"/>
              <a:t> </a:t>
            </a:r>
            <a:r>
              <a:rPr lang="nl-NL" dirty="0" err="1"/>
              <a:t>currents</a:t>
            </a:r>
            <a:r>
              <a:rPr lang="nl-NL" dirty="0"/>
              <a:t> or large </a:t>
            </a:r>
            <a:r>
              <a:rPr lang="nl-NL" dirty="0" err="1"/>
              <a:t>river</a:t>
            </a:r>
            <a:r>
              <a:rPr lang="nl-NL" dirty="0"/>
              <a:t> </a:t>
            </a:r>
            <a:r>
              <a:rPr lang="nl-NL" dirty="0" err="1"/>
              <a:t>outflows</a:t>
            </a:r>
            <a:r>
              <a:rPr lang="nl-NL" dirty="0"/>
              <a:t> (e.g., Amazon)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28495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Ecological</a:t>
            </a:r>
            <a:r>
              <a:rPr lang="nl-NL" b="1" dirty="0"/>
              <a:t> </a:t>
            </a:r>
            <a:r>
              <a:rPr lang="nl-NL" b="1" dirty="0" err="1"/>
              <a:t>Importance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Extremely</a:t>
            </a:r>
            <a:r>
              <a:rPr lang="nl-NL" dirty="0"/>
              <a:t> diverse </a:t>
            </a:r>
            <a:r>
              <a:rPr lang="nl-NL" dirty="0" err="1"/>
              <a:t>ecosystems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Vital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marine </a:t>
            </a:r>
            <a:r>
              <a:rPr lang="nl-NL" dirty="0" err="1"/>
              <a:t>biodiversity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Recreational</a:t>
            </a:r>
            <a:r>
              <a:rPr lang="nl-NL" b="1" dirty="0"/>
              <a:t> </a:t>
            </a:r>
            <a:r>
              <a:rPr lang="nl-NL" b="1" dirty="0" err="1"/>
              <a:t>Activities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Snorkelling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Scuba</a:t>
            </a:r>
            <a:r>
              <a:rPr lang="nl-NL" dirty="0"/>
              <a:t> </a:t>
            </a:r>
            <a:r>
              <a:rPr lang="nl-NL" dirty="0" err="1"/>
              <a:t>diving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04132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Physical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3.2- The Coast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Threats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Coral </a:t>
            </a:r>
            <a:r>
              <a:rPr lang="nl-NL" b="1" dirty="0" err="1"/>
              <a:t>Reefs</a:t>
            </a:r>
            <a:endParaRPr lang="nl-NL" b="1" dirty="0"/>
          </a:p>
          <a:p>
            <a:pPr lvl="2"/>
            <a:endParaRPr lang="nl-NL" b="1" dirty="0"/>
          </a:p>
          <a:p>
            <a:pPr lvl="2"/>
            <a:r>
              <a:rPr lang="nl-NL" dirty="0"/>
              <a:t>- Global warming (</a:t>
            </a:r>
            <a:r>
              <a:rPr lang="nl-NL" dirty="0" err="1"/>
              <a:t>rising</a:t>
            </a:r>
            <a:r>
              <a:rPr lang="nl-NL" dirty="0"/>
              <a:t> </a:t>
            </a:r>
            <a:r>
              <a:rPr lang="nl-NL" dirty="0" err="1"/>
              <a:t>sea</a:t>
            </a:r>
            <a:r>
              <a:rPr lang="nl-NL" dirty="0"/>
              <a:t> </a:t>
            </a:r>
            <a:r>
              <a:rPr lang="nl-NL" dirty="0" err="1"/>
              <a:t>temperatures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Sediment </a:t>
            </a:r>
            <a:r>
              <a:rPr lang="nl-NL" dirty="0" err="1"/>
              <a:t>runoff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coastal</a:t>
            </a:r>
            <a:r>
              <a:rPr lang="nl-NL" dirty="0"/>
              <a:t> development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Overfishing</a:t>
            </a:r>
            <a:r>
              <a:rPr lang="nl-NL" dirty="0"/>
              <a:t> &amp; </a:t>
            </a:r>
            <a:r>
              <a:rPr lang="nl-NL" dirty="0" err="1"/>
              <a:t>oil</a:t>
            </a:r>
            <a:r>
              <a:rPr lang="nl-NL" dirty="0"/>
              <a:t> </a:t>
            </a:r>
            <a:r>
              <a:rPr lang="nl-NL" dirty="0" err="1"/>
              <a:t>spills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Sewage</a:t>
            </a:r>
            <a:r>
              <a:rPr lang="nl-NL" dirty="0"/>
              <a:t> </a:t>
            </a:r>
            <a:r>
              <a:rPr lang="nl-NL" dirty="0" err="1"/>
              <a:t>pollution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careless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EA91CF-26BC-AB7F-E699-D6F2FD3DF1F8}"/>
              </a:ext>
            </a:extLst>
          </p:cNvPr>
          <p:cNvSpPr txBox="1"/>
          <p:nvPr/>
        </p:nvSpPr>
        <p:spPr>
          <a:xfrm>
            <a:off x="9489688" y="24309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local threats to coral reefs ...">
            <a:extLst>
              <a:ext uri="{FF2B5EF4-FFF2-40B4-BE49-F238E27FC236}">
                <a16:creationId xmlns:a16="http://schemas.microsoft.com/office/drawing/2014/main" id="{BBE8026A-214A-9BAA-4890-F41923A05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3" y="2130183"/>
            <a:ext cx="6627797" cy="413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070333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/>
              <a:t>4.1- Culture as a </a:t>
            </a:r>
            <a:r>
              <a:rPr lang="nl-NL" b="1" dirty="0" err="1"/>
              <a:t>Tourism</a:t>
            </a:r>
            <a:r>
              <a:rPr lang="nl-NL" b="1" dirty="0"/>
              <a:t> Resource</a:t>
            </a:r>
          </a:p>
          <a:p>
            <a:pPr lvl="2"/>
            <a:r>
              <a:rPr lang="nl-NL" dirty="0"/>
              <a:t>Culture </a:t>
            </a:r>
            <a:r>
              <a:rPr lang="nl-NL" dirty="0" err="1"/>
              <a:t>and</a:t>
            </a:r>
            <a:r>
              <a:rPr lang="nl-NL" dirty="0"/>
              <a:t> arts are as </a:t>
            </a:r>
            <a:r>
              <a:rPr lang="nl-NL" dirty="0" err="1"/>
              <a:t>vital</a:t>
            </a:r>
            <a:r>
              <a:rPr lang="nl-NL" dirty="0"/>
              <a:t> as </a:t>
            </a:r>
            <a:r>
              <a:rPr lang="nl-NL" dirty="0" err="1"/>
              <a:t>natural</a:t>
            </a:r>
            <a:r>
              <a:rPr lang="nl-NL" dirty="0"/>
              <a:t> &amp; </a:t>
            </a:r>
            <a:r>
              <a:rPr lang="nl-NL" dirty="0" err="1"/>
              <a:t>sports</a:t>
            </a:r>
            <a:r>
              <a:rPr lang="nl-NL" dirty="0"/>
              <a:t> resources</a:t>
            </a:r>
          </a:p>
          <a:p>
            <a:pPr lvl="2"/>
            <a:r>
              <a:rPr lang="nl-NL" b="1" dirty="0" err="1"/>
              <a:t>Includes</a:t>
            </a:r>
            <a:r>
              <a:rPr lang="nl-NL" b="1" dirty="0"/>
              <a:t>:</a:t>
            </a:r>
          </a:p>
          <a:p>
            <a:pPr lvl="2"/>
            <a:r>
              <a:rPr lang="nl-NL" dirty="0"/>
              <a:t>- Creative </a:t>
            </a:r>
            <a:r>
              <a:rPr lang="nl-NL" dirty="0" err="1"/>
              <a:t>industries</a:t>
            </a:r>
            <a:r>
              <a:rPr lang="nl-NL" dirty="0"/>
              <a:t>: arts, entertainment, design</a:t>
            </a:r>
          </a:p>
          <a:p>
            <a:pPr lvl="2"/>
            <a:r>
              <a:rPr lang="nl-NL" dirty="0"/>
              <a:t>- Heritage &amp; lifestyle </a:t>
            </a:r>
            <a:r>
              <a:rPr lang="nl-NL" dirty="0" err="1"/>
              <a:t>attractions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 err="1"/>
              <a:t>Defining</a:t>
            </a:r>
            <a:r>
              <a:rPr lang="nl-NL" b="1" dirty="0"/>
              <a:t> ‘Culture’ in </a:t>
            </a:r>
            <a:r>
              <a:rPr lang="nl-NL" b="1" dirty="0" err="1"/>
              <a:t>Tourism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Intellectual</a:t>
            </a:r>
            <a:r>
              <a:rPr lang="nl-NL" dirty="0"/>
              <a:t> view: High arts (</a:t>
            </a:r>
            <a:r>
              <a:rPr lang="nl-NL" dirty="0" err="1"/>
              <a:t>theatre</a:t>
            </a:r>
            <a:r>
              <a:rPr lang="nl-NL" dirty="0"/>
              <a:t>, </a:t>
            </a:r>
            <a:r>
              <a:rPr lang="nl-NL" dirty="0" err="1"/>
              <a:t>classical</a:t>
            </a:r>
            <a:r>
              <a:rPr lang="nl-NL" dirty="0"/>
              <a:t> </a:t>
            </a:r>
            <a:r>
              <a:rPr lang="nl-NL" dirty="0" err="1"/>
              <a:t>music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Tourism</a:t>
            </a:r>
            <a:r>
              <a:rPr lang="nl-NL" dirty="0"/>
              <a:t> view: The </a:t>
            </a:r>
            <a:r>
              <a:rPr lang="nl-NL" dirty="0" err="1"/>
              <a:t>Whole</a:t>
            </a:r>
            <a:r>
              <a:rPr lang="nl-NL" dirty="0"/>
              <a:t> way of life of a society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539321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r>
              <a:rPr lang="nl-NL" b="1" dirty="0" err="1"/>
              <a:t>Tourists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Interest</a:t>
            </a:r>
          </a:p>
          <a:p>
            <a:pPr lvl="2"/>
            <a:r>
              <a:rPr lang="nl-NL" dirty="0"/>
              <a:t>- Few are </a:t>
            </a:r>
            <a:r>
              <a:rPr lang="nl-NL" dirty="0" err="1"/>
              <a:t>primarily</a:t>
            </a:r>
            <a:r>
              <a:rPr lang="nl-NL" dirty="0"/>
              <a:t> culture-</a:t>
            </a:r>
            <a:r>
              <a:rPr lang="nl-NL" dirty="0" err="1"/>
              <a:t>seekers</a:t>
            </a:r>
            <a:endParaRPr lang="nl-NL" dirty="0"/>
          </a:p>
          <a:p>
            <a:pPr lvl="2"/>
            <a:r>
              <a:rPr lang="nl-NL" dirty="0"/>
              <a:t>- Most are </a:t>
            </a:r>
            <a:r>
              <a:rPr lang="nl-NL" dirty="0" err="1"/>
              <a:t>drawn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everyday</a:t>
            </a:r>
            <a:r>
              <a:rPr lang="nl-NL" dirty="0"/>
              <a:t> lifestyle </a:t>
            </a:r>
            <a:r>
              <a:rPr lang="nl-NL" dirty="0" err="1"/>
              <a:t>differences</a:t>
            </a:r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/>
              <a:t>Common </a:t>
            </a:r>
            <a:r>
              <a:rPr lang="nl-NL" b="1" dirty="0" err="1"/>
              <a:t>Cultural</a:t>
            </a:r>
            <a:r>
              <a:rPr lang="nl-NL" b="1" dirty="0"/>
              <a:t> </a:t>
            </a:r>
            <a:r>
              <a:rPr lang="nl-NL" b="1" dirty="0" err="1"/>
              <a:t>Attractions</a:t>
            </a:r>
            <a:endParaRPr lang="nl-NL" b="1" dirty="0"/>
          </a:p>
          <a:p>
            <a:pPr lvl="2"/>
            <a:r>
              <a:rPr lang="nl-NL" dirty="0" err="1"/>
              <a:t>Gastronomy</a:t>
            </a:r>
            <a:r>
              <a:rPr lang="nl-NL" b="1" dirty="0"/>
              <a:t>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Performing</a:t>
            </a:r>
            <a:r>
              <a:rPr lang="nl-NL" dirty="0"/>
              <a:t> arts (dance, </a:t>
            </a:r>
            <a:r>
              <a:rPr lang="nl-NL" dirty="0" err="1"/>
              <a:t>music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Visual arts &amp; </a:t>
            </a:r>
            <a:r>
              <a:rPr lang="nl-NL" dirty="0" err="1"/>
              <a:t>crafts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- Markets &amp; festivals </a:t>
            </a:r>
          </a:p>
          <a:p>
            <a:pPr lvl="2"/>
            <a:r>
              <a:rPr lang="nl-NL" dirty="0"/>
              <a:t>- Folklore &amp; </a:t>
            </a:r>
            <a:r>
              <a:rPr lang="nl-NL" dirty="0" err="1"/>
              <a:t>traditions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78881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4.2-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Positive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</a:t>
            </a:r>
          </a:p>
          <a:p>
            <a:pPr lvl="2"/>
            <a:endParaRPr lang="nl-NL" dirty="0"/>
          </a:p>
          <a:p>
            <a:pPr lvl="2"/>
            <a:r>
              <a:rPr lang="nl-NL" b="1" dirty="0" err="1"/>
              <a:t>Renewal</a:t>
            </a:r>
            <a:r>
              <a:rPr lang="nl-NL" b="1" dirty="0"/>
              <a:t> of </a:t>
            </a:r>
            <a:r>
              <a:rPr lang="nl-NL" b="1" dirty="0" err="1"/>
              <a:t>Cultural</a:t>
            </a:r>
            <a:r>
              <a:rPr lang="nl-NL" b="1" dirty="0"/>
              <a:t> Pride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Encourages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value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heritage</a:t>
            </a:r>
            <a:endParaRPr lang="nl-NL" dirty="0"/>
          </a:p>
          <a:p>
            <a:pPr lvl="2"/>
            <a:r>
              <a:rPr lang="nl-NL" dirty="0"/>
              <a:t>- Boosts </a:t>
            </a:r>
            <a:r>
              <a:rPr lang="nl-NL" dirty="0" err="1"/>
              <a:t>self-esteem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pride in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identity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Revitalization</a:t>
            </a:r>
            <a:r>
              <a:rPr lang="nl-NL" b="1" dirty="0"/>
              <a:t> of </a:t>
            </a:r>
            <a:r>
              <a:rPr lang="nl-NL" b="1" dirty="0" err="1"/>
              <a:t>Customs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Traditions</a:t>
            </a:r>
            <a:endParaRPr lang="nl-NL" b="1" dirty="0"/>
          </a:p>
          <a:p>
            <a:pPr lvl="2"/>
            <a:r>
              <a:rPr lang="nl-NL" dirty="0"/>
              <a:t>- 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creates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Traditional festivals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crafts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art </a:t>
            </a:r>
            <a:r>
              <a:rPr lang="nl-NL" dirty="0" err="1"/>
              <a:t>forms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Helps</a:t>
            </a:r>
            <a:r>
              <a:rPr lang="nl-NL" dirty="0"/>
              <a:t> preserve </a:t>
            </a:r>
            <a:r>
              <a:rPr lang="nl-NL" dirty="0" err="1"/>
              <a:t>practices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otherwise</a:t>
            </a:r>
            <a:r>
              <a:rPr lang="nl-NL" dirty="0"/>
              <a:t> </a:t>
            </a:r>
            <a:r>
              <a:rPr lang="nl-NL" dirty="0" err="1"/>
              <a:t>decline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85808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4.2-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Positive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</a:t>
            </a:r>
          </a:p>
          <a:p>
            <a:pPr lvl="2"/>
            <a:endParaRPr lang="nl-NL" dirty="0"/>
          </a:p>
          <a:p>
            <a:pPr lvl="2"/>
            <a:r>
              <a:rPr lang="nl-NL" b="1" dirty="0"/>
              <a:t>Cross-</a:t>
            </a:r>
            <a:r>
              <a:rPr lang="nl-NL" b="1" dirty="0" err="1"/>
              <a:t>Cultural</a:t>
            </a:r>
            <a:r>
              <a:rPr lang="nl-NL" b="1" dirty="0"/>
              <a:t> Exchange </a:t>
            </a:r>
            <a:r>
              <a:rPr lang="nl-NL" b="1" dirty="0" err="1"/>
              <a:t>and</a:t>
            </a:r>
            <a:r>
              <a:rPr lang="nl-NL" b="1" dirty="0"/>
              <a:t> Integration</a:t>
            </a:r>
          </a:p>
          <a:p>
            <a:pPr lvl="2"/>
            <a:r>
              <a:rPr lang="nl-NL" b="1" dirty="0" err="1"/>
              <a:t>Facilitates</a:t>
            </a:r>
            <a:r>
              <a:rPr lang="nl-NL" b="1" dirty="0"/>
              <a:t> </a:t>
            </a:r>
            <a:r>
              <a:rPr lang="nl-NL" b="1" dirty="0" err="1"/>
              <a:t>interaction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hosts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guests</a:t>
            </a:r>
            <a:r>
              <a:rPr lang="nl-NL" b="1" dirty="0"/>
              <a:t> </a:t>
            </a:r>
            <a:r>
              <a:rPr lang="nl-NL" b="1" dirty="0" err="1"/>
              <a:t>through</a:t>
            </a:r>
            <a:r>
              <a:rPr lang="nl-NL" b="1" dirty="0"/>
              <a:t> promoting: 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Tolerance</a:t>
            </a:r>
            <a:r>
              <a:rPr lang="nl-NL" dirty="0"/>
              <a:t>                                     -Global </a:t>
            </a:r>
            <a:r>
              <a:rPr lang="nl-NL" dirty="0" err="1"/>
              <a:t>understanding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appreciation</a:t>
            </a:r>
            <a:endParaRPr lang="nl-NL" dirty="0"/>
          </a:p>
          <a:p>
            <a:pPr lvl="2"/>
            <a:endParaRPr lang="nl-NL" b="1" dirty="0"/>
          </a:p>
          <a:p>
            <a:pPr lvl="2"/>
            <a:r>
              <a:rPr lang="nl-NL" b="1" dirty="0"/>
              <a:t>Stimulus </a:t>
            </a:r>
            <a:r>
              <a:rPr lang="nl-NL" b="1" dirty="0" err="1"/>
              <a:t>for</a:t>
            </a:r>
            <a:r>
              <a:rPr lang="nl-NL" b="1" dirty="0"/>
              <a:t> </a:t>
            </a:r>
            <a:r>
              <a:rPr lang="nl-NL" b="1" dirty="0" err="1"/>
              <a:t>Conservation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Heritage </a:t>
            </a:r>
            <a:r>
              <a:rPr lang="nl-NL" b="1" dirty="0" err="1"/>
              <a:t>Preservation</a:t>
            </a:r>
            <a:endParaRPr lang="nl-NL" b="1" dirty="0"/>
          </a:p>
          <a:p>
            <a:pPr lvl="2"/>
            <a:r>
              <a:rPr lang="nl-NL" dirty="0"/>
              <a:t>- </a:t>
            </a:r>
            <a:r>
              <a:rPr lang="nl-NL" dirty="0" err="1"/>
              <a:t>Generates</a:t>
            </a:r>
            <a:r>
              <a:rPr lang="nl-NL" dirty="0"/>
              <a:t> funds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protecting</a:t>
            </a:r>
            <a:r>
              <a:rPr lang="nl-NL" dirty="0"/>
              <a:t>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/>
              <a:t>Natural environments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Historical</a:t>
            </a:r>
            <a:r>
              <a:rPr lang="nl-NL" dirty="0"/>
              <a:t> sites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monuments</a:t>
            </a:r>
            <a:endParaRPr lang="nl-NL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nl-NL" dirty="0" err="1"/>
              <a:t>Promotes</a:t>
            </a:r>
            <a:r>
              <a:rPr lang="nl-NL" dirty="0"/>
              <a:t> </a:t>
            </a:r>
            <a:r>
              <a:rPr lang="nl-NL" dirty="0" err="1"/>
              <a:t>responsible</a:t>
            </a:r>
            <a:r>
              <a:rPr lang="nl-NL" dirty="0"/>
              <a:t> </a:t>
            </a:r>
            <a:r>
              <a:rPr lang="nl-NL" dirty="0" err="1"/>
              <a:t>stewardship</a:t>
            </a:r>
            <a:r>
              <a:rPr lang="nl-NL" dirty="0"/>
              <a:t> of </a:t>
            </a:r>
            <a:r>
              <a:rPr lang="nl-NL" dirty="0" err="1"/>
              <a:t>cultural</a:t>
            </a:r>
            <a:r>
              <a:rPr lang="nl-NL" dirty="0"/>
              <a:t> assets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5795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4.3-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Influence</a:t>
            </a:r>
            <a:r>
              <a:rPr lang="nl-NL" b="1" dirty="0"/>
              <a:t> on </a:t>
            </a:r>
            <a:r>
              <a:rPr lang="nl-NL" b="1" dirty="0" err="1"/>
              <a:t>Traditions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Customs</a:t>
            </a:r>
            <a:r>
              <a:rPr lang="nl-NL" b="1" dirty="0"/>
              <a:t>:</a:t>
            </a:r>
            <a:endParaRPr lang="nl-NL" dirty="0"/>
          </a:p>
          <a:p>
            <a:pPr lvl="2"/>
            <a:r>
              <a:rPr lang="nl-NL" b="1" dirty="0" err="1"/>
              <a:t>Cultural</a:t>
            </a:r>
            <a:r>
              <a:rPr lang="nl-NL" b="1" dirty="0"/>
              <a:t> </a:t>
            </a:r>
            <a:r>
              <a:rPr lang="nl-NL" b="1" dirty="0" err="1"/>
              <a:t>Disruption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Alters</a:t>
            </a:r>
            <a:r>
              <a:rPr lang="nl-NL" dirty="0"/>
              <a:t> </a:t>
            </a:r>
            <a:r>
              <a:rPr lang="nl-NL" dirty="0" err="1"/>
              <a:t>traditions</a:t>
            </a:r>
            <a:r>
              <a:rPr lang="nl-NL" dirty="0"/>
              <a:t>, </a:t>
            </a:r>
            <a:r>
              <a:rPr lang="nl-NL" dirty="0" err="1"/>
              <a:t>customs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values</a:t>
            </a:r>
            <a:r>
              <a:rPr lang="nl-NL" dirty="0"/>
              <a:t> of host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  <a:p>
            <a:pPr lvl="2"/>
            <a:r>
              <a:rPr lang="nl-NL" b="1" dirty="0" err="1"/>
              <a:t>One-Sided</a:t>
            </a:r>
            <a:r>
              <a:rPr lang="nl-NL" b="1" dirty="0"/>
              <a:t> Exposure: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Locals</a:t>
            </a:r>
            <a:r>
              <a:rPr lang="nl-NL" dirty="0"/>
              <a:t> </a:t>
            </a:r>
            <a:r>
              <a:rPr lang="nl-NL" dirty="0" err="1"/>
              <a:t>constantly</a:t>
            </a:r>
            <a:r>
              <a:rPr lang="nl-NL" dirty="0"/>
              <a:t> </a:t>
            </a:r>
            <a:r>
              <a:rPr lang="nl-NL" dirty="0" err="1"/>
              <a:t>interact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changing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;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come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go.</a:t>
            </a:r>
          </a:p>
          <a:p>
            <a:pPr lvl="2"/>
            <a:r>
              <a:rPr lang="nl-NL" b="1" dirty="0"/>
              <a:t>Long-Term </a:t>
            </a:r>
            <a:r>
              <a:rPr lang="nl-NL" b="1" dirty="0" err="1"/>
              <a:t>Effects</a:t>
            </a:r>
            <a:r>
              <a:rPr lang="nl-NL" b="1" dirty="0"/>
              <a:t>: </a:t>
            </a:r>
          </a:p>
          <a:p>
            <a:pPr lvl="2"/>
            <a:r>
              <a:rPr lang="nl-NL" dirty="0"/>
              <a:t>- Even short-term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reshape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structures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909525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4.3-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Cultural</a:t>
            </a:r>
            <a:r>
              <a:rPr lang="nl-NL" b="1" dirty="0"/>
              <a:t> Drift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Demonstration</a:t>
            </a:r>
            <a:r>
              <a:rPr lang="nl-NL" b="1" dirty="0"/>
              <a:t> Effect</a:t>
            </a:r>
          </a:p>
          <a:p>
            <a:pPr lvl="2"/>
            <a:r>
              <a:rPr lang="nl-NL" b="1" dirty="0" err="1"/>
              <a:t>Cultural</a:t>
            </a:r>
            <a:r>
              <a:rPr lang="nl-NL" b="1" dirty="0"/>
              <a:t> Drift: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Locals</a:t>
            </a:r>
            <a:r>
              <a:rPr lang="nl-NL" dirty="0"/>
              <a:t> in </a:t>
            </a:r>
            <a:r>
              <a:rPr lang="nl-NL" dirty="0" err="1"/>
              <a:t>seasonal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(Greece, Turkey) </a:t>
            </a:r>
            <a:r>
              <a:rPr lang="nl-NL" dirty="0" err="1"/>
              <a:t>adapt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’ </a:t>
            </a:r>
            <a:r>
              <a:rPr lang="nl-NL" dirty="0" err="1"/>
              <a:t>behaviors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season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Later, </a:t>
            </a:r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revert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usual</a:t>
            </a:r>
            <a:r>
              <a:rPr lang="nl-NL" dirty="0"/>
              <a:t> </a:t>
            </a:r>
            <a:r>
              <a:rPr lang="nl-NL" dirty="0" err="1"/>
              <a:t>ways</a:t>
            </a:r>
            <a:r>
              <a:rPr lang="nl-NL" dirty="0"/>
              <a:t>.</a:t>
            </a:r>
            <a:endParaRPr lang="nl-NL" b="1" dirty="0"/>
          </a:p>
          <a:p>
            <a:pPr lvl="2"/>
            <a:r>
              <a:rPr lang="nl-NL" b="1" dirty="0" err="1"/>
              <a:t>Demonstration</a:t>
            </a:r>
            <a:r>
              <a:rPr lang="nl-NL" b="1" dirty="0"/>
              <a:t> Effect:</a:t>
            </a:r>
          </a:p>
          <a:p>
            <a:pPr lvl="2"/>
            <a:r>
              <a:rPr lang="nl-NL" dirty="0" err="1"/>
              <a:t>Locals</a:t>
            </a:r>
            <a:r>
              <a:rPr lang="nl-NL" dirty="0"/>
              <a:t> </a:t>
            </a:r>
            <a:r>
              <a:rPr lang="nl-NL" dirty="0" err="1"/>
              <a:t>imitate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’ </a:t>
            </a:r>
            <a:r>
              <a:rPr lang="nl-NL" dirty="0" err="1"/>
              <a:t>language</a:t>
            </a:r>
            <a:r>
              <a:rPr lang="nl-NL" dirty="0"/>
              <a:t>, food, fashion, </a:t>
            </a:r>
            <a:r>
              <a:rPr lang="nl-NL" dirty="0" err="1"/>
              <a:t>and</a:t>
            </a:r>
            <a:r>
              <a:rPr lang="nl-NL" dirty="0"/>
              <a:t> entertainment, </a:t>
            </a:r>
            <a:r>
              <a:rPr lang="nl-NL" dirty="0" err="1"/>
              <a:t>leading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homogenization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522201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4.3-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 </a:t>
            </a:r>
          </a:p>
          <a:p>
            <a:pPr lvl="2"/>
            <a:endParaRPr lang="nl-NL" b="1" dirty="0"/>
          </a:p>
          <a:p>
            <a:pPr lvl="2"/>
            <a:r>
              <a:rPr lang="nl-NL" b="1" dirty="0"/>
              <a:t>The </a:t>
            </a:r>
            <a:r>
              <a:rPr lang="nl-NL" b="1" dirty="0" err="1"/>
              <a:t>Commodification</a:t>
            </a:r>
            <a:r>
              <a:rPr lang="nl-NL" b="1" dirty="0"/>
              <a:t> of Culture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Tourists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prefer</a:t>
            </a:r>
            <a:r>
              <a:rPr lang="nl-NL" dirty="0"/>
              <a:t> Western-</a:t>
            </a:r>
            <a:r>
              <a:rPr lang="nl-NL" dirty="0" err="1"/>
              <a:t>style</a:t>
            </a:r>
            <a:r>
              <a:rPr lang="nl-NL" dirty="0"/>
              <a:t> </a:t>
            </a:r>
            <a:r>
              <a:rPr lang="nl-NL" dirty="0" err="1"/>
              <a:t>comforts</a:t>
            </a:r>
            <a:r>
              <a:rPr lang="nl-NL" dirty="0"/>
              <a:t> </a:t>
            </a:r>
          </a:p>
          <a:p>
            <a:pPr lvl="2"/>
            <a:r>
              <a:rPr lang="nl-NL" dirty="0"/>
              <a:t>(</a:t>
            </a:r>
            <a:r>
              <a:rPr lang="nl-NL" dirty="0" err="1"/>
              <a:t>fast</a:t>
            </a:r>
            <a:r>
              <a:rPr lang="nl-NL" dirty="0"/>
              <a:t> food, alcohol, brand-name </a:t>
            </a:r>
            <a:r>
              <a:rPr lang="nl-NL" dirty="0" err="1"/>
              <a:t>products</a:t>
            </a:r>
            <a:r>
              <a:rPr lang="nl-NL" dirty="0"/>
              <a:t>).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cater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these </a:t>
            </a:r>
            <a:r>
              <a:rPr lang="nl-NL" dirty="0" err="1"/>
              <a:t>tastes</a:t>
            </a:r>
            <a:r>
              <a:rPr lang="nl-NL" dirty="0"/>
              <a:t>, </a:t>
            </a:r>
            <a:r>
              <a:rPr lang="nl-NL" dirty="0" err="1"/>
              <a:t>sometimes</a:t>
            </a:r>
            <a:r>
              <a:rPr lang="nl-NL" dirty="0"/>
              <a:t> </a:t>
            </a:r>
          </a:p>
          <a:p>
            <a:pPr lvl="2"/>
            <a:r>
              <a:rPr lang="nl-NL" dirty="0" err="1"/>
              <a:t>overlooking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goods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services.</a:t>
            </a:r>
          </a:p>
          <a:p>
            <a:pPr lvl="2"/>
            <a:r>
              <a:rPr lang="nl-NL" dirty="0"/>
              <a:t>- High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mass</a:t>
            </a:r>
            <a:r>
              <a:rPr lang="nl-NL" dirty="0"/>
              <a:t> </a:t>
            </a:r>
            <a:r>
              <a:rPr lang="nl-NL" dirty="0" err="1"/>
              <a:t>production</a:t>
            </a:r>
            <a:r>
              <a:rPr lang="nl-NL" dirty="0"/>
              <a:t>, </a:t>
            </a:r>
          </a:p>
          <a:p>
            <a:pPr lvl="2"/>
            <a:r>
              <a:rPr lang="nl-NL" dirty="0" err="1"/>
              <a:t>commercializing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commodifying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culture.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 descr="PICs, Rarotonga, Cook Islands ...">
            <a:extLst>
              <a:ext uri="{FF2B5EF4-FFF2-40B4-BE49-F238E27FC236}">
                <a16:creationId xmlns:a16="http://schemas.microsoft.com/office/drawing/2014/main" id="{21E9467E-1690-F6CB-8AA2-C84F7621A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2059457"/>
            <a:ext cx="5994722" cy="3989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088407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4.3-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Cultural</a:t>
            </a:r>
            <a:r>
              <a:rPr lang="nl-NL" b="1" dirty="0"/>
              <a:t> Impacts 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Tourist</a:t>
            </a:r>
            <a:r>
              <a:rPr lang="nl-NL" b="1" dirty="0"/>
              <a:t> </a:t>
            </a:r>
            <a:r>
              <a:rPr lang="nl-NL" b="1" dirty="0" err="1"/>
              <a:t>Demand</a:t>
            </a:r>
            <a:r>
              <a:rPr lang="nl-NL" b="1" dirty="0"/>
              <a:t> </a:t>
            </a:r>
            <a:r>
              <a:rPr lang="nl-NL" b="1" dirty="0" err="1"/>
              <a:t>for</a:t>
            </a:r>
            <a:r>
              <a:rPr lang="nl-NL" b="1" dirty="0"/>
              <a:t> Traditional Events </a:t>
            </a:r>
            <a:r>
              <a:rPr lang="nl-NL" b="1" dirty="0" err="1"/>
              <a:t>and</a:t>
            </a:r>
            <a:r>
              <a:rPr lang="nl-NL" b="1" dirty="0"/>
              <a:t> ‘</a:t>
            </a:r>
            <a:r>
              <a:rPr lang="nl-NL" b="1" dirty="0" err="1"/>
              <a:t>Staged</a:t>
            </a:r>
            <a:r>
              <a:rPr lang="nl-NL" b="1" dirty="0"/>
              <a:t> </a:t>
            </a:r>
            <a:r>
              <a:rPr lang="nl-NL" b="1" dirty="0" err="1"/>
              <a:t>Authenticity</a:t>
            </a:r>
            <a:r>
              <a:rPr lang="nl-NL" b="1" dirty="0"/>
              <a:t>’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Tourists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traditional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events.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creates</a:t>
            </a:r>
            <a:r>
              <a:rPr lang="nl-NL" dirty="0"/>
              <a:t> </a:t>
            </a:r>
            <a:r>
              <a:rPr lang="nl-NL" dirty="0" err="1"/>
              <a:t>tension</a:t>
            </a:r>
            <a:r>
              <a:rPr lang="nl-NL" dirty="0"/>
              <a:t> </a:t>
            </a:r>
            <a:r>
              <a:rPr lang="nl-NL" dirty="0" err="1"/>
              <a:t>between</a:t>
            </a:r>
            <a:r>
              <a:rPr lang="nl-NL" dirty="0"/>
              <a:t> </a:t>
            </a:r>
            <a:r>
              <a:rPr lang="nl-NL" dirty="0" err="1"/>
              <a:t>authenticity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commercialization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events are </a:t>
            </a:r>
            <a:r>
              <a:rPr lang="nl-NL" dirty="0" err="1"/>
              <a:t>performed</a:t>
            </a:r>
            <a:r>
              <a:rPr lang="nl-NL" dirty="0"/>
              <a:t> </a:t>
            </a:r>
            <a:r>
              <a:rPr lang="nl-NL" dirty="0" err="1"/>
              <a:t>outside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original</a:t>
            </a:r>
            <a:r>
              <a:rPr lang="nl-NL" dirty="0"/>
              <a:t> context, </a:t>
            </a:r>
            <a:r>
              <a:rPr lang="nl-NL" dirty="0" err="1"/>
              <a:t>resulting</a:t>
            </a:r>
            <a:r>
              <a:rPr lang="nl-NL" dirty="0"/>
              <a:t> in </a:t>
            </a:r>
            <a:r>
              <a:rPr lang="nl-NL" dirty="0" err="1"/>
              <a:t>staged</a:t>
            </a:r>
            <a:r>
              <a:rPr lang="nl-NL" dirty="0"/>
              <a:t> </a:t>
            </a:r>
            <a:r>
              <a:rPr lang="nl-NL" dirty="0" err="1"/>
              <a:t>authenticity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62515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4- </a:t>
            </a:r>
            <a:r>
              <a:rPr lang="nl-NL" sz="3600" dirty="0" err="1"/>
              <a:t>Geography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Cultural</a:t>
            </a:r>
            <a:r>
              <a:rPr lang="nl-NL" sz="3600" dirty="0"/>
              <a:t> Features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r>
              <a:rPr lang="nl-NL" b="1" dirty="0">
                <a:hlinkClick r:id="rId2"/>
              </a:rPr>
              <a:t>Tourism and Geography </a:t>
            </a:r>
            <a:endParaRPr lang="nl-NL" b="1" dirty="0"/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970725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 err="1"/>
              <a:t>Based</a:t>
            </a:r>
            <a:r>
              <a:rPr lang="nl-NL" b="1" dirty="0"/>
              <a:t> on </a:t>
            </a:r>
            <a:r>
              <a:rPr lang="nl-NL" b="1" dirty="0" err="1"/>
              <a:t>your</a:t>
            </a:r>
            <a:r>
              <a:rPr lang="nl-NL" b="1" dirty="0"/>
              <a:t> country of </a:t>
            </a:r>
            <a:r>
              <a:rPr lang="nl-NL" b="1" dirty="0" err="1"/>
              <a:t>origin</a:t>
            </a:r>
            <a:r>
              <a:rPr lang="nl-NL" b="1" dirty="0"/>
              <a:t> or personal </a:t>
            </a:r>
            <a:r>
              <a:rPr lang="nl-NL" b="1" dirty="0" err="1"/>
              <a:t>experience</a:t>
            </a:r>
            <a:r>
              <a:rPr lang="nl-NL" b="1" dirty="0"/>
              <a:t>:</a:t>
            </a:r>
          </a:p>
          <a:p>
            <a:pPr lvl="2"/>
            <a:endParaRPr lang="nl-NL" b="1" dirty="0"/>
          </a:p>
          <a:p>
            <a:pPr lvl="2"/>
            <a:r>
              <a:rPr lang="nl-NL" b="1" dirty="0" err="1"/>
              <a:t>Explain</a:t>
            </a:r>
            <a:r>
              <a:rPr lang="nl-NL" b="1" dirty="0"/>
              <a:t>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relationship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commodification</a:t>
            </a:r>
            <a:r>
              <a:rPr lang="nl-NL" b="1" dirty="0"/>
              <a:t>, </a:t>
            </a:r>
            <a:r>
              <a:rPr lang="nl-NL" b="1" dirty="0" err="1"/>
              <a:t>with</a:t>
            </a:r>
            <a:r>
              <a:rPr lang="nl-NL" b="1" dirty="0"/>
              <a:t> a special focus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following</a:t>
            </a:r>
            <a:r>
              <a:rPr lang="nl-NL" b="1" dirty="0"/>
              <a:t> </a:t>
            </a:r>
            <a:r>
              <a:rPr lang="nl-NL" b="1" dirty="0" err="1"/>
              <a:t>questions</a:t>
            </a:r>
            <a:r>
              <a:rPr lang="nl-NL" b="1" dirty="0"/>
              <a:t>:</a:t>
            </a:r>
          </a:p>
          <a:p>
            <a:pPr lvl="2"/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Which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of culture are </a:t>
            </a:r>
            <a:r>
              <a:rPr lang="nl-NL" dirty="0" err="1"/>
              <a:t>being</a:t>
            </a:r>
            <a:r>
              <a:rPr lang="nl-NL" dirty="0"/>
              <a:t> </a:t>
            </a:r>
            <a:r>
              <a:rPr lang="nl-NL" dirty="0" err="1"/>
              <a:t>commodified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purposes</a:t>
            </a:r>
            <a:r>
              <a:rPr lang="nl-NL" dirty="0"/>
              <a:t>  (festivals, </a:t>
            </a:r>
            <a:r>
              <a:rPr lang="nl-NL" dirty="0" err="1"/>
              <a:t>crafts</a:t>
            </a:r>
            <a:r>
              <a:rPr lang="nl-NL" dirty="0"/>
              <a:t>, </a:t>
            </a:r>
            <a:r>
              <a:rPr lang="nl-NL" dirty="0" err="1"/>
              <a:t>traditions</a:t>
            </a:r>
            <a:r>
              <a:rPr lang="nl-NL" dirty="0"/>
              <a:t>)?</a:t>
            </a:r>
          </a:p>
          <a:p>
            <a:pPr lvl="2"/>
            <a:r>
              <a:rPr lang="nl-NL" dirty="0"/>
              <a:t>- How has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commodification</a:t>
            </a:r>
            <a:r>
              <a:rPr lang="nl-NL" dirty="0"/>
              <a:t> </a:t>
            </a:r>
            <a:r>
              <a:rPr lang="nl-NL" dirty="0" err="1"/>
              <a:t>changed</a:t>
            </a:r>
            <a:r>
              <a:rPr lang="nl-NL" dirty="0"/>
              <a:t> these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aspects</a:t>
            </a:r>
            <a:r>
              <a:rPr lang="nl-NL" dirty="0"/>
              <a:t> or </a:t>
            </a:r>
            <a:r>
              <a:rPr lang="nl-NL" dirty="0" err="1"/>
              <a:t>the</a:t>
            </a:r>
            <a:r>
              <a:rPr lang="nl-NL" dirty="0"/>
              <a:t> way </a:t>
            </a:r>
            <a:r>
              <a:rPr lang="nl-NL" dirty="0" err="1"/>
              <a:t>people</a:t>
            </a:r>
            <a:r>
              <a:rPr lang="nl-NL" dirty="0"/>
              <a:t> </a:t>
            </a:r>
            <a:r>
              <a:rPr lang="nl-NL" dirty="0" err="1"/>
              <a:t>engage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them</a:t>
            </a:r>
            <a:r>
              <a:rPr lang="nl-NL" dirty="0"/>
              <a:t>?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What</a:t>
            </a:r>
            <a:r>
              <a:rPr lang="nl-NL" dirty="0"/>
              <a:t> are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impacts of </a:t>
            </a:r>
            <a:r>
              <a:rPr lang="nl-NL" dirty="0" err="1"/>
              <a:t>such</a:t>
            </a:r>
            <a:r>
              <a:rPr lang="nl-NL" dirty="0"/>
              <a:t> </a:t>
            </a:r>
            <a:r>
              <a:rPr lang="nl-NL" dirty="0" err="1"/>
              <a:t>commodification</a:t>
            </a:r>
            <a:r>
              <a:rPr lang="nl-NL" dirty="0"/>
              <a:t> on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?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strategies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balance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development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preservation</a:t>
            </a:r>
            <a:r>
              <a:rPr lang="nl-NL" dirty="0"/>
              <a:t>?</a:t>
            </a:r>
            <a:endParaRPr lang="nl-NL" b="1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382696-18A7-BE31-9BF9-60E1A40EFF88}"/>
              </a:ext>
            </a:extLst>
          </p:cNvPr>
          <p:cNvSpPr txBox="1"/>
          <p:nvPr/>
        </p:nvSpPr>
        <p:spPr>
          <a:xfrm>
            <a:off x="1862254" y="359069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4C7DF-7DBD-F085-DAD9-BE6B2368068D}"/>
              </a:ext>
            </a:extLst>
          </p:cNvPr>
          <p:cNvSpPr txBox="1"/>
          <p:nvPr/>
        </p:nvSpPr>
        <p:spPr>
          <a:xfrm>
            <a:off x="6623824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330264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525</TotalTime>
  <Words>2648</Words>
  <Application>Microsoft Macintosh PowerPoint</Application>
  <PresentationFormat>Custom</PresentationFormat>
  <Paragraphs>500</Paragraphs>
  <Slides>46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Georgia</vt:lpstr>
      <vt:lpstr>Minion</vt:lpstr>
      <vt:lpstr>Calibri</vt:lpstr>
      <vt:lpstr>Wingdings</vt:lpstr>
      <vt:lpstr>Arial</vt:lpstr>
      <vt:lpstr>Corporate template-set Universiteit Leiden</vt:lpstr>
      <vt:lpstr>Tourist Regions and Attractions  European Institute of Innovation, Entrepreneurship and Technology Lessingstraße 79, 13158 Berlin, Germany </vt:lpstr>
      <vt:lpstr>Index</vt:lpstr>
      <vt:lpstr>1- The Geography of Resources for Tourism</vt:lpstr>
      <vt:lpstr>1- The Geography of Resources for Tourism</vt:lpstr>
      <vt:lpstr>1- The Geography of Resources for Tourism</vt:lpstr>
      <vt:lpstr>1- The Geography of Resources for Tourism</vt:lpstr>
      <vt:lpstr>1- The Geography of Resources for Tourism</vt:lpstr>
      <vt:lpstr>1- The Geography of Resources for Tourism</vt:lpstr>
      <vt:lpstr>1- The Geography of Resources for Tourism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2- Planning and Tourism Development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3- Geography and the Physical Features </vt:lpstr>
      <vt:lpstr> 3 Geography and the Physical Features </vt:lpstr>
      <vt:lpstr> 3- Geography and the Physical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 4- Geography and the Cultural Features 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2025-05-22T22:32:49Z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