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31"/>
  </p:notesMasterIdLst>
  <p:handoutMasterIdLst>
    <p:handoutMasterId r:id="rId32"/>
  </p:handoutMasterIdLst>
  <p:sldIdLst>
    <p:sldId id="256" r:id="rId5"/>
    <p:sldId id="333" r:id="rId6"/>
    <p:sldId id="309" r:id="rId7"/>
    <p:sldId id="311" r:id="rId8"/>
    <p:sldId id="312" r:id="rId9"/>
    <p:sldId id="315" r:id="rId10"/>
    <p:sldId id="316" r:id="rId11"/>
    <p:sldId id="313" r:id="rId12"/>
    <p:sldId id="314" r:id="rId13"/>
    <p:sldId id="317" r:id="rId14"/>
    <p:sldId id="318" r:id="rId15"/>
    <p:sldId id="320" r:id="rId16"/>
    <p:sldId id="319" r:id="rId17"/>
    <p:sldId id="321" r:id="rId18"/>
    <p:sldId id="322" r:id="rId19"/>
    <p:sldId id="323" r:id="rId20"/>
    <p:sldId id="324" r:id="rId21"/>
    <p:sldId id="325" r:id="rId22"/>
    <p:sldId id="326" r:id="rId23"/>
    <p:sldId id="327" r:id="rId24"/>
    <p:sldId id="328" r:id="rId25"/>
    <p:sldId id="329" r:id="rId26"/>
    <p:sldId id="330" r:id="rId27"/>
    <p:sldId id="331" r:id="rId28"/>
    <p:sldId id="332" r:id="rId29"/>
    <p:sldId id="269" r:id="rId30"/>
  </p:sldIdLst>
  <p:sldSz cx="12198350" cy="6858000"/>
  <p:notesSz cx="6858000" cy="9144000"/>
  <p:embeddedFontLst>
    <p:embeddedFont>
      <p:font typeface="Calibri" panose="020F0502020204030204" pitchFamily="34" charset="0"/>
      <p:regular r:id="rId33"/>
      <p:bold r:id="rId34"/>
      <p:italic r:id="rId35"/>
      <p:boldItalic r:id="rId36"/>
    </p:embeddedFont>
    <p:embeddedFont>
      <p:font typeface="Georgia" panose="02040502050405020303" pitchFamily="18" charset="0"/>
      <p:regular r:id="rId37"/>
      <p:bold r:id="rId38"/>
      <p:italic r:id="rId39"/>
      <p:boldItalic r:id="rId40"/>
    </p:embeddedFont>
    <p:embeddedFont>
      <p:font typeface="Minion" panose="02000503070000020003" pitchFamily="2" charset="0"/>
      <p:regular r:id="rId41"/>
      <p:bold r:id="rId42"/>
      <p:italic r:id="rId43"/>
      <p:boldItalic r:id="rId44"/>
    </p:embeddedFont>
  </p:embeddedFontLst>
  <p:custDataLst>
    <p:tags r:id="rId45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0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7.fntdata"/><Relationship Id="rId21" Type="http://schemas.openxmlformats.org/officeDocument/2006/relationships/slide" Target="slides/slide17.xml"/><Relationship Id="rId34" Type="http://schemas.openxmlformats.org/officeDocument/2006/relationships/font" Target="fonts/font2.fntdata"/><Relationship Id="rId42" Type="http://schemas.openxmlformats.org/officeDocument/2006/relationships/font" Target="fonts/font10.fntdata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handoutMaster" Target="handoutMasters/handoutMaster1.xml"/><Relationship Id="rId37" Type="http://schemas.openxmlformats.org/officeDocument/2006/relationships/font" Target="fonts/font5.fntdata"/><Relationship Id="rId40" Type="http://schemas.openxmlformats.org/officeDocument/2006/relationships/font" Target="fonts/font8.fntdata"/><Relationship Id="rId45" Type="http://schemas.openxmlformats.org/officeDocument/2006/relationships/tags" Target="tags/tag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font" Target="fonts/font4.fntdata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4" Type="http://schemas.openxmlformats.org/officeDocument/2006/relationships/font" Target="fonts/font12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font" Target="fonts/font3.fntdata"/><Relationship Id="rId43" Type="http://schemas.openxmlformats.org/officeDocument/2006/relationships/font" Target="fonts/font11.fntdata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font" Target="fonts/font9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 custT="1"/>
      <dgm:spPr/>
      <dgm:t>
        <a:bodyPr/>
        <a:lstStyle/>
        <a:p>
          <a:pPr rtl="0"/>
          <a:r>
            <a:rPr lang="en-DE" sz="1100" dirty="0">
              <a:solidFill>
                <a:schemeClr val="bg1"/>
              </a:solidFill>
            </a:rPr>
            <a:t>Tourism System Components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 custT="1"/>
      <dgm:spPr/>
      <dgm:t>
        <a:bodyPr/>
        <a:lstStyle/>
        <a:p>
          <a:r>
            <a:rPr lang="en-US" sz="1100" b="0" dirty="0" err="1">
              <a:solidFill>
                <a:schemeClr val="bg1"/>
              </a:solidFill>
            </a:rPr>
            <a:t>Attracations</a:t>
          </a:r>
          <a:endParaRPr lang="en-DE" sz="1100" dirty="0">
            <a:solidFill>
              <a:schemeClr val="bg1"/>
            </a:solidFill>
          </a:endParaRPr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 custT="1"/>
      <dgm:spPr/>
      <dgm:t>
        <a:bodyPr/>
        <a:lstStyle/>
        <a:p>
          <a:r>
            <a:rPr lang="en-US" sz="1100" b="0" dirty="0">
              <a:solidFill>
                <a:schemeClr val="bg1"/>
              </a:solidFill>
            </a:rPr>
            <a:t>Accessibility</a:t>
          </a:r>
          <a:endParaRPr lang="en-DE" sz="1100" dirty="0">
            <a:solidFill>
              <a:schemeClr val="bg1"/>
            </a:solidFill>
          </a:endParaRPr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 custT="1"/>
      <dgm:spPr/>
      <dgm:t>
        <a:bodyPr/>
        <a:lstStyle/>
        <a:p>
          <a:r>
            <a:rPr lang="en-US" sz="1100" b="0" dirty="0">
              <a:solidFill>
                <a:schemeClr val="bg1"/>
              </a:solidFill>
            </a:rPr>
            <a:t>Accommodation</a:t>
          </a:r>
          <a:endParaRPr lang="en-DE" sz="1100" dirty="0">
            <a:solidFill>
              <a:schemeClr val="bg1"/>
            </a:solidFill>
          </a:endParaRPr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 custT="1"/>
      <dgm:spPr/>
      <dgm:t>
        <a:bodyPr/>
        <a:lstStyle/>
        <a:p>
          <a:r>
            <a:rPr lang="en-US" sz="1100" b="0" dirty="0">
              <a:solidFill>
                <a:schemeClr val="bg1"/>
              </a:solidFill>
            </a:rPr>
            <a:t>Amenities</a:t>
          </a:r>
          <a:endParaRPr lang="en-DE" sz="1100" dirty="0">
            <a:solidFill>
              <a:schemeClr val="bg1"/>
            </a:solidFill>
          </a:endParaRP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 custT="1"/>
      <dgm:spPr/>
      <dgm:t>
        <a:bodyPr/>
        <a:lstStyle/>
        <a:p>
          <a:r>
            <a:rPr lang="en-US" sz="1100" b="0" dirty="0">
              <a:solidFill>
                <a:schemeClr val="bg1"/>
              </a:solidFill>
            </a:rPr>
            <a:t>Activities</a:t>
          </a:r>
          <a:endParaRPr lang="en-DE" sz="1100" dirty="0">
            <a:solidFill>
              <a:schemeClr val="bg1"/>
            </a:solidFill>
          </a:endParaRPr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 custT="1"/>
      <dgm:spPr/>
      <dgm:t>
        <a:bodyPr/>
        <a:lstStyle/>
        <a:p>
          <a:pPr rtl="0"/>
          <a:r>
            <a:rPr lang="en-DE" sz="1100" dirty="0">
              <a:solidFill>
                <a:schemeClr val="bg1"/>
              </a:solidFill>
            </a:rPr>
            <a:t>Tourism System Components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 custT="1"/>
      <dgm:spPr/>
      <dgm:t>
        <a:bodyPr/>
        <a:lstStyle/>
        <a:p>
          <a:r>
            <a:rPr lang="en-US" sz="1100" b="0" dirty="0" err="1">
              <a:solidFill>
                <a:schemeClr val="bg1"/>
              </a:solidFill>
            </a:rPr>
            <a:t>Attracations</a:t>
          </a:r>
          <a:endParaRPr lang="en-DE" sz="1100" dirty="0">
            <a:solidFill>
              <a:schemeClr val="bg1"/>
            </a:solidFill>
          </a:endParaRPr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 custT="1"/>
      <dgm:spPr/>
      <dgm:t>
        <a:bodyPr/>
        <a:lstStyle/>
        <a:p>
          <a:r>
            <a:rPr lang="en-US" sz="1100" b="0" dirty="0">
              <a:solidFill>
                <a:schemeClr val="bg1"/>
              </a:solidFill>
            </a:rPr>
            <a:t>Accessibility</a:t>
          </a:r>
          <a:endParaRPr lang="en-DE" sz="1100" dirty="0">
            <a:solidFill>
              <a:schemeClr val="bg1"/>
            </a:solidFill>
          </a:endParaRPr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 custT="1"/>
      <dgm:spPr/>
      <dgm:t>
        <a:bodyPr/>
        <a:lstStyle/>
        <a:p>
          <a:r>
            <a:rPr lang="en-US" sz="1100" b="0" dirty="0">
              <a:solidFill>
                <a:schemeClr val="bg1"/>
              </a:solidFill>
            </a:rPr>
            <a:t>Accommodation</a:t>
          </a:r>
          <a:endParaRPr lang="en-DE" sz="1100" dirty="0">
            <a:solidFill>
              <a:schemeClr val="bg1"/>
            </a:solidFill>
          </a:endParaRPr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 custT="1"/>
      <dgm:spPr/>
      <dgm:t>
        <a:bodyPr/>
        <a:lstStyle/>
        <a:p>
          <a:r>
            <a:rPr lang="en-US" sz="1100" b="0" dirty="0">
              <a:solidFill>
                <a:schemeClr val="bg1"/>
              </a:solidFill>
            </a:rPr>
            <a:t>Amenities</a:t>
          </a:r>
          <a:endParaRPr lang="en-DE" sz="1100" dirty="0">
            <a:solidFill>
              <a:schemeClr val="bg1"/>
            </a:solidFill>
          </a:endParaRP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 custT="1"/>
      <dgm:spPr/>
      <dgm:t>
        <a:bodyPr/>
        <a:lstStyle/>
        <a:p>
          <a:r>
            <a:rPr lang="en-US" sz="1100" b="0" dirty="0">
              <a:solidFill>
                <a:schemeClr val="bg1"/>
              </a:solidFill>
            </a:rPr>
            <a:t>Activities</a:t>
          </a:r>
          <a:endParaRPr lang="en-DE" sz="1100" dirty="0">
            <a:solidFill>
              <a:schemeClr val="bg1"/>
            </a:solidFill>
          </a:endParaRPr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 custT="1"/>
      <dgm:spPr/>
      <dgm:t>
        <a:bodyPr/>
        <a:lstStyle/>
        <a:p>
          <a:pPr rtl="0"/>
          <a:r>
            <a:rPr lang="en-DE" sz="1100" dirty="0">
              <a:solidFill>
                <a:schemeClr val="bg1"/>
              </a:solidFill>
            </a:rPr>
            <a:t>Tourism System Components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 custT="1"/>
      <dgm:spPr/>
      <dgm:t>
        <a:bodyPr/>
        <a:lstStyle/>
        <a:p>
          <a:r>
            <a:rPr lang="en-US" sz="1100" b="0" dirty="0" err="1">
              <a:solidFill>
                <a:schemeClr val="bg1"/>
              </a:solidFill>
            </a:rPr>
            <a:t>Attracations</a:t>
          </a:r>
          <a:endParaRPr lang="en-DE" sz="1100" dirty="0">
            <a:solidFill>
              <a:schemeClr val="bg1"/>
            </a:solidFill>
          </a:endParaRPr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 custT="1"/>
      <dgm:spPr/>
      <dgm:t>
        <a:bodyPr/>
        <a:lstStyle/>
        <a:p>
          <a:r>
            <a:rPr lang="en-US" sz="1100" b="0" dirty="0">
              <a:solidFill>
                <a:schemeClr val="bg1"/>
              </a:solidFill>
            </a:rPr>
            <a:t>Accessibility</a:t>
          </a:r>
          <a:endParaRPr lang="en-DE" sz="1100" dirty="0">
            <a:solidFill>
              <a:schemeClr val="bg1"/>
            </a:solidFill>
          </a:endParaRPr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 custT="1"/>
      <dgm:spPr/>
      <dgm:t>
        <a:bodyPr/>
        <a:lstStyle/>
        <a:p>
          <a:r>
            <a:rPr lang="en-US" sz="1100" b="0" dirty="0">
              <a:solidFill>
                <a:schemeClr val="bg1"/>
              </a:solidFill>
            </a:rPr>
            <a:t>Accommodation</a:t>
          </a:r>
          <a:endParaRPr lang="en-DE" sz="1100" dirty="0">
            <a:solidFill>
              <a:schemeClr val="bg1"/>
            </a:solidFill>
          </a:endParaRPr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 custT="1"/>
      <dgm:spPr/>
      <dgm:t>
        <a:bodyPr/>
        <a:lstStyle/>
        <a:p>
          <a:r>
            <a:rPr lang="en-US" sz="1100" b="0" dirty="0">
              <a:solidFill>
                <a:schemeClr val="bg1"/>
              </a:solidFill>
            </a:rPr>
            <a:t>Amenities</a:t>
          </a:r>
          <a:endParaRPr lang="en-DE" sz="1100" dirty="0">
            <a:solidFill>
              <a:schemeClr val="bg1"/>
            </a:solidFill>
          </a:endParaRP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 custT="1"/>
      <dgm:spPr/>
      <dgm:t>
        <a:bodyPr/>
        <a:lstStyle/>
        <a:p>
          <a:r>
            <a:rPr lang="en-US" sz="1100" b="0" dirty="0">
              <a:solidFill>
                <a:schemeClr val="bg1"/>
              </a:solidFill>
            </a:rPr>
            <a:t>Activities</a:t>
          </a:r>
          <a:endParaRPr lang="en-DE" sz="1100" dirty="0">
            <a:solidFill>
              <a:schemeClr val="bg1"/>
            </a:solidFill>
          </a:endParaRPr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 custT="1"/>
      <dgm:spPr/>
      <dgm:t>
        <a:bodyPr/>
        <a:lstStyle/>
        <a:p>
          <a:pPr rtl="0"/>
          <a:r>
            <a:rPr lang="en-DE" sz="1100" dirty="0">
              <a:solidFill>
                <a:schemeClr val="bg1"/>
              </a:solidFill>
            </a:rPr>
            <a:t>Tourism System Components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 custT="1"/>
      <dgm:spPr/>
      <dgm:t>
        <a:bodyPr/>
        <a:lstStyle/>
        <a:p>
          <a:r>
            <a:rPr lang="en-US" sz="1100" b="0" dirty="0" err="1">
              <a:solidFill>
                <a:schemeClr val="bg1"/>
              </a:solidFill>
            </a:rPr>
            <a:t>Attracations</a:t>
          </a:r>
          <a:endParaRPr lang="en-DE" sz="1100" dirty="0">
            <a:solidFill>
              <a:schemeClr val="bg1"/>
            </a:solidFill>
          </a:endParaRPr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 custT="1"/>
      <dgm:spPr/>
      <dgm:t>
        <a:bodyPr/>
        <a:lstStyle/>
        <a:p>
          <a:r>
            <a:rPr lang="en-US" sz="1100" b="0" dirty="0">
              <a:solidFill>
                <a:schemeClr val="bg1"/>
              </a:solidFill>
            </a:rPr>
            <a:t>Accessibility</a:t>
          </a:r>
          <a:endParaRPr lang="en-DE" sz="1100" dirty="0">
            <a:solidFill>
              <a:schemeClr val="bg1"/>
            </a:solidFill>
          </a:endParaRPr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 custT="1"/>
      <dgm:spPr/>
      <dgm:t>
        <a:bodyPr/>
        <a:lstStyle/>
        <a:p>
          <a:r>
            <a:rPr lang="en-US" sz="1100" b="0" dirty="0">
              <a:solidFill>
                <a:schemeClr val="bg1"/>
              </a:solidFill>
            </a:rPr>
            <a:t>Accommodation</a:t>
          </a:r>
          <a:endParaRPr lang="en-DE" sz="1100" dirty="0">
            <a:solidFill>
              <a:schemeClr val="bg1"/>
            </a:solidFill>
          </a:endParaRPr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 custT="1"/>
      <dgm:spPr/>
      <dgm:t>
        <a:bodyPr/>
        <a:lstStyle/>
        <a:p>
          <a:r>
            <a:rPr lang="en-US" sz="1100" b="0" dirty="0">
              <a:solidFill>
                <a:schemeClr val="bg1"/>
              </a:solidFill>
            </a:rPr>
            <a:t>Amenities</a:t>
          </a:r>
          <a:endParaRPr lang="en-DE" sz="1100" dirty="0">
            <a:solidFill>
              <a:schemeClr val="bg1"/>
            </a:solidFill>
          </a:endParaRP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 custT="1"/>
      <dgm:spPr/>
      <dgm:t>
        <a:bodyPr/>
        <a:lstStyle/>
        <a:p>
          <a:r>
            <a:rPr lang="en-US" sz="1100" b="0" dirty="0">
              <a:solidFill>
                <a:schemeClr val="bg1"/>
              </a:solidFill>
            </a:rPr>
            <a:t>Activities</a:t>
          </a:r>
          <a:endParaRPr lang="en-DE" sz="1100" dirty="0">
            <a:solidFill>
              <a:schemeClr val="bg1"/>
            </a:solidFill>
          </a:endParaRPr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 custT="1"/>
      <dgm:spPr/>
      <dgm:t>
        <a:bodyPr/>
        <a:lstStyle/>
        <a:p>
          <a:pPr rtl="0"/>
          <a:r>
            <a:rPr lang="en-DE" sz="1100" dirty="0">
              <a:solidFill>
                <a:schemeClr val="bg1"/>
              </a:solidFill>
            </a:rPr>
            <a:t>Tourism System Components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 custT="1"/>
      <dgm:spPr/>
      <dgm:t>
        <a:bodyPr/>
        <a:lstStyle/>
        <a:p>
          <a:r>
            <a:rPr lang="en-US" sz="1100" b="0" dirty="0" err="1">
              <a:solidFill>
                <a:schemeClr val="bg1"/>
              </a:solidFill>
            </a:rPr>
            <a:t>Attracations</a:t>
          </a:r>
          <a:endParaRPr lang="en-DE" sz="1100" dirty="0">
            <a:solidFill>
              <a:schemeClr val="bg1"/>
            </a:solidFill>
          </a:endParaRPr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 custT="1"/>
      <dgm:spPr/>
      <dgm:t>
        <a:bodyPr/>
        <a:lstStyle/>
        <a:p>
          <a:r>
            <a:rPr lang="en-US" sz="1100" b="0" dirty="0">
              <a:solidFill>
                <a:schemeClr val="bg1"/>
              </a:solidFill>
            </a:rPr>
            <a:t>Accessibility</a:t>
          </a:r>
          <a:endParaRPr lang="en-DE" sz="1100" dirty="0">
            <a:solidFill>
              <a:schemeClr val="bg1"/>
            </a:solidFill>
          </a:endParaRPr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 custT="1"/>
      <dgm:spPr/>
      <dgm:t>
        <a:bodyPr/>
        <a:lstStyle/>
        <a:p>
          <a:r>
            <a:rPr lang="en-US" sz="1100" b="0" dirty="0">
              <a:solidFill>
                <a:schemeClr val="bg1"/>
              </a:solidFill>
            </a:rPr>
            <a:t>Accommodation</a:t>
          </a:r>
          <a:endParaRPr lang="en-DE" sz="1100" dirty="0">
            <a:solidFill>
              <a:schemeClr val="bg1"/>
            </a:solidFill>
          </a:endParaRPr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 custT="1"/>
      <dgm:spPr/>
      <dgm:t>
        <a:bodyPr/>
        <a:lstStyle/>
        <a:p>
          <a:r>
            <a:rPr lang="en-US" sz="1100" b="0" dirty="0">
              <a:solidFill>
                <a:schemeClr val="bg1"/>
              </a:solidFill>
            </a:rPr>
            <a:t>Amenities</a:t>
          </a:r>
          <a:endParaRPr lang="en-DE" sz="1100" dirty="0">
            <a:solidFill>
              <a:schemeClr val="bg1"/>
            </a:solidFill>
          </a:endParaRP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 custT="1"/>
      <dgm:spPr/>
      <dgm:t>
        <a:bodyPr/>
        <a:lstStyle/>
        <a:p>
          <a:r>
            <a:rPr lang="en-US" sz="1100" b="0" dirty="0">
              <a:solidFill>
                <a:schemeClr val="bg1"/>
              </a:solidFill>
            </a:rPr>
            <a:t>Activities</a:t>
          </a:r>
          <a:endParaRPr lang="en-DE" sz="1100" dirty="0">
            <a:solidFill>
              <a:schemeClr val="bg1"/>
            </a:solidFill>
          </a:endParaRPr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387569" y="1649243"/>
          <a:ext cx="1039280" cy="103928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100" kern="1200" dirty="0">
              <a:solidFill>
                <a:schemeClr val="bg1"/>
              </a:solidFill>
            </a:rPr>
            <a:t>Tourism System Components</a:t>
          </a:r>
        </a:p>
      </dsp:txBody>
      <dsp:txXfrm>
        <a:off x="1539768" y="1801442"/>
        <a:ext cx="734882" cy="734882"/>
      </dsp:txXfrm>
    </dsp:sp>
    <dsp:sp modelId="{8C189818-31B3-A14C-9F8E-86F8D3516A39}">
      <dsp:nvSpPr>
        <dsp:cNvPr id="0" name=""/>
        <dsp:cNvSpPr/>
      </dsp:nvSpPr>
      <dsp:spPr>
        <a:xfrm rot="16200000">
          <a:off x="1796657" y="1270233"/>
          <a:ext cx="221104" cy="35335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1829823" y="1374070"/>
        <a:ext cx="154773" cy="212013"/>
      </dsp:txXfrm>
    </dsp:sp>
    <dsp:sp modelId="{33AE45FE-2802-6A42-ACE8-A7040CED4011}">
      <dsp:nvSpPr>
        <dsp:cNvPr id="0" name=""/>
        <dsp:cNvSpPr/>
      </dsp:nvSpPr>
      <dsp:spPr>
        <a:xfrm>
          <a:off x="1387569" y="192783"/>
          <a:ext cx="1039280" cy="103928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kern="1200" dirty="0" err="1">
              <a:solidFill>
                <a:schemeClr val="bg1"/>
              </a:solidFill>
            </a:rPr>
            <a:t>Attracations</a:t>
          </a:r>
          <a:endParaRPr lang="en-DE" sz="1100" kern="1200" dirty="0">
            <a:solidFill>
              <a:schemeClr val="bg1"/>
            </a:solidFill>
          </a:endParaRPr>
        </a:p>
      </dsp:txBody>
      <dsp:txXfrm>
        <a:off x="1539768" y="344982"/>
        <a:ext cx="734882" cy="734882"/>
      </dsp:txXfrm>
    </dsp:sp>
    <dsp:sp modelId="{724178F7-FE35-7B43-B051-717442DEBDBC}">
      <dsp:nvSpPr>
        <dsp:cNvPr id="0" name=""/>
        <dsp:cNvSpPr/>
      </dsp:nvSpPr>
      <dsp:spPr>
        <a:xfrm rot="20520000">
          <a:off x="2483293" y="1769104"/>
          <a:ext cx="221104" cy="35335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484916" y="1850024"/>
        <a:ext cx="154773" cy="212013"/>
      </dsp:txXfrm>
    </dsp:sp>
    <dsp:sp modelId="{2F9AB5B6-8516-954C-929D-9DFBF2DDEBBE}">
      <dsp:nvSpPr>
        <dsp:cNvPr id="0" name=""/>
        <dsp:cNvSpPr/>
      </dsp:nvSpPr>
      <dsp:spPr>
        <a:xfrm>
          <a:off x="2772745" y="1199172"/>
          <a:ext cx="1039280" cy="1039280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kern="1200" dirty="0">
              <a:solidFill>
                <a:schemeClr val="bg1"/>
              </a:solidFill>
            </a:rPr>
            <a:t>Accessibility</a:t>
          </a:r>
          <a:endParaRPr lang="en-DE" sz="1100" kern="1200" dirty="0">
            <a:solidFill>
              <a:schemeClr val="bg1"/>
            </a:solidFill>
          </a:endParaRPr>
        </a:p>
      </dsp:txBody>
      <dsp:txXfrm>
        <a:off x="2924944" y="1351371"/>
        <a:ext cx="734882" cy="734882"/>
      </dsp:txXfrm>
    </dsp:sp>
    <dsp:sp modelId="{46425910-43DE-C24E-828A-319CE20202EA}">
      <dsp:nvSpPr>
        <dsp:cNvPr id="0" name=""/>
        <dsp:cNvSpPr/>
      </dsp:nvSpPr>
      <dsp:spPr>
        <a:xfrm rot="3240000">
          <a:off x="2221022" y="2576293"/>
          <a:ext cx="221104" cy="35335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234693" y="2620133"/>
        <a:ext cx="154773" cy="212013"/>
      </dsp:txXfrm>
    </dsp:sp>
    <dsp:sp modelId="{D22A1B1C-5B96-F148-B268-F21156DF5061}">
      <dsp:nvSpPr>
        <dsp:cNvPr id="0" name=""/>
        <dsp:cNvSpPr/>
      </dsp:nvSpPr>
      <dsp:spPr>
        <a:xfrm>
          <a:off x="2243655" y="2827543"/>
          <a:ext cx="1039280" cy="1039280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kern="1200" dirty="0">
              <a:solidFill>
                <a:schemeClr val="bg1"/>
              </a:solidFill>
            </a:rPr>
            <a:t>Accommodation</a:t>
          </a:r>
          <a:endParaRPr lang="en-DE" sz="1100" kern="1200" dirty="0">
            <a:solidFill>
              <a:schemeClr val="bg1"/>
            </a:solidFill>
          </a:endParaRPr>
        </a:p>
      </dsp:txBody>
      <dsp:txXfrm>
        <a:off x="2395854" y="2979742"/>
        <a:ext cx="734882" cy="734882"/>
      </dsp:txXfrm>
    </dsp:sp>
    <dsp:sp modelId="{16E317A5-9052-604F-AC96-2C80084197DF}">
      <dsp:nvSpPr>
        <dsp:cNvPr id="0" name=""/>
        <dsp:cNvSpPr/>
      </dsp:nvSpPr>
      <dsp:spPr>
        <a:xfrm rot="7560000">
          <a:off x="1372292" y="2576293"/>
          <a:ext cx="221104" cy="35335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 rot="10800000">
        <a:off x="1424952" y="2620133"/>
        <a:ext cx="154773" cy="212013"/>
      </dsp:txXfrm>
    </dsp:sp>
    <dsp:sp modelId="{F9F092CB-0D6B-8E43-A8C0-17DA5DF0C5FF}">
      <dsp:nvSpPr>
        <dsp:cNvPr id="0" name=""/>
        <dsp:cNvSpPr/>
      </dsp:nvSpPr>
      <dsp:spPr>
        <a:xfrm>
          <a:off x="531484" y="2827543"/>
          <a:ext cx="1039280" cy="1039280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kern="1200" dirty="0">
              <a:solidFill>
                <a:schemeClr val="bg1"/>
              </a:solidFill>
            </a:rPr>
            <a:t>Amenities</a:t>
          </a:r>
          <a:endParaRPr lang="en-DE" sz="1100" kern="1200" dirty="0">
            <a:solidFill>
              <a:schemeClr val="bg1"/>
            </a:solidFill>
          </a:endParaRPr>
        </a:p>
      </dsp:txBody>
      <dsp:txXfrm>
        <a:off x="683683" y="2979742"/>
        <a:ext cx="734882" cy="734882"/>
      </dsp:txXfrm>
    </dsp:sp>
    <dsp:sp modelId="{B615B72D-61EF-1644-83A7-353646A01CB8}">
      <dsp:nvSpPr>
        <dsp:cNvPr id="0" name=""/>
        <dsp:cNvSpPr/>
      </dsp:nvSpPr>
      <dsp:spPr>
        <a:xfrm rot="11880000">
          <a:off x="1110021" y="1769104"/>
          <a:ext cx="221104" cy="35335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 rot="10800000">
        <a:off x="1174729" y="1850024"/>
        <a:ext cx="154773" cy="212013"/>
      </dsp:txXfrm>
    </dsp:sp>
    <dsp:sp modelId="{AE36BF02-F7E4-2744-8886-A38EEEE8A4A4}">
      <dsp:nvSpPr>
        <dsp:cNvPr id="0" name=""/>
        <dsp:cNvSpPr/>
      </dsp:nvSpPr>
      <dsp:spPr>
        <a:xfrm>
          <a:off x="2394" y="1199172"/>
          <a:ext cx="1039280" cy="1039280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kern="1200" dirty="0">
              <a:solidFill>
                <a:schemeClr val="bg1"/>
              </a:solidFill>
            </a:rPr>
            <a:t>Activities</a:t>
          </a:r>
          <a:endParaRPr lang="en-DE" sz="1100" kern="1200" dirty="0">
            <a:solidFill>
              <a:schemeClr val="bg1"/>
            </a:solidFill>
          </a:endParaRPr>
        </a:p>
      </dsp:txBody>
      <dsp:txXfrm>
        <a:off x="154593" y="1351371"/>
        <a:ext cx="734882" cy="7348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387569" y="1649243"/>
          <a:ext cx="1039280" cy="103928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100" kern="1200" dirty="0">
              <a:solidFill>
                <a:schemeClr val="bg1"/>
              </a:solidFill>
            </a:rPr>
            <a:t>Tourism System Components</a:t>
          </a:r>
        </a:p>
      </dsp:txBody>
      <dsp:txXfrm>
        <a:off x="1539768" y="1801442"/>
        <a:ext cx="734882" cy="734882"/>
      </dsp:txXfrm>
    </dsp:sp>
    <dsp:sp modelId="{8C189818-31B3-A14C-9F8E-86F8D3516A39}">
      <dsp:nvSpPr>
        <dsp:cNvPr id="0" name=""/>
        <dsp:cNvSpPr/>
      </dsp:nvSpPr>
      <dsp:spPr>
        <a:xfrm rot="16200000">
          <a:off x="1796657" y="1270233"/>
          <a:ext cx="221104" cy="35335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1829823" y="1374070"/>
        <a:ext cx="154773" cy="212013"/>
      </dsp:txXfrm>
    </dsp:sp>
    <dsp:sp modelId="{33AE45FE-2802-6A42-ACE8-A7040CED4011}">
      <dsp:nvSpPr>
        <dsp:cNvPr id="0" name=""/>
        <dsp:cNvSpPr/>
      </dsp:nvSpPr>
      <dsp:spPr>
        <a:xfrm>
          <a:off x="1387569" y="192783"/>
          <a:ext cx="1039280" cy="103928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kern="1200" dirty="0" err="1">
              <a:solidFill>
                <a:schemeClr val="bg1"/>
              </a:solidFill>
            </a:rPr>
            <a:t>Attracations</a:t>
          </a:r>
          <a:endParaRPr lang="en-DE" sz="1100" kern="1200" dirty="0">
            <a:solidFill>
              <a:schemeClr val="bg1"/>
            </a:solidFill>
          </a:endParaRPr>
        </a:p>
      </dsp:txBody>
      <dsp:txXfrm>
        <a:off x="1539768" y="344982"/>
        <a:ext cx="734882" cy="734882"/>
      </dsp:txXfrm>
    </dsp:sp>
    <dsp:sp modelId="{724178F7-FE35-7B43-B051-717442DEBDBC}">
      <dsp:nvSpPr>
        <dsp:cNvPr id="0" name=""/>
        <dsp:cNvSpPr/>
      </dsp:nvSpPr>
      <dsp:spPr>
        <a:xfrm rot="20520000">
          <a:off x="2483293" y="1769104"/>
          <a:ext cx="221104" cy="35335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484916" y="1850024"/>
        <a:ext cx="154773" cy="212013"/>
      </dsp:txXfrm>
    </dsp:sp>
    <dsp:sp modelId="{2F9AB5B6-8516-954C-929D-9DFBF2DDEBBE}">
      <dsp:nvSpPr>
        <dsp:cNvPr id="0" name=""/>
        <dsp:cNvSpPr/>
      </dsp:nvSpPr>
      <dsp:spPr>
        <a:xfrm>
          <a:off x="2772745" y="1199172"/>
          <a:ext cx="1039280" cy="1039280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kern="1200" dirty="0">
              <a:solidFill>
                <a:schemeClr val="bg1"/>
              </a:solidFill>
            </a:rPr>
            <a:t>Accessibility</a:t>
          </a:r>
          <a:endParaRPr lang="en-DE" sz="1100" kern="1200" dirty="0">
            <a:solidFill>
              <a:schemeClr val="bg1"/>
            </a:solidFill>
          </a:endParaRPr>
        </a:p>
      </dsp:txBody>
      <dsp:txXfrm>
        <a:off x="2924944" y="1351371"/>
        <a:ext cx="734882" cy="734882"/>
      </dsp:txXfrm>
    </dsp:sp>
    <dsp:sp modelId="{46425910-43DE-C24E-828A-319CE20202EA}">
      <dsp:nvSpPr>
        <dsp:cNvPr id="0" name=""/>
        <dsp:cNvSpPr/>
      </dsp:nvSpPr>
      <dsp:spPr>
        <a:xfrm rot="3240000">
          <a:off x="2221022" y="2576293"/>
          <a:ext cx="221104" cy="35335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234693" y="2620133"/>
        <a:ext cx="154773" cy="212013"/>
      </dsp:txXfrm>
    </dsp:sp>
    <dsp:sp modelId="{D22A1B1C-5B96-F148-B268-F21156DF5061}">
      <dsp:nvSpPr>
        <dsp:cNvPr id="0" name=""/>
        <dsp:cNvSpPr/>
      </dsp:nvSpPr>
      <dsp:spPr>
        <a:xfrm>
          <a:off x="2243655" y="2827543"/>
          <a:ext cx="1039280" cy="1039280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kern="1200" dirty="0">
              <a:solidFill>
                <a:schemeClr val="bg1"/>
              </a:solidFill>
            </a:rPr>
            <a:t>Accommodation</a:t>
          </a:r>
          <a:endParaRPr lang="en-DE" sz="1100" kern="1200" dirty="0">
            <a:solidFill>
              <a:schemeClr val="bg1"/>
            </a:solidFill>
          </a:endParaRPr>
        </a:p>
      </dsp:txBody>
      <dsp:txXfrm>
        <a:off x="2395854" y="2979742"/>
        <a:ext cx="734882" cy="734882"/>
      </dsp:txXfrm>
    </dsp:sp>
    <dsp:sp modelId="{16E317A5-9052-604F-AC96-2C80084197DF}">
      <dsp:nvSpPr>
        <dsp:cNvPr id="0" name=""/>
        <dsp:cNvSpPr/>
      </dsp:nvSpPr>
      <dsp:spPr>
        <a:xfrm rot="7560000">
          <a:off x="1372292" y="2576293"/>
          <a:ext cx="221104" cy="35335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 rot="10800000">
        <a:off x="1424952" y="2620133"/>
        <a:ext cx="154773" cy="212013"/>
      </dsp:txXfrm>
    </dsp:sp>
    <dsp:sp modelId="{F9F092CB-0D6B-8E43-A8C0-17DA5DF0C5FF}">
      <dsp:nvSpPr>
        <dsp:cNvPr id="0" name=""/>
        <dsp:cNvSpPr/>
      </dsp:nvSpPr>
      <dsp:spPr>
        <a:xfrm>
          <a:off x="531484" y="2827543"/>
          <a:ext cx="1039280" cy="1039280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kern="1200" dirty="0">
              <a:solidFill>
                <a:schemeClr val="bg1"/>
              </a:solidFill>
            </a:rPr>
            <a:t>Amenities</a:t>
          </a:r>
          <a:endParaRPr lang="en-DE" sz="1100" kern="1200" dirty="0">
            <a:solidFill>
              <a:schemeClr val="bg1"/>
            </a:solidFill>
          </a:endParaRPr>
        </a:p>
      </dsp:txBody>
      <dsp:txXfrm>
        <a:off x="683683" y="2979742"/>
        <a:ext cx="734882" cy="734882"/>
      </dsp:txXfrm>
    </dsp:sp>
    <dsp:sp modelId="{B615B72D-61EF-1644-83A7-353646A01CB8}">
      <dsp:nvSpPr>
        <dsp:cNvPr id="0" name=""/>
        <dsp:cNvSpPr/>
      </dsp:nvSpPr>
      <dsp:spPr>
        <a:xfrm rot="11880000">
          <a:off x="1110021" y="1769104"/>
          <a:ext cx="221104" cy="35335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 rot="10800000">
        <a:off x="1174729" y="1850024"/>
        <a:ext cx="154773" cy="212013"/>
      </dsp:txXfrm>
    </dsp:sp>
    <dsp:sp modelId="{AE36BF02-F7E4-2744-8886-A38EEEE8A4A4}">
      <dsp:nvSpPr>
        <dsp:cNvPr id="0" name=""/>
        <dsp:cNvSpPr/>
      </dsp:nvSpPr>
      <dsp:spPr>
        <a:xfrm>
          <a:off x="2394" y="1199172"/>
          <a:ext cx="1039280" cy="1039280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kern="1200" dirty="0">
              <a:solidFill>
                <a:schemeClr val="bg1"/>
              </a:solidFill>
            </a:rPr>
            <a:t>Activities</a:t>
          </a:r>
          <a:endParaRPr lang="en-DE" sz="1100" kern="1200" dirty="0">
            <a:solidFill>
              <a:schemeClr val="bg1"/>
            </a:solidFill>
          </a:endParaRPr>
        </a:p>
      </dsp:txBody>
      <dsp:txXfrm>
        <a:off x="154593" y="1351371"/>
        <a:ext cx="734882" cy="73488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387569" y="1649243"/>
          <a:ext cx="1039280" cy="103928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100" kern="1200" dirty="0">
              <a:solidFill>
                <a:schemeClr val="bg1"/>
              </a:solidFill>
            </a:rPr>
            <a:t>Tourism System Components</a:t>
          </a:r>
        </a:p>
      </dsp:txBody>
      <dsp:txXfrm>
        <a:off x="1539768" y="1801442"/>
        <a:ext cx="734882" cy="734882"/>
      </dsp:txXfrm>
    </dsp:sp>
    <dsp:sp modelId="{8C189818-31B3-A14C-9F8E-86F8D3516A39}">
      <dsp:nvSpPr>
        <dsp:cNvPr id="0" name=""/>
        <dsp:cNvSpPr/>
      </dsp:nvSpPr>
      <dsp:spPr>
        <a:xfrm rot="16200000">
          <a:off x="1796657" y="1270233"/>
          <a:ext cx="221104" cy="35335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1829823" y="1374070"/>
        <a:ext cx="154773" cy="212013"/>
      </dsp:txXfrm>
    </dsp:sp>
    <dsp:sp modelId="{33AE45FE-2802-6A42-ACE8-A7040CED4011}">
      <dsp:nvSpPr>
        <dsp:cNvPr id="0" name=""/>
        <dsp:cNvSpPr/>
      </dsp:nvSpPr>
      <dsp:spPr>
        <a:xfrm>
          <a:off x="1387569" y="192783"/>
          <a:ext cx="1039280" cy="103928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kern="1200" dirty="0" err="1">
              <a:solidFill>
                <a:schemeClr val="bg1"/>
              </a:solidFill>
            </a:rPr>
            <a:t>Attracations</a:t>
          </a:r>
          <a:endParaRPr lang="en-DE" sz="1100" kern="1200" dirty="0">
            <a:solidFill>
              <a:schemeClr val="bg1"/>
            </a:solidFill>
          </a:endParaRPr>
        </a:p>
      </dsp:txBody>
      <dsp:txXfrm>
        <a:off x="1539768" y="344982"/>
        <a:ext cx="734882" cy="734882"/>
      </dsp:txXfrm>
    </dsp:sp>
    <dsp:sp modelId="{724178F7-FE35-7B43-B051-717442DEBDBC}">
      <dsp:nvSpPr>
        <dsp:cNvPr id="0" name=""/>
        <dsp:cNvSpPr/>
      </dsp:nvSpPr>
      <dsp:spPr>
        <a:xfrm rot="20520000">
          <a:off x="2483293" y="1769104"/>
          <a:ext cx="221104" cy="35335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484916" y="1850024"/>
        <a:ext cx="154773" cy="212013"/>
      </dsp:txXfrm>
    </dsp:sp>
    <dsp:sp modelId="{2F9AB5B6-8516-954C-929D-9DFBF2DDEBBE}">
      <dsp:nvSpPr>
        <dsp:cNvPr id="0" name=""/>
        <dsp:cNvSpPr/>
      </dsp:nvSpPr>
      <dsp:spPr>
        <a:xfrm>
          <a:off x="2772745" y="1199172"/>
          <a:ext cx="1039280" cy="1039280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kern="1200" dirty="0">
              <a:solidFill>
                <a:schemeClr val="bg1"/>
              </a:solidFill>
            </a:rPr>
            <a:t>Accessibility</a:t>
          </a:r>
          <a:endParaRPr lang="en-DE" sz="1100" kern="1200" dirty="0">
            <a:solidFill>
              <a:schemeClr val="bg1"/>
            </a:solidFill>
          </a:endParaRPr>
        </a:p>
      </dsp:txBody>
      <dsp:txXfrm>
        <a:off x="2924944" y="1351371"/>
        <a:ext cx="734882" cy="734882"/>
      </dsp:txXfrm>
    </dsp:sp>
    <dsp:sp modelId="{46425910-43DE-C24E-828A-319CE20202EA}">
      <dsp:nvSpPr>
        <dsp:cNvPr id="0" name=""/>
        <dsp:cNvSpPr/>
      </dsp:nvSpPr>
      <dsp:spPr>
        <a:xfrm rot="3240000">
          <a:off x="2221022" y="2576293"/>
          <a:ext cx="221104" cy="35335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234693" y="2620133"/>
        <a:ext cx="154773" cy="212013"/>
      </dsp:txXfrm>
    </dsp:sp>
    <dsp:sp modelId="{D22A1B1C-5B96-F148-B268-F21156DF5061}">
      <dsp:nvSpPr>
        <dsp:cNvPr id="0" name=""/>
        <dsp:cNvSpPr/>
      </dsp:nvSpPr>
      <dsp:spPr>
        <a:xfrm>
          <a:off x="2243655" y="2827543"/>
          <a:ext cx="1039280" cy="1039280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kern="1200" dirty="0">
              <a:solidFill>
                <a:schemeClr val="bg1"/>
              </a:solidFill>
            </a:rPr>
            <a:t>Accommodation</a:t>
          </a:r>
          <a:endParaRPr lang="en-DE" sz="1100" kern="1200" dirty="0">
            <a:solidFill>
              <a:schemeClr val="bg1"/>
            </a:solidFill>
          </a:endParaRPr>
        </a:p>
      </dsp:txBody>
      <dsp:txXfrm>
        <a:off x="2395854" y="2979742"/>
        <a:ext cx="734882" cy="734882"/>
      </dsp:txXfrm>
    </dsp:sp>
    <dsp:sp modelId="{16E317A5-9052-604F-AC96-2C80084197DF}">
      <dsp:nvSpPr>
        <dsp:cNvPr id="0" name=""/>
        <dsp:cNvSpPr/>
      </dsp:nvSpPr>
      <dsp:spPr>
        <a:xfrm rot="7560000">
          <a:off x="1372292" y="2576293"/>
          <a:ext cx="221104" cy="35335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 rot="10800000">
        <a:off x="1424952" y="2620133"/>
        <a:ext cx="154773" cy="212013"/>
      </dsp:txXfrm>
    </dsp:sp>
    <dsp:sp modelId="{F9F092CB-0D6B-8E43-A8C0-17DA5DF0C5FF}">
      <dsp:nvSpPr>
        <dsp:cNvPr id="0" name=""/>
        <dsp:cNvSpPr/>
      </dsp:nvSpPr>
      <dsp:spPr>
        <a:xfrm>
          <a:off x="531484" y="2827543"/>
          <a:ext cx="1039280" cy="1039280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kern="1200" dirty="0">
              <a:solidFill>
                <a:schemeClr val="bg1"/>
              </a:solidFill>
            </a:rPr>
            <a:t>Amenities</a:t>
          </a:r>
          <a:endParaRPr lang="en-DE" sz="1100" kern="1200" dirty="0">
            <a:solidFill>
              <a:schemeClr val="bg1"/>
            </a:solidFill>
          </a:endParaRPr>
        </a:p>
      </dsp:txBody>
      <dsp:txXfrm>
        <a:off x="683683" y="2979742"/>
        <a:ext cx="734882" cy="734882"/>
      </dsp:txXfrm>
    </dsp:sp>
    <dsp:sp modelId="{B615B72D-61EF-1644-83A7-353646A01CB8}">
      <dsp:nvSpPr>
        <dsp:cNvPr id="0" name=""/>
        <dsp:cNvSpPr/>
      </dsp:nvSpPr>
      <dsp:spPr>
        <a:xfrm rot="11880000">
          <a:off x="1110021" y="1769104"/>
          <a:ext cx="221104" cy="35335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 rot="10800000">
        <a:off x="1174729" y="1850024"/>
        <a:ext cx="154773" cy="212013"/>
      </dsp:txXfrm>
    </dsp:sp>
    <dsp:sp modelId="{AE36BF02-F7E4-2744-8886-A38EEEE8A4A4}">
      <dsp:nvSpPr>
        <dsp:cNvPr id="0" name=""/>
        <dsp:cNvSpPr/>
      </dsp:nvSpPr>
      <dsp:spPr>
        <a:xfrm>
          <a:off x="2394" y="1199172"/>
          <a:ext cx="1039280" cy="1039280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kern="1200" dirty="0">
              <a:solidFill>
                <a:schemeClr val="bg1"/>
              </a:solidFill>
            </a:rPr>
            <a:t>Activities</a:t>
          </a:r>
          <a:endParaRPr lang="en-DE" sz="1100" kern="1200" dirty="0">
            <a:solidFill>
              <a:schemeClr val="bg1"/>
            </a:solidFill>
          </a:endParaRPr>
        </a:p>
      </dsp:txBody>
      <dsp:txXfrm>
        <a:off x="154593" y="1351371"/>
        <a:ext cx="734882" cy="73488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387569" y="1649243"/>
          <a:ext cx="1039280" cy="103928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100" kern="1200" dirty="0">
              <a:solidFill>
                <a:schemeClr val="bg1"/>
              </a:solidFill>
            </a:rPr>
            <a:t>Tourism System Components</a:t>
          </a:r>
        </a:p>
      </dsp:txBody>
      <dsp:txXfrm>
        <a:off x="1539768" y="1801442"/>
        <a:ext cx="734882" cy="734882"/>
      </dsp:txXfrm>
    </dsp:sp>
    <dsp:sp modelId="{8C189818-31B3-A14C-9F8E-86F8D3516A39}">
      <dsp:nvSpPr>
        <dsp:cNvPr id="0" name=""/>
        <dsp:cNvSpPr/>
      </dsp:nvSpPr>
      <dsp:spPr>
        <a:xfrm rot="16200000">
          <a:off x="1796657" y="1270233"/>
          <a:ext cx="221104" cy="35335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1829823" y="1374070"/>
        <a:ext cx="154773" cy="212013"/>
      </dsp:txXfrm>
    </dsp:sp>
    <dsp:sp modelId="{33AE45FE-2802-6A42-ACE8-A7040CED4011}">
      <dsp:nvSpPr>
        <dsp:cNvPr id="0" name=""/>
        <dsp:cNvSpPr/>
      </dsp:nvSpPr>
      <dsp:spPr>
        <a:xfrm>
          <a:off x="1387569" y="192783"/>
          <a:ext cx="1039280" cy="103928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kern="1200" dirty="0" err="1">
              <a:solidFill>
                <a:schemeClr val="bg1"/>
              </a:solidFill>
            </a:rPr>
            <a:t>Attracations</a:t>
          </a:r>
          <a:endParaRPr lang="en-DE" sz="1100" kern="1200" dirty="0">
            <a:solidFill>
              <a:schemeClr val="bg1"/>
            </a:solidFill>
          </a:endParaRPr>
        </a:p>
      </dsp:txBody>
      <dsp:txXfrm>
        <a:off x="1539768" y="344982"/>
        <a:ext cx="734882" cy="734882"/>
      </dsp:txXfrm>
    </dsp:sp>
    <dsp:sp modelId="{724178F7-FE35-7B43-B051-717442DEBDBC}">
      <dsp:nvSpPr>
        <dsp:cNvPr id="0" name=""/>
        <dsp:cNvSpPr/>
      </dsp:nvSpPr>
      <dsp:spPr>
        <a:xfrm rot="20520000">
          <a:off x="2483293" y="1769104"/>
          <a:ext cx="221104" cy="35335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484916" y="1850024"/>
        <a:ext cx="154773" cy="212013"/>
      </dsp:txXfrm>
    </dsp:sp>
    <dsp:sp modelId="{2F9AB5B6-8516-954C-929D-9DFBF2DDEBBE}">
      <dsp:nvSpPr>
        <dsp:cNvPr id="0" name=""/>
        <dsp:cNvSpPr/>
      </dsp:nvSpPr>
      <dsp:spPr>
        <a:xfrm>
          <a:off x="2772745" y="1199172"/>
          <a:ext cx="1039280" cy="1039280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kern="1200" dirty="0">
              <a:solidFill>
                <a:schemeClr val="bg1"/>
              </a:solidFill>
            </a:rPr>
            <a:t>Accessibility</a:t>
          </a:r>
          <a:endParaRPr lang="en-DE" sz="1100" kern="1200" dirty="0">
            <a:solidFill>
              <a:schemeClr val="bg1"/>
            </a:solidFill>
          </a:endParaRPr>
        </a:p>
      </dsp:txBody>
      <dsp:txXfrm>
        <a:off x="2924944" y="1351371"/>
        <a:ext cx="734882" cy="734882"/>
      </dsp:txXfrm>
    </dsp:sp>
    <dsp:sp modelId="{46425910-43DE-C24E-828A-319CE20202EA}">
      <dsp:nvSpPr>
        <dsp:cNvPr id="0" name=""/>
        <dsp:cNvSpPr/>
      </dsp:nvSpPr>
      <dsp:spPr>
        <a:xfrm rot="3240000">
          <a:off x="2221022" y="2576293"/>
          <a:ext cx="221104" cy="35335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234693" y="2620133"/>
        <a:ext cx="154773" cy="212013"/>
      </dsp:txXfrm>
    </dsp:sp>
    <dsp:sp modelId="{D22A1B1C-5B96-F148-B268-F21156DF5061}">
      <dsp:nvSpPr>
        <dsp:cNvPr id="0" name=""/>
        <dsp:cNvSpPr/>
      </dsp:nvSpPr>
      <dsp:spPr>
        <a:xfrm>
          <a:off x="2243655" y="2827543"/>
          <a:ext cx="1039280" cy="1039280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kern="1200" dirty="0">
              <a:solidFill>
                <a:schemeClr val="bg1"/>
              </a:solidFill>
            </a:rPr>
            <a:t>Accommodation</a:t>
          </a:r>
          <a:endParaRPr lang="en-DE" sz="1100" kern="1200" dirty="0">
            <a:solidFill>
              <a:schemeClr val="bg1"/>
            </a:solidFill>
          </a:endParaRPr>
        </a:p>
      </dsp:txBody>
      <dsp:txXfrm>
        <a:off x="2395854" y="2979742"/>
        <a:ext cx="734882" cy="734882"/>
      </dsp:txXfrm>
    </dsp:sp>
    <dsp:sp modelId="{16E317A5-9052-604F-AC96-2C80084197DF}">
      <dsp:nvSpPr>
        <dsp:cNvPr id="0" name=""/>
        <dsp:cNvSpPr/>
      </dsp:nvSpPr>
      <dsp:spPr>
        <a:xfrm rot="7560000">
          <a:off x="1372292" y="2576293"/>
          <a:ext cx="221104" cy="35335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 rot="10800000">
        <a:off x="1424952" y="2620133"/>
        <a:ext cx="154773" cy="212013"/>
      </dsp:txXfrm>
    </dsp:sp>
    <dsp:sp modelId="{F9F092CB-0D6B-8E43-A8C0-17DA5DF0C5FF}">
      <dsp:nvSpPr>
        <dsp:cNvPr id="0" name=""/>
        <dsp:cNvSpPr/>
      </dsp:nvSpPr>
      <dsp:spPr>
        <a:xfrm>
          <a:off x="531484" y="2827543"/>
          <a:ext cx="1039280" cy="1039280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kern="1200" dirty="0">
              <a:solidFill>
                <a:schemeClr val="bg1"/>
              </a:solidFill>
            </a:rPr>
            <a:t>Amenities</a:t>
          </a:r>
          <a:endParaRPr lang="en-DE" sz="1100" kern="1200" dirty="0">
            <a:solidFill>
              <a:schemeClr val="bg1"/>
            </a:solidFill>
          </a:endParaRPr>
        </a:p>
      </dsp:txBody>
      <dsp:txXfrm>
        <a:off x="683683" y="2979742"/>
        <a:ext cx="734882" cy="734882"/>
      </dsp:txXfrm>
    </dsp:sp>
    <dsp:sp modelId="{B615B72D-61EF-1644-83A7-353646A01CB8}">
      <dsp:nvSpPr>
        <dsp:cNvPr id="0" name=""/>
        <dsp:cNvSpPr/>
      </dsp:nvSpPr>
      <dsp:spPr>
        <a:xfrm rot="11880000">
          <a:off x="1110021" y="1769104"/>
          <a:ext cx="221104" cy="35335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 rot="10800000">
        <a:off x="1174729" y="1850024"/>
        <a:ext cx="154773" cy="212013"/>
      </dsp:txXfrm>
    </dsp:sp>
    <dsp:sp modelId="{AE36BF02-F7E4-2744-8886-A38EEEE8A4A4}">
      <dsp:nvSpPr>
        <dsp:cNvPr id="0" name=""/>
        <dsp:cNvSpPr/>
      </dsp:nvSpPr>
      <dsp:spPr>
        <a:xfrm>
          <a:off x="2394" y="1199172"/>
          <a:ext cx="1039280" cy="1039280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kern="1200" dirty="0">
              <a:solidFill>
                <a:schemeClr val="bg1"/>
              </a:solidFill>
            </a:rPr>
            <a:t>Activities</a:t>
          </a:r>
          <a:endParaRPr lang="en-DE" sz="1100" kern="1200" dirty="0">
            <a:solidFill>
              <a:schemeClr val="bg1"/>
            </a:solidFill>
          </a:endParaRPr>
        </a:p>
      </dsp:txBody>
      <dsp:txXfrm>
        <a:off x="154593" y="1351371"/>
        <a:ext cx="734882" cy="73488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387569" y="1649243"/>
          <a:ext cx="1039280" cy="103928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100" kern="1200" dirty="0">
              <a:solidFill>
                <a:schemeClr val="bg1"/>
              </a:solidFill>
            </a:rPr>
            <a:t>Tourism System Components</a:t>
          </a:r>
        </a:p>
      </dsp:txBody>
      <dsp:txXfrm>
        <a:off x="1539768" y="1801442"/>
        <a:ext cx="734882" cy="734882"/>
      </dsp:txXfrm>
    </dsp:sp>
    <dsp:sp modelId="{8C189818-31B3-A14C-9F8E-86F8D3516A39}">
      <dsp:nvSpPr>
        <dsp:cNvPr id="0" name=""/>
        <dsp:cNvSpPr/>
      </dsp:nvSpPr>
      <dsp:spPr>
        <a:xfrm rot="16200000">
          <a:off x="1796657" y="1270233"/>
          <a:ext cx="221104" cy="35335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1829823" y="1374070"/>
        <a:ext cx="154773" cy="212013"/>
      </dsp:txXfrm>
    </dsp:sp>
    <dsp:sp modelId="{33AE45FE-2802-6A42-ACE8-A7040CED4011}">
      <dsp:nvSpPr>
        <dsp:cNvPr id="0" name=""/>
        <dsp:cNvSpPr/>
      </dsp:nvSpPr>
      <dsp:spPr>
        <a:xfrm>
          <a:off x="1387569" y="192783"/>
          <a:ext cx="1039280" cy="103928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kern="1200" dirty="0" err="1">
              <a:solidFill>
                <a:schemeClr val="bg1"/>
              </a:solidFill>
            </a:rPr>
            <a:t>Attracations</a:t>
          </a:r>
          <a:endParaRPr lang="en-DE" sz="1100" kern="1200" dirty="0">
            <a:solidFill>
              <a:schemeClr val="bg1"/>
            </a:solidFill>
          </a:endParaRPr>
        </a:p>
      </dsp:txBody>
      <dsp:txXfrm>
        <a:off x="1539768" y="344982"/>
        <a:ext cx="734882" cy="734882"/>
      </dsp:txXfrm>
    </dsp:sp>
    <dsp:sp modelId="{724178F7-FE35-7B43-B051-717442DEBDBC}">
      <dsp:nvSpPr>
        <dsp:cNvPr id="0" name=""/>
        <dsp:cNvSpPr/>
      </dsp:nvSpPr>
      <dsp:spPr>
        <a:xfrm rot="20520000">
          <a:off x="2483293" y="1769104"/>
          <a:ext cx="221104" cy="35335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484916" y="1850024"/>
        <a:ext cx="154773" cy="212013"/>
      </dsp:txXfrm>
    </dsp:sp>
    <dsp:sp modelId="{2F9AB5B6-8516-954C-929D-9DFBF2DDEBBE}">
      <dsp:nvSpPr>
        <dsp:cNvPr id="0" name=""/>
        <dsp:cNvSpPr/>
      </dsp:nvSpPr>
      <dsp:spPr>
        <a:xfrm>
          <a:off x="2772745" y="1199172"/>
          <a:ext cx="1039280" cy="1039280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kern="1200" dirty="0">
              <a:solidFill>
                <a:schemeClr val="bg1"/>
              </a:solidFill>
            </a:rPr>
            <a:t>Accessibility</a:t>
          </a:r>
          <a:endParaRPr lang="en-DE" sz="1100" kern="1200" dirty="0">
            <a:solidFill>
              <a:schemeClr val="bg1"/>
            </a:solidFill>
          </a:endParaRPr>
        </a:p>
      </dsp:txBody>
      <dsp:txXfrm>
        <a:off x="2924944" y="1351371"/>
        <a:ext cx="734882" cy="734882"/>
      </dsp:txXfrm>
    </dsp:sp>
    <dsp:sp modelId="{46425910-43DE-C24E-828A-319CE20202EA}">
      <dsp:nvSpPr>
        <dsp:cNvPr id="0" name=""/>
        <dsp:cNvSpPr/>
      </dsp:nvSpPr>
      <dsp:spPr>
        <a:xfrm rot="3240000">
          <a:off x="2221022" y="2576293"/>
          <a:ext cx="221104" cy="35335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2234693" y="2620133"/>
        <a:ext cx="154773" cy="212013"/>
      </dsp:txXfrm>
    </dsp:sp>
    <dsp:sp modelId="{D22A1B1C-5B96-F148-B268-F21156DF5061}">
      <dsp:nvSpPr>
        <dsp:cNvPr id="0" name=""/>
        <dsp:cNvSpPr/>
      </dsp:nvSpPr>
      <dsp:spPr>
        <a:xfrm>
          <a:off x="2243655" y="2827543"/>
          <a:ext cx="1039280" cy="1039280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kern="1200" dirty="0">
              <a:solidFill>
                <a:schemeClr val="bg1"/>
              </a:solidFill>
            </a:rPr>
            <a:t>Accommodation</a:t>
          </a:r>
          <a:endParaRPr lang="en-DE" sz="1100" kern="1200" dirty="0">
            <a:solidFill>
              <a:schemeClr val="bg1"/>
            </a:solidFill>
          </a:endParaRPr>
        </a:p>
      </dsp:txBody>
      <dsp:txXfrm>
        <a:off x="2395854" y="2979742"/>
        <a:ext cx="734882" cy="734882"/>
      </dsp:txXfrm>
    </dsp:sp>
    <dsp:sp modelId="{16E317A5-9052-604F-AC96-2C80084197DF}">
      <dsp:nvSpPr>
        <dsp:cNvPr id="0" name=""/>
        <dsp:cNvSpPr/>
      </dsp:nvSpPr>
      <dsp:spPr>
        <a:xfrm rot="7560000">
          <a:off x="1372292" y="2576293"/>
          <a:ext cx="221104" cy="35335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 rot="10800000">
        <a:off x="1424952" y="2620133"/>
        <a:ext cx="154773" cy="212013"/>
      </dsp:txXfrm>
    </dsp:sp>
    <dsp:sp modelId="{F9F092CB-0D6B-8E43-A8C0-17DA5DF0C5FF}">
      <dsp:nvSpPr>
        <dsp:cNvPr id="0" name=""/>
        <dsp:cNvSpPr/>
      </dsp:nvSpPr>
      <dsp:spPr>
        <a:xfrm>
          <a:off x="531484" y="2827543"/>
          <a:ext cx="1039280" cy="1039280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kern="1200" dirty="0">
              <a:solidFill>
                <a:schemeClr val="bg1"/>
              </a:solidFill>
            </a:rPr>
            <a:t>Amenities</a:t>
          </a:r>
          <a:endParaRPr lang="en-DE" sz="1100" kern="1200" dirty="0">
            <a:solidFill>
              <a:schemeClr val="bg1"/>
            </a:solidFill>
          </a:endParaRPr>
        </a:p>
      </dsp:txBody>
      <dsp:txXfrm>
        <a:off x="683683" y="2979742"/>
        <a:ext cx="734882" cy="734882"/>
      </dsp:txXfrm>
    </dsp:sp>
    <dsp:sp modelId="{B615B72D-61EF-1644-83A7-353646A01CB8}">
      <dsp:nvSpPr>
        <dsp:cNvPr id="0" name=""/>
        <dsp:cNvSpPr/>
      </dsp:nvSpPr>
      <dsp:spPr>
        <a:xfrm rot="11880000">
          <a:off x="1110021" y="1769104"/>
          <a:ext cx="221104" cy="35335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 rot="10800000">
        <a:off x="1174729" y="1850024"/>
        <a:ext cx="154773" cy="212013"/>
      </dsp:txXfrm>
    </dsp:sp>
    <dsp:sp modelId="{AE36BF02-F7E4-2744-8886-A38EEEE8A4A4}">
      <dsp:nvSpPr>
        <dsp:cNvPr id="0" name=""/>
        <dsp:cNvSpPr/>
      </dsp:nvSpPr>
      <dsp:spPr>
        <a:xfrm>
          <a:off x="2394" y="1199172"/>
          <a:ext cx="1039280" cy="1039280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kern="1200" dirty="0">
              <a:solidFill>
                <a:schemeClr val="bg1"/>
              </a:solidFill>
            </a:rPr>
            <a:t>Activities</a:t>
          </a:r>
          <a:endParaRPr lang="en-DE" sz="1100" kern="1200" dirty="0">
            <a:solidFill>
              <a:schemeClr val="bg1"/>
            </a:solidFill>
          </a:endParaRPr>
        </a:p>
      </dsp:txBody>
      <dsp:txXfrm>
        <a:off x="154593" y="1351371"/>
        <a:ext cx="734882" cy="7348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23-09-2026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23-09-2026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23-09-2026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sz="3600" dirty="0" err="1"/>
              <a:t>Structure</a:t>
            </a:r>
            <a:r>
              <a:rPr lang="nl-NL" sz="3600" dirty="0"/>
              <a:t> of </a:t>
            </a:r>
            <a:r>
              <a:rPr lang="nl-NL" sz="3600" dirty="0" err="1"/>
              <a:t>Tourism</a:t>
            </a:r>
            <a:r>
              <a:rPr lang="nl-NL" sz="3600" dirty="0"/>
              <a:t> Markets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/>
              <a:t>Abdou| </a:t>
            </a:r>
            <a:r>
              <a:rPr lang="nl-NL" dirty="0"/>
              <a:t>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/>
              <a:t>Outline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pic>
        <p:nvPicPr>
          <p:cNvPr id="1026" name="Picture 2" descr="What are the UNESCO World Heritage Sites in Berlin? - The ...">
            <a:extLst>
              <a:ext uri="{FF2B5EF4-FFF2-40B4-BE49-F238E27FC236}">
                <a16:creationId xmlns:a16="http://schemas.microsoft.com/office/drawing/2014/main" id="{30F99537-44C7-1A0A-07D3-75D8E259C964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27" r="19827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0586721-4EFE-2E63-6F16-792DD8C235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Tourism Market Segmentation</a:t>
            </a:r>
          </a:p>
          <a:p>
            <a:r>
              <a:rPr lang="en-US" dirty="0"/>
              <a:t>Benefits of Market Segmentation</a:t>
            </a:r>
          </a:p>
          <a:p>
            <a:r>
              <a:rPr lang="en-US" dirty="0"/>
              <a:t>Segmentation Variables</a:t>
            </a:r>
          </a:p>
          <a:p>
            <a:r>
              <a:rPr lang="en-US" dirty="0"/>
              <a:t>Components of Tourism Services</a:t>
            </a:r>
            <a:endParaRPr lang="en-DE" dirty="0"/>
          </a:p>
          <a:p>
            <a:pPr marL="0" indent="0">
              <a:buNone/>
            </a:pP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112954717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br>
              <a:rPr lang="nl-NL" sz="3600" dirty="0"/>
            </a:br>
            <a:br>
              <a:rPr lang="nl-NL" sz="3600" dirty="0"/>
            </a:br>
            <a:r>
              <a:rPr lang="nl-NL" sz="3600" dirty="0"/>
              <a:t>1- </a:t>
            </a:r>
            <a:r>
              <a:rPr lang="nl-NL" sz="3600" dirty="0" err="1"/>
              <a:t>Tourism</a:t>
            </a:r>
            <a:r>
              <a:rPr lang="nl-NL" sz="3600" dirty="0"/>
              <a:t> Market </a:t>
            </a:r>
            <a:r>
              <a:rPr lang="nl-NL" sz="3600" dirty="0" err="1"/>
              <a:t>Segmentation</a:t>
            </a:r>
            <a:br>
              <a:rPr lang="nl-NL" sz="3600" dirty="0"/>
            </a:br>
            <a:br>
              <a:rPr lang="nl-NL" sz="3600" dirty="0"/>
            </a:b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8714500"/>
              </p:ext>
            </p:extLst>
          </p:nvPr>
        </p:nvGraphicFramePr>
        <p:xfrm>
          <a:off x="5163070" y="1569571"/>
          <a:ext cx="6527555" cy="41636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163685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Increasing competition in the tourism industry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Need to understand customers’ diverse needs and preferences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Market segmentation: dividing a large market into smaller groups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Groups share similar needs and characteristics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9088957"/>
              </p:ext>
            </p:extLst>
          </p:nvPr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A- Tourism Market Segmentation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 descr="How to Use Travel Market Segmentation Effectively | Constant Contact">
            <a:extLst>
              <a:ext uri="{FF2B5EF4-FFF2-40B4-BE49-F238E27FC236}">
                <a16:creationId xmlns:a16="http://schemas.microsoft.com/office/drawing/2014/main" id="{6C4B1DCA-621F-EFF8-B50D-F977D62DF8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380" y="2698233"/>
            <a:ext cx="4319713" cy="3174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2156719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br>
              <a:rPr lang="nl-NL" sz="3600" dirty="0"/>
            </a:br>
            <a:br>
              <a:rPr lang="nl-NL" sz="3600" dirty="0"/>
            </a:br>
            <a:r>
              <a:rPr lang="nl-NL" sz="3600" dirty="0"/>
              <a:t>1- </a:t>
            </a:r>
            <a:r>
              <a:rPr lang="nl-NL" sz="3600" dirty="0" err="1"/>
              <a:t>Tourism</a:t>
            </a:r>
            <a:r>
              <a:rPr lang="nl-NL" sz="3600" dirty="0"/>
              <a:t> Market </a:t>
            </a:r>
            <a:r>
              <a:rPr lang="nl-NL" sz="3600" dirty="0" err="1"/>
              <a:t>Segmentation</a:t>
            </a:r>
            <a:br>
              <a:rPr lang="nl-NL" sz="3600" dirty="0"/>
            </a:br>
            <a:br>
              <a:rPr lang="nl-NL" sz="3600" dirty="0"/>
            </a:b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8692528"/>
              </p:ext>
            </p:extLst>
          </p:nvPr>
        </p:nvGraphicFramePr>
        <p:xfrm>
          <a:off x="5163070" y="1569571"/>
          <a:ext cx="6527555" cy="41636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163685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Dividing the tourism market into smaller consumer groups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Groups share similar needs or characteristics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Helps businesses tailor products and services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Supports targeted marketing messages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Increases customer satisfaction and loyalty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4105050"/>
              </p:ext>
            </p:extLst>
          </p:nvPr>
        </p:nvGraphicFramePr>
        <p:xfrm>
          <a:off x="202440" y="1627339"/>
          <a:ext cx="4565588" cy="8644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B- What Is Market Segmentation in Tourism?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Core Market Segmentation of the Hotel Industry Explained">
            <a:extLst>
              <a:ext uri="{FF2B5EF4-FFF2-40B4-BE49-F238E27FC236}">
                <a16:creationId xmlns:a16="http://schemas.microsoft.com/office/drawing/2014/main" id="{F38DA79B-8D64-F610-8DF5-9C62BC4A29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082" y="3047847"/>
            <a:ext cx="4260303" cy="2840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2902037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br>
              <a:rPr lang="nl-NL" sz="3600" dirty="0"/>
            </a:br>
            <a:br>
              <a:rPr lang="nl-NL" sz="3600" dirty="0"/>
            </a:br>
            <a:r>
              <a:rPr lang="nl-NL" sz="3600" dirty="0"/>
              <a:t>1- </a:t>
            </a:r>
            <a:r>
              <a:rPr lang="nl-NL" sz="3600" dirty="0" err="1"/>
              <a:t>Tourism</a:t>
            </a:r>
            <a:r>
              <a:rPr lang="nl-NL" sz="3600" dirty="0"/>
              <a:t> Market </a:t>
            </a:r>
            <a:r>
              <a:rPr lang="nl-NL" sz="3600" dirty="0" err="1"/>
              <a:t>Segmentation</a:t>
            </a:r>
            <a:br>
              <a:rPr lang="nl-NL" sz="3600" dirty="0"/>
            </a:br>
            <a:br>
              <a:rPr lang="nl-NL" sz="3600" dirty="0"/>
            </a:b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561304"/>
              </p:ext>
            </p:extLst>
          </p:nvPr>
        </p:nvGraphicFramePr>
        <p:xfrm>
          <a:off x="5163070" y="1569571"/>
          <a:ext cx="6527555" cy="41636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163685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Market segmentation → </a:t>
                      </a:r>
                      <a:r>
                        <a:rPr lang="en-US" b="0" dirty="0" err="1">
                          <a:solidFill>
                            <a:schemeClr val="bg2"/>
                          </a:solidFill>
                        </a:rPr>
                        <a:t>Specialisation</a:t>
                      </a: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 → Competitive advantage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Focus on the needs of a specific tourist group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Develop expertise in serving that segment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Avoid trying to “be everything to everyone”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Build a stronger competitive position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566190"/>
              </p:ext>
            </p:extLst>
          </p:nvPr>
        </p:nvGraphicFramePr>
        <p:xfrm>
          <a:off x="202440" y="1627339"/>
          <a:ext cx="4565588" cy="8644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C- Why Segment the Tourism Market?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3074" name="Picture 2" descr="Travel and Tourism Market Size, Share, Trends and Outlook 2035">
            <a:extLst>
              <a:ext uri="{FF2B5EF4-FFF2-40B4-BE49-F238E27FC236}">
                <a16:creationId xmlns:a16="http://schemas.microsoft.com/office/drawing/2014/main" id="{03DF00D8-AC16-3676-F2FE-9BACE2B9645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4" r="5086" b="14746"/>
          <a:stretch/>
        </p:blipFill>
        <p:spPr bwMode="auto">
          <a:xfrm>
            <a:off x="8668" y="3197992"/>
            <a:ext cx="4776865" cy="2669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1544086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br>
              <a:rPr lang="nl-NL" sz="3600" dirty="0"/>
            </a:br>
            <a:br>
              <a:rPr lang="nl-NL" sz="3600" dirty="0"/>
            </a:br>
            <a:r>
              <a:rPr lang="nl-NL" sz="3600" dirty="0"/>
              <a:t>1- </a:t>
            </a:r>
            <a:r>
              <a:rPr lang="nl-NL" sz="3600" dirty="0" err="1"/>
              <a:t>Tourism</a:t>
            </a:r>
            <a:r>
              <a:rPr lang="nl-NL" sz="3600" dirty="0"/>
              <a:t> Market </a:t>
            </a:r>
            <a:r>
              <a:rPr lang="nl-NL" sz="3600" dirty="0" err="1"/>
              <a:t>Segmentation</a:t>
            </a:r>
            <a:br>
              <a:rPr lang="nl-NL" sz="3600" dirty="0"/>
            </a:br>
            <a:br>
              <a:rPr lang="nl-NL" sz="3600" dirty="0"/>
            </a:b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7187063"/>
              </p:ext>
            </p:extLst>
          </p:nvPr>
        </p:nvGraphicFramePr>
        <p:xfrm>
          <a:off x="5163070" y="1569571"/>
          <a:ext cx="6527555" cy="41636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163685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A- Understand customers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Identify different needs, interests and </a:t>
                      </a:r>
                      <a:r>
                        <a:rPr lang="en-US" b="0" dirty="0" err="1">
                          <a:solidFill>
                            <a:schemeClr val="bg2"/>
                          </a:solidFill>
                        </a:rPr>
                        <a:t>behaviours</a:t>
                      </a: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Create more </a:t>
                      </a:r>
                      <a:r>
                        <a:rPr lang="en-US" b="0" dirty="0" err="1">
                          <a:solidFill>
                            <a:schemeClr val="bg2"/>
                          </a:solidFill>
                        </a:rPr>
                        <a:t>personalised</a:t>
                      </a: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 experiences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B- Target marketing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Develop messages for specific customer groups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Improve marketing effectiveness and engagement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1187065"/>
              </p:ext>
            </p:extLst>
          </p:nvPr>
        </p:nvGraphicFramePr>
        <p:xfrm>
          <a:off x="202440" y="1627339"/>
          <a:ext cx="4565588" cy="8644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Why Is Market Segmentation Important?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8196" name="Picture 4" descr="Tourism Marketing Strategies for Multiple Generations — Becker Digital">
            <a:extLst>
              <a:ext uri="{FF2B5EF4-FFF2-40B4-BE49-F238E27FC236}">
                <a16:creationId xmlns:a16="http://schemas.microsoft.com/office/drawing/2014/main" id="{62228D42-0B6A-2204-06AE-DF6CC7E6D8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532" y="2687347"/>
            <a:ext cx="4262607" cy="3573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4441441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br>
              <a:rPr lang="nl-NL" sz="3600" dirty="0"/>
            </a:br>
            <a:br>
              <a:rPr lang="nl-NL" sz="3600" dirty="0"/>
            </a:br>
            <a:r>
              <a:rPr lang="nl-NL" sz="3600" dirty="0"/>
              <a:t>1- </a:t>
            </a:r>
            <a:r>
              <a:rPr lang="nl-NL" sz="3600" dirty="0" err="1"/>
              <a:t>Tourism</a:t>
            </a:r>
            <a:r>
              <a:rPr lang="nl-NL" sz="3600" dirty="0"/>
              <a:t> Market </a:t>
            </a:r>
            <a:r>
              <a:rPr lang="nl-NL" sz="3600" dirty="0" err="1"/>
              <a:t>Segmentation</a:t>
            </a:r>
            <a:br>
              <a:rPr lang="nl-NL" sz="3600" dirty="0"/>
            </a:br>
            <a:br>
              <a:rPr lang="nl-NL" sz="3600" dirty="0"/>
            </a:b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4277683"/>
              </p:ext>
            </p:extLst>
          </p:nvPr>
        </p:nvGraphicFramePr>
        <p:xfrm>
          <a:off x="5163070" y="1569571"/>
          <a:ext cx="6527555" cy="41636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163685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C- Increase customer satisfaction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Offer products and services that match customer needs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Encourage repeat visits and positive word-of-mouth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D- Boost revenue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Attract and retain specific customer segments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Increase sales and profitability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9805609"/>
              </p:ext>
            </p:extLst>
          </p:nvPr>
        </p:nvGraphicFramePr>
        <p:xfrm>
          <a:off x="202440" y="1627339"/>
          <a:ext cx="4565588" cy="8644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Why Is Market Segmentation Important?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9220" name="Picture 4" descr="Slow tourism: traveling with emotions | SmartGreen Post | news about the  environment">
            <a:extLst>
              <a:ext uri="{FF2B5EF4-FFF2-40B4-BE49-F238E27FC236}">
                <a16:creationId xmlns:a16="http://schemas.microsoft.com/office/drawing/2014/main" id="{653D0907-13D5-1F33-56EE-1A5E3BD57F3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98" t="8432" r="13340"/>
          <a:stretch/>
        </p:blipFill>
        <p:spPr bwMode="auto">
          <a:xfrm>
            <a:off x="468751" y="2652773"/>
            <a:ext cx="4262273" cy="342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0070632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br>
              <a:rPr lang="nl-NL" sz="3600" dirty="0"/>
            </a:br>
            <a:r>
              <a:rPr lang="nl-NL" sz="3600" dirty="0"/>
              <a:t>2- Benefits of Market </a:t>
            </a:r>
            <a:r>
              <a:rPr lang="nl-NL" sz="3600" dirty="0" err="1"/>
              <a:t>Segmentation</a:t>
            </a:r>
            <a:br>
              <a:rPr lang="nl-NL" sz="3600" dirty="0"/>
            </a:b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1609397"/>
              </p:ext>
            </p:extLst>
          </p:nvPr>
        </p:nvGraphicFramePr>
        <p:xfrm>
          <a:off x="5163070" y="1569571"/>
          <a:ext cx="6527555" cy="41636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163685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A- Reduce Competition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Compete within a specific market segment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Example: Ecotourism destinations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B- Focus Product Development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Adapt products to specific tourist needs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Use resources more effectively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Example: Family destination → less need for extensive nightlife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3248663"/>
              </p:ext>
            </p:extLst>
          </p:nvPr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Benefits of Market Segmentation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42" name="Picture 2" descr="Segment audience for better target market with marketing segmentation">
            <a:extLst>
              <a:ext uri="{FF2B5EF4-FFF2-40B4-BE49-F238E27FC236}">
                <a16:creationId xmlns:a16="http://schemas.microsoft.com/office/drawing/2014/main" id="{8A228FB0-8D10-72F7-92A1-F87CDD87A7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1" t="15406" r="8492" b="5612"/>
          <a:stretch/>
        </p:blipFill>
        <p:spPr bwMode="auto">
          <a:xfrm>
            <a:off x="342546" y="2102355"/>
            <a:ext cx="4244463" cy="4065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4786051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br>
              <a:rPr lang="nl-NL" sz="3600" dirty="0"/>
            </a:br>
            <a:r>
              <a:rPr lang="nl-NL" sz="3600" dirty="0"/>
              <a:t>2- Benefits of Market </a:t>
            </a:r>
            <a:r>
              <a:rPr lang="nl-NL" sz="3600" dirty="0" err="1"/>
              <a:t>Segmentation</a:t>
            </a:r>
            <a:br>
              <a:rPr lang="nl-NL" sz="3600" dirty="0"/>
            </a:b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4719117"/>
              </p:ext>
            </p:extLst>
          </p:nvPr>
        </p:nvGraphicFramePr>
        <p:xfrm>
          <a:off x="5163070" y="1569571"/>
          <a:ext cx="6527555" cy="45677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163685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3- Focus Marketing Efforts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Develop messages for the target segment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Use the most effective communication channels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Example: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Young tourists → “Sun &amp; fun”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Ecotourists → Nature magazines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4- Increase Customer Satisfaction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Better match between destination and tourist needs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Higher satisfaction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Encourage: Repeat visits and positive word-of-mouth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/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Benefits of Market Segmentation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5" name="Picture 2" descr="Segment audience for better target market with marketing segmentation">
            <a:extLst>
              <a:ext uri="{FF2B5EF4-FFF2-40B4-BE49-F238E27FC236}">
                <a16:creationId xmlns:a16="http://schemas.microsoft.com/office/drawing/2014/main" id="{13A4D89D-1CC4-FBA2-620F-005AAD227E3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1" t="15406" r="8492" b="5612"/>
          <a:stretch/>
        </p:blipFill>
        <p:spPr bwMode="auto">
          <a:xfrm>
            <a:off x="342546" y="2102355"/>
            <a:ext cx="4244463" cy="4065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520281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3- </a:t>
            </a:r>
            <a:r>
              <a:rPr lang="nl-NL" sz="3600" dirty="0" err="1"/>
              <a:t>Segmentation</a:t>
            </a:r>
            <a:r>
              <a:rPr lang="nl-NL" sz="3600" dirty="0"/>
              <a:t> Variables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9772005"/>
              </p:ext>
            </p:extLst>
          </p:nvPr>
        </p:nvGraphicFramePr>
        <p:xfrm>
          <a:off x="5163070" y="1569571"/>
          <a:ext cx="6527555" cy="41636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163685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Tourism markets can be segmented according to three main variables: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A- Geographic Segmentation 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Based on where tourists live or come from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Local / regional tourists: From nearby areas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Domestic tourists: Travel within their own country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Inbound tourists: Arrive from another country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Helps businesses target specific geographic markets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Example: Marketing a ski resort to tourists from regions with cold, snowy winters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7586432"/>
              </p:ext>
            </p:extLst>
          </p:nvPr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Segmentation Standards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098" name="Picture 2" descr="The Vital Role of Market Segmentation in the Tourism Industry - TravelC">
            <a:extLst>
              <a:ext uri="{FF2B5EF4-FFF2-40B4-BE49-F238E27FC236}">
                <a16:creationId xmlns:a16="http://schemas.microsoft.com/office/drawing/2014/main" id="{8CB9F335-A317-3AB9-75A2-F063C4D703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314" y="2399132"/>
            <a:ext cx="4081970" cy="3471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7859769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3- </a:t>
            </a:r>
            <a:r>
              <a:rPr lang="nl-NL" sz="3600" dirty="0" err="1"/>
              <a:t>Segmentation</a:t>
            </a:r>
            <a:r>
              <a:rPr lang="nl-NL" sz="3600" dirty="0"/>
              <a:t> Variables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6475027"/>
              </p:ext>
            </p:extLst>
          </p:nvPr>
        </p:nvGraphicFramePr>
        <p:xfrm>
          <a:off x="5151744" y="1690091"/>
          <a:ext cx="6832838" cy="44752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3283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475213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B- Demographic Segmentation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It divides the tourism market based on measurable, statistical characteristics of tourists.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Age and gender: 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Different age and gender groups may have different travel preferences.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Ethnicity:</a:t>
                      </a: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 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May influence cultural needs, dietary requirements, and preferred holiday periods.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/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Segmentation Bases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5" name="Picture 2" descr="The Vital Role of Market Segmentation in the Tourism Industry - TravelC">
            <a:extLst>
              <a:ext uri="{FF2B5EF4-FFF2-40B4-BE49-F238E27FC236}">
                <a16:creationId xmlns:a16="http://schemas.microsoft.com/office/drawing/2014/main" id="{868197AE-1859-8C84-49F4-C3CDCA299E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314" y="2399132"/>
            <a:ext cx="4081970" cy="3471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3814348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3- </a:t>
            </a:r>
            <a:r>
              <a:rPr lang="nl-NL" sz="3600" dirty="0" err="1"/>
              <a:t>Segmentation</a:t>
            </a:r>
            <a:r>
              <a:rPr lang="nl-NL" sz="3600" dirty="0"/>
              <a:t> Variables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8829294"/>
              </p:ext>
            </p:extLst>
          </p:nvPr>
        </p:nvGraphicFramePr>
        <p:xfrm>
          <a:off x="5163072" y="1552985"/>
          <a:ext cx="6832838" cy="47079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3283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707904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B- Demographic Segmentation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1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Disposable income: 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The amount of money available after paying essential expenses. It influences what type of tourism products tourists can afford.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Family status / household structure: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 Families may have different tourism needs from couples or business </a:t>
                      </a:r>
                      <a:r>
                        <a:rPr lang="en-US" b="0" dirty="0" err="1">
                          <a:solidFill>
                            <a:schemeClr val="bg2"/>
                          </a:solidFill>
                        </a:rPr>
                        <a:t>travellers</a:t>
                      </a: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.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/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Segmentation Bases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5" name="Picture 2" descr="The Vital Role of Market Segmentation in the Tourism Industry - TravelC">
            <a:extLst>
              <a:ext uri="{FF2B5EF4-FFF2-40B4-BE49-F238E27FC236}">
                <a16:creationId xmlns:a16="http://schemas.microsoft.com/office/drawing/2014/main" id="{0EDCB810-582A-B27D-E313-61E782EAF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314" y="2399132"/>
            <a:ext cx="4081970" cy="3471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7104298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3- </a:t>
            </a:r>
            <a:r>
              <a:rPr lang="nl-NL" sz="3600" dirty="0" err="1"/>
              <a:t>Segmentation</a:t>
            </a:r>
            <a:r>
              <a:rPr lang="nl-NL" sz="3600" dirty="0"/>
              <a:t> Variables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3549547"/>
              </p:ext>
            </p:extLst>
          </p:nvPr>
        </p:nvGraphicFramePr>
        <p:xfrm>
          <a:off x="5163070" y="1569571"/>
          <a:ext cx="6527555" cy="41636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163685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C- Psychographic Segmentation 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Based on personality, lifestyle, interests, values and attitudes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Focuses on why tourists travel and what they value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Lifestyle: Active vs relaxed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Hiking/sports → active lifestyle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Spas/beaches → relaxed lifestyle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Socio-economic factors: Class, education and occupation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Influence tastes and spending habits.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/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Segmentation Bases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5" name="Picture 2" descr="The Vital Role of Market Segmentation in the Tourism Industry - TravelC">
            <a:extLst>
              <a:ext uri="{FF2B5EF4-FFF2-40B4-BE49-F238E27FC236}">
                <a16:creationId xmlns:a16="http://schemas.microsoft.com/office/drawing/2014/main" id="{605B7B2A-5C7A-1E06-3F0C-7273072E18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314" y="2399132"/>
            <a:ext cx="4081970" cy="3471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3645906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3- </a:t>
            </a:r>
            <a:r>
              <a:rPr lang="nl-NL" sz="3600" dirty="0" err="1"/>
              <a:t>Segmentation</a:t>
            </a:r>
            <a:r>
              <a:rPr lang="nl-NL" sz="3600" dirty="0"/>
              <a:t> Variables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4269566"/>
              </p:ext>
            </p:extLst>
          </p:nvPr>
        </p:nvGraphicFramePr>
        <p:xfrm>
          <a:off x="5163070" y="1569571"/>
          <a:ext cx="6527555" cy="41636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163685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C- Psychographic Segmentation 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1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Interests: Specific hobbies or passions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Golfers, history enthusiasts, birdwatchers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1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Values and attitudes: Beliefs and principles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Environmental values → ecotourism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Ethical values → responsible tourism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/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Segmentation Bases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5" name="Picture 2" descr="The Vital Role of Market Segmentation in the Tourism Industry - TravelC">
            <a:extLst>
              <a:ext uri="{FF2B5EF4-FFF2-40B4-BE49-F238E27FC236}">
                <a16:creationId xmlns:a16="http://schemas.microsoft.com/office/drawing/2014/main" id="{DFBBC0E5-19ED-9681-D5AE-B5A9054410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314" y="2399132"/>
            <a:ext cx="4081970" cy="3471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5416279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sz="3600" dirty="0"/>
            </a:br>
            <a:r>
              <a:rPr lang="nl-NL" sz="3600" dirty="0"/>
              <a:t>3- </a:t>
            </a:r>
            <a:r>
              <a:rPr lang="nl-NL" sz="3600" dirty="0" err="1"/>
              <a:t>Segmentation</a:t>
            </a:r>
            <a:r>
              <a:rPr lang="nl-NL" sz="3600" dirty="0"/>
              <a:t> Variables</a:t>
            </a:r>
            <a:br>
              <a:rPr lang="nl-NL" sz="3600" dirty="0"/>
            </a:b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9436376"/>
              </p:ext>
            </p:extLst>
          </p:nvPr>
        </p:nvGraphicFramePr>
        <p:xfrm>
          <a:off x="5163070" y="1569571"/>
          <a:ext cx="6527555" cy="41636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163685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D- </a:t>
                      </a:r>
                      <a:r>
                        <a:rPr lang="en-US" b="1" dirty="0" err="1">
                          <a:solidFill>
                            <a:schemeClr val="bg2"/>
                          </a:solidFill>
                        </a:rPr>
                        <a:t>Behavioural</a:t>
                      </a: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 Segmentation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Based on tourists’ </a:t>
                      </a:r>
                      <a:r>
                        <a:rPr lang="en-US" b="1" dirty="0" err="1">
                          <a:solidFill>
                            <a:schemeClr val="bg2"/>
                          </a:solidFill>
                        </a:rPr>
                        <a:t>behaviours</a:t>
                      </a: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 and actions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1" dirty="0">
                        <a:solidFill>
                          <a:schemeClr val="bg2"/>
                        </a:solidFill>
                      </a:endParaRP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Travel frequency: How often they travel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Spending habits: How much they spend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Travel motivations: Why they travel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Booking </a:t>
                      </a:r>
                      <a:r>
                        <a:rPr lang="en-US" b="0" dirty="0" err="1">
                          <a:solidFill>
                            <a:schemeClr val="bg2"/>
                          </a:solidFill>
                        </a:rPr>
                        <a:t>behaviour</a:t>
                      </a: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: How and when they book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Destination loyalty: First-time vs repeat visitors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/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Segmentation Bases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5" name="Picture 2" descr="The Vital Role of Market Segmentation in the Tourism Industry - TravelC">
            <a:extLst>
              <a:ext uri="{FF2B5EF4-FFF2-40B4-BE49-F238E27FC236}">
                <a16:creationId xmlns:a16="http://schemas.microsoft.com/office/drawing/2014/main" id="{E9FC2A2F-C7CD-2C30-8E6C-52B4659CE2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314" y="2399132"/>
            <a:ext cx="4081970" cy="3471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0487397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Components</a:t>
            </a:r>
            <a:r>
              <a:rPr lang="nl-NL" sz="3600" dirty="0"/>
              <a:t> of </a:t>
            </a:r>
            <a:r>
              <a:rPr lang="nl-NL" sz="3600" dirty="0" err="1"/>
              <a:t>the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r>
              <a:rPr lang="nl-NL" sz="3600" dirty="0"/>
              <a:t> System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8676019"/>
              </p:ext>
            </p:extLst>
          </p:nvPr>
        </p:nvGraphicFramePr>
        <p:xfrm>
          <a:off x="5163070" y="1569571"/>
          <a:ext cx="6527555" cy="41636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163685"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Attraction: Why do tourists visit?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Accessibility: How can tourists reach the destination?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Accommodation: Where can tourists stay?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Amenities: What facilities and services are available?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Activities: What can tourists do?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2023264"/>
              </p:ext>
            </p:extLst>
          </p:nvPr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Five Vital Components: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B10508F5-6F89-B0A3-2567-BE870B4EE00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87467253"/>
              </p:ext>
            </p:extLst>
          </p:nvPr>
        </p:nvGraphicFramePr>
        <p:xfrm>
          <a:off x="226594" y="2020343"/>
          <a:ext cx="3814420" cy="4059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1881475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Components</a:t>
            </a:r>
            <a:r>
              <a:rPr lang="nl-NL" sz="3600" dirty="0"/>
              <a:t> of </a:t>
            </a:r>
            <a:r>
              <a:rPr lang="nl-NL" sz="3600" dirty="0" err="1"/>
              <a:t>the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r>
              <a:rPr lang="nl-NL" sz="3600" dirty="0"/>
              <a:t> System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8511460"/>
              </p:ext>
            </p:extLst>
          </p:nvPr>
        </p:nvGraphicFramePr>
        <p:xfrm>
          <a:off x="5163070" y="1569571"/>
          <a:ext cx="6527555" cy="41636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163685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Attractions are a key component of tourism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Provide the main reason for visiting a destination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Attract tourists from different places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Offer opportunities for experience, enjoyment and participation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Can include: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Natural and cultural resources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Historical and archaeological sites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Events and festivals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Leisure and entertainment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2516117"/>
              </p:ext>
            </p:extLst>
          </p:nvPr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A- Attraction: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2290" name="Picture 2" descr="The BEST Hřensko Tours and Excursions in 2026 - FREE Cancellation |  GetYourGuide">
            <a:extLst>
              <a:ext uri="{FF2B5EF4-FFF2-40B4-BE49-F238E27FC236}">
                <a16:creationId xmlns:a16="http://schemas.microsoft.com/office/drawing/2014/main" id="{97908F1B-C7EF-C995-9617-C3690568A3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45" y="2771974"/>
            <a:ext cx="4607205" cy="3071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9377115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Components</a:t>
            </a:r>
            <a:r>
              <a:rPr lang="nl-NL" sz="3600" dirty="0"/>
              <a:t> of </a:t>
            </a:r>
            <a:r>
              <a:rPr lang="nl-NL" sz="3600" dirty="0" err="1"/>
              <a:t>the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r>
              <a:rPr lang="nl-NL" sz="3600" dirty="0"/>
              <a:t> System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9793889"/>
              </p:ext>
            </p:extLst>
          </p:nvPr>
        </p:nvGraphicFramePr>
        <p:xfrm>
          <a:off x="5163070" y="1569571"/>
          <a:ext cx="6527555" cy="41636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163685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1- Natural Attractions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2- Man-made Attractions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/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A- Attraction: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FA56EA3-4C67-6EE7-0251-0781F2AE0A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0413288"/>
              </p:ext>
            </p:extLst>
          </p:nvPr>
        </p:nvGraphicFramePr>
        <p:xfrm>
          <a:off x="5003143" y="2221556"/>
          <a:ext cx="6874428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37214">
                  <a:extLst>
                    <a:ext uri="{9D8B030D-6E8A-4147-A177-3AD203B41FA5}">
                      <a16:colId xmlns:a16="http://schemas.microsoft.com/office/drawing/2014/main" val="1555554971"/>
                    </a:ext>
                  </a:extLst>
                </a:gridCol>
                <a:gridCol w="3437214">
                  <a:extLst>
                    <a:ext uri="{9D8B030D-6E8A-4147-A177-3AD203B41FA5}">
                      <a16:colId xmlns:a16="http://schemas.microsoft.com/office/drawing/2014/main" val="20444913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Mountains</a:t>
                      </a:r>
                      <a:endParaRPr lang="en-DE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Beaches</a:t>
                      </a:r>
                      <a:endParaRPr lang="en-DE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95341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Lakes and rivers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Landscapes</a:t>
                      </a:r>
                      <a:endParaRPr lang="en-DE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56763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Flora and fauna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Wildlife and national parks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0653164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3302CC26-9E28-D6C3-F767-356E4409AB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4620161"/>
              </p:ext>
            </p:extLst>
          </p:nvPr>
        </p:nvGraphicFramePr>
        <p:xfrm>
          <a:off x="5011454" y="4367136"/>
          <a:ext cx="7068338" cy="138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34169">
                  <a:extLst>
                    <a:ext uri="{9D8B030D-6E8A-4147-A177-3AD203B41FA5}">
                      <a16:colId xmlns:a16="http://schemas.microsoft.com/office/drawing/2014/main" val="282860858"/>
                    </a:ext>
                  </a:extLst>
                </a:gridCol>
                <a:gridCol w="3534169">
                  <a:extLst>
                    <a:ext uri="{9D8B030D-6E8A-4147-A177-3AD203B41FA5}">
                      <a16:colId xmlns:a16="http://schemas.microsoft.com/office/drawing/2014/main" val="338760954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Monuments and historical buildings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Museums</a:t>
                      </a:r>
                      <a:endParaRPr lang="en-DE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39343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Religious sites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Festivals and events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77534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Theme and leisure parks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Shopping areas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9612312"/>
                  </a:ext>
                </a:extLst>
              </a:tr>
            </a:tbl>
          </a:graphicData>
        </a:graphic>
      </p:graphicFrame>
      <p:pic>
        <p:nvPicPr>
          <p:cNvPr id="13314" name="Picture 2" descr="THE 15 BEST Things to Do in Germany (2026) - Must-See Attractions">
            <a:extLst>
              <a:ext uri="{FF2B5EF4-FFF2-40B4-BE49-F238E27FC236}">
                <a16:creationId xmlns:a16="http://schemas.microsoft.com/office/drawing/2014/main" id="{9DCCB085-0E75-7BC8-3AA6-DFFBB22FB2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662" y="2221556"/>
            <a:ext cx="4182347" cy="4182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1148658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Components</a:t>
            </a:r>
            <a:r>
              <a:rPr lang="nl-NL" sz="3600" dirty="0"/>
              <a:t> of </a:t>
            </a:r>
            <a:r>
              <a:rPr lang="nl-NL" sz="3600" dirty="0" err="1"/>
              <a:t>the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r>
              <a:rPr lang="nl-NL" sz="3600" dirty="0"/>
              <a:t> System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968424"/>
              </p:ext>
            </p:extLst>
          </p:nvPr>
        </p:nvGraphicFramePr>
        <p:xfrm>
          <a:off x="5163070" y="1569571"/>
          <a:ext cx="6527555" cy="41636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163685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Accessibility refers to how easily tourists can reach a destination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An attractive destination needs effective transport connections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Accessibility influences: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Travel time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Travel cost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Convenience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Destination choice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7436302"/>
              </p:ext>
            </p:extLst>
          </p:nvPr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B- Accessibility: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B10508F5-6F89-B0A3-2567-BE870B4EE006}"/>
              </a:ext>
            </a:extLst>
          </p:cNvPr>
          <p:cNvGraphicFramePr/>
          <p:nvPr/>
        </p:nvGraphicFramePr>
        <p:xfrm>
          <a:off x="226594" y="2020343"/>
          <a:ext cx="3814420" cy="4059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21347652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Components</a:t>
            </a:r>
            <a:r>
              <a:rPr lang="nl-NL" sz="3600" dirty="0"/>
              <a:t> of </a:t>
            </a:r>
            <a:r>
              <a:rPr lang="nl-NL" sz="3600" dirty="0" err="1"/>
              <a:t>the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r>
              <a:rPr lang="nl-NL" sz="3600" dirty="0"/>
              <a:t> System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0749485"/>
              </p:ext>
            </p:extLst>
          </p:nvPr>
        </p:nvGraphicFramePr>
        <p:xfrm>
          <a:off x="5163070" y="1569571"/>
          <a:ext cx="6527555" cy="45677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163685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1- Surface Transportation: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 Roads and railways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Suitable for short and medium distances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Often relatively affordable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2- Air Transportation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Fastest option for long-distance travel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Connects distant destinations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Generally more expensive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3- Water Transportation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Travel by ships, boats and ferries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Important for islands and coastal destinations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469340"/>
              </p:ext>
            </p:extLst>
          </p:nvPr>
        </p:nvGraphicFramePr>
        <p:xfrm>
          <a:off x="202440" y="1627339"/>
          <a:ext cx="4565588" cy="12759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B- Accessibility: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Main Types of Transportation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lang="en-US" b="1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4338" name="Picture 2" descr="IMPORTANCE OF TRANSPORTATION TO A BETTER PERFORMING TRAVEL AND TOURISM  INDUSTRY">
            <a:extLst>
              <a:ext uri="{FF2B5EF4-FFF2-40B4-BE49-F238E27FC236}">
                <a16:creationId xmlns:a16="http://schemas.microsoft.com/office/drawing/2014/main" id="{1F0C1C49-66BC-95D2-437B-1B0DDA49DA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57" y="2780928"/>
            <a:ext cx="4438868" cy="3329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3697986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Components</a:t>
            </a:r>
            <a:r>
              <a:rPr lang="nl-NL" sz="3600" dirty="0"/>
              <a:t> of </a:t>
            </a:r>
            <a:r>
              <a:rPr lang="nl-NL" sz="3600" dirty="0" err="1"/>
              <a:t>the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r>
              <a:rPr lang="nl-NL" sz="3600" dirty="0"/>
              <a:t> System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1716727"/>
              </p:ext>
            </p:extLst>
          </p:nvPr>
        </p:nvGraphicFramePr>
        <p:xfrm>
          <a:off x="5163070" y="1569571"/>
          <a:ext cx="6527555" cy="41636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163685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Provides lodging, food and beverage services for tourists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Should offer: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Comfortable accommodation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Good-quality facilities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Satisfactory services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Influences tourists’ destination choice and experience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6635026"/>
              </p:ext>
            </p:extLst>
          </p:nvPr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C- Accommodation: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B10508F5-6F89-B0A3-2567-BE870B4EE006}"/>
              </a:ext>
            </a:extLst>
          </p:cNvPr>
          <p:cNvGraphicFramePr/>
          <p:nvPr/>
        </p:nvGraphicFramePr>
        <p:xfrm>
          <a:off x="226594" y="2020343"/>
          <a:ext cx="3814420" cy="4059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14335933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Components</a:t>
            </a:r>
            <a:r>
              <a:rPr lang="nl-NL" sz="3600" dirty="0"/>
              <a:t> of </a:t>
            </a:r>
            <a:r>
              <a:rPr lang="nl-NL" sz="3600" dirty="0" err="1"/>
              <a:t>the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r>
              <a:rPr lang="nl-NL" sz="3600" dirty="0"/>
              <a:t> System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4865348"/>
              </p:ext>
            </p:extLst>
          </p:nvPr>
        </p:nvGraphicFramePr>
        <p:xfrm>
          <a:off x="5163070" y="1569571"/>
          <a:ext cx="6527555" cy="45677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163685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Types of Accommodation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1- Serviced Accommodation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</a:t>
                      </a: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Provides lodging and additional services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2- Self-Catering / Supplementary Accommodation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Provides accommodation with limited or no hotel-style services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Guests may prepare their own food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/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C- Accommodation: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3F935AEA-5F3C-4E21-CA0A-8ED5235C35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3388512"/>
              </p:ext>
            </p:extLst>
          </p:nvPr>
        </p:nvGraphicFramePr>
        <p:xfrm>
          <a:off x="5198221" y="5845726"/>
          <a:ext cx="673041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5207">
                  <a:extLst>
                    <a:ext uri="{9D8B030D-6E8A-4147-A177-3AD203B41FA5}">
                      <a16:colId xmlns:a16="http://schemas.microsoft.com/office/drawing/2014/main" val="1404945073"/>
                    </a:ext>
                  </a:extLst>
                </a:gridCol>
                <a:gridCol w="3365207">
                  <a:extLst>
                    <a:ext uri="{9D8B030D-6E8A-4147-A177-3AD203B41FA5}">
                      <a16:colId xmlns:a16="http://schemas.microsoft.com/office/drawing/2014/main" val="123046167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Youth hostels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Holiday villages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2534333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3DEB709B-8EE4-6432-D716-5C962444A1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2855266"/>
              </p:ext>
            </p:extLst>
          </p:nvPr>
        </p:nvGraphicFramePr>
        <p:xfrm>
          <a:off x="5198221" y="2937627"/>
          <a:ext cx="6730412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5206">
                  <a:extLst>
                    <a:ext uri="{9D8B030D-6E8A-4147-A177-3AD203B41FA5}">
                      <a16:colId xmlns:a16="http://schemas.microsoft.com/office/drawing/2014/main" val="1404945073"/>
                    </a:ext>
                  </a:extLst>
                </a:gridCol>
                <a:gridCol w="3365206">
                  <a:extLst>
                    <a:ext uri="{9D8B030D-6E8A-4147-A177-3AD203B41FA5}">
                      <a16:colId xmlns:a16="http://schemas.microsoft.com/office/drawing/2014/main" val="123046167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Hotels</a:t>
                      </a:r>
                      <a:endParaRPr lang="en-DE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Resorts</a:t>
                      </a:r>
                      <a:endParaRPr lang="en-DE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25343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Guest houses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Motels</a:t>
                      </a:r>
                      <a:endParaRPr lang="en-DE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560364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Boutique hotels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Heritage hotels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9877857"/>
                  </a:ext>
                </a:extLst>
              </a:tr>
            </a:tbl>
          </a:graphicData>
        </a:graphic>
      </p:graphicFrame>
      <p:pic>
        <p:nvPicPr>
          <p:cNvPr id="15362" name="Picture 2" descr="Different Types of Accommodations in Australia | World Tourism Forum">
            <a:extLst>
              <a:ext uri="{FF2B5EF4-FFF2-40B4-BE49-F238E27FC236}">
                <a16:creationId xmlns:a16="http://schemas.microsoft.com/office/drawing/2014/main" id="{3A426E47-8527-C98A-9284-7A4B9DD935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224" y="2675994"/>
            <a:ext cx="4487222" cy="3197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9829632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Components</a:t>
            </a:r>
            <a:r>
              <a:rPr lang="nl-NL" sz="3600" dirty="0"/>
              <a:t> of </a:t>
            </a:r>
            <a:r>
              <a:rPr lang="nl-NL" sz="3600" dirty="0" err="1"/>
              <a:t>the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r>
              <a:rPr lang="nl-NL" sz="3600" dirty="0"/>
              <a:t> System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2752615"/>
              </p:ext>
            </p:extLst>
          </p:nvPr>
        </p:nvGraphicFramePr>
        <p:xfrm>
          <a:off x="5163070" y="1569571"/>
          <a:ext cx="6527555" cy="45677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163685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Amenities are the facilities and services that support and enhance the tourist experience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Complement the main tourist attractions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Make a destination more convenient, comfortable and enjoyable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Include basic infrastructure and visitor services: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Roads and transport infrastructure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Internet and telecommunications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ATMs and foreign exchange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Hospitals and police services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Ticketing and visa services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86400"/>
              </p:ext>
            </p:extLst>
          </p:nvPr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D- Amenities: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B10508F5-6F89-B0A3-2567-BE870B4EE006}"/>
              </a:ext>
            </a:extLst>
          </p:cNvPr>
          <p:cNvGraphicFramePr/>
          <p:nvPr/>
        </p:nvGraphicFramePr>
        <p:xfrm>
          <a:off x="226594" y="2020343"/>
          <a:ext cx="3814420" cy="4059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27314381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Components</a:t>
            </a:r>
            <a:r>
              <a:rPr lang="nl-NL" sz="3600" dirty="0"/>
              <a:t> of </a:t>
            </a:r>
            <a:r>
              <a:rPr lang="nl-NL" sz="3600" dirty="0" err="1"/>
              <a:t>the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r>
              <a:rPr lang="nl-NL" sz="3600" dirty="0"/>
              <a:t> System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9306988"/>
              </p:ext>
            </p:extLst>
          </p:nvPr>
        </p:nvGraphicFramePr>
        <p:xfrm>
          <a:off x="5163070" y="1569571"/>
          <a:ext cx="6527555" cy="41636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163685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Types of Amenities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1- Natural Amenities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1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2- Man-made Amenities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804044"/>
              </p:ext>
            </p:extLst>
          </p:nvPr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D- Amenities: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73D56112-53B8-46CD-5C7F-CE32842A39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4474356"/>
              </p:ext>
            </p:extLst>
          </p:nvPr>
        </p:nvGraphicFramePr>
        <p:xfrm>
          <a:off x="5163070" y="4223404"/>
          <a:ext cx="6977738" cy="138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88869">
                  <a:extLst>
                    <a:ext uri="{9D8B030D-6E8A-4147-A177-3AD203B41FA5}">
                      <a16:colId xmlns:a16="http://schemas.microsoft.com/office/drawing/2014/main" val="3595291152"/>
                    </a:ext>
                  </a:extLst>
                </a:gridCol>
                <a:gridCol w="3488869">
                  <a:extLst>
                    <a:ext uri="{9D8B030D-6E8A-4147-A177-3AD203B41FA5}">
                      <a16:colId xmlns:a16="http://schemas.microsoft.com/office/drawing/2014/main" val="266651425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Swimming pools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Entertainment and recreation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45554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Music, dance and cinema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Festivals and fairs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27514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Internet and communication services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048408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2EF704A1-8DAC-5BBC-9DBF-3623DBE5CE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8097398"/>
              </p:ext>
            </p:extLst>
          </p:nvPr>
        </p:nvGraphicFramePr>
        <p:xfrm>
          <a:off x="5120469" y="2503676"/>
          <a:ext cx="6885148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42574">
                  <a:extLst>
                    <a:ext uri="{9D8B030D-6E8A-4147-A177-3AD203B41FA5}">
                      <a16:colId xmlns:a16="http://schemas.microsoft.com/office/drawing/2014/main" val="3595291152"/>
                    </a:ext>
                  </a:extLst>
                </a:gridCol>
                <a:gridCol w="3442574">
                  <a:extLst>
                    <a:ext uri="{9D8B030D-6E8A-4147-A177-3AD203B41FA5}">
                      <a16:colId xmlns:a16="http://schemas.microsoft.com/office/drawing/2014/main" val="266651425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Beaches and seashores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Fishing</a:t>
                      </a:r>
                      <a:endParaRPr lang="en-DE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745554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Trekking and rock climbing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Sightseeing</a:t>
                      </a:r>
                      <a:endParaRPr lang="en-DE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27514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Rivers and scenic landscapes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048408"/>
                  </a:ext>
                </a:extLst>
              </a:tr>
            </a:tbl>
          </a:graphicData>
        </a:graphic>
      </p:graphicFrame>
      <p:pic>
        <p:nvPicPr>
          <p:cNvPr id="16388" name="Picture 4" descr="Tour Altinkum Travel Rundreisen: Alle Touren 2026/2027 - TourRadar">
            <a:extLst>
              <a:ext uri="{FF2B5EF4-FFF2-40B4-BE49-F238E27FC236}">
                <a16:creationId xmlns:a16="http://schemas.microsoft.com/office/drawing/2014/main" id="{EE35AFFC-99DC-2339-A6FB-E98895CA06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89" y="2824829"/>
            <a:ext cx="4620635" cy="3080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8462352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4- </a:t>
            </a:r>
            <a:r>
              <a:rPr lang="nl-NL" sz="3600" dirty="0" err="1"/>
              <a:t>Components</a:t>
            </a:r>
            <a:r>
              <a:rPr lang="nl-NL" sz="3600" dirty="0"/>
              <a:t> of </a:t>
            </a:r>
            <a:r>
              <a:rPr lang="nl-NL" sz="3600" dirty="0" err="1"/>
              <a:t>the</a:t>
            </a:r>
            <a:r>
              <a:rPr lang="nl-NL" sz="3600" dirty="0"/>
              <a:t> </a:t>
            </a:r>
            <a:r>
              <a:rPr lang="nl-NL" sz="3600" dirty="0" err="1"/>
              <a:t>Tourism</a:t>
            </a:r>
            <a:r>
              <a:rPr lang="nl-NL" sz="3600" dirty="0"/>
              <a:t> System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875039" y="1709537"/>
            <a:ext cx="0" cy="4163685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9169971"/>
              </p:ext>
            </p:extLst>
          </p:nvPr>
        </p:nvGraphicFramePr>
        <p:xfrm>
          <a:off x="5163070" y="1569571"/>
          <a:ext cx="6527555" cy="45677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2755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163685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Activities are experiences and actions that tourists can participate in at a destination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Enhance the tourist experience and complement attractions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Allow tourists to experience and interact with the destination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1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Examples: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Boating and cruises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Guided tours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Hiking and trekking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Skiing 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Paragliding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9601284"/>
              </p:ext>
            </p:extLst>
          </p:nvPr>
        </p:nvGraphicFramePr>
        <p:xfrm>
          <a:off x="202440" y="1627339"/>
          <a:ext cx="4565588" cy="594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5588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E- Activities: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15CF679-7893-8FC0-3527-3E59E77F3AD3}"/>
              </a:ext>
            </a:extLst>
          </p:cNvPr>
          <p:cNvSpPr txBox="1"/>
          <p:nvPr/>
        </p:nvSpPr>
        <p:spPr>
          <a:xfrm>
            <a:off x="2453268" y="4282068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B10508F5-6F89-B0A3-2567-BE870B4EE006}"/>
              </a:ext>
            </a:extLst>
          </p:cNvPr>
          <p:cNvGraphicFramePr/>
          <p:nvPr/>
        </p:nvGraphicFramePr>
        <p:xfrm>
          <a:off x="226594" y="2020343"/>
          <a:ext cx="3814420" cy="4059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19711974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2059</TotalTime>
  <Words>1383</Words>
  <Application>Microsoft Macintosh PowerPoint</Application>
  <PresentationFormat>Custom</PresentationFormat>
  <Paragraphs>370</Paragraphs>
  <Slides>26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Minion</vt:lpstr>
      <vt:lpstr>Arial</vt:lpstr>
      <vt:lpstr>Georgia</vt:lpstr>
      <vt:lpstr>Calibri</vt:lpstr>
      <vt:lpstr>Wingdings</vt:lpstr>
      <vt:lpstr>Corporate template-set Universiteit Leiden</vt:lpstr>
      <vt:lpstr>Structure of Tourism Markets  European Institute of Innovation, Entrepreneurship and Technology Lessingstraße 79, 13158 Berlin, Germany </vt:lpstr>
      <vt:lpstr>Outline</vt:lpstr>
      <vt:lpstr>   1- Tourism Market Segmentation   </vt:lpstr>
      <vt:lpstr>   1- Tourism Market Segmentation   </vt:lpstr>
      <vt:lpstr>   1- Tourism Market Segmentation   </vt:lpstr>
      <vt:lpstr>   1- Tourism Market Segmentation   </vt:lpstr>
      <vt:lpstr>   1- Tourism Market Segmentation   </vt:lpstr>
      <vt:lpstr>  2- Benefits of Market Segmentation  </vt:lpstr>
      <vt:lpstr>  2- Benefits of Market Segmentation  </vt:lpstr>
      <vt:lpstr> 3- Segmentation Variables </vt:lpstr>
      <vt:lpstr> 3- Segmentation Variables </vt:lpstr>
      <vt:lpstr> 3- Segmentation Variables </vt:lpstr>
      <vt:lpstr> 3- Segmentation Variables </vt:lpstr>
      <vt:lpstr> 3- Segmentation Variables </vt:lpstr>
      <vt:lpstr> 3- Segmentation Variables </vt:lpstr>
      <vt:lpstr>4- Components of the Tourism System</vt:lpstr>
      <vt:lpstr>4- Components of the Tourism System</vt:lpstr>
      <vt:lpstr>4- Components of the Tourism System</vt:lpstr>
      <vt:lpstr>4- Components of the Tourism System</vt:lpstr>
      <vt:lpstr>4- Components of the Tourism System</vt:lpstr>
      <vt:lpstr>4- Components of the Tourism System</vt:lpstr>
      <vt:lpstr>4- Components of the Tourism System</vt:lpstr>
      <vt:lpstr>4- Components of the Tourism System</vt:lpstr>
      <vt:lpstr>4- Components of the Tourism System</vt:lpstr>
      <vt:lpstr>4- Components of the Tourism System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227</cp:revision>
  <dcterms:created xsi:type="dcterms:W3CDTF">2023-10-18T00:40:52Z</dcterms:created>
  <dcterms:modified xsi:type="dcterms:W3CDTF">2026-09-23T10:28:39Z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