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64"/>
  </p:notesMasterIdLst>
  <p:handoutMasterIdLst>
    <p:handoutMasterId r:id="rId65"/>
  </p:handoutMasterIdLst>
  <p:sldIdLst>
    <p:sldId id="256" r:id="rId5"/>
    <p:sldId id="257" r:id="rId6"/>
    <p:sldId id="268" r:id="rId7"/>
    <p:sldId id="270" r:id="rId8"/>
    <p:sldId id="271" r:id="rId9"/>
    <p:sldId id="272" r:id="rId10"/>
    <p:sldId id="290" r:id="rId11"/>
    <p:sldId id="291" r:id="rId12"/>
    <p:sldId id="292" r:id="rId13"/>
    <p:sldId id="293" r:id="rId14"/>
    <p:sldId id="295" r:id="rId15"/>
    <p:sldId id="294" r:id="rId16"/>
    <p:sldId id="296" r:id="rId17"/>
    <p:sldId id="297" r:id="rId18"/>
    <p:sldId id="298" r:id="rId19"/>
    <p:sldId id="299" r:id="rId20"/>
    <p:sldId id="300" r:id="rId21"/>
    <p:sldId id="301" r:id="rId22"/>
    <p:sldId id="302" r:id="rId23"/>
    <p:sldId id="303" r:id="rId24"/>
    <p:sldId id="273" r:id="rId25"/>
    <p:sldId id="304" r:id="rId26"/>
    <p:sldId id="305" r:id="rId27"/>
    <p:sldId id="306" r:id="rId28"/>
    <p:sldId id="307" r:id="rId29"/>
    <p:sldId id="308" r:id="rId30"/>
    <p:sldId id="309" r:id="rId31"/>
    <p:sldId id="310" r:id="rId32"/>
    <p:sldId id="311" r:id="rId33"/>
    <p:sldId id="312" r:id="rId34"/>
    <p:sldId id="313" r:id="rId35"/>
    <p:sldId id="314" r:id="rId36"/>
    <p:sldId id="315" r:id="rId37"/>
    <p:sldId id="316" r:id="rId38"/>
    <p:sldId id="317" r:id="rId39"/>
    <p:sldId id="318" r:id="rId40"/>
    <p:sldId id="319" r:id="rId41"/>
    <p:sldId id="320" r:id="rId42"/>
    <p:sldId id="321" r:id="rId43"/>
    <p:sldId id="322" r:id="rId44"/>
    <p:sldId id="323" r:id="rId45"/>
    <p:sldId id="324" r:id="rId46"/>
    <p:sldId id="325" r:id="rId47"/>
    <p:sldId id="326" r:id="rId48"/>
    <p:sldId id="327" r:id="rId49"/>
    <p:sldId id="329" r:id="rId50"/>
    <p:sldId id="328" r:id="rId51"/>
    <p:sldId id="330" r:id="rId52"/>
    <p:sldId id="331" r:id="rId53"/>
    <p:sldId id="332" r:id="rId54"/>
    <p:sldId id="333" r:id="rId55"/>
    <p:sldId id="334" r:id="rId56"/>
    <p:sldId id="335" r:id="rId57"/>
    <p:sldId id="336" r:id="rId58"/>
    <p:sldId id="337" r:id="rId59"/>
    <p:sldId id="338" r:id="rId60"/>
    <p:sldId id="339" r:id="rId61"/>
    <p:sldId id="340" r:id="rId62"/>
    <p:sldId id="269" r:id="rId63"/>
  </p:sldIdLst>
  <p:sldSz cx="12198350" cy="6858000"/>
  <p:notesSz cx="6858000" cy="9144000"/>
  <p:embeddedFontLst>
    <p:embeddedFont>
      <p:font typeface="Calibri" panose="020F0502020204030204" pitchFamily="34" charset="0"/>
      <p:regular r:id="rId66"/>
      <p:bold r:id="rId67"/>
      <p:italic r:id="rId68"/>
      <p:boldItalic r:id="rId69"/>
    </p:embeddedFont>
    <p:embeddedFont>
      <p:font typeface="Georgia" panose="02040502050405020303" pitchFamily="18" charset="0"/>
      <p:regular r:id="rId70"/>
      <p:bold r:id="rId71"/>
      <p:italic r:id="rId72"/>
      <p:boldItalic r:id="rId73"/>
    </p:embeddedFont>
    <p:embeddedFont>
      <p:font typeface="Minion" panose="02000503070000020003" pitchFamily="2" charset="0"/>
      <p:regular r:id="rId74"/>
      <p:bold r:id="rId75"/>
      <p:italic r:id="rId76"/>
      <p:boldItalic r:id="rId77"/>
    </p:embeddedFont>
  </p:embeddedFontLst>
  <p:custDataLst>
    <p:tags r:id="rId78"/>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p:cViewPr>
        <p:scale>
          <a:sx n="119" d="100"/>
          <a:sy n="119" d="100"/>
        </p:scale>
        <p:origin x="288" y="-8"/>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3.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font" Target="fonts/font9.fntdata"/><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font" Target="fonts/font4.fntdata"/><Relationship Id="rId77"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7.fntdata"/><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5.fntdata"/><Relationship Id="rId75"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openxmlformats.org/officeDocument/2006/relationships/font" Target="fonts/font8.fntdata"/><Relationship Id="rId78" Type="http://schemas.openxmlformats.org/officeDocument/2006/relationships/tags" Target="tags/tag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1.fntdata"/><Relationship Id="rId7" Type="http://schemas.openxmlformats.org/officeDocument/2006/relationships/slide" Target="slides/slide3.xml"/><Relationship Id="rId71" Type="http://schemas.openxmlformats.org/officeDocument/2006/relationships/font" Target="fonts/font6.fntdata"/><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font" Target="fonts/font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13-12-2024</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13-12-2024</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13-12-2024</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de-DE" dirty="0" err="1"/>
              <a:t>Sociology</a:t>
            </a:r>
            <a:r>
              <a:rPr lang="de-DE" dirty="0"/>
              <a:t> </a:t>
            </a:r>
            <a:r>
              <a:rPr lang="de-DE" dirty="0" err="1"/>
              <a:t>of</a:t>
            </a:r>
            <a:r>
              <a:rPr lang="de-DE" dirty="0"/>
              <a:t> </a:t>
            </a:r>
            <a:r>
              <a:rPr lang="de-DE" dirty="0" err="1"/>
              <a:t>Tourism</a:t>
            </a: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latin typeface="Calibri" panose="020F0502020204030204" pitchFamily="34" charset="0"/>
                <a:cs typeface="Calibri" panose="020F0502020204030204" pitchFamily="34" charset="0"/>
              </a:rPr>
              <a:t>-</a:t>
            </a:r>
            <a:r>
              <a:rPr lang="en-DE" sz="1800" b="1" dirty="0">
                <a:effectLst/>
                <a:latin typeface="Calibri" panose="020F0502020204030204" pitchFamily="34" charset="0"/>
                <a:ea typeface="Calibri" panose="020F0502020204030204" pitchFamily="34" charset="0"/>
                <a:cs typeface="Calibri" panose="020F0502020204030204" pitchFamily="34" charset="0"/>
              </a:rPr>
              <a:t>The </a:t>
            </a:r>
            <a:r>
              <a:rPr lang="en-US" sz="1800" b="1" dirty="0">
                <a:effectLst/>
                <a:latin typeface="Calibri" panose="020F0502020204030204" pitchFamily="34" charset="0"/>
                <a:ea typeface="Calibri" panose="020F0502020204030204" pitchFamily="34" charset="0"/>
                <a:cs typeface="Calibri" panose="020F0502020204030204" pitchFamily="34" charset="0"/>
              </a:rPr>
              <a:t>Development</a:t>
            </a:r>
            <a:r>
              <a:rPr lang="en-DE" sz="1800" b="1" dirty="0">
                <a:effectLst/>
                <a:latin typeface="Calibri" panose="020F0502020204030204" pitchFamily="34" charset="0"/>
                <a:ea typeface="Calibri" panose="020F0502020204030204" pitchFamily="34" charset="0"/>
                <a:cs typeface="Calibri" panose="020F0502020204030204" pitchFamily="34" charset="0"/>
              </a:rPr>
              <a:t> of Social Media in Tourism</a:t>
            </a:r>
            <a:r>
              <a:rPr lang="en-DE" dirty="0">
                <a:effectLst/>
                <a:latin typeface="Calibri" panose="020F0502020204030204" pitchFamily="34" charset="0"/>
                <a:cs typeface="Calibri" panose="020F0502020204030204" pitchFamily="34" charset="0"/>
              </a:rPr>
              <a:t> </a:t>
            </a:r>
            <a:endParaRPr lang="nl-NL" dirty="0">
              <a:latin typeface="Calibri" panose="020F0502020204030204" pitchFamily="34" charset="0"/>
              <a:cs typeface="Calibri" panose="020F0502020204030204" pitchFamily="34" charset="0"/>
            </a:endParaRPr>
          </a:p>
          <a:p>
            <a:r>
              <a:rPr lang="nl-NL" dirty="0">
                <a:latin typeface="Calibri" panose="020F0502020204030204" pitchFamily="34" charset="0"/>
                <a:cs typeface="Calibri" panose="020F0502020204030204" pitchFamily="34" charset="0"/>
              </a:rPr>
              <a:t>-</a:t>
            </a:r>
            <a:r>
              <a:rPr lang="en-DE" sz="1800" b="1" kern="100" dirty="0">
                <a:effectLst/>
                <a:latin typeface="Calibri" panose="020F0502020204030204" pitchFamily="34" charset="0"/>
                <a:ea typeface="Calibri" panose="020F0502020204030204" pitchFamily="34" charset="0"/>
                <a:cs typeface="Calibri" panose="020F0502020204030204" pitchFamily="34" charset="0"/>
              </a:rPr>
              <a:t>Information and Communication Technologies</a:t>
            </a:r>
            <a:r>
              <a:rPr lang="en-US" sz="1800" b="1" kern="100" dirty="0">
                <a:effectLst/>
                <a:latin typeface="Calibri" panose="020F0502020204030204" pitchFamily="34" charset="0"/>
                <a:ea typeface="Calibri" panose="020F0502020204030204" pitchFamily="34" charset="0"/>
                <a:cs typeface="Calibri" panose="020F0502020204030204" pitchFamily="34" charset="0"/>
              </a:rPr>
              <a:t> and Tourism</a:t>
            </a:r>
            <a:endParaRPr lang="en-DE" sz="1800" kern="100" dirty="0">
              <a:effectLst/>
              <a:latin typeface="Calibri" panose="020F0502020204030204" pitchFamily="34" charset="0"/>
              <a:ea typeface="Calibri" panose="020F0502020204030204" pitchFamily="34" charset="0"/>
              <a:cs typeface="Calibri" panose="020F0502020204030204" pitchFamily="34" charset="0"/>
            </a:endParaRPr>
          </a:p>
          <a:p>
            <a:r>
              <a:rPr lang="en-US" sz="1800" b="1" dirty="0">
                <a:effectLst/>
                <a:latin typeface="Calibri" panose="020F0502020204030204" pitchFamily="34" charset="0"/>
                <a:ea typeface="Calibri" panose="020F0502020204030204" pitchFamily="34" charset="0"/>
                <a:cs typeface="Calibri" panose="020F0502020204030204" pitchFamily="34" charset="0"/>
              </a:rPr>
              <a:t>Social Media Classification</a:t>
            </a:r>
            <a:r>
              <a:rPr lang="en-DE" dirty="0">
                <a:effectLst/>
                <a:latin typeface="Calibri" panose="020F0502020204030204" pitchFamily="34" charset="0"/>
                <a:cs typeface="Calibri" panose="020F0502020204030204" pitchFamily="34" charset="0"/>
              </a:rPr>
              <a:t> </a:t>
            </a:r>
            <a:endParaRPr lang="nl-NL" dirty="0">
              <a:latin typeface="Calibri" panose="020F0502020204030204" pitchFamily="34" charset="0"/>
              <a:cs typeface="Calibri" panose="020F0502020204030204" pitchFamily="34" charset="0"/>
            </a:endParaRPr>
          </a:p>
          <a:p>
            <a:r>
              <a:rPr lang="nl-NL" dirty="0">
                <a:latin typeface="Calibri" panose="020F0502020204030204" pitchFamily="34" charset="0"/>
                <a:cs typeface="Calibri" panose="020F0502020204030204" pitchFamily="34" charset="0"/>
              </a:rPr>
              <a:t>-</a:t>
            </a:r>
            <a:r>
              <a:rPr lang="en-US" sz="1800" b="1" dirty="0">
                <a:effectLst/>
                <a:latin typeface="Calibri" panose="020F0502020204030204" pitchFamily="34" charset="0"/>
                <a:ea typeface="Calibri" panose="020F0502020204030204" pitchFamily="34" charset="0"/>
                <a:cs typeface="Calibri" panose="020F0502020204030204" pitchFamily="34" charset="0"/>
              </a:rPr>
              <a:t>Reflections on the Concept of Word-of-Mouth </a:t>
            </a:r>
            <a:endParaRPr lang="nl-NL" dirty="0">
              <a:latin typeface="Calibri" panose="020F0502020204030204" pitchFamily="34" charset="0"/>
              <a:cs typeface="Calibri" panose="020F0502020204030204" pitchFamily="34" charset="0"/>
            </a:endParaRPr>
          </a:p>
          <a:p>
            <a:r>
              <a:rPr lang="nl-NL" dirty="0">
                <a:latin typeface="Calibri" panose="020F0502020204030204" pitchFamily="34" charset="0"/>
                <a:cs typeface="Calibri" panose="020F0502020204030204" pitchFamily="34" charset="0"/>
              </a:rPr>
              <a:t>-</a:t>
            </a:r>
            <a:r>
              <a:rPr lang="en-US" sz="1800" b="1" dirty="0">
                <a:effectLst/>
                <a:latin typeface="Calibri" panose="020F0502020204030204" pitchFamily="34" charset="0"/>
                <a:ea typeface="Calibri" panose="020F0502020204030204" pitchFamily="34" charset="0"/>
                <a:cs typeface="Calibri" panose="020F0502020204030204" pitchFamily="34" charset="0"/>
              </a:rPr>
              <a:t>Word-of-Mouth and Electronic Word-of-Mouth</a:t>
            </a:r>
            <a:r>
              <a:rPr lang="en-DE" dirty="0">
                <a:effectLst/>
                <a:latin typeface="Calibri" panose="020F0502020204030204" pitchFamily="34" charset="0"/>
                <a:cs typeface="Calibri" panose="020F0502020204030204" pitchFamily="34" charset="0"/>
              </a:rPr>
              <a:t> </a:t>
            </a:r>
          </a:p>
          <a:p>
            <a:r>
              <a:rPr lang="en-DE" sz="1800" b="1" dirty="0">
                <a:effectLst/>
                <a:latin typeface="Calibri" panose="020F0502020204030204" pitchFamily="34" charset="0"/>
                <a:ea typeface="Calibri" panose="020F0502020204030204" pitchFamily="34" charset="0"/>
                <a:cs typeface="Calibri" panose="020F0502020204030204" pitchFamily="34" charset="0"/>
              </a:rPr>
              <a:t>The credibility of user-generated content</a:t>
            </a:r>
            <a:r>
              <a:rPr lang="en-DE" dirty="0">
                <a:effectLst/>
                <a:latin typeface="Calibri" panose="020F0502020204030204" pitchFamily="34" charset="0"/>
                <a:cs typeface="Calibri" panose="020F0502020204030204" pitchFamily="34" charset="0"/>
              </a:rPr>
              <a:t> </a:t>
            </a:r>
            <a:endParaRPr lang="en-DE" dirty="0">
              <a:latin typeface="Calibri" panose="020F0502020204030204" pitchFamily="34" charset="0"/>
              <a:cs typeface="Calibri" panose="020F0502020204030204" pitchFamily="34" charset="0"/>
            </a:endParaRPr>
          </a:p>
          <a:p>
            <a:r>
              <a:rPr lang="en-DE" sz="1800" b="1" dirty="0">
                <a:effectLst/>
                <a:latin typeface="Calibri" panose="020F0502020204030204" pitchFamily="34" charset="0"/>
                <a:ea typeface="Calibri" panose="020F0502020204030204" pitchFamily="34" charset="0"/>
                <a:cs typeface="Calibri" panose="020F0502020204030204" pitchFamily="34" charset="0"/>
              </a:rPr>
              <a:t>Social Media Influence on Travelers’ Planning Process</a:t>
            </a:r>
            <a:r>
              <a:rPr lang="en-DE" dirty="0">
                <a:effectLst/>
                <a:latin typeface="Calibri" panose="020F0502020204030204" pitchFamily="34" charset="0"/>
                <a:cs typeface="Calibri" panose="020F0502020204030204" pitchFamily="34" charset="0"/>
              </a:rPr>
              <a:t> </a:t>
            </a:r>
          </a:p>
          <a:p>
            <a:r>
              <a:rPr lang="en-US" sz="1800" b="1" dirty="0">
                <a:effectLst/>
                <a:latin typeface="Calibri" panose="020F0502020204030204" pitchFamily="34" charset="0"/>
                <a:ea typeface="Calibri" panose="020F0502020204030204" pitchFamily="34" charset="0"/>
                <a:cs typeface="Calibri" panose="020F0502020204030204" pitchFamily="34" charset="0"/>
              </a:rPr>
              <a:t>Sharing Travel Experiences on Social Media</a:t>
            </a:r>
            <a:r>
              <a:rPr lang="en-DE" dirty="0">
                <a:effectLst/>
                <a:latin typeface="Calibri" panose="020F0502020204030204" pitchFamily="34" charset="0"/>
                <a:cs typeface="Calibri" panose="020F0502020204030204" pitchFamily="34" charset="0"/>
              </a:rPr>
              <a:t> </a:t>
            </a:r>
            <a:endParaRPr lang="nl-NL" dirty="0">
              <a:latin typeface="Calibri" panose="020F0502020204030204" pitchFamily="34" charset="0"/>
              <a:cs typeface="Calibri" panose="020F0502020204030204" pitchFamily="34" charset="0"/>
            </a:endParaRP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EF799C6C-C46C-F1ED-D04E-27A37F374F9A}"/>
              </a:ext>
            </a:extLst>
          </p:cNvPr>
          <p:cNvSpPr txBox="1"/>
          <p:nvPr/>
        </p:nvSpPr>
        <p:spPr>
          <a:xfrm>
            <a:off x="1178805" y="1443210"/>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6604" y="529892"/>
            <a:ext cx="11389024" cy="432048"/>
          </a:xfrm>
        </p:spPr>
        <p:txBody>
          <a:bodyPr/>
          <a:lstStyle/>
          <a:p>
            <a:r>
              <a:rPr lang="nl-NL" sz="2800" dirty="0">
                <a:latin typeface="Calibri" panose="020F0502020204030204" pitchFamily="34" charset="0"/>
                <a:cs typeface="Calibri" panose="020F0502020204030204" pitchFamily="34" charset="0"/>
              </a:rPr>
              <a:t>1-</a:t>
            </a:r>
            <a:r>
              <a:rPr lang="en-DE" sz="2800" b="1" dirty="0">
                <a:effectLst/>
                <a:latin typeface="Calibri" panose="020F0502020204030204" pitchFamily="34" charset="0"/>
                <a:ea typeface="Calibri" panose="020F0502020204030204" pitchFamily="34" charset="0"/>
                <a:cs typeface="Calibri" panose="020F0502020204030204" pitchFamily="34" charset="0"/>
              </a:rPr>
              <a:t>The </a:t>
            </a:r>
            <a:r>
              <a:rPr lang="en-US" sz="2800" b="1" dirty="0">
                <a:effectLst/>
                <a:latin typeface="Calibri" panose="020F0502020204030204" pitchFamily="34" charset="0"/>
                <a:ea typeface="Calibri" panose="020F0502020204030204" pitchFamily="34" charset="0"/>
                <a:cs typeface="Calibri" panose="020F0502020204030204" pitchFamily="34" charset="0"/>
              </a:rPr>
              <a:t>Development</a:t>
            </a:r>
            <a:r>
              <a:rPr lang="en-DE" sz="2800" b="1" dirty="0">
                <a:effectLst/>
                <a:latin typeface="Calibri" panose="020F0502020204030204" pitchFamily="34" charset="0"/>
                <a:ea typeface="Calibri" panose="020F0502020204030204" pitchFamily="34" charset="0"/>
                <a:cs typeface="Calibri" panose="020F0502020204030204" pitchFamily="34" charset="0"/>
              </a:rPr>
              <a:t> of Social Media in Tourism</a:t>
            </a:r>
            <a:r>
              <a:rPr lang="en-DE" sz="2800" dirty="0">
                <a:effectLst/>
                <a:latin typeface="Calibri" panose="020F0502020204030204" pitchFamily="34" charset="0"/>
                <a:cs typeface="Calibri" panose="020F0502020204030204" pitchFamily="34" charset="0"/>
              </a:rPr>
              <a:t> </a:t>
            </a:r>
            <a:endParaRPr lang="nl-NL" sz="2800" dirty="0">
              <a:latin typeface="Calibri" panose="020F0502020204030204" pitchFamily="34" charset="0"/>
              <a:cs typeface="Calibri" panose="020F0502020204030204" pitchFamily="34" charset="0"/>
            </a:endParaRPr>
          </a:p>
        </p:txBody>
      </p:sp>
      <p:sp>
        <p:nvSpPr>
          <p:cNvPr id="8" name="Tijdelijke aanduiding voor verticale tekst 7"/>
          <p:cNvSpPr>
            <a:spLocks noGrp="1"/>
          </p:cNvSpPr>
          <p:nvPr>
            <p:ph type="body" orient="vert" idx="1"/>
          </p:nvPr>
        </p:nvSpPr>
        <p:spPr>
          <a:xfrm>
            <a:off x="404662" y="1556792"/>
            <a:ext cx="11472909" cy="4795836"/>
          </a:xfrm>
        </p:spPr>
        <p:txBody>
          <a:bodyPr>
            <a:normAutofit/>
          </a:bodyPr>
          <a:lstStyle/>
          <a:p>
            <a:pPr lvl="2"/>
            <a:r>
              <a:rPr lang="en-GB" dirty="0"/>
              <a:t>- Social media sites are primarily web-based platforms that allow individuals to interact, share experiences, and exchange ideas. </a:t>
            </a:r>
          </a:p>
          <a:p>
            <a:pPr lvl="2"/>
            <a:r>
              <a:rPr lang="en-GB" dirty="0"/>
              <a:t>- These interactions create a rich environment for sharing information that impacts not only personal lives but also entire industries, including tourism.</a:t>
            </a:r>
          </a:p>
          <a:p>
            <a:pPr lvl="2"/>
            <a:r>
              <a:rPr lang="en-GB" dirty="0"/>
              <a:t>- The rise of internet usage and communication technologies has transformed how </a:t>
            </a:r>
            <a:r>
              <a:rPr lang="en-GB" dirty="0" err="1"/>
              <a:t>travelers</a:t>
            </a:r>
            <a:r>
              <a:rPr lang="en-GB" dirty="0"/>
              <a:t> access information, with online reviews and recommendations becoming crucial sources of travel guidance. Social media platforms such as Facebook,  </a:t>
            </a:r>
          </a:p>
          <a:p>
            <a:pPr lvl="2"/>
            <a:r>
              <a:rPr lang="en-GB" dirty="0"/>
              <a:t>- Instagram, and YouTube play a key role in promoting destinations, enabling tourists to interact with both the destinations and local communities. </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28699" y="620688"/>
            <a:ext cx="11389024" cy="432048"/>
          </a:xfrm>
        </p:spPr>
        <p:txBody>
          <a:bodyPr/>
          <a:lstStyle/>
          <a:p>
            <a:r>
              <a:rPr lang="nl-NL" sz="2800" dirty="0">
                <a:latin typeface="Calibri" panose="020F0502020204030204" pitchFamily="34" charset="0"/>
                <a:cs typeface="Calibri" panose="020F0502020204030204" pitchFamily="34" charset="0"/>
              </a:rPr>
              <a:t>1-</a:t>
            </a:r>
            <a:r>
              <a:rPr lang="en-DE" sz="2800" b="1" dirty="0">
                <a:effectLst/>
                <a:latin typeface="Calibri" panose="020F0502020204030204" pitchFamily="34" charset="0"/>
                <a:ea typeface="Calibri" panose="020F0502020204030204" pitchFamily="34" charset="0"/>
                <a:cs typeface="Calibri" panose="020F0502020204030204" pitchFamily="34" charset="0"/>
              </a:rPr>
              <a:t>The </a:t>
            </a:r>
            <a:r>
              <a:rPr lang="en-US" sz="2800" b="1" dirty="0">
                <a:effectLst/>
                <a:latin typeface="Calibri" panose="020F0502020204030204" pitchFamily="34" charset="0"/>
                <a:ea typeface="Calibri" panose="020F0502020204030204" pitchFamily="34" charset="0"/>
                <a:cs typeface="Calibri" panose="020F0502020204030204" pitchFamily="34" charset="0"/>
              </a:rPr>
              <a:t>Development</a:t>
            </a:r>
            <a:r>
              <a:rPr lang="en-DE" sz="2800" b="1" dirty="0">
                <a:effectLst/>
                <a:latin typeface="Calibri" panose="020F0502020204030204" pitchFamily="34" charset="0"/>
                <a:ea typeface="Calibri" panose="020F0502020204030204" pitchFamily="34" charset="0"/>
                <a:cs typeface="Calibri" panose="020F0502020204030204" pitchFamily="34" charset="0"/>
              </a:rPr>
              <a:t> of Social Media in Tourism</a:t>
            </a:r>
            <a:r>
              <a:rPr lang="en-DE" sz="2800" dirty="0">
                <a:effectLst/>
                <a:latin typeface="Calibri" panose="020F0502020204030204" pitchFamily="34" charset="0"/>
                <a:cs typeface="Calibri" panose="020F0502020204030204" pitchFamily="34" charset="0"/>
              </a:rPr>
              <a:t> </a:t>
            </a:r>
            <a:endParaRPr lang="nl-NL" sz="2800" dirty="0"/>
          </a:p>
        </p:txBody>
      </p:sp>
      <p:sp>
        <p:nvSpPr>
          <p:cNvPr id="8" name="Tijdelijke aanduiding voor verticale tekst 7"/>
          <p:cNvSpPr>
            <a:spLocks noGrp="1"/>
          </p:cNvSpPr>
          <p:nvPr>
            <p:ph type="body" orient="vert" idx="1"/>
          </p:nvPr>
        </p:nvSpPr>
        <p:spPr>
          <a:xfrm>
            <a:off x="428699" y="1772816"/>
            <a:ext cx="11472909" cy="4795836"/>
          </a:xfrm>
        </p:spPr>
        <p:txBody>
          <a:bodyPr>
            <a:normAutofit/>
          </a:bodyPr>
          <a:lstStyle/>
          <a:p>
            <a:pPr lvl="2"/>
            <a:r>
              <a:rPr lang="en-GB" dirty="0"/>
              <a:t>- It is also Obvious how </a:t>
            </a:r>
            <a:r>
              <a:rPr lang="en-GB" dirty="0" err="1"/>
              <a:t>travelers</a:t>
            </a:r>
            <a:r>
              <a:rPr lang="en-GB" dirty="0"/>
              <a:t> interact with social media at different stages of the travel planning process: pre-trip, during the trip, and post-trip. </a:t>
            </a:r>
          </a:p>
          <a:p>
            <a:pPr lvl="2"/>
            <a:r>
              <a:rPr lang="en-GB" dirty="0"/>
              <a:t>- In the pre-trip stage, social media plays a critical role in gathering information, comparing options, avoiding undesirable locations, and generating ideas before making purchasing decisions. </a:t>
            </a:r>
          </a:p>
          <a:p>
            <a:pPr lvl="2"/>
            <a:r>
              <a:rPr lang="en-GB" dirty="0"/>
              <a:t>- User-generated content, such as customer reviews and travel diaries, has emerged as a vital source of information. </a:t>
            </a:r>
          </a:p>
          <a:p>
            <a:pPr lvl="2"/>
            <a:r>
              <a:rPr lang="en-GB" dirty="0"/>
              <a:t>- Electronic word-of-mouth (</a:t>
            </a:r>
            <a:r>
              <a:rPr lang="en-GB" dirty="0" err="1"/>
              <a:t>eWOM</a:t>
            </a:r>
            <a:r>
              <a:rPr lang="en-GB" dirty="0"/>
              <a:t>) offers detailed, authentic, and experiential insights about destinations and operators, making it a trusted resource due to its non-commercial nature and independence from company control</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1001628843"/>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800" dirty="0">
                <a:latin typeface="Calibri" panose="020F0502020204030204" pitchFamily="34" charset="0"/>
                <a:cs typeface="Calibri" panose="020F0502020204030204" pitchFamily="34" charset="0"/>
              </a:rPr>
              <a:t>1-</a:t>
            </a:r>
            <a:r>
              <a:rPr lang="en-DE" sz="2800" b="1" dirty="0">
                <a:effectLst/>
                <a:latin typeface="Calibri" panose="020F0502020204030204" pitchFamily="34" charset="0"/>
                <a:ea typeface="Calibri" panose="020F0502020204030204" pitchFamily="34" charset="0"/>
                <a:cs typeface="Calibri" panose="020F0502020204030204" pitchFamily="34" charset="0"/>
              </a:rPr>
              <a:t>The </a:t>
            </a:r>
            <a:r>
              <a:rPr lang="en-US" sz="2800" b="1" dirty="0">
                <a:effectLst/>
                <a:latin typeface="Calibri" panose="020F0502020204030204" pitchFamily="34" charset="0"/>
                <a:ea typeface="Calibri" panose="020F0502020204030204" pitchFamily="34" charset="0"/>
                <a:cs typeface="Calibri" panose="020F0502020204030204" pitchFamily="34" charset="0"/>
              </a:rPr>
              <a:t>Development</a:t>
            </a:r>
            <a:r>
              <a:rPr lang="en-DE" sz="2800" b="1" dirty="0">
                <a:effectLst/>
                <a:latin typeface="Calibri" panose="020F0502020204030204" pitchFamily="34" charset="0"/>
                <a:ea typeface="Calibri" panose="020F0502020204030204" pitchFamily="34" charset="0"/>
                <a:cs typeface="Calibri" panose="020F0502020204030204" pitchFamily="34" charset="0"/>
              </a:rPr>
              <a:t> of Social Media in Tourism</a:t>
            </a:r>
            <a:r>
              <a:rPr lang="en-DE" sz="2800" dirty="0">
                <a:effectLst/>
                <a:latin typeface="Calibri" panose="020F0502020204030204" pitchFamily="34" charset="0"/>
                <a:cs typeface="Calibri" panose="020F0502020204030204" pitchFamily="34" charset="0"/>
              </a:rPr>
              <a:t> </a:t>
            </a:r>
            <a:endParaRPr lang="nl-NL" sz="28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2"/>
            <a:r>
              <a:rPr lang="en-GB" dirty="0"/>
              <a:t>- Social media has also transformed how </a:t>
            </a:r>
            <a:r>
              <a:rPr lang="en-GB" dirty="0" err="1"/>
              <a:t>travelers</a:t>
            </a:r>
            <a:r>
              <a:rPr lang="en-GB" dirty="0"/>
              <a:t> engage with travel companies. </a:t>
            </a:r>
          </a:p>
          <a:p>
            <a:pPr lvl="2"/>
            <a:r>
              <a:rPr lang="en-GB" dirty="0"/>
              <a:t>- Consumers increasingly turn to social platforms to interact with brands, whether to learn about products, provide compliments, or voice complaints. </a:t>
            </a:r>
          </a:p>
          <a:p>
            <a:pPr lvl="2"/>
            <a:r>
              <a:rPr lang="en-GB" dirty="0"/>
              <a:t>- It has transformed how businesses interact with partners and customers, making it a key component of modern marketing. </a:t>
            </a:r>
          </a:p>
          <a:p>
            <a:pPr lvl="2"/>
            <a:r>
              <a:rPr lang="en-GB" dirty="0"/>
              <a:t>- Activities such as branding, customer relationship management, service delivery, and sales promotion increasingly rely on social media</a:t>
            </a:r>
          </a:p>
          <a:p>
            <a:pPr lvl="2"/>
            <a:r>
              <a:rPr lang="en-GB" dirty="0"/>
              <a:t>-. However, the dynamic nature of social media has also heightened competition, challenging brands to maintain their market positions.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1598377313"/>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2- Information </a:t>
            </a:r>
            <a:r>
              <a:rPr lang="nl-NL" sz="2400" dirty="0" err="1"/>
              <a:t>and</a:t>
            </a:r>
            <a:r>
              <a:rPr lang="nl-NL" sz="2400" dirty="0"/>
              <a:t> Communication Technologies </a:t>
            </a:r>
            <a:r>
              <a:rPr lang="nl-NL" sz="2400" dirty="0" err="1"/>
              <a:t>and</a:t>
            </a:r>
            <a:r>
              <a:rPr lang="nl-NL" sz="2400" dirty="0"/>
              <a:t> </a:t>
            </a:r>
            <a:r>
              <a:rPr lang="nl-NL" sz="2400" dirty="0" err="1"/>
              <a:t>Tourism</a:t>
            </a:r>
            <a:endParaRPr lang="nl-NL" sz="24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2"/>
            <a:r>
              <a:rPr lang="en-GB" dirty="0"/>
              <a:t>- The evolution of Information and Communication Technologies (ICTs) since the 1970s has revolutionized the tourism sector, reshaping industry structures, business strategies, and practices,</a:t>
            </a:r>
          </a:p>
          <a:p>
            <a:pPr lvl="2"/>
            <a:r>
              <a:rPr lang="en-GB" dirty="0"/>
              <a:t>- The introduction of Computer Reservation Systems (CRS) in the 1970s and Global Distribution Systems (GDS) in the 1980s transformed tourism distribution.</a:t>
            </a:r>
          </a:p>
          <a:p>
            <a:pPr lvl="2"/>
            <a:r>
              <a:rPr lang="en-GB" dirty="0"/>
              <a:t>- The advent of the Internet in the 1990s further changed the dynamics by fostering connections between customers and suppliers and among customers themselves</a:t>
            </a:r>
          </a:p>
          <a:p>
            <a:pPr lvl="2"/>
            <a:r>
              <a:rPr lang="en-GB" dirty="0"/>
              <a:t>- Today, people engage with the Internet through various digital devices, including computers, smartphones, tablets, TVs, and gaming platforms, spending increasing amounts of time online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Tree>
    <p:extLst>
      <p:ext uri="{BB962C8B-B14F-4D97-AF65-F5344CB8AC3E}">
        <p14:creationId xmlns:p14="http://schemas.microsoft.com/office/powerpoint/2010/main" val="2715538088"/>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31632" y="548680"/>
            <a:ext cx="11389024" cy="432048"/>
          </a:xfrm>
        </p:spPr>
        <p:txBody>
          <a:bodyPr/>
          <a:lstStyle/>
          <a:p>
            <a:r>
              <a:rPr lang="nl-NL" sz="2400" dirty="0"/>
              <a:t>2- Information </a:t>
            </a:r>
            <a:r>
              <a:rPr lang="nl-NL" sz="2400" dirty="0" err="1"/>
              <a:t>and</a:t>
            </a:r>
            <a:r>
              <a:rPr lang="nl-NL" sz="2400" dirty="0"/>
              <a:t> Communication Technologies </a:t>
            </a:r>
            <a:r>
              <a:rPr lang="nl-NL" sz="2400" dirty="0" err="1"/>
              <a:t>and</a:t>
            </a:r>
            <a:r>
              <a:rPr lang="nl-NL" sz="2400" dirty="0"/>
              <a:t> </a:t>
            </a:r>
            <a:r>
              <a:rPr lang="nl-NL" sz="2400" dirty="0" err="1"/>
              <a:t>Tourism</a:t>
            </a:r>
            <a:endParaRPr lang="nl-NL" sz="2400" dirty="0"/>
          </a:p>
        </p:txBody>
      </p:sp>
      <p:sp>
        <p:nvSpPr>
          <p:cNvPr id="8" name="Tijdelijke aanduiding voor verticale tekst 7"/>
          <p:cNvSpPr>
            <a:spLocks noGrp="1"/>
          </p:cNvSpPr>
          <p:nvPr>
            <p:ph type="body" orient="vert" idx="1"/>
          </p:nvPr>
        </p:nvSpPr>
        <p:spPr>
          <a:xfrm>
            <a:off x="431632" y="1916832"/>
            <a:ext cx="11472909" cy="4795836"/>
          </a:xfrm>
        </p:spPr>
        <p:txBody>
          <a:bodyPr>
            <a:normAutofit/>
          </a:bodyPr>
          <a:lstStyle/>
          <a:p>
            <a:pPr lvl="2"/>
            <a:r>
              <a:rPr lang="en-GB" dirty="0"/>
              <a:t>- ICT developments significantly impact multiple sectors, with a particularly strong influence on service industries like tourism. </a:t>
            </a:r>
          </a:p>
          <a:p>
            <a:pPr lvl="2"/>
            <a:r>
              <a:rPr lang="en-GB" dirty="0"/>
              <a:t>- Research highlights the growing role of ICTs in travel and leisure, making these sectors key areas for online shopping and decision-making. </a:t>
            </a:r>
          </a:p>
          <a:p>
            <a:pPr lvl="2"/>
            <a:r>
              <a:rPr lang="en-GB" dirty="0"/>
              <a:t>- Social media has become a pivotal factor, shaping how customers make travel-related decisions and enhancing the relevance of digital platforms for tourism marketing and engagement.</a:t>
            </a:r>
            <a:endParaRPr lang="en-GB" b="1" dirty="0"/>
          </a:p>
          <a:p>
            <a:pPr lvl="2"/>
            <a:r>
              <a:rPr lang="en-GB" dirty="0"/>
              <a:t>- ICTs provide tourism organizations and destinations with opportunities to enhance competitiveness and profitability.</a:t>
            </a:r>
          </a:p>
          <a:p>
            <a:pPr lvl="2"/>
            <a:r>
              <a:rPr lang="en-GB" dirty="0"/>
              <a:t> - These advancements allow companies to create integrated networks, streamline services, and meet evolving consumer demands effectively.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1103484485"/>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3" y="620688"/>
            <a:ext cx="11389024" cy="432048"/>
          </a:xfrm>
        </p:spPr>
        <p:txBody>
          <a:bodyPr/>
          <a:lstStyle/>
          <a:p>
            <a:r>
              <a:rPr lang="nl-NL" sz="2400" dirty="0"/>
              <a:t>2- Information </a:t>
            </a:r>
            <a:r>
              <a:rPr lang="nl-NL" sz="2400" dirty="0" err="1"/>
              <a:t>and</a:t>
            </a:r>
            <a:r>
              <a:rPr lang="nl-NL" sz="2400" dirty="0"/>
              <a:t> Communication Technologies </a:t>
            </a:r>
            <a:r>
              <a:rPr lang="nl-NL" sz="2400" dirty="0" err="1"/>
              <a:t>and</a:t>
            </a:r>
            <a:r>
              <a:rPr lang="nl-NL" sz="2400" dirty="0"/>
              <a:t> </a:t>
            </a:r>
            <a:r>
              <a:rPr lang="nl-NL" sz="2400" dirty="0" err="1"/>
              <a:t>Tourism</a:t>
            </a:r>
            <a:endParaRPr lang="nl-NL" sz="2400" dirty="0"/>
          </a:p>
        </p:txBody>
      </p:sp>
      <p:sp>
        <p:nvSpPr>
          <p:cNvPr id="8" name="Tijdelijke aanduiding voor verticale tekst 7"/>
          <p:cNvSpPr>
            <a:spLocks noGrp="1"/>
          </p:cNvSpPr>
          <p:nvPr>
            <p:ph type="body" orient="vert" idx="1"/>
          </p:nvPr>
        </p:nvSpPr>
        <p:spPr>
          <a:xfrm>
            <a:off x="482551" y="1556792"/>
            <a:ext cx="11472909" cy="4795836"/>
          </a:xfrm>
        </p:spPr>
        <p:txBody>
          <a:bodyPr>
            <a:normAutofit/>
          </a:bodyPr>
          <a:lstStyle/>
          <a:p>
            <a:pPr lvl="2"/>
            <a:r>
              <a:rPr lang="en-GB" b="1" dirty="0"/>
              <a:t>Emerging ICT tools provide significant opportunities for tourism organizations to boost profitability:</a:t>
            </a:r>
          </a:p>
          <a:p>
            <a:pPr lvl="2"/>
            <a:r>
              <a:rPr lang="en-GB" dirty="0"/>
              <a:t>- </a:t>
            </a:r>
            <a:r>
              <a:rPr lang="en-GB" b="1" dirty="0"/>
              <a:t>First</a:t>
            </a:r>
            <a:r>
              <a:rPr lang="en-GB" dirty="0"/>
              <a:t>, establishing direct relationships with customers can drive sales and reduce reliance on intermediaries like online travel agencies (OTAs), thereby cutting commission costs</a:t>
            </a:r>
          </a:p>
          <a:p>
            <a:pPr lvl="2"/>
            <a:r>
              <a:rPr lang="en-GB" dirty="0"/>
              <a:t>- This direct engagement allows businesses to tailor services, build loyalty, and enhance customer experiences</a:t>
            </a:r>
          </a:p>
          <a:p>
            <a:pPr lvl="2"/>
            <a:r>
              <a:rPr lang="en-GB" dirty="0"/>
              <a:t>- </a:t>
            </a:r>
            <a:r>
              <a:rPr lang="en-GB" b="1" dirty="0"/>
              <a:t>Second</a:t>
            </a:r>
            <a:r>
              <a:rPr lang="en-GB" dirty="0"/>
              <a:t>, ICTs also enable organizations to manage their web reputation effectively, improving their corporate image and building trust with customers</a:t>
            </a:r>
          </a:p>
          <a:p>
            <a:pPr lvl="2"/>
            <a:r>
              <a:rPr lang="en-GB" dirty="0"/>
              <a:t>- </a:t>
            </a:r>
          </a:p>
          <a:p>
            <a:pPr lvl="2"/>
            <a:r>
              <a:rPr lang="en-GB" dirty="0"/>
              <a: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1813009336"/>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21980" y="692696"/>
            <a:ext cx="11389024" cy="432048"/>
          </a:xfrm>
        </p:spPr>
        <p:txBody>
          <a:bodyPr/>
          <a:lstStyle/>
          <a:p>
            <a:r>
              <a:rPr lang="nl-NL" sz="2400" dirty="0"/>
              <a:t>2- Information </a:t>
            </a:r>
            <a:r>
              <a:rPr lang="nl-NL" sz="2400" dirty="0" err="1"/>
              <a:t>and</a:t>
            </a:r>
            <a:r>
              <a:rPr lang="nl-NL" sz="2400" dirty="0"/>
              <a:t> Communication Technologies </a:t>
            </a:r>
            <a:r>
              <a:rPr lang="nl-NL" sz="2400" dirty="0" err="1"/>
              <a:t>and</a:t>
            </a:r>
            <a:r>
              <a:rPr lang="nl-NL" sz="2400" dirty="0"/>
              <a:t> </a:t>
            </a:r>
            <a:r>
              <a:rPr lang="nl-NL" sz="2400" dirty="0" err="1"/>
              <a:t>Tourism</a:t>
            </a:r>
            <a:endParaRPr lang="nl-NL" sz="2400" dirty="0"/>
          </a:p>
        </p:txBody>
      </p:sp>
      <p:sp>
        <p:nvSpPr>
          <p:cNvPr id="8" name="Tijdelijke aanduiding voor verticale tekst 7"/>
          <p:cNvSpPr>
            <a:spLocks noGrp="1"/>
          </p:cNvSpPr>
          <p:nvPr>
            <p:ph type="body" orient="vert" idx="1"/>
          </p:nvPr>
        </p:nvSpPr>
        <p:spPr>
          <a:xfrm>
            <a:off x="421980" y="1713130"/>
            <a:ext cx="11472909" cy="4795836"/>
          </a:xfrm>
        </p:spPr>
        <p:txBody>
          <a:bodyPr>
            <a:normAutofit/>
          </a:bodyPr>
          <a:lstStyle/>
          <a:p>
            <a:pPr lvl="2"/>
            <a:r>
              <a:rPr lang="en-GB" dirty="0"/>
              <a:t>- A strong online presence attracts new bookings and enhances the effectiveness of revenue management strategies, ensuring competitive growth.</a:t>
            </a:r>
          </a:p>
          <a:p>
            <a:pPr lvl="2"/>
            <a:r>
              <a:rPr lang="en-GB" dirty="0"/>
              <a:t>- Additionally, ICT tools optimize key revenue management processes, such as market segmentation, pricing, demand forecasting, and inventory allocation.</a:t>
            </a:r>
          </a:p>
          <a:p>
            <a:pPr lvl="2"/>
            <a:r>
              <a:rPr lang="en-GB" dirty="0"/>
              <a:t>- By leveraging data-driven insights, tourism businesses can adjust their strategies dynamically, improving efficiency and maximizing profitability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973101422"/>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Social media encompasses a diverse range of approaches, tools, and techniques, making it helpful to categorize its main types.</a:t>
            </a:r>
          </a:p>
          <a:p>
            <a:pPr lvl="2"/>
            <a:r>
              <a:rPr lang="en-GB" dirty="0"/>
              <a:t>- Based on previous definitions and recent classifications, the following categories of social media can be identified:</a:t>
            </a:r>
          </a:p>
          <a:p>
            <a:pPr lvl="2"/>
            <a:r>
              <a:rPr lang="en-GB" b="1" dirty="0"/>
              <a:t>3.1- Collaborative Projects:</a:t>
            </a:r>
          </a:p>
          <a:p>
            <a:pPr lvl="2"/>
            <a:r>
              <a:rPr lang="en-GB" dirty="0"/>
              <a:t>- These platforms allow users to add, modify, or remove content collaboratively. Examples include Wikipedia, where users contribute and edit text-based content collectively.</a:t>
            </a:r>
          </a:p>
          <a:p>
            <a:pPr lvl="2"/>
            <a:endParaRPr lang="en-GB" dirty="0"/>
          </a:p>
          <a:p>
            <a:pPr lvl="2"/>
            <a:r>
              <a:rPr lang="en-GB"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1464801785"/>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3.1- Collaborative Projects:</a:t>
            </a:r>
          </a:p>
          <a:p>
            <a:pPr lvl="2"/>
            <a:r>
              <a:rPr lang="en-GB" dirty="0"/>
              <a:t>- Collaborative projects utilize Wiki technology, which is tied to open-source software like Linux, allowing users to create, edit, and delete content without requiring a subscription.</a:t>
            </a:r>
          </a:p>
          <a:p>
            <a:pPr lvl="2"/>
            <a:r>
              <a:rPr lang="en-GB" dirty="0"/>
              <a:t>- Wikipedia is the most notable example, functioning as a free online </a:t>
            </a:r>
            <a:r>
              <a:rPr lang="en-GB" dirty="0" err="1"/>
              <a:t>encyclopedia</a:t>
            </a:r>
            <a:r>
              <a:rPr lang="en-GB" dirty="0"/>
              <a:t> with content contributed by both peers and experts. </a:t>
            </a:r>
          </a:p>
          <a:p>
            <a:pPr lvl="2"/>
            <a:r>
              <a:rPr lang="en-GB" dirty="0"/>
              <a:t>- In the travel industry, a similar initiative is Wikitravel, which aims to provide a free, up-to-date, and reliable travel guide. </a:t>
            </a:r>
          </a:p>
          <a:p>
            <a:pPr lvl="2"/>
            <a:r>
              <a:rPr lang="en-GB" dirty="0"/>
              <a:t>-Travelers can contribute as "Wiki-</a:t>
            </a:r>
            <a:r>
              <a:rPr lang="en-GB" dirty="0" err="1"/>
              <a:t>travelers</a:t>
            </a:r>
            <a:r>
              <a:rPr lang="en-GB" dirty="0"/>
              <a:t>," modifying or adding information to enrich the platform's resources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874120890"/>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19225" y="620688"/>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19225" y="1854507"/>
            <a:ext cx="11472909" cy="4795836"/>
          </a:xfrm>
        </p:spPr>
        <p:txBody>
          <a:bodyPr>
            <a:normAutofit/>
          </a:bodyPr>
          <a:lstStyle/>
          <a:p>
            <a:pPr lvl="2"/>
            <a:r>
              <a:rPr lang="en-GB" b="1" dirty="0"/>
              <a:t>3.2- Virtual Communities :</a:t>
            </a:r>
          </a:p>
          <a:p>
            <a:pPr lvl="2"/>
            <a:r>
              <a:rPr lang="en-GB" dirty="0"/>
              <a:t>- </a:t>
            </a:r>
            <a:r>
              <a:rPr lang="nl-NL" dirty="0"/>
              <a:t>These platforms </a:t>
            </a:r>
            <a:r>
              <a:rPr lang="nl-NL" dirty="0" err="1"/>
              <a:t>enable</a:t>
            </a:r>
            <a:r>
              <a:rPr lang="nl-NL" dirty="0"/>
              <a:t> </a:t>
            </a:r>
            <a:r>
              <a:rPr lang="nl-NL" dirty="0" err="1"/>
              <a:t>individuals</a:t>
            </a:r>
            <a:r>
              <a:rPr lang="nl-NL" dirty="0"/>
              <a:t> </a:t>
            </a:r>
            <a:r>
              <a:rPr lang="nl-NL" dirty="0" err="1"/>
              <a:t>to</a:t>
            </a:r>
            <a:r>
              <a:rPr lang="nl-NL" dirty="0"/>
              <a:t> share information, multimedia content (</a:t>
            </a:r>
            <a:r>
              <a:rPr lang="nl-NL" dirty="0" err="1"/>
              <a:t>text</a:t>
            </a:r>
            <a:r>
              <a:rPr lang="nl-NL" dirty="0"/>
              <a:t>, audio, video), </a:t>
            </a:r>
            <a:r>
              <a:rPr lang="nl-NL" dirty="0" err="1"/>
              <a:t>and</a:t>
            </a:r>
            <a:r>
              <a:rPr lang="nl-NL" dirty="0"/>
              <a:t> </a:t>
            </a:r>
            <a:r>
              <a:rPr lang="nl-NL" dirty="0" err="1"/>
              <a:t>opinions</a:t>
            </a:r>
            <a:r>
              <a:rPr lang="nl-NL" dirty="0"/>
              <a:t> on </a:t>
            </a:r>
            <a:r>
              <a:rPr lang="nl-NL" dirty="0" err="1"/>
              <a:t>specific</a:t>
            </a:r>
            <a:r>
              <a:rPr lang="nl-NL" dirty="0"/>
              <a:t> topics</a:t>
            </a:r>
            <a:r>
              <a:rPr lang="en-GB" dirty="0"/>
              <a:t>.</a:t>
            </a:r>
          </a:p>
          <a:p>
            <a:pPr lvl="2"/>
            <a:r>
              <a:rPr lang="en-GB" dirty="0"/>
              <a:t>- </a:t>
            </a:r>
            <a:r>
              <a:rPr lang="nl-NL" dirty="0"/>
              <a:t>Users </a:t>
            </a:r>
            <a:r>
              <a:rPr lang="nl-NL" dirty="0" err="1"/>
              <a:t>can</a:t>
            </a:r>
            <a:r>
              <a:rPr lang="nl-NL" dirty="0"/>
              <a:t> </a:t>
            </a:r>
            <a:r>
              <a:rPr lang="nl-NL" dirty="0" err="1"/>
              <a:t>also</a:t>
            </a:r>
            <a:r>
              <a:rPr lang="nl-NL" dirty="0"/>
              <a:t> </a:t>
            </a:r>
            <a:r>
              <a:rPr lang="nl-NL" dirty="0" err="1"/>
              <a:t>write</a:t>
            </a:r>
            <a:r>
              <a:rPr lang="nl-NL" dirty="0"/>
              <a:t> reviews (e.g., </a:t>
            </a:r>
            <a:r>
              <a:rPr lang="nl-NL" dirty="0" err="1"/>
              <a:t>Tripadvisor</a:t>
            </a:r>
            <a:r>
              <a:rPr lang="nl-NL" dirty="0"/>
              <a:t>, Virtual </a:t>
            </a:r>
            <a:r>
              <a:rPr lang="nl-NL" dirty="0" err="1"/>
              <a:t>Tourist</a:t>
            </a:r>
            <a:r>
              <a:rPr lang="nl-NL" dirty="0"/>
              <a:t>) or </a:t>
            </a:r>
            <a:r>
              <a:rPr lang="nl-NL" dirty="0" err="1"/>
              <a:t>maintain</a:t>
            </a:r>
            <a:r>
              <a:rPr lang="nl-NL" dirty="0"/>
              <a:t> personal blogs </a:t>
            </a:r>
            <a:r>
              <a:rPr lang="nl-NL" dirty="0" err="1"/>
              <a:t>and</a:t>
            </a:r>
            <a:r>
              <a:rPr lang="nl-NL" dirty="0"/>
              <a:t> </a:t>
            </a:r>
            <a:r>
              <a:rPr lang="nl-NL" dirty="0" err="1"/>
              <a:t>travel</a:t>
            </a:r>
            <a:r>
              <a:rPr lang="nl-NL" dirty="0"/>
              <a:t> </a:t>
            </a:r>
            <a:r>
              <a:rPr lang="nl-NL" dirty="0" err="1"/>
              <a:t>diaries</a:t>
            </a:r>
            <a:r>
              <a:rPr lang="nl-NL" dirty="0"/>
              <a:t>. </a:t>
            </a:r>
            <a:endParaRPr lang="en-GB" dirty="0"/>
          </a:p>
          <a:p>
            <a:pPr lvl="2"/>
            <a:r>
              <a:rPr lang="en-GB" dirty="0"/>
              <a:t>- </a:t>
            </a:r>
            <a:r>
              <a:rPr lang="nl-NL" dirty="0"/>
              <a:t>The </a:t>
            </a:r>
            <a:r>
              <a:rPr lang="nl-NL" dirty="0" err="1"/>
              <a:t>rise</a:t>
            </a:r>
            <a:r>
              <a:rPr lang="nl-NL" dirty="0"/>
              <a:t> of </a:t>
            </a:r>
            <a:r>
              <a:rPr lang="nl-NL" dirty="0" err="1"/>
              <a:t>social</a:t>
            </a:r>
            <a:r>
              <a:rPr lang="nl-NL" dirty="0"/>
              <a:t> media has </a:t>
            </a:r>
            <a:r>
              <a:rPr lang="nl-NL" dirty="0" err="1"/>
              <a:t>fostered</a:t>
            </a:r>
            <a:r>
              <a:rPr lang="nl-NL" dirty="0"/>
              <a:t> diverse virtual </a:t>
            </a:r>
            <a:r>
              <a:rPr lang="nl-NL" dirty="0" err="1"/>
              <a:t>communities</a:t>
            </a:r>
            <a:r>
              <a:rPr lang="nl-NL" dirty="0"/>
              <a:t>, </a:t>
            </a:r>
            <a:r>
              <a:rPr lang="nl-NL" dirty="0" err="1"/>
              <a:t>broadly</a:t>
            </a:r>
            <a:r>
              <a:rPr lang="nl-NL" dirty="0"/>
              <a:t> </a:t>
            </a:r>
            <a:r>
              <a:rPr lang="nl-NL" dirty="0" err="1"/>
              <a:t>defined</a:t>
            </a:r>
            <a:r>
              <a:rPr lang="nl-NL" dirty="0"/>
              <a:t> as </a:t>
            </a:r>
            <a:r>
              <a:rPr lang="nl-NL" dirty="0" err="1"/>
              <a:t>groups</a:t>
            </a:r>
            <a:r>
              <a:rPr lang="nl-NL" dirty="0"/>
              <a:t> of </a:t>
            </a:r>
            <a:r>
              <a:rPr lang="nl-NL" dirty="0" err="1"/>
              <a:t>individuals</a:t>
            </a:r>
            <a:r>
              <a:rPr lang="nl-NL" dirty="0"/>
              <a:t> </a:t>
            </a:r>
            <a:r>
              <a:rPr lang="nl-NL" dirty="0" err="1"/>
              <a:t>who</a:t>
            </a:r>
            <a:r>
              <a:rPr lang="nl-NL" dirty="0"/>
              <a:t> </a:t>
            </a:r>
            <a:r>
              <a:rPr lang="nl-NL" dirty="0" err="1"/>
              <a:t>engage</a:t>
            </a:r>
            <a:r>
              <a:rPr lang="nl-NL" dirty="0"/>
              <a:t> online </a:t>
            </a:r>
            <a:r>
              <a:rPr lang="nl-NL" dirty="0" err="1"/>
              <a:t>around</a:t>
            </a:r>
            <a:r>
              <a:rPr lang="nl-NL" dirty="0"/>
              <a:t> shared </a:t>
            </a:r>
            <a:r>
              <a:rPr lang="nl-NL" dirty="0" err="1"/>
              <a:t>interests</a:t>
            </a:r>
            <a:r>
              <a:rPr lang="nl-NL" dirty="0"/>
              <a:t> </a:t>
            </a:r>
            <a:r>
              <a:rPr lang="nl-NL" dirty="0" err="1"/>
              <a:t>and</a:t>
            </a:r>
            <a:r>
              <a:rPr lang="nl-NL" dirty="0"/>
              <a:t> goals</a:t>
            </a:r>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3042637414"/>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7617" y="692696"/>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4662" y="1677269"/>
            <a:ext cx="11472909" cy="4795836"/>
          </a:xfrm>
        </p:spPr>
        <p:txBody>
          <a:bodyPr>
            <a:normAutofit/>
          </a:bodyPr>
          <a:lstStyle/>
          <a:p>
            <a:pPr lvl="2"/>
            <a:r>
              <a:rPr lang="en-GB" b="1" dirty="0"/>
              <a:t>3.2- Virtual Communities :</a:t>
            </a:r>
          </a:p>
          <a:p>
            <a:pPr lvl="2"/>
            <a:r>
              <a:rPr lang="en-GB" dirty="0"/>
              <a:t>- </a:t>
            </a:r>
            <a:r>
              <a:rPr lang="nl-NL" dirty="0"/>
              <a:t>Virtual </a:t>
            </a:r>
            <a:r>
              <a:rPr lang="nl-NL" dirty="0" err="1"/>
              <a:t>communities</a:t>
            </a:r>
            <a:r>
              <a:rPr lang="nl-NL" dirty="0"/>
              <a:t> are </a:t>
            </a:r>
            <a:r>
              <a:rPr lang="nl-NL" dirty="0" err="1"/>
              <a:t>characterized</a:t>
            </a:r>
            <a:r>
              <a:rPr lang="nl-NL" dirty="0"/>
              <a:t> as "</a:t>
            </a:r>
            <a:r>
              <a:rPr lang="nl-NL" dirty="0" err="1"/>
              <a:t>groups</a:t>
            </a:r>
            <a:r>
              <a:rPr lang="nl-NL" dirty="0"/>
              <a:t> of </a:t>
            </a:r>
            <a:r>
              <a:rPr lang="nl-NL" dirty="0" err="1"/>
              <a:t>people</a:t>
            </a:r>
            <a:r>
              <a:rPr lang="nl-NL" dirty="0"/>
              <a:t> </a:t>
            </a:r>
            <a:r>
              <a:rPr lang="nl-NL" dirty="0" err="1"/>
              <a:t>interacting</a:t>
            </a:r>
            <a:r>
              <a:rPr lang="nl-NL" dirty="0"/>
              <a:t> </a:t>
            </a:r>
            <a:r>
              <a:rPr lang="nl-NL" dirty="0" err="1"/>
              <a:t>for</a:t>
            </a:r>
            <a:r>
              <a:rPr lang="nl-NL" dirty="0"/>
              <a:t> </a:t>
            </a:r>
            <a:r>
              <a:rPr lang="nl-NL" dirty="0" err="1"/>
              <a:t>specific</a:t>
            </a:r>
            <a:r>
              <a:rPr lang="nl-NL" dirty="0"/>
              <a:t> </a:t>
            </a:r>
            <a:r>
              <a:rPr lang="nl-NL" dirty="0" err="1"/>
              <a:t>purposes</a:t>
            </a:r>
            <a:r>
              <a:rPr lang="nl-NL" dirty="0"/>
              <a:t>, </a:t>
            </a:r>
            <a:r>
              <a:rPr lang="nl-NL" dirty="0" err="1"/>
              <a:t>governed</a:t>
            </a:r>
            <a:r>
              <a:rPr lang="nl-NL" dirty="0"/>
              <a:t> </a:t>
            </a:r>
            <a:r>
              <a:rPr lang="nl-NL" dirty="0" err="1"/>
              <a:t>by</a:t>
            </a:r>
            <a:r>
              <a:rPr lang="nl-NL" dirty="0"/>
              <a:t> </a:t>
            </a:r>
            <a:r>
              <a:rPr lang="nl-NL" dirty="0" err="1"/>
              <a:t>certain</a:t>
            </a:r>
            <a:r>
              <a:rPr lang="nl-NL" dirty="0"/>
              <a:t> </a:t>
            </a:r>
            <a:r>
              <a:rPr lang="nl-NL" dirty="0" err="1"/>
              <a:t>policies</a:t>
            </a:r>
            <a:r>
              <a:rPr lang="nl-NL" dirty="0"/>
              <a:t>, </a:t>
            </a:r>
            <a:r>
              <a:rPr lang="nl-NL" dirty="0" err="1"/>
              <a:t>and</a:t>
            </a:r>
            <a:r>
              <a:rPr lang="nl-NL" dirty="0"/>
              <a:t> </a:t>
            </a:r>
            <a:r>
              <a:rPr lang="nl-NL" dirty="0" err="1"/>
              <a:t>facilitated</a:t>
            </a:r>
            <a:r>
              <a:rPr lang="nl-NL" dirty="0"/>
              <a:t> </a:t>
            </a:r>
            <a:r>
              <a:rPr lang="nl-NL" dirty="0" err="1"/>
              <a:t>through</a:t>
            </a:r>
            <a:r>
              <a:rPr lang="nl-NL" dirty="0"/>
              <a:t> computer-</a:t>
            </a:r>
            <a:r>
              <a:rPr lang="nl-NL" dirty="0" err="1"/>
              <a:t>mediated</a:t>
            </a:r>
            <a:r>
              <a:rPr lang="nl-NL" dirty="0"/>
              <a:t> </a:t>
            </a:r>
            <a:r>
              <a:rPr lang="nl-NL" dirty="0" err="1"/>
              <a:t>communication</a:t>
            </a:r>
            <a:r>
              <a:rPr lang="nl-NL" dirty="0"/>
              <a:t> (CMC)." </a:t>
            </a:r>
            <a:endParaRPr lang="en-GB" dirty="0"/>
          </a:p>
          <a:p>
            <a:pPr lvl="2"/>
            <a:r>
              <a:rPr lang="en-GB" dirty="0"/>
              <a:t>- </a:t>
            </a:r>
            <a:r>
              <a:rPr lang="nl-NL" dirty="0" err="1"/>
              <a:t>Another</a:t>
            </a:r>
            <a:r>
              <a:rPr lang="nl-NL" dirty="0"/>
              <a:t> </a:t>
            </a:r>
            <a:r>
              <a:rPr lang="nl-NL" dirty="0" err="1"/>
              <a:t>definition</a:t>
            </a:r>
            <a:r>
              <a:rPr lang="nl-NL" dirty="0"/>
              <a:t> </a:t>
            </a:r>
            <a:r>
              <a:rPr lang="nl-NL" dirty="0" err="1"/>
              <a:t>describes</a:t>
            </a:r>
            <a:r>
              <a:rPr lang="nl-NL" dirty="0"/>
              <a:t> </a:t>
            </a:r>
            <a:r>
              <a:rPr lang="nl-NL" dirty="0" err="1"/>
              <a:t>them</a:t>
            </a:r>
            <a:r>
              <a:rPr lang="nl-NL" dirty="0"/>
              <a:t> as "</a:t>
            </a:r>
            <a:r>
              <a:rPr lang="nl-NL" dirty="0" err="1"/>
              <a:t>cyberspaces</a:t>
            </a:r>
            <a:r>
              <a:rPr lang="nl-NL" dirty="0"/>
              <a:t> </a:t>
            </a:r>
            <a:r>
              <a:rPr lang="nl-NL" dirty="0" err="1"/>
              <a:t>supported</a:t>
            </a:r>
            <a:r>
              <a:rPr lang="nl-NL" dirty="0"/>
              <a:t> </a:t>
            </a:r>
            <a:r>
              <a:rPr lang="nl-NL" dirty="0" err="1"/>
              <a:t>by</a:t>
            </a:r>
            <a:r>
              <a:rPr lang="nl-NL" dirty="0"/>
              <a:t> computer-</a:t>
            </a:r>
            <a:r>
              <a:rPr lang="nl-NL" dirty="0" err="1"/>
              <a:t>based</a:t>
            </a:r>
            <a:r>
              <a:rPr lang="nl-NL" dirty="0"/>
              <a:t> </a:t>
            </a:r>
            <a:r>
              <a:rPr lang="nl-NL" dirty="0" err="1"/>
              <a:t>technologies</a:t>
            </a:r>
            <a:r>
              <a:rPr lang="nl-NL" dirty="0"/>
              <a:t>, </a:t>
            </a:r>
            <a:r>
              <a:rPr lang="nl-NL" dirty="0" err="1"/>
              <a:t>enabling</a:t>
            </a:r>
            <a:r>
              <a:rPr lang="nl-NL" dirty="0"/>
              <a:t> participant </a:t>
            </a:r>
            <a:r>
              <a:rPr lang="nl-NL" dirty="0" err="1"/>
              <a:t>interaction</a:t>
            </a:r>
            <a:r>
              <a:rPr lang="nl-NL" dirty="0"/>
              <a:t> </a:t>
            </a:r>
            <a:r>
              <a:rPr lang="nl-NL" dirty="0" err="1"/>
              <a:t>and</a:t>
            </a:r>
            <a:r>
              <a:rPr lang="nl-NL" dirty="0"/>
              <a:t> </a:t>
            </a:r>
            <a:r>
              <a:rPr lang="nl-NL" dirty="0" err="1"/>
              <a:t>communication</a:t>
            </a:r>
            <a:r>
              <a:rPr lang="nl-NL" dirty="0"/>
              <a:t> </a:t>
            </a:r>
            <a:r>
              <a:rPr lang="nl-NL" dirty="0" err="1"/>
              <a:t>to</a:t>
            </a:r>
            <a:r>
              <a:rPr lang="nl-NL" dirty="0"/>
              <a:t> </a:t>
            </a:r>
            <a:r>
              <a:rPr lang="nl-NL" dirty="0" err="1"/>
              <a:t>create</a:t>
            </a:r>
            <a:r>
              <a:rPr lang="nl-NL" dirty="0"/>
              <a:t> member-</a:t>
            </a:r>
            <a:r>
              <a:rPr lang="nl-NL" dirty="0" err="1"/>
              <a:t>driven</a:t>
            </a:r>
            <a:r>
              <a:rPr lang="nl-NL" dirty="0"/>
              <a:t> content </a:t>
            </a:r>
            <a:r>
              <a:rPr lang="nl-NL" dirty="0" err="1"/>
              <a:t>and</a:t>
            </a:r>
            <a:r>
              <a:rPr lang="nl-NL" dirty="0"/>
              <a:t> </a:t>
            </a:r>
            <a:r>
              <a:rPr lang="nl-NL" dirty="0" err="1"/>
              <a:t>foster</a:t>
            </a:r>
            <a:r>
              <a:rPr lang="nl-NL" dirty="0"/>
              <a:t> </a:t>
            </a:r>
            <a:r>
              <a:rPr lang="nl-NL" dirty="0" err="1"/>
              <a:t>relationships</a:t>
            </a:r>
            <a:r>
              <a:rPr lang="nl-NL" dirty="0"/>
              <a:t>. </a:t>
            </a:r>
            <a:endParaRPr lang="en-GB" dirty="0"/>
          </a:p>
          <a:p>
            <a:pPr lvl="2"/>
            <a:r>
              <a:rPr lang="en-GB" dirty="0"/>
              <a:t>- </a:t>
            </a:r>
            <a:r>
              <a:rPr lang="nl-NL" dirty="0"/>
              <a:t>A </a:t>
            </a:r>
            <a:r>
              <a:rPr lang="nl-NL" dirty="0" err="1"/>
              <a:t>key</a:t>
            </a:r>
            <a:r>
              <a:rPr lang="nl-NL" dirty="0"/>
              <a:t> feature </a:t>
            </a:r>
            <a:r>
              <a:rPr lang="nl-NL" dirty="0" err="1"/>
              <a:t>emphasized</a:t>
            </a:r>
            <a:r>
              <a:rPr lang="nl-NL" dirty="0"/>
              <a:t> in virtual </a:t>
            </a:r>
            <a:r>
              <a:rPr lang="nl-NL" dirty="0" err="1"/>
              <a:t>communities</a:t>
            </a:r>
            <a:r>
              <a:rPr lang="nl-NL" dirty="0"/>
              <a:t> is </a:t>
            </a:r>
            <a:r>
              <a:rPr lang="nl-NL" dirty="0" err="1"/>
              <a:t>the</a:t>
            </a:r>
            <a:r>
              <a:rPr lang="nl-NL" dirty="0"/>
              <a:t> sense of community (SOC), </a:t>
            </a:r>
            <a:r>
              <a:rPr lang="nl-NL" dirty="0" err="1"/>
              <a:t>considered</a:t>
            </a:r>
            <a:r>
              <a:rPr lang="nl-NL" dirty="0"/>
              <a:t> </a:t>
            </a:r>
            <a:r>
              <a:rPr lang="nl-NL" dirty="0" err="1"/>
              <a:t>their</a:t>
            </a:r>
            <a:r>
              <a:rPr lang="nl-NL" dirty="0"/>
              <a:t> </a:t>
            </a:r>
            <a:r>
              <a:rPr lang="nl-NL" dirty="0" err="1"/>
              <a:t>defining</a:t>
            </a:r>
            <a:r>
              <a:rPr lang="nl-NL" dirty="0"/>
              <a:t> </a:t>
            </a:r>
            <a:r>
              <a:rPr lang="nl-NL" dirty="0" err="1"/>
              <a:t>characteristic</a:t>
            </a:r>
            <a:r>
              <a:rPr lang="nl-NL" dirty="0"/>
              <a:t>, as </a:t>
            </a:r>
            <a:r>
              <a:rPr lang="nl-NL" dirty="0" err="1"/>
              <a:t>it</a:t>
            </a:r>
            <a:r>
              <a:rPr lang="nl-NL" dirty="0"/>
              <a:t> supports </a:t>
            </a:r>
            <a:r>
              <a:rPr lang="nl-NL" dirty="0" err="1"/>
              <a:t>connection</a:t>
            </a:r>
            <a:r>
              <a:rPr lang="nl-NL" dirty="0"/>
              <a:t> </a:t>
            </a:r>
            <a:r>
              <a:rPr lang="nl-NL" dirty="0" err="1"/>
              <a:t>and</a:t>
            </a:r>
            <a:r>
              <a:rPr lang="nl-NL" dirty="0"/>
              <a:t> </a:t>
            </a:r>
            <a:r>
              <a:rPr lang="nl-NL" dirty="0" err="1"/>
              <a:t>collective</a:t>
            </a:r>
            <a:r>
              <a:rPr lang="nl-NL" dirty="0"/>
              <a:t> engagement </a:t>
            </a:r>
            <a:r>
              <a:rPr lang="nl-NL" dirty="0" err="1"/>
              <a:t>among</a:t>
            </a:r>
            <a:r>
              <a:rPr lang="nl-NL" dirty="0"/>
              <a:t> members </a:t>
            </a:r>
            <a:r>
              <a:rPr lang="en-GB" dirty="0"/>
              <a:t>.</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705507878"/>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7" y="1875677"/>
            <a:ext cx="11472909" cy="4795836"/>
          </a:xfrm>
        </p:spPr>
        <p:txBody>
          <a:bodyPr>
            <a:normAutofit/>
          </a:bodyPr>
          <a:lstStyle/>
          <a:p>
            <a:pPr lvl="2"/>
            <a:r>
              <a:rPr lang="en-GB" b="1" dirty="0"/>
              <a:t>3.3- Content Communities:</a:t>
            </a:r>
          </a:p>
          <a:p>
            <a:pPr lvl="2"/>
            <a:r>
              <a:rPr lang="en-GB" dirty="0"/>
              <a:t>- Content communities are online platforms that enable users to share various types of media content with their network of contacts, including text (e.g., Bookcrossing), photos (e.g., Flickr, Pinterest, Instagram), and videos (e.g., YouTube). </a:t>
            </a:r>
          </a:p>
          <a:p>
            <a:pPr lvl="2"/>
            <a:r>
              <a:rPr lang="en-GB" dirty="0"/>
              <a:t>- Users have the flexibility to set their shared content as private, making it accessible only to their network, or public, allowing others within the social community to view their photos and videos</a:t>
            </a:r>
            <a:r>
              <a:rPr lang="nl-NL" dirty="0"/>
              <a:t>. </a:t>
            </a:r>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3017068535"/>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7" y="1875677"/>
            <a:ext cx="11472909" cy="4795836"/>
          </a:xfrm>
        </p:spPr>
        <p:txBody>
          <a:bodyPr>
            <a:normAutofit/>
          </a:bodyPr>
          <a:lstStyle/>
          <a:p>
            <a:pPr lvl="2"/>
            <a:r>
              <a:rPr lang="en-GB" b="1" dirty="0"/>
              <a:t>3.4- Social Networking Sites (SNSs):</a:t>
            </a:r>
          </a:p>
          <a:p>
            <a:pPr lvl="2"/>
            <a:r>
              <a:rPr lang="en-GB" dirty="0"/>
              <a:t>- Social Network Sites (SNSs) are platforms that facilitate connections and interactions among users.</a:t>
            </a:r>
          </a:p>
          <a:p>
            <a:pPr lvl="2"/>
            <a:r>
              <a:rPr lang="en-GB" dirty="0"/>
              <a:t>- Subscribers begin by creating a public or semi-public profile and inviting others to share profiles, thereby forming a list of contacts or "friends."</a:t>
            </a:r>
            <a:r>
              <a:rPr lang="nl-NL" dirty="0"/>
              <a:t> </a:t>
            </a:r>
            <a:endParaRPr lang="en-GB" dirty="0"/>
          </a:p>
          <a:p>
            <a:pPr lvl="2"/>
            <a:r>
              <a:rPr lang="en-GB" dirty="0"/>
              <a:t>- This network enables users to exchange information and content such as text, photos, and videos. </a:t>
            </a:r>
          </a:p>
          <a:p>
            <a:pPr lvl="2"/>
            <a:r>
              <a:rPr lang="en-GB" dirty="0"/>
              <a:t>- Communication occurs through posts, instant messaging (chat), or email. Posts are public and visible to all contacts, while instant messages and emails are directed to specific individuals, ensuring privacy in those interactions.</a:t>
            </a:r>
          </a:p>
          <a:p>
            <a:pPr lvl="2"/>
            <a:endParaRPr lang="en-GB" dirty="0"/>
          </a:p>
          <a:p>
            <a:pPr lvl="2"/>
            <a:r>
              <a:rPr lang="en-GB"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3701953304"/>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6" y="1859831"/>
            <a:ext cx="11472909" cy="4795836"/>
          </a:xfrm>
        </p:spPr>
        <p:txBody>
          <a:bodyPr>
            <a:normAutofit/>
          </a:bodyPr>
          <a:lstStyle/>
          <a:p>
            <a:pPr lvl="2"/>
            <a:r>
              <a:rPr lang="en-GB" b="1" dirty="0"/>
              <a:t>3.4- Social Networking Sites (SNSs):</a:t>
            </a:r>
          </a:p>
          <a:p>
            <a:pPr lvl="2"/>
            <a:r>
              <a:rPr lang="en-GB" dirty="0"/>
              <a:t>- SNSs cater to various purposes, connecting individuals either for social interactions, such as on Facebook, or professional networking, like on LinkedIn.</a:t>
            </a:r>
          </a:p>
          <a:p>
            <a:pPr lvl="2"/>
            <a:r>
              <a:rPr lang="en-GB" dirty="0"/>
              <a:t>- However, these distinctions have blurred with the introduction of corporate Facebook pages.</a:t>
            </a:r>
            <a:r>
              <a:rPr lang="nl-NL" dirty="0"/>
              <a:t> </a:t>
            </a:r>
            <a:endParaRPr lang="en-GB" dirty="0"/>
          </a:p>
          <a:p>
            <a:pPr lvl="2"/>
            <a:r>
              <a:rPr lang="en-GB" dirty="0"/>
              <a:t>- Businesses now use these pages to represent their companies, brands, and products, enabling direct engagement with customers and fostering interaction to build stronger relationships. </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307351141"/>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6" y="1859831"/>
            <a:ext cx="11472909" cy="4795836"/>
          </a:xfrm>
        </p:spPr>
        <p:txBody>
          <a:bodyPr>
            <a:normAutofit/>
          </a:bodyPr>
          <a:lstStyle/>
          <a:p>
            <a:pPr lvl="2"/>
            <a:r>
              <a:rPr lang="en-GB" b="1" dirty="0"/>
              <a:t>3.5- Virtual Games and Social Worlds:</a:t>
            </a:r>
          </a:p>
          <a:p>
            <a:pPr lvl="2"/>
            <a:r>
              <a:rPr lang="en-GB" dirty="0"/>
              <a:t>- Virtual worlds are immersive 3D online environments where users interact through avatars, simulating aspects of real life.</a:t>
            </a:r>
          </a:p>
          <a:p>
            <a:pPr lvl="2"/>
            <a:r>
              <a:rPr lang="en-GB" dirty="0"/>
              <a:t>- These worlds fall into two categories: virtual games worlds and virtual social worlds.</a:t>
            </a:r>
            <a:r>
              <a:rPr lang="nl-NL" dirty="0"/>
              <a:t> </a:t>
            </a:r>
            <a:endParaRPr lang="en-GB" dirty="0"/>
          </a:p>
          <a:p>
            <a:pPr lvl="2"/>
            <a:r>
              <a:rPr lang="en-GB" dirty="0"/>
              <a:t>- Virtual games worlds, like MMORPGs, require users to follow strict rules and are increasingly popular with platforms like Sony's PlayStation and Microsoft's Xbox. </a:t>
            </a:r>
          </a:p>
          <a:p>
            <a:pPr lvl="2"/>
            <a:r>
              <a:rPr lang="en-GB" dirty="0"/>
              <a:t>- These systems feature life-like games that enable global interaction through chat or real-time conversations, often fostering friendships that can transition into real-life relationships. </a:t>
            </a:r>
          </a:p>
          <a:p>
            <a:pPr lvl="2"/>
            <a:endParaRPr lang="en-GB" dirty="0"/>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2965998443"/>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6" y="1859831"/>
            <a:ext cx="11472909" cy="4795836"/>
          </a:xfrm>
        </p:spPr>
        <p:txBody>
          <a:bodyPr>
            <a:normAutofit/>
          </a:bodyPr>
          <a:lstStyle/>
          <a:p>
            <a:pPr lvl="2"/>
            <a:r>
              <a:rPr lang="en-GB" b="1" dirty="0"/>
              <a:t>3.5- Virtual Games and Social Worlds:</a:t>
            </a:r>
          </a:p>
          <a:p>
            <a:pPr lvl="2"/>
            <a:r>
              <a:rPr lang="en-GB" dirty="0"/>
              <a:t>- Virtual social worlds, by contrast, offer more freedom, allowing users to behave as they would in real life or explore entirely new personas.</a:t>
            </a:r>
          </a:p>
          <a:p>
            <a:pPr lvl="2"/>
            <a:r>
              <a:rPr lang="en-GB" dirty="0"/>
              <a:t>- The best-known example is Second Life, a platform where users create avatars to engage in activities such as managing businesses, earning virtual currency (Linden Dollars), and even banking.</a:t>
            </a:r>
            <a:r>
              <a:rPr lang="nl-NL" dirty="0"/>
              <a:t> </a:t>
            </a:r>
            <a:endParaRPr lang="en-GB" dirty="0"/>
          </a:p>
          <a:p>
            <a:pPr lvl="2"/>
            <a:r>
              <a:rPr lang="en-GB" dirty="0"/>
              <a:t>- Second Life enables participants to replicate their real-life experiences or craft enhanced, idealized versions of them, making it a unique blend of creativity and commerce in a digital realm. </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3011811701"/>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6" y="1859831"/>
            <a:ext cx="11472909" cy="3945433"/>
          </a:xfrm>
        </p:spPr>
        <p:txBody>
          <a:bodyPr>
            <a:normAutofit/>
          </a:bodyPr>
          <a:lstStyle/>
          <a:p>
            <a:pPr lvl="2"/>
            <a:r>
              <a:rPr lang="en-GB" b="1" dirty="0"/>
              <a:t>3.5- Virtual Games and Social Worlds:</a:t>
            </a:r>
          </a:p>
          <a:p>
            <a:pPr lvl="2"/>
            <a:r>
              <a:rPr lang="en-GB" dirty="0"/>
              <a:t>- Virtual worlds, whether focused on gaming or social interactions, present exciting opportunities for businesses, particularly in communication and marketing.</a:t>
            </a:r>
          </a:p>
          <a:p>
            <a:pPr lvl="2"/>
            <a:r>
              <a:rPr lang="en-GB" dirty="0"/>
              <a:t>- Companies can leverage these platforms for activities like advertising, promotion, and market research.</a:t>
            </a:r>
            <a:r>
              <a:rPr lang="nl-NL" dirty="0"/>
              <a:t> </a:t>
            </a:r>
            <a:endParaRPr lang="en-GB" dirty="0"/>
          </a:p>
          <a:p>
            <a:pPr lvl="2"/>
            <a:r>
              <a:rPr lang="en-GB" dirty="0"/>
              <a:t>- For instance, virtual product or location placement—such as featuring a car in a racing game or a flagship store in Second Life—can significantly boost the visibility of new products. </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1126310045"/>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9559" y="908720"/>
            <a:ext cx="11389024" cy="432048"/>
          </a:xfrm>
        </p:spPr>
        <p:txBody>
          <a:bodyPr/>
          <a:lstStyle/>
          <a:p>
            <a:r>
              <a:rPr lang="en-US" sz="2400" b="1" dirty="0">
                <a:effectLst/>
                <a:latin typeface="Calibri" panose="020F0502020204030204" pitchFamily="34" charset="0"/>
                <a:ea typeface="Calibri" panose="020F0502020204030204" pitchFamily="34" charset="0"/>
                <a:cs typeface="Arial" panose="020B0604020202020204" pitchFamily="34" charset="0"/>
              </a:rPr>
              <a:t>3- Social Media Classification:</a:t>
            </a:r>
            <a:endParaRPr lang="nl-NL" sz="2400" dirty="0"/>
          </a:p>
        </p:txBody>
      </p:sp>
      <p:sp>
        <p:nvSpPr>
          <p:cNvPr id="8" name="Tijdelijke aanduiding voor verticale tekst 7"/>
          <p:cNvSpPr>
            <a:spLocks noGrp="1"/>
          </p:cNvSpPr>
          <p:nvPr>
            <p:ph type="body" orient="vert" idx="1"/>
          </p:nvPr>
        </p:nvSpPr>
        <p:spPr>
          <a:xfrm>
            <a:off x="407616" y="1859831"/>
            <a:ext cx="11472909" cy="3945433"/>
          </a:xfrm>
        </p:spPr>
        <p:txBody>
          <a:bodyPr>
            <a:normAutofit/>
          </a:bodyPr>
          <a:lstStyle/>
          <a:p>
            <a:pPr lvl="2"/>
            <a:r>
              <a:rPr lang="en-GB" b="1" dirty="0"/>
              <a:t>3.5- Virtual Games and Social Worlds:</a:t>
            </a:r>
          </a:p>
          <a:p>
            <a:pPr lvl="2"/>
            <a:r>
              <a:rPr lang="en-GB" dirty="0"/>
              <a:t>- Tourism-related businesses can also benefit by recreating destinations as settings in these virtual environments.</a:t>
            </a:r>
          </a:p>
          <a:p>
            <a:pPr lvl="2"/>
            <a:r>
              <a:rPr lang="en-GB" dirty="0"/>
              <a:t>- A tourist destination could serve as the backdrop for a new game, or be replicated in Second Life, offering users an immersive preview.</a:t>
            </a:r>
            <a:r>
              <a:rPr lang="nl-NL" dirty="0"/>
              <a:t> </a:t>
            </a:r>
            <a:endParaRPr lang="en-GB" dirty="0"/>
          </a:p>
          <a:p>
            <a:pPr lvl="2"/>
            <a:r>
              <a:rPr lang="en-GB" dirty="0"/>
              <a:t>- Hospitality brands, for example, can establish a presence in these spaces. </a:t>
            </a:r>
          </a:p>
          <a:p>
            <a:pPr lvl="2"/>
            <a:r>
              <a:rPr lang="en-GB" dirty="0"/>
              <a:t>- Notably, Starwood Hotels and Resorts' Aloft brand created a three-dimensional virtual hotel in Second Life, blending innovative marketing with experiential engagement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590107103"/>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6604" y="608572"/>
            <a:ext cx="11389024" cy="432048"/>
          </a:xfrm>
        </p:spPr>
        <p:txBody>
          <a:bodyPr/>
          <a:lstStyle/>
          <a:p>
            <a:br>
              <a:rPr lang="en-GB" sz="2400" dirty="0"/>
            </a:br>
            <a:r>
              <a:rPr lang="en-GB" sz="2400" dirty="0"/>
              <a:t>4-Reflections on the Concept of Word-of-Mouth (WOM)</a:t>
            </a:r>
            <a:br>
              <a:rPr lang="en-GB" sz="2400" dirty="0"/>
            </a:br>
            <a:endParaRPr lang="nl-NL" sz="2400" dirty="0"/>
          </a:p>
        </p:txBody>
      </p:sp>
      <p:sp>
        <p:nvSpPr>
          <p:cNvPr id="8" name="Tijdelijke aanduiding voor verticale tekst 7"/>
          <p:cNvSpPr>
            <a:spLocks noGrp="1"/>
          </p:cNvSpPr>
          <p:nvPr>
            <p:ph type="body" orient="vert" idx="1"/>
          </p:nvPr>
        </p:nvSpPr>
        <p:spPr>
          <a:xfrm>
            <a:off x="449114" y="1844824"/>
            <a:ext cx="11472909" cy="4480375"/>
          </a:xfrm>
        </p:spPr>
        <p:txBody>
          <a:bodyPr>
            <a:normAutofit/>
          </a:bodyPr>
          <a:lstStyle/>
          <a:p>
            <a:pPr lvl="2"/>
            <a:r>
              <a:rPr lang="en-GB" dirty="0"/>
              <a:t>- The advent of new technologies and the widespread use of social media by </a:t>
            </a:r>
            <a:r>
              <a:rPr lang="en-GB" dirty="0" err="1"/>
              <a:t>travelers</a:t>
            </a:r>
            <a:r>
              <a:rPr lang="en-GB" dirty="0"/>
              <a:t> have necessitated a re-evaluation of the traditional concept of Word-of-Mouth (WOM) in the context of contemporary communication</a:t>
            </a:r>
          </a:p>
          <a:p>
            <a:pPr lvl="2"/>
            <a:r>
              <a:rPr lang="en-GB" dirty="0"/>
              <a:t>- WOM is traditionally defined as oral, person-to-person communication between a receiver and a communicator, whom the receiver perceives as independent and non-commercial, about a brand, product, or service.</a:t>
            </a:r>
          </a:p>
          <a:p>
            <a:pPr lvl="2"/>
            <a:r>
              <a:rPr lang="en-GB" dirty="0"/>
              <a:t>- This direct exchange of spoken messages happens in real-life interactions, making it an immediate and personal form of information sharing</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548087626"/>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46604" y="608572"/>
            <a:ext cx="11389024" cy="432048"/>
          </a:xfrm>
        </p:spPr>
        <p:txBody>
          <a:bodyPr/>
          <a:lstStyle/>
          <a:p>
            <a:br>
              <a:rPr lang="en-GB" sz="2400" dirty="0"/>
            </a:br>
            <a:r>
              <a:rPr lang="en-GB" sz="2400" dirty="0"/>
              <a:t>4-Reflections on the Concept of Word-of-Mouth (WOM)</a:t>
            </a:r>
            <a:br>
              <a:rPr lang="en-GB" sz="2400" dirty="0"/>
            </a:br>
            <a:endParaRPr lang="nl-NL" sz="2400" dirty="0"/>
          </a:p>
        </p:txBody>
      </p:sp>
      <p:sp>
        <p:nvSpPr>
          <p:cNvPr id="8" name="Tijdelijke aanduiding voor verticale tekst 7"/>
          <p:cNvSpPr>
            <a:spLocks noGrp="1"/>
          </p:cNvSpPr>
          <p:nvPr>
            <p:ph type="body" orient="vert" idx="1"/>
          </p:nvPr>
        </p:nvSpPr>
        <p:spPr>
          <a:xfrm>
            <a:off x="479670" y="1769053"/>
            <a:ext cx="11472909" cy="4480375"/>
          </a:xfrm>
        </p:spPr>
        <p:txBody>
          <a:bodyPr>
            <a:normAutofit/>
          </a:bodyPr>
          <a:lstStyle/>
          <a:p>
            <a:pPr lvl="2"/>
            <a:r>
              <a:rPr lang="en-GB" dirty="0"/>
              <a:t>- WOM stands apart from advertising due to its authenticity and lack of corporate sponsorship</a:t>
            </a:r>
          </a:p>
          <a:p>
            <a:pPr lvl="2"/>
            <a:r>
              <a:rPr lang="en-GB" dirty="0"/>
              <a:t>- Unlike advertisements, which are company-driven, WOM is generated organically by individuals, which enhances its credibility in the eyes of customers.</a:t>
            </a:r>
          </a:p>
          <a:p>
            <a:pPr lvl="2"/>
            <a:r>
              <a:rPr lang="en-GB" dirty="0"/>
              <a:t>- Because of its perceived genuineness, WOM has been a powerful tool in influencing consumer opinions and decisions, particularly in industries like tourism, where personal recommendations carry significant weight</a:t>
            </a:r>
          </a:p>
          <a:p>
            <a:pPr lvl="2"/>
            <a:r>
              <a:rPr lang="en-GB" dirty="0"/>
              <a:t>- The growing influence of digital platforms has extended the scope of WOM, blending traditional and electronic channels to reshape how information is shared and trusted</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1774638199"/>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70598" y="692696"/>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79670" y="1769053"/>
            <a:ext cx="11472909" cy="4480375"/>
          </a:xfrm>
        </p:spPr>
        <p:txBody>
          <a:bodyPr>
            <a:normAutofit/>
          </a:bodyPr>
          <a:lstStyle/>
          <a:p>
            <a:pPr lvl="2"/>
            <a:r>
              <a:rPr lang="en-GB" dirty="0"/>
              <a:t>- The wide-spread of the Internet and wireless technologies, coupled with the increased use of social media, has transformed the traditional concept of WOM. </a:t>
            </a:r>
          </a:p>
          <a:p>
            <a:pPr lvl="2"/>
            <a:r>
              <a:rPr lang="en-GB" dirty="0"/>
              <a:t>- This shift has empowered consumers to share their experiences globally, redistributing influence from companies to individual users.</a:t>
            </a:r>
          </a:p>
          <a:p>
            <a:pPr lvl="2"/>
            <a:r>
              <a:rPr lang="en-GB" dirty="0"/>
              <a:t>- Online user-generated content has emerged as a dominant force, enabling customers to express their opinions through a variety of digital channels </a:t>
            </a:r>
          </a:p>
          <a:p>
            <a:pPr lvl="2"/>
            <a:r>
              <a:rPr lang="en-GB" dirty="0"/>
              <a:t>- These include reviews on specialized platforms, mailbags on sellers’ websites, email exchanges, instant messaging, chat rooms, and posts on social media networks like Facebook and LinkedIn.</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053026924"/>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70598" y="692696"/>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79670" y="1769053"/>
            <a:ext cx="11472909" cy="4480375"/>
          </a:xfrm>
        </p:spPr>
        <p:txBody>
          <a:bodyPr>
            <a:normAutofit/>
          </a:bodyPr>
          <a:lstStyle/>
          <a:p>
            <a:pPr lvl="2"/>
            <a:r>
              <a:rPr lang="en-GB" dirty="0"/>
              <a:t>- In this digital landscape, the rise of electronic Word-of-Mouth (</a:t>
            </a:r>
            <a:r>
              <a:rPr lang="en-GB" dirty="0" err="1"/>
              <a:t>eWOM</a:t>
            </a:r>
            <a:r>
              <a:rPr lang="en-GB" dirty="0"/>
              <a:t>) has become significant. </a:t>
            </a:r>
          </a:p>
          <a:p>
            <a:pPr lvl="2"/>
            <a:r>
              <a:rPr lang="en-GB" dirty="0"/>
              <a:t>- </a:t>
            </a:r>
            <a:r>
              <a:rPr lang="en-GB" dirty="0" err="1"/>
              <a:t>eWOM</a:t>
            </a:r>
            <a:r>
              <a:rPr lang="en-GB" dirty="0"/>
              <a:t> is defined as any positive or negative statement made by potential, current, or former customers about a product, company, or service that is accessible to a broad audience via the Internet.</a:t>
            </a:r>
          </a:p>
          <a:p>
            <a:pPr lvl="2"/>
            <a:r>
              <a:rPr lang="en-GB" dirty="0"/>
              <a:t>- Unlike traditional WOM, </a:t>
            </a:r>
            <a:r>
              <a:rPr lang="en-GB" dirty="0" err="1"/>
              <a:t>eWOM</a:t>
            </a:r>
            <a:r>
              <a:rPr lang="en-GB" dirty="0"/>
              <a:t> transcends immediate, personal exchanges, reaching vast audiences and influencing perceptions in a matter of moments</a:t>
            </a:r>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3588982166"/>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70598" y="692696"/>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79670" y="1769053"/>
            <a:ext cx="11472909" cy="4480375"/>
          </a:xfrm>
        </p:spPr>
        <p:txBody>
          <a:bodyPr>
            <a:normAutofit/>
          </a:bodyPr>
          <a:lstStyle/>
          <a:p>
            <a:pPr lvl="2"/>
            <a:r>
              <a:rPr lang="en-GB" dirty="0"/>
              <a:t>- Furthermore, </a:t>
            </a:r>
            <a:r>
              <a:rPr lang="en-GB" dirty="0" err="1"/>
              <a:t>eWOM</a:t>
            </a:r>
            <a:r>
              <a:rPr lang="en-GB" dirty="0"/>
              <a:t> is not confined solely to products or services. </a:t>
            </a:r>
          </a:p>
          <a:p>
            <a:pPr lvl="2"/>
            <a:r>
              <a:rPr lang="en-GB" dirty="0"/>
              <a:t>- It can encompass opinions about organizations, tourist destinations, and experiences, making it a versatile tool in the digital age.</a:t>
            </a:r>
          </a:p>
          <a:p>
            <a:pPr lvl="2"/>
            <a:r>
              <a:rPr lang="en-GB" dirty="0"/>
              <a:t>- This shift highlights the growing importance of managing online reputations and engaging with customers through these platforms, as their influence on decision-making and brand perception continues to expand. </a:t>
            </a:r>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440464710"/>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70598" y="692696"/>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79670" y="1769053"/>
            <a:ext cx="11472909" cy="4480375"/>
          </a:xfrm>
        </p:spPr>
        <p:txBody>
          <a:bodyPr>
            <a:normAutofit/>
          </a:bodyPr>
          <a:lstStyle/>
          <a:p>
            <a:pPr lvl="2"/>
            <a:r>
              <a:rPr lang="en-GB" dirty="0"/>
              <a:t>- Online Word of Mouth (WOM) can be categorized into two types: </a:t>
            </a:r>
          </a:p>
          <a:p>
            <a:pPr lvl="2"/>
            <a:r>
              <a:rPr lang="en-GB" b="1" dirty="0"/>
              <a:t>organic/intrinsic </a:t>
            </a:r>
            <a:r>
              <a:rPr lang="en-GB" dirty="0"/>
              <a:t>and</a:t>
            </a:r>
            <a:r>
              <a:rPr lang="en-GB" b="1" dirty="0"/>
              <a:t> amplified/extrinsic. </a:t>
            </a:r>
          </a:p>
          <a:p>
            <a:pPr lvl="2"/>
            <a:r>
              <a:rPr lang="en-GB" dirty="0"/>
              <a:t>- Organic WOM occurs naturally when customers share their opinions or experiences without any external influence.</a:t>
            </a:r>
          </a:p>
          <a:p>
            <a:pPr lvl="2"/>
            <a:r>
              <a:rPr lang="en-GB" dirty="0"/>
              <a:t>- In contrast, amplified WOM happens when a company actively encourages customers to spread their message, often through incentives or campaigns. </a:t>
            </a:r>
          </a:p>
          <a:p>
            <a:pPr lvl="2"/>
            <a:r>
              <a:rPr lang="en-GB" dirty="0"/>
              <a:t>- These amplified WOM strategies form the foundation of viral marketing, where businesses create online marketing content and motivate customers to share it with their social networks, helping the message reach a wider audience. </a:t>
            </a:r>
          </a:p>
          <a:p>
            <a:pPr lvl="2"/>
            <a:endParaRPr lang="en-GB" dirty="0"/>
          </a:p>
          <a:p>
            <a:pPr lvl="2"/>
            <a:endParaRPr lang="en-GB" dirty="0"/>
          </a:p>
          <a:p>
            <a:pPr lvl="2"/>
            <a:r>
              <a:rPr lang="en-GB" dirty="0"/>
              <a:t>. </a:t>
            </a:r>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1402092491"/>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79670" y="1196752"/>
            <a:ext cx="11472909" cy="5184575"/>
          </a:xfrm>
        </p:spPr>
        <p:txBody>
          <a:bodyPr>
            <a:normAutofit/>
          </a:bodyPr>
          <a:lstStyle/>
          <a:p>
            <a:pPr lvl="2"/>
            <a:r>
              <a:rPr lang="nl-NL" b="1" dirty="0"/>
              <a:t>5.1-</a:t>
            </a:r>
            <a:r>
              <a:rPr lang="en-GB" b="1" dirty="0"/>
              <a:t>Key Aspects of Electronic Word-of-Mouth (</a:t>
            </a:r>
            <a:r>
              <a:rPr lang="en-GB" b="1" dirty="0" err="1"/>
              <a:t>eWOM</a:t>
            </a:r>
            <a:r>
              <a:rPr lang="en-GB" b="1" dirty="0"/>
              <a:t>):</a:t>
            </a:r>
          </a:p>
          <a:p>
            <a:pPr lvl="2"/>
            <a:r>
              <a:rPr lang="en-GB" b="1" dirty="0"/>
              <a:t>- Nature of the Message:</a:t>
            </a:r>
          </a:p>
          <a:p>
            <a:pPr marL="285750" lvl="2" indent="-285750">
              <a:buFont typeface="Arial" panose="020B0604020202020204" pitchFamily="34" charset="0"/>
              <a:buChar char="•"/>
            </a:pPr>
            <a:r>
              <a:rPr lang="nl-NL" dirty="0"/>
              <a:t> </a:t>
            </a:r>
            <a:r>
              <a:rPr lang="en-GB" dirty="0" err="1"/>
              <a:t>eWOM</a:t>
            </a:r>
            <a:r>
              <a:rPr lang="en-GB" dirty="0"/>
              <a:t> is primarily a written form of communication, often complemented by visual elements like images and videos.</a:t>
            </a:r>
          </a:p>
          <a:p>
            <a:pPr marL="285750" lvl="2" indent="-285750">
              <a:buFont typeface="Arial" panose="020B0604020202020204" pitchFamily="34" charset="0"/>
              <a:buChar char="•"/>
            </a:pPr>
            <a:r>
              <a:rPr lang="en-GB" dirty="0"/>
              <a:t>Unlike traditional WOM, </a:t>
            </a:r>
            <a:r>
              <a:rPr lang="en-GB" dirty="0" err="1"/>
              <a:t>eWOM</a:t>
            </a:r>
            <a:r>
              <a:rPr lang="en-GB" dirty="0"/>
              <a:t> messages are not always directed at specific individuals but are publicly shared on online platforms.</a:t>
            </a:r>
          </a:p>
          <a:p>
            <a:pPr marL="285750" lvl="2" indent="-285750">
              <a:buFont typeface="Arial" panose="020B0604020202020204" pitchFamily="34" charset="0"/>
              <a:buChar char="•"/>
            </a:pPr>
            <a:r>
              <a:rPr lang="en-GB" dirty="0"/>
              <a:t>Messages remain on websites, making them persistent and accessible over time.</a:t>
            </a:r>
          </a:p>
          <a:p>
            <a:pPr marL="285750" lvl="2" indent="-285750">
              <a:buFont typeface="Arial" panose="020B0604020202020204" pitchFamily="34" charset="0"/>
              <a:buChar char="•"/>
            </a:pPr>
            <a:r>
              <a:rPr lang="en-GB" dirty="0" err="1"/>
              <a:t>eWOM</a:t>
            </a:r>
            <a:r>
              <a:rPr lang="en-GB" dirty="0"/>
              <a:t> is asynchronous, allowing recipients to access the message at any time without real-time interaction with the sender.</a:t>
            </a:r>
            <a:endParaRPr lang="en-GB" b="1" dirty="0"/>
          </a:p>
          <a:p>
            <a:pPr lvl="2"/>
            <a:r>
              <a:rPr lang="en-GB" b="1" dirty="0"/>
              <a:t>- </a:t>
            </a:r>
            <a:r>
              <a:rPr lang="nl-NL" b="1" dirty="0" err="1"/>
              <a:t>Credibility</a:t>
            </a:r>
            <a:r>
              <a:rPr lang="nl-NL" b="1" dirty="0"/>
              <a:t> </a:t>
            </a:r>
            <a:r>
              <a:rPr lang="nl-NL" b="1" dirty="0" err="1"/>
              <a:t>Challenges</a:t>
            </a:r>
            <a:r>
              <a:rPr lang="en-GB" b="1" dirty="0"/>
              <a:t>:</a:t>
            </a:r>
          </a:p>
          <a:p>
            <a:pPr marL="285750" lvl="2" indent="-285750">
              <a:buFont typeface="Arial" panose="020B0604020202020204" pitchFamily="34" charset="0"/>
              <a:buChar char="•"/>
            </a:pPr>
            <a:r>
              <a:rPr lang="nl-NL" dirty="0"/>
              <a:t> Readers </a:t>
            </a:r>
            <a:r>
              <a:rPr lang="nl-NL" dirty="0" err="1"/>
              <a:t>may</a:t>
            </a:r>
            <a:r>
              <a:rPr lang="nl-NL" dirty="0"/>
              <a:t> </a:t>
            </a:r>
            <a:r>
              <a:rPr lang="nl-NL" dirty="0" err="1"/>
              <a:t>struggle</a:t>
            </a:r>
            <a:r>
              <a:rPr lang="nl-NL" dirty="0"/>
              <a:t> </a:t>
            </a:r>
            <a:r>
              <a:rPr lang="nl-NL" dirty="0" err="1"/>
              <a:t>to</a:t>
            </a:r>
            <a:r>
              <a:rPr lang="nl-NL" dirty="0"/>
              <a:t> </a:t>
            </a:r>
            <a:r>
              <a:rPr lang="nl-NL" dirty="0" err="1"/>
              <a:t>assess</a:t>
            </a:r>
            <a:r>
              <a:rPr lang="nl-NL" dirty="0"/>
              <a:t> </a:t>
            </a:r>
            <a:r>
              <a:rPr lang="nl-NL" dirty="0" err="1"/>
              <a:t>the</a:t>
            </a:r>
            <a:r>
              <a:rPr lang="nl-NL" dirty="0"/>
              <a:t> </a:t>
            </a:r>
            <a:r>
              <a:rPr lang="nl-NL" dirty="0" err="1"/>
              <a:t>credibility</a:t>
            </a:r>
            <a:r>
              <a:rPr lang="nl-NL" dirty="0"/>
              <a:t> of </a:t>
            </a:r>
            <a:r>
              <a:rPr lang="nl-NL" dirty="0" err="1"/>
              <a:t>eWOM</a:t>
            </a:r>
            <a:r>
              <a:rPr lang="nl-NL" dirty="0"/>
              <a:t> </a:t>
            </a:r>
            <a:r>
              <a:rPr lang="nl-NL" dirty="0" err="1"/>
              <a:t>due</a:t>
            </a:r>
            <a:r>
              <a:rPr lang="nl-NL" dirty="0"/>
              <a:t> </a:t>
            </a:r>
            <a:r>
              <a:rPr lang="nl-NL" dirty="0" err="1"/>
              <a:t>to</a:t>
            </a:r>
            <a:r>
              <a:rPr lang="nl-NL" dirty="0"/>
              <a:t> </a:t>
            </a:r>
            <a:r>
              <a:rPr lang="nl-NL" dirty="0" err="1"/>
              <a:t>the</a:t>
            </a:r>
            <a:r>
              <a:rPr lang="nl-NL" dirty="0"/>
              <a:t> </a:t>
            </a:r>
            <a:r>
              <a:rPr lang="nl-NL" dirty="0" err="1"/>
              <a:t>lack</a:t>
            </a:r>
            <a:r>
              <a:rPr lang="nl-NL" dirty="0"/>
              <a:t> of prior </a:t>
            </a:r>
            <a:r>
              <a:rPr lang="nl-NL" dirty="0" err="1"/>
              <a:t>relationships</a:t>
            </a:r>
            <a:r>
              <a:rPr lang="nl-NL" dirty="0"/>
              <a:t> </a:t>
            </a:r>
            <a:r>
              <a:rPr lang="nl-NL" dirty="0" err="1"/>
              <a:t>with</a:t>
            </a:r>
            <a:r>
              <a:rPr lang="nl-NL" dirty="0"/>
              <a:t> </a:t>
            </a:r>
            <a:r>
              <a:rPr lang="nl-NL" dirty="0" err="1"/>
              <a:t>the</a:t>
            </a:r>
            <a:r>
              <a:rPr lang="nl-NL" dirty="0"/>
              <a:t> </a:t>
            </a:r>
            <a:r>
              <a:rPr lang="nl-NL" dirty="0" err="1"/>
              <a:t>message</a:t>
            </a:r>
            <a:r>
              <a:rPr lang="nl-NL" dirty="0"/>
              <a:t> creators</a:t>
            </a:r>
            <a:r>
              <a:rPr lang="en-GB" dirty="0"/>
              <a:t>.</a:t>
            </a:r>
          </a:p>
          <a:p>
            <a:pPr marL="285750" lvl="2" indent="-285750">
              <a:buFont typeface="Arial" panose="020B0604020202020204" pitchFamily="34" charset="0"/>
              <a:buChar char="•"/>
            </a:pPr>
            <a:r>
              <a:rPr lang="nl-NL" dirty="0"/>
              <a:t>Information is shared </a:t>
            </a:r>
            <a:r>
              <a:rPr lang="nl-NL" dirty="0" err="1"/>
              <a:t>by</a:t>
            </a:r>
            <a:r>
              <a:rPr lang="nl-NL" dirty="0"/>
              <a:t> </a:t>
            </a:r>
            <a:r>
              <a:rPr lang="nl-NL" dirty="0" err="1"/>
              <a:t>individuals</a:t>
            </a:r>
            <a:r>
              <a:rPr lang="nl-NL" dirty="0"/>
              <a:t> </a:t>
            </a:r>
            <a:r>
              <a:rPr lang="nl-NL" dirty="0" err="1"/>
              <a:t>from</a:t>
            </a:r>
            <a:r>
              <a:rPr lang="nl-NL" dirty="0"/>
              <a:t> diverse </a:t>
            </a:r>
            <a:r>
              <a:rPr lang="nl-NL" dirty="0" err="1"/>
              <a:t>backgrounds</a:t>
            </a:r>
            <a:r>
              <a:rPr lang="nl-NL" dirty="0"/>
              <a:t> </a:t>
            </a:r>
            <a:r>
              <a:rPr lang="nl-NL" dirty="0" err="1"/>
              <a:t>with</a:t>
            </a:r>
            <a:r>
              <a:rPr lang="nl-NL" dirty="0"/>
              <a:t> </a:t>
            </a:r>
            <a:r>
              <a:rPr lang="nl-NL" dirty="0" err="1"/>
              <a:t>varying</a:t>
            </a:r>
            <a:r>
              <a:rPr lang="nl-NL" dirty="0"/>
              <a:t> levels of expertise, making </a:t>
            </a:r>
            <a:r>
              <a:rPr lang="nl-NL" dirty="0" err="1"/>
              <a:t>it</a:t>
            </a:r>
            <a:r>
              <a:rPr lang="nl-NL" dirty="0"/>
              <a:t> harder </a:t>
            </a:r>
            <a:r>
              <a:rPr lang="nl-NL" dirty="0" err="1"/>
              <a:t>to</a:t>
            </a:r>
            <a:r>
              <a:rPr lang="nl-NL" dirty="0"/>
              <a:t> </a:t>
            </a:r>
            <a:r>
              <a:rPr lang="nl-NL" dirty="0" err="1"/>
              <a:t>verify</a:t>
            </a:r>
            <a:r>
              <a:rPr lang="nl-NL" dirty="0"/>
              <a:t> </a:t>
            </a:r>
            <a:r>
              <a:rPr lang="nl-NL" dirty="0" err="1"/>
              <a:t>authenticity</a:t>
            </a:r>
            <a:r>
              <a:rPr lang="en-GB" dirty="0"/>
              <a:t>.</a:t>
            </a:r>
          </a:p>
          <a:p>
            <a:pPr marL="285750" lvl="2" indent="-285750">
              <a:buFont typeface="Arial" panose="020B0604020202020204" pitchFamily="34" charset="0"/>
              <a:buChar char="•"/>
            </a:pPr>
            <a:endParaRPr lang="en-GB" dirty="0"/>
          </a:p>
          <a:p>
            <a:pPr lvl="2"/>
            <a:endParaRPr lang="en-GB" b="1" dirty="0"/>
          </a:p>
          <a:p>
            <a:pPr lvl="2"/>
            <a:endParaRPr lang="nl-NL"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1055347320"/>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2"/>
            <a:ext cx="11472909" cy="5184575"/>
          </a:xfrm>
        </p:spPr>
        <p:txBody>
          <a:bodyPr>
            <a:normAutofit/>
          </a:bodyPr>
          <a:lstStyle/>
          <a:p>
            <a:pPr lvl="2"/>
            <a:r>
              <a:rPr lang="nl-NL" b="1" dirty="0"/>
              <a:t>5.1-</a:t>
            </a:r>
            <a:r>
              <a:rPr lang="en-GB" b="1" dirty="0"/>
              <a:t>Key Aspects of Electronic Word-of-Mouth (</a:t>
            </a:r>
            <a:r>
              <a:rPr lang="en-GB" b="1" dirty="0" err="1"/>
              <a:t>eWOM</a:t>
            </a:r>
            <a:r>
              <a:rPr lang="en-GB" b="1" dirty="0"/>
              <a:t>):</a:t>
            </a:r>
          </a:p>
          <a:p>
            <a:pPr lvl="2"/>
            <a:r>
              <a:rPr lang="en-GB" b="1" dirty="0"/>
              <a:t>- Persistence and Accessibility:</a:t>
            </a:r>
          </a:p>
          <a:p>
            <a:pPr marL="285750" lvl="2" indent="-285750">
              <a:buFont typeface="Arial" panose="020B0604020202020204" pitchFamily="34" charset="0"/>
              <a:buChar char="•"/>
            </a:pPr>
            <a:r>
              <a:rPr lang="en-GB" dirty="0" err="1"/>
              <a:t>eWOM</a:t>
            </a:r>
            <a:r>
              <a:rPr lang="en-GB" dirty="0"/>
              <a:t> messages do not disappear easily and can be accessed long after being posted.</a:t>
            </a:r>
          </a:p>
          <a:p>
            <a:pPr marL="285750" lvl="2" indent="-285750">
              <a:buFont typeface="Arial" panose="020B0604020202020204" pitchFamily="34" charset="0"/>
              <a:buChar char="•"/>
            </a:pPr>
            <a:r>
              <a:rPr lang="en-GB" dirty="0"/>
              <a:t>This persistence allows other consumers to review content when searching for information about a product or service.</a:t>
            </a:r>
          </a:p>
          <a:p>
            <a:pPr marL="285750" lvl="2" indent="-285750">
              <a:buFont typeface="Arial" panose="020B0604020202020204" pitchFamily="34" charset="0"/>
              <a:buChar char="•"/>
            </a:pPr>
            <a:r>
              <a:rPr lang="en-GB" dirty="0"/>
              <a:t>Companies and researchers can measure </a:t>
            </a:r>
            <a:r>
              <a:rPr lang="en-GB" dirty="0" err="1"/>
              <a:t>eWOM</a:t>
            </a:r>
            <a:r>
              <a:rPr lang="en-GB" dirty="0"/>
              <a:t> more effectively than traditional WOM due to the availability of stored messages.</a:t>
            </a:r>
          </a:p>
          <a:p>
            <a:pPr lvl="2"/>
            <a:r>
              <a:rPr lang="en-GB" b="1" dirty="0"/>
              <a:t>- </a:t>
            </a:r>
            <a:r>
              <a:rPr lang="nl-NL" b="1" dirty="0" err="1"/>
              <a:t>Weak</a:t>
            </a:r>
            <a:r>
              <a:rPr lang="nl-NL" b="1" dirty="0"/>
              <a:t>-Tie </a:t>
            </a:r>
            <a:r>
              <a:rPr lang="nl-NL" b="1" dirty="0" err="1"/>
              <a:t>Connections</a:t>
            </a:r>
            <a:r>
              <a:rPr lang="en-GB" b="1" dirty="0"/>
              <a:t>:</a:t>
            </a:r>
          </a:p>
          <a:p>
            <a:pPr marL="285750" lvl="2" indent="-285750">
              <a:buFont typeface="Arial" panose="020B0604020202020204" pitchFamily="34" charset="0"/>
              <a:buChar char="•"/>
            </a:pPr>
            <a:r>
              <a:rPr lang="nl-NL" dirty="0" err="1"/>
              <a:t>eWOM</a:t>
            </a:r>
            <a:r>
              <a:rPr lang="nl-NL" dirty="0"/>
              <a:t> </a:t>
            </a:r>
            <a:r>
              <a:rPr lang="nl-NL" dirty="0" err="1"/>
              <a:t>facilitates</a:t>
            </a:r>
            <a:r>
              <a:rPr lang="nl-NL" dirty="0"/>
              <a:t> “</a:t>
            </a:r>
            <a:r>
              <a:rPr lang="nl-NL" dirty="0" err="1"/>
              <a:t>weak</a:t>
            </a:r>
            <a:r>
              <a:rPr lang="nl-NL" dirty="0"/>
              <a:t>-tie” </a:t>
            </a:r>
            <a:r>
              <a:rPr lang="nl-NL" dirty="0" err="1"/>
              <a:t>interactions</a:t>
            </a:r>
            <a:r>
              <a:rPr lang="nl-NL" dirty="0"/>
              <a:t>, </a:t>
            </a:r>
            <a:r>
              <a:rPr lang="nl-NL" dirty="0" err="1"/>
              <a:t>where</a:t>
            </a:r>
            <a:r>
              <a:rPr lang="nl-NL" dirty="0"/>
              <a:t> </a:t>
            </a:r>
            <a:r>
              <a:rPr lang="nl-NL" dirty="0" err="1"/>
              <a:t>consumers</a:t>
            </a:r>
            <a:r>
              <a:rPr lang="nl-NL" dirty="0"/>
              <a:t> </a:t>
            </a:r>
            <a:r>
              <a:rPr lang="nl-NL" dirty="0" err="1"/>
              <a:t>seek</a:t>
            </a:r>
            <a:r>
              <a:rPr lang="nl-NL" dirty="0"/>
              <a:t> information </a:t>
            </a:r>
            <a:r>
              <a:rPr lang="nl-NL" dirty="0" err="1"/>
              <a:t>from</a:t>
            </a:r>
            <a:r>
              <a:rPr lang="nl-NL" dirty="0"/>
              <a:t> </a:t>
            </a:r>
            <a:r>
              <a:rPr lang="nl-NL" dirty="0" err="1"/>
              <a:t>distant</a:t>
            </a:r>
            <a:r>
              <a:rPr lang="nl-NL" dirty="0"/>
              <a:t> or </a:t>
            </a:r>
            <a:r>
              <a:rPr lang="nl-NL" dirty="0" err="1"/>
              <a:t>unfamiliar</a:t>
            </a:r>
            <a:r>
              <a:rPr lang="nl-NL" dirty="0"/>
              <a:t> </a:t>
            </a:r>
            <a:r>
              <a:rPr lang="nl-NL" dirty="0" err="1"/>
              <a:t>individuals</a:t>
            </a:r>
            <a:r>
              <a:rPr lang="en-GB" dirty="0"/>
              <a:t>.</a:t>
            </a:r>
          </a:p>
          <a:p>
            <a:pPr marL="285750" lvl="2" indent="-285750">
              <a:buFont typeface="Arial" panose="020B0604020202020204" pitchFamily="34" charset="0"/>
              <a:buChar char="•"/>
            </a:pPr>
            <a:r>
              <a:rPr lang="nl-NL" dirty="0"/>
              <a:t>These </a:t>
            </a:r>
            <a:r>
              <a:rPr lang="nl-NL" dirty="0" err="1"/>
              <a:t>connections</a:t>
            </a:r>
            <a:r>
              <a:rPr lang="nl-NL" dirty="0"/>
              <a:t> </a:t>
            </a:r>
            <a:r>
              <a:rPr lang="nl-NL" dirty="0" err="1"/>
              <a:t>provide</a:t>
            </a:r>
            <a:r>
              <a:rPr lang="nl-NL" dirty="0"/>
              <a:t> </a:t>
            </a:r>
            <a:r>
              <a:rPr lang="nl-NL" dirty="0" err="1"/>
              <a:t>insights</a:t>
            </a:r>
            <a:r>
              <a:rPr lang="nl-NL" dirty="0"/>
              <a:t> </a:t>
            </a:r>
            <a:r>
              <a:rPr lang="nl-NL" dirty="0" err="1"/>
              <a:t>into</a:t>
            </a:r>
            <a:r>
              <a:rPr lang="nl-NL" dirty="0"/>
              <a:t> </a:t>
            </a:r>
            <a:r>
              <a:rPr lang="nl-NL" dirty="0" err="1"/>
              <a:t>specific</a:t>
            </a:r>
            <a:r>
              <a:rPr lang="nl-NL" dirty="0"/>
              <a:t> product features </a:t>
            </a:r>
            <a:r>
              <a:rPr lang="nl-NL" dirty="0" err="1"/>
              <a:t>and</a:t>
            </a:r>
            <a:r>
              <a:rPr lang="nl-NL" dirty="0"/>
              <a:t> </a:t>
            </a:r>
            <a:r>
              <a:rPr lang="nl-NL" dirty="0" err="1"/>
              <a:t>experiences</a:t>
            </a:r>
            <a:r>
              <a:rPr lang="nl-NL" dirty="0"/>
              <a:t> </a:t>
            </a:r>
            <a:r>
              <a:rPr lang="nl-NL" dirty="0" err="1"/>
              <a:t>despite</a:t>
            </a:r>
            <a:r>
              <a:rPr lang="nl-NL" dirty="0"/>
              <a:t> </a:t>
            </a:r>
            <a:r>
              <a:rPr lang="nl-NL" dirty="0" err="1"/>
              <a:t>the</a:t>
            </a:r>
            <a:r>
              <a:rPr lang="nl-NL" dirty="0"/>
              <a:t> </a:t>
            </a:r>
            <a:r>
              <a:rPr lang="nl-NL" dirty="0" err="1"/>
              <a:t>lack</a:t>
            </a:r>
            <a:r>
              <a:rPr lang="nl-NL" dirty="0"/>
              <a:t> of direct trust or </a:t>
            </a:r>
            <a:r>
              <a:rPr lang="nl-NL" dirty="0" err="1"/>
              <a:t>familiarity</a:t>
            </a:r>
            <a:r>
              <a:rPr lang="en-GB" dirty="0"/>
              <a:t>.</a:t>
            </a:r>
            <a:endParaRPr lang="en-GB" b="1" dirty="0"/>
          </a:p>
          <a:p>
            <a:pPr lvl="2"/>
            <a:endParaRPr lang="nl-NL"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997896046"/>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2"/>
            <a:ext cx="11472909" cy="5184575"/>
          </a:xfrm>
        </p:spPr>
        <p:txBody>
          <a:bodyPr>
            <a:normAutofit/>
          </a:bodyPr>
          <a:lstStyle/>
          <a:p>
            <a:pPr lvl="2"/>
            <a:r>
              <a:rPr lang="nl-NL" b="1" dirty="0"/>
              <a:t>5.2- </a:t>
            </a:r>
            <a:r>
              <a:rPr lang="nl-NL" b="1" dirty="0" err="1"/>
              <a:t>Biased</a:t>
            </a:r>
            <a:r>
              <a:rPr lang="nl-NL" b="1" dirty="0"/>
              <a:t> Information in </a:t>
            </a:r>
            <a:r>
              <a:rPr lang="nl-NL" b="1" dirty="0" err="1"/>
              <a:t>eWOM</a:t>
            </a:r>
            <a:endParaRPr lang="nl-NL" b="1" dirty="0"/>
          </a:p>
          <a:p>
            <a:pPr lvl="2"/>
            <a:r>
              <a:rPr lang="en-GB" b="1" dirty="0"/>
              <a:t>- </a:t>
            </a:r>
            <a:r>
              <a:rPr lang="nl-NL" dirty="0" err="1"/>
              <a:t>eWOM</a:t>
            </a:r>
            <a:r>
              <a:rPr lang="nl-NL" dirty="0"/>
              <a:t> (</a:t>
            </a:r>
            <a:r>
              <a:rPr lang="nl-NL" dirty="0" err="1"/>
              <a:t>electronic</a:t>
            </a:r>
            <a:r>
              <a:rPr lang="nl-NL" dirty="0"/>
              <a:t> word-of-</a:t>
            </a:r>
            <a:r>
              <a:rPr lang="nl-NL" dirty="0" err="1"/>
              <a:t>mouth</a:t>
            </a:r>
            <a:r>
              <a:rPr lang="nl-NL" dirty="0"/>
              <a:t>) </a:t>
            </a:r>
            <a:r>
              <a:rPr lang="nl-NL" dirty="0" err="1"/>
              <a:t>communication</a:t>
            </a:r>
            <a:r>
              <a:rPr lang="nl-NL" dirty="0"/>
              <a:t> </a:t>
            </a:r>
            <a:r>
              <a:rPr lang="nl-NL" dirty="0" err="1"/>
              <a:t>can</a:t>
            </a:r>
            <a:r>
              <a:rPr lang="nl-NL" dirty="0"/>
              <a:t> </a:t>
            </a:r>
            <a:r>
              <a:rPr lang="nl-NL" dirty="0" err="1"/>
              <a:t>often</a:t>
            </a:r>
            <a:r>
              <a:rPr lang="nl-NL" dirty="0"/>
              <a:t> </a:t>
            </a:r>
            <a:r>
              <a:rPr lang="nl-NL" dirty="0" err="1"/>
              <a:t>contain</a:t>
            </a:r>
            <a:r>
              <a:rPr lang="nl-NL" dirty="0"/>
              <a:t> </a:t>
            </a:r>
            <a:r>
              <a:rPr lang="nl-NL" dirty="0" err="1"/>
              <a:t>biased</a:t>
            </a:r>
            <a:r>
              <a:rPr lang="nl-NL" dirty="0"/>
              <a:t> information </a:t>
            </a:r>
            <a:r>
              <a:rPr lang="nl-NL" dirty="0" err="1"/>
              <a:t>related</a:t>
            </a:r>
            <a:r>
              <a:rPr lang="nl-NL" dirty="0"/>
              <a:t> </a:t>
            </a:r>
            <a:r>
              <a:rPr lang="nl-NL" dirty="0" err="1"/>
              <a:t>to</a:t>
            </a:r>
            <a:r>
              <a:rPr lang="nl-NL" dirty="0"/>
              <a:t> </a:t>
            </a:r>
            <a:r>
              <a:rPr lang="nl-NL" dirty="0" err="1"/>
              <a:t>the</a:t>
            </a:r>
            <a:r>
              <a:rPr lang="nl-NL" dirty="0"/>
              <a:t> </a:t>
            </a:r>
            <a:r>
              <a:rPr lang="nl-NL" dirty="0" err="1"/>
              <a:t>purchase</a:t>
            </a:r>
            <a:r>
              <a:rPr lang="nl-NL" dirty="0"/>
              <a:t>, </a:t>
            </a:r>
            <a:r>
              <a:rPr lang="nl-NL" dirty="0" err="1"/>
              <a:t>the</a:t>
            </a:r>
            <a:r>
              <a:rPr lang="nl-NL" dirty="0"/>
              <a:t> customer, </a:t>
            </a:r>
            <a:r>
              <a:rPr lang="nl-NL" dirty="0" err="1"/>
              <a:t>and</a:t>
            </a:r>
            <a:r>
              <a:rPr lang="nl-NL" dirty="0"/>
              <a:t> </a:t>
            </a:r>
            <a:r>
              <a:rPr lang="nl-NL" dirty="0" err="1"/>
              <a:t>the</a:t>
            </a:r>
            <a:r>
              <a:rPr lang="nl-NL" dirty="0"/>
              <a:t> company or </a:t>
            </a:r>
            <a:r>
              <a:rPr lang="nl-NL" dirty="0" err="1"/>
              <a:t>third</a:t>
            </a:r>
            <a:r>
              <a:rPr lang="nl-NL" dirty="0"/>
              <a:t>-party </a:t>
            </a:r>
            <a:r>
              <a:rPr lang="nl-NL" dirty="0" err="1"/>
              <a:t>organizations</a:t>
            </a:r>
            <a:r>
              <a:rPr lang="nl-NL" dirty="0"/>
              <a:t>. </a:t>
            </a:r>
          </a:p>
          <a:p>
            <a:pPr lvl="2"/>
            <a:r>
              <a:rPr lang="en-GB" b="1" dirty="0"/>
              <a:t>- </a:t>
            </a:r>
            <a:r>
              <a:rPr lang="nl-NL" dirty="0" err="1"/>
              <a:t>One</a:t>
            </a:r>
            <a:r>
              <a:rPr lang="nl-NL" dirty="0"/>
              <a:t> of </a:t>
            </a:r>
            <a:r>
              <a:rPr lang="nl-NL" dirty="0" err="1"/>
              <a:t>the</a:t>
            </a:r>
            <a:r>
              <a:rPr lang="nl-NL" dirty="0"/>
              <a:t> </a:t>
            </a:r>
            <a:r>
              <a:rPr lang="nl-NL" dirty="0" err="1"/>
              <a:t>main</a:t>
            </a:r>
            <a:r>
              <a:rPr lang="nl-NL" dirty="0"/>
              <a:t> </a:t>
            </a:r>
            <a:r>
              <a:rPr lang="nl-NL" dirty="0" err="1"/>
              <a:t>challenges</a:t>
            </a:r>
            <a:r>
              <a:rPr lang="nl-NL" dirty="0"/>
              <a:t> in </a:t>
            </a:r>
            <a:r>
              <a:rPr lang="nl-NL" dirty="0" err="1"/>
              <a:t>the</a:t>
            </a:r>
            <a:r>
              <a:rPr lang="nl-NL" dirty="0"/>
              <a:t> digital </a:t>
            </a:r>
            <a:r>
              <a:rPr lang="nl-NL" dirty="0" err="1"/>
              <a:t>age</a:t>
            </a:r>
            <a:r>
              <a:rPr lang="nl-NL" dirty="0"/>
              <a:t> is </a:t>
            </a:r>
            <a:r>
              <a:rPr lang="nl-NL" dirty="0" err="1"/>
              <a:t>the</a:t>
            </a:r>
            <a:r>
              <a:rPr lang="nl-NL" dirty="0"/>
              <a:t> </a:t>
            </a:r>
            <a:r>
              <a:rPr lang="nl-NL" dirty="0" err="1"/>
              <a:t>legitimacy</a:t>
            </a:r>
            <a:r>
              <a:rPr lang="nl-NL" dirty="0"/>
              <a:t> </a:t>
            </a:r>
            <a:r>
              <a:rPr lang="nl-NL" dirty="0" err="1"/>
              <a:t>and</a:t>
            </a:r>
            <a:r>
              <a:rPr lang="nl-NL" dirty="0"/>
              <a:t> </a:t>
            </a:r>
            <a:r>
              <a:rPr lang="nl-NL" dirty="0" err="1"/>
              <a:t>authenticity</a:t>
            </a:r>
            <a:r>
              <a:rPr lang="nl-NL" dirty="0"/>
              <a:t> of reviews </a:t>
            </a:r>
            <a:r>
              <a:rPr lang="nl-NL" dirty="0" err="1"/>
              <a:t>posted</a:t>
            </a:r>
            <a:r>
              <a:rPr lang="nl-NL" dirty="0"/>
              <a:t> on </a:t>
            </a:r>
            <a:r>
              <a:rPr lang="nl-NL" dirty="0" err="1"/>
              <a:t>travel</a:t>
            </a:r>
            <a:r>
              <a:rPr lang="nl-NL" dirty="0"/>
              <a:t> review websites. </a:t>
            </a:r>
            <a:r>
              <a:rPr lang="nl-NL" dirty="0" err="1"/>
              <a:t>Several</a:t>
            </a:r>
            <a:r>
              <a:rPr lang="nl-NL" dirty="0"/>
              <a:t> factors </a:t>
            </a:r>
            <a:r>
              <a:rPr lang="nl-NL" dirty="0" err="1"/>
              <a:t>contribute</a:t>
            </a:r>
            <a:r>
              <a:rPr lang="nl-NL" dirty="0"/>
              <a:t> </a:t>
            </a:r>
            <a:r>
              <a:rPr lang="nl-NL" dirty="0" err="1"/>
              <a:t>to</a:t>
            </a:r>
            <a:r>
              <a:rPr lang="nl-NL" dirty="0"/>
              <a:t> these </a:t>
            </a:r>
            <a:r>
              <a:rPr lang="nl-NL" dirty="0" err="1"/>
              <a:t>biases</a:t>
            </a:r>
            <a:r>
              <a:rPr lang="nl-NL" dirty="0"/>
              <a:t>:</a:t>
            </a:r>
            <a:endParaRPr lang="nl-NL" b="1" dirty="0"/>
          </a:p>
          <a:p>
            <a:pPr lvl="2"/>
            <a:r>
              <a:rPr lang="nl-NL" b="1" dirty="0" err="1"/>
              <a:t>Purchasing</a:t>
            </a:r>
            <a:r>
              <a:rPr lang="nl-NL" b="1" dirty="0"/>
              <a:t> Bias:</a:t>
            </a:r>
            <a:r>
              <a:rPr lang="nl-NL" dirty="0"/>
              <a:t> </a:t>
            </a:r>
          </a:p>
          <a:p>
            <a:pPr marL="285750" lvl="2" indent="-285750">
              <a:buFont typeface="Arial" panose="020B0604020202020204" pitchFamily="34" charset="0"/>
              <a:buChar char="•"/>
            </a:pPr>
            <a:r>
              <a:rPr lang="nl-NL" dirty="0"/>
              <a:t>Online reviews are </a:t>
            </a:r>
            <a:r>
              <a:rPr lang="nl-NL" dirty="0" err="1"/>
              <a:t>generally</a:t>
            </a:r>
            <a:r>
              <a:rPr lang="nl-NL" dirty="0"/>
              <a:t> </a:t>
            </a:r>
            <a:r>
              <a:rPr lang="nl-NL" dirty="0" err="1"/>
              <a:t>written</a:t>
            </a:r>
            <a:r>
              <a:rPr lang="nl-NL" dirty="0"/>
              <a:t> </a:t>
            </a:r>
            <a:r>
              <a:rPr lang="nl-NL" dirty="0" err="1"/>
              <a:t>by</a:t>
            </a:r>
            <a:r>
              <a:rPr lang="nl-NL" dirty="0"/>
              <a:t> </a:t>
            </a:r>
            <a:r>
              <a:rPr lang="nl-NL" dirty="0" err="1"/>
              <a:t>consumers</a:t>
            </a:r>
            <a:r>
              <a:rPr lang="nl-NL" dirty="0"/>
              <a:t> </a:t>
            </a:r>
            <a:r>
              <a:rPr lang="nl-NL" dirty="0" err="1"/>
              <a:t>who</a:t>
            </a:r>
            <a:r>
              <a:rPr lang="nl-NL" dirty="0"/>
              <a:t> have </a:t>
            </a:r>
            <a:r>
              <a:rPr lang="nl-NL" dirty="0" err="1"/>
              <a:t>already</a:t>
            </a:r>
            <a:r>
              <a:rPr lang="nl-NL" dirty="0"/>
              <a:t> </a:t>
            </a:r>
            <a:r>
              <a:rPr lang="nl-NL" dirty="0" err="1"/>
              <a:t>purchased</a:t>
            </a:r>
            <a:r>
              <a:rPr lang="nl-NL" dirty="0"/>
              <a:t> </a:t>
            </a:r>
            <a:r>
              <a:rPr lang="nl-NL" dirty="0" err="1"/>
              <a:t>the</a:t>
            </a:r>
            <a:r>
              <a:rPr lang="nl-NL" dirty="0"/>
              <a:t> product. </a:t>
            </a:r>
          </a:p>
          <a:p>
            <a:pPr marL="285750" lvl="2" indent="-285750">
              <a:buFont typeface="Arial" panose="020B0604020202020204" pitchFamily="34" charset="0"/>
              <a:buChar char="•"/>
            </a:pPr>
            <a:r>
              <a:rPr lang="nl-NL" dirty="0"/>
              <a:t>These </a:t>
            </a:r>
            <a:r>
              <a:rPr lang="nl-NL" dirty="0" err="1"/>
              <a:t>individuals</a:t>
            </a:r>
            <a:r>
              <a:rPr lang="nl-NL" dirty="0"/>
              <a:t> are </a:t>
            </a:r>
            <a:r>
              <a:rPr lang="nl-NL" dirty="0" err="1"/>
              <a:t>often</a:t>
            </a:r>
            <a:r>
              <a:rPr lang="nl-NL" dirty="0"/>
              <a:t> </a:t>
            </a:r>
            <a:r>
              <a:rPr lang="nl-NL" dirty="0" err="1"/>
              <a:t>predisposed</a:t>
            </a:r>
            <a:r>
              <a:rPr lang="nl-NL" dirty="0"/>
              <a:t> </a:t>
            </a:r>
            <a:r>
              <a:rPr lang="nl-NL" dirty="0" err="1"/>
              <a:t>to</a:t>
            </a:r>
            <a:r>
              <a:rPr lang="nl-NL" dirty="0"/>
              <a:t> view </a:t>
            </a:r>
            <a:r>
              <a:rPr lang="nl-NL" dirty="0" err="1"/>
              <a:t>the</a:t>
            </a:r>
            <a:r>
              <a:rPr lang="nl-NL" dirty="0"/>
              <a:t> product </a:t>
            </a:r>
            <a:r>
              <a:rPr lang="nl-NL" dirty="0" err="1"/>
              <a:t>favorably</a:t>
            </a:r>
            <a:r>
              <a:rPr lang="nl-NL" dirty="0"/>
              <a:t>, </a:t>
            </a:r>
            <a:r>
              <a:rPr lang="nl-NL" dirty="0" err="1"/>
              <a:t>which</a:t>
            </a:r>
            <a:r>
              <a:rPr lang="nl-NL" dirty="0"/>
              <a:t> </a:t>
            </a:r>
            <a:r>
              <a:rPr lang="nl-NL" dirty="0" err="1"/>
              <a:t>can</a:t>
            </a:r>
            <a:r>
              <a:rPr lang="nl-NL" dirty="0"/>
              <a:t> lead </a:t>
            </a:r>
            <a:r>
              <a:rPr lang="nl-NL" dirty="0" err="1"/>
              <a:t>to</a:t>
            </a:r>
            <a:r>
              <a:rPr lang="nl-NL" dirty="0"/>
              <a:t> </a:t>
            </a:r>
            <a:r>
              <a:rPr lang="nl-NL" dirty="0" err="1"/>
              <a:t>biased</a:t>
            </a:r>
            <a:r>
              <a:rPr lang="nl-NL" dirty="0"/>
              <a:t> </a:t>
            </a:r>
            <a:r>
              <a:rPr lang="nl-NL" dirty="0" err="1"/>
              <a:t>positive</a:t>
            </a:r>
            <a:r>
              <a:rPr lang="nl-NL" dirty="0"/>
              <a:t> feedback.</a:t>
            </a: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2013330553"/>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2"/>
            <a:ext cx="11472909" cy="5184575"/>
          </a:xfrm>
        </p:spPr>
        <p:txBody>
          <a:bodyPr>
            <a:normAutofit/>
          </a:bodyPr>
          <a:lstStyle/>
          <a:p>
            <a:pPr lvl="2"/>
            <a:r>
              <a:rPr lang="nl-NL" b="1" dirty="0"/>
              <a:t>5.2- </a:t>
            </a:r>
            <a:r>
              <a:rPr lang="nl-NL" b="1" dirty="0" err="1"/>
              <a:t>Biased</a:t>
            </a:r>
            <a:r>
              <a:rPr lang="nl-NL" b="1" dirty="0"/>
              <a:t> Information in </a:t>
            </a:r>
            <a:r>
              <a:rPr lang="nl-NL" b="1" dirty="0" err="1"/>
              <a:t>eWOM</a:t>
            </a:r>
            <a:endParaRPr lang="nl-NL" b="1" dirty="0"/>
          </a:p>
          <a:p>
            <a:pPr lvl="2"/>
            <a:r>
              <a:rPr lang="en-GB" b="1" dirty="0"/>
              <a:t>Under-reporting Bias</a:t>
            </a:r>
            <a:r>
              <a:rPr lang="nl-NL" b="1" dirty="0"/>
              <a:t>: </a:t>
            </a:r>
          </a:p>
          <a:p>
            <a:pPr lvl="2"/>
            <a:r>
              <a:rPr lang="en-GB" b="1" dirty="0"/>
              <a:t>- </a:t>
            </a:r>
            <a:r>
              <a:rPr lang="en-GB" dirty="0"/>
              <a:t>People who post reviews online tend to be those who are either extremely satisfied or extremely dissatisfied</a:t>
            </a:r>
            <a:r>
              <a:rPr lang="nl-NL" dirty="0"/>
              <a:t>. </a:t>
            </a:r>
          </a:p>
          <a:p>
            <a:pPr lvl="2"/>
            <a:r>
              <a:rPr lang="en-GB" b="1" dirty="0"/>
              <a:t>- </a:t>
            </a:r>
            <a:r>
              <a:rPr lang="en-GB" dirty="0"/>
              <a:t>Consumers with more moderate experiences are less likely to post reviews, leading to a skewed representation of the product or service</a:t>
            </a:r>
            <a:r>
              <a:rPr lang="nl-NL" dirty="0"/>
              <a:t>.</a:t>
            </a:r>
          </a:p>
          <a:p>
            <a:pPr lvl="2"/>
            <a:r>
              <a:rPr lang="en-GB" b="1" dirty="0"/>
              <a:t>- </a:t>
            </a:r>
            <a:r>
              <a:rPr lang="en-GB" dirty="0"/>
              <a:t>This creates an imbalance where extreme opinions dominate, and neutral feedback is underrepresented.</a:t>
            </a:r>
          </a:p>
          <a:p>
            <a:pPr marL="285750" lvl="2" indent="-285750">
              <a:buFont typeface="Arial" panose="020B0604020202020204" pitchFamily="34" charset="0"/>
              <a:buChar char="•"/>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2869468717"/>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3"/>
            <a:ext cx="11472909" cy="4478188"/>
          </a:xfrm>
        </p:spPr>
        <p:txBody>
          <a:bodyPr>
            <a:normAutofit/>
          </a:bodyPr>
          <a:lstStyle/>
          <a:p>
            <a:pPr lvl="2"/>
            <a:r>
              <a:rPr lang="nl-NL" b="1" dirty="0"/>
              <a:t>5.2- </a:t>
            </a:r>
            <a:r>
              <a:rPr lang="nl-NL" b="1" dirty="0" err="1"/>
              <a:t>Biased</a:t>
            </a:r>
            <a:r>
              <a:rPr lang="nl-NL" b="1" dirty="0"/>
              <a:t> Information in </a:t>
            </a:r>
            <a:r>
              <a:rPr lang="nl-NL" b="1" dirty="0" err="1"/>
              <a:t>eWOM</a:t>
            </a:r>
            <a:endParaRPr lang="en-GB" dirty="0"/>
          </a:p>
          <a:p>
            <a:pPr lvl="2"/>
            <a:r>
              <a:rPr lang="en-GB" b="1" dirty="0"/>
              <a:t>Consumer Bias</a:t>
            </a:r>
            <a:r>
              <a:rPr lang="nl-NL" b="1" dirty="0"/>
              <a:t>: </a:t>
            </a:r>
          </a:p>
          <a:p>
            <a:pPr lvl="2"/>
            <a:r>
              <a:rPr lang="en-GB" b="1" dirty="0"/>
              <a:t>- </a:t>
            </a:r>
            <a:r>
              <a:rPr lang="en-GB" dirty="0"/>
              <a:t>Many consumers rely on the average rating of products or services when making decisions, as it is easy to understand, especially when faced with large amounts of information</a:t>
            </a:r>
            <a:r>
              <a:rPr lang="nl-NL" dirty="0"/>
              <a:t>. </a:t>
            </a:r>
          </a:p>
          <a:p>
            <a:pPr lvl="2"/>
            <a:r>
              <a:rPr lang="en-GB" b="1" dirty="0"/>
              <a:t>- </a:t>
            </a:r>
            <a:r>
              <a:rPr lang="en-GB" dirty="0"/>
              <a:t>However, this focus on ratings can be misleading. The score doesn't always capture the full experience, as it lacks the nuances found in the detailed content of reviews</a:t>
            </a:r>
            <a:r>
              <a:rPr lang="nl-NL" dirty="0"/>
              <a:t>.</a:t>
            </a:r>
          </a:p>
          <a:p>
            <a:pPr lvl="2"/>
            <a:r>
              <a:rPr lang="en-GB" b="1" dirty="0"/>
              <a:t>- </a:t>
            </a:r>
            <a:r>
              <a:rPr lang="en-GB" dirty="0"/>
              <a:t>This bias may cause consumers to overlook important information and make decisions based solely on numerical scores.</a:t>
            </a:r>
          </a:p>
          <a:p>
            <a:pPr marL="285750" lvl="2" indent="-285750">
              <a:buFont typeface="Arial" panose="020B0604020202020204" pitchFamily="34" charset="0"/>
              <a:buChar char="•"/>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2728230346"/>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3"/>
            <a:ext cx="11472909" cy="4478188"/>
          </a:xfrm>
        </p:spPr>
        <p:txBody>
          <a:bodyPr>
            <a:normAutofit/>
          </a:bodyPr>
          <a:lstStyle/>
          <a:p>
            <a:pPr lvl="2"/>
            <a:r>
              <a:rPr lang="nl-NL" b="1" dirty="0"/>
              <a:t>5.2- </a:t>
            </a:r>
            <a:r>
              <a:rPr lang="nl-NL" b="1" dirty="0" err="1"/>
              <a:t>Biased</a:t>
            </a:r>
            <a:r>
              <a:rPr lang="nl-NL" b="1" dirty="0"/>
              <a:t> Information in </a:t>
            </a:r>
            <a:r>
              <a:rPr lang="nl-NL" b="1" dirty="0" err="1"/>
              <a:t>eWOM</a:t>
            </a:r>
            <a:endParaRPr lang="en-GB" dirty="0"/>
          </a:p>
          <a:p>
            <a:pPr lvl="2"/>
            <a:r>
              <a:rPr lang="en-GB" b="1" dirty="0"/>
              <a:t>Manipulated Reviews</a:t>
            </a:r>
            <a:r>
              <a:rPr lang="nl-NL" b="1" dirty="0"/>
              <a:t>: </a:t>
            </a:r>
          </a:p>
          <a:p>
            <a:pPr lvl="2"/>
            <a:r>
              <a:rPr lang="en-GB" b="1" dirty="0"/>
              <a:t>- </a:t>
            </a:r>
            <a:r>
              <a:rPr lang="en-GB" dirty="0"/>
              <a:t>There is also the risk of deliberate manipulation of online reviews</a:t>
            </a:r>
            <a:r>
              <a:rPr lang="nl-NL" dirty="0"/>
              <a:t>. </a:t>
            </a:r>
          </a:p>
          <a:p>
            <a:pPr lvl="2"/>
            <a:r>
              <a:rPr lang="en-GB" b="1" dirty="0"/>
              <a:t>- </a:t>
            </a:r>
            <a:r>
              <a:rPr lang="en-GB" dirty="0"/>
              <a:t>This can include both fake positive and negative reviews created by companies, competitors, or even individuals with ulterior motives</a:t>
            </a:r>
            <a:r>
              <a:rPr lang="nl-NL" dirty="0"/>
              <a:t>.</a:t>
            </a:r>
          </a:p>
          <a:p>
            <a:pPr lvl="2"/>
            <a:r>
              <a:rPr lang="en-GB" b="1" dirty="0"/>
              <a:t>- </a:t>
            </a:r>
            <a:r>
              <a:rPr lang="en-GB" dirty="0"/>
              <a:t>The anonymity and decontextualization of online platforms make it easier to post deceptive reviews, which can mislead consumers and influence their purchasing decisions.</a:t>
            </a:r>
          </a:p>
          <a:p>
            <a:pPr lvl="2"/>
            <a:endParaRPr lang="en-GB" dirty="0"/>
          </a:p>
          <a:p>
            <a:pPr marL="285750" lvl="2" indent="-285750">
              <a:buFont typeface="Arial" panose="020B0604020202020204" pitchFamily="34" charset="0"/>
              <a:buChar char="•"/>
            </a:pPr>
            <a:endParaRPr lang="en-GB" dirty="0"/>
          </a:p>
          <a:p>
            <a:pPr marL="285750" lvl="2" indent="-285750">
              <a:buFont typeface="Arial" panose="020B0604020202020204" pitchFamily="34" charset="0"/>
              <a:buChar char="•"/>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227315728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3"/>
            <a:ext cx="11472909" cy="447818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 </a:t>
            </a:r>
            <a:r>
              <a:rPr lang="en-GB" dirty="0"/>
              <a:t>To understand how attitudes influence purchase decisions, it's essential to examine the main factors of </a:t>
            </a:r>
            <a:r>
              <a:rPr lang="en-GB" dirty="0" err="1"/>
              <a:t>eWOM</a:t>
            </a:r>
            <a:r>
              <a:rPr lang="en-GB" dirty="0"/>
              <a:t> communication that can shape customers' perceptions of a product, brand, or company.</a:t>
            </a:r>
          </a:p>
          <a:p>
            <a:pPr lvl="2"/>
            <a:r>
              <a:rPr lang="en-GB" b="1" dirty="0"/>
              <a:t>- </a:t>
            </a:r>
            <a:r>
              <a:rPr lang="en-GB" dirty="0" err="1"/>
              <a:t>eWOM</a:t>
            </a:r>
            <a:r>
              <a:rPr lang="en-GB" dirty="0"/>
              <a:t> can be </a:t>
            </a:r>
            <a:r>
              <a:rPr lang="en-GB" dirty="0" err="1"/>
              <a:t>analyzed</a:t>
            </a:r>
            <a:r>
              <a:rPr lang="en-GB" dirty="0"/>
              <a:t> by focusing on four key elements of social communication: </a:t>
            </a:r>
            <a:r>
              <a:rPr lang="en-GB" b="1" dirty="0"/>
              <a:t>the message, the communicator, the receiver, and the response.</a:t>
            </a:r>
            <a:endParaRPr lang="en-GB" dirty="0"/>
          </a:p>
          <a:p>
            <a:pPr lvl="2"/>
            <a:r>
              <a:rPr lang="en-GB" b="1" dirty="0"/>
              <a:t>5.3.1-The Message</a:t>
            </a:r>
          </a:p>
          <a:p>
            <a:pPr lvl="2"/>
            <a:r>
              <a:rPr lang="en-GB" b="1" dirty="0"/>
              <a:t>- </a:t>
            </a:r>
            <a:r>
              <a:rPr lang="en-GB" dirty="0"/>
              <a:t>In </a:t>
            </a:r>
            <a:r>
              <a:rPr lang="en-GB" dirty="0" err="1"/>
              <a:t>analyzing</a:t>
            </a:r>
            <a:r>
              <a:rPr lang="en-GB" dirty="0"/>
              <a:t> messages transmitted from the communicator to the receiver in traditional WOM literature, the key dimensions are valence (positive or negative) and volume (quantity of information). </a:t>
            </a:r>
          </a:p>
          <a:p>
            <a:pPr lvl="2"/>
            <a:r>
              <a:rPr lang="en-GB" b="1" dirty="0"/>
              <a:t>- </a:t>
            </a:r>
            <a:r>
              <a:rPr lang="en-GB" dirty="0"/>
              <a:t>These dimensions are also relevant in </a:t>
            </a:r>
            <a:r>
              <a:rPr lang="en-GB" dirty="0" err="1"/>
              <a:t>eWOM</a:t>
            </a:r>
            <a:r>
              <a:rPr lang="en-GB" dirty="0"/>
              <a:t> studies, with some adaptations</a:t>
            </a:r>
          </a:p>
          <a:p>
            <a:pPr marL="285750" lvl="2" indent="-285750">
              <a:buFont typeface="Arial" panose="020B0604020202020204" pitchFamily="34" charset="0"/>
              <a:buChar char="•"/>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2821229711"/>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2184" y="1471093"/>
            <a:ext cx="11472909" cy="447818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5.3.1-The Message</a:t>
            </a:r>
          </a:p>
          <a:p>
            <a:pPr lvl="2"/>
            <a:r>
              <a:rPr lang="en-GB" b="1" dirty="0"/>
              <a:t>Valence:</a:t>
            </a:r>
          </a:p>
          <a:p>
            <a:pPr lvl="2"/>
            <a:r>
              <a:rPr lang="en-GB" b="1" dirty="0"/>
              <a:t>- </a:t>
            </a:r>
            <a:r>
              <a:rPr lang="en-GB" dirty="0"/>
              <a:t>This dimension is examined through recommendation framing (positively or negatively framed messages) and recommendation sidedness (the balance between positive and negative content in the message). </a:t>
            </a:r>
          </a:p>
          <a:p>
            <a:pPr lvl="2"/>
            <a:r>
              <a:rPr lang="en-GB" b="1" dirty="0"/>
              <a:t>- </a:t>
            </a:r>
            <a:r>
              <a:rPr lang="en-GB" dirty="0"/>
              <a:t>A message is considered one-sided when it contains only positive or only negative information, and two-sided when it presents both positive and negative aspects.</a:t>
            </a:r>
          </a:p>
          <a:p>
            <a:pPr marL="285750" lvl="2" indent="-285750">
              <a:buFont typeface="Arial" panose="020B0604020202020204" pitchFamily="34" charset="0"/>
              <a:buChar char="•"/>
            </a:pP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3707515206"/>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26558" y="1306728"/>
            <a:ext cx="11472909" cy="4975398"/>
          </a:xfrm>
        </p:spPr>
        <p:txBody>
          <a:bodyPr>
            <a:normAutofit lnSpcReduction="10000"/>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5.3.1-The Message</a:t>
            </a:r>
          </a:p>
          <a:p>
            <a:pPr lvl="2"/>
            <a:r>
              <a:rPr lang="en-GB" b="1" dirty="0"/>
              <a:t>Argument Quality:</a:t>
            </a:r>
          </a:p>
          <a:p>
            <a:pPr lvl="2"/>
            <a:r>
              <a:rPr lang="en-GB" b="1" dirty="0"/>
              <a:t>- </a:t>
            </a:r>
            <a:r>
              <a:rPr lang="en-GB" dirty="0"/>
              <a:t>Also known as argument strength, this refers to the persuasive power of the arguments in a message. It is evaluated based on:</a:t>
            </a:r>
          </a:p>
          <a:p>
            <a:pPr lvl="2"/>
            <a:r>
              <a:rPr lang="en-GB" b="1" dirty="0"/>
              <a:t>Relevance</a:t>
            </a:r>
            <a:r>
              <a:rPr lang="en-GB" dirty="0"/>
              <a:t>: How applicable and useful the message is for decision-making.</a:t>
            </a:r>
          </a:p>
          <a:p>
            <a:pPr lvl="2"/>
            <a:r>
              <a:rPr lang="en-GB" b="1" dirty="0"/>
              <a:t>Timeliness</a:t>
            </a:r>
            <a:r>
              <a:rPr lang="en-GB" dirty="0"/>
              <a:t>: Whether the message is current and up-to-date.</a:t>
            </a:r>
          </a:p>
          <a:p>
            <a:pPr lvl="2"/>
            <a:r>
              <a:rPr lang="en-GB" b="1" dirty="0"/>
              <a:t>Accuracy</a:t>
            </a:r>
            <a:r>
              <a:rPr lang="en-GB" dirty="0"/>
              <a:t>: The perceived reliability and correctness of the information.</a:t>
            </a:r>
          </a:p>
          <a:p>
            <a:pPr lvl="2"/>
            <a:r>
              <a:rPr lang="en-GB" b="1" dirty="0"/>
              <a:t>Comprehensiveness</a:t>
            </a:r>
            <a:r>
              <a:rPr lang="en-GB" dirty="0"/>
              <a:t>: How complete and thorough the message is perceived to be.</a:t>
            </a:r>
          </a:p>
          <a:p>
            <a:pPr lvl="2"/>
            <a:r>
              <a:rPr lang="en-GB" b="1" dirty="0"/>
              <a:t>Value-added Information:</a:t>
            </a:r>
          </a:p>
          <a:p>
            <a:pPr lvl="2"/>
            <a:r>
              <a:rPr lang="en-GB" b="1" dirty="0"/>
              <a:t>- </a:t>
            </a:r>
            <a:r>
              <a:rPr lang="en-GB" dirty="0"/>
              <a:t>This dimension reflects the degree to which the information is beneficial and provides added value beyond what is found on corporate websites. </a:t>
            </a:r>
          </a:p>
          <a:p>
            <a:pPr lvl="2"/>
            <a:r>
              <a:rPr lang="en-GB" b="1" dirty="0"/>
              <a:t>- </a:t>
            </a:r>
            <a:r>
              <a:rPr lang="en-GB" dirty="0"/>
              <a:t>Detailed, first-hand experiences are often seen as more trustworthy, while vague or generalized messages are viewed with </a:t>
            </a:r>
            <a:r>
              <a:rPr lang="en-GB" dirty="0" err="1"/>
              <a:t>skepticism</a:t>
            </a: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410291027"/>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2731" y="692696"/>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58846" y="1701364"/>
            <a:ext cx="11472909" cy="4319924"/>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5.3.2-The Communicator </a:t>
            </a:r>
          </a:p>
          <a:p>
            <a:pPr lvl="2"/>
            <a:r>
              <a:rPr lang="en-GB" b="1" dirty="0"/>
              <a:t>- </a:t>
            </a:r>
            <a:r>
              <a:rPr lang="en-GB" dirty="0"/>
              <a:t>When </a:t>
            </a:r>
            <a:r>
              <a:rPr lang="en-GB" dirty="0" err="1"/>
              <a:t>analyzing</a:t>
            </a:r>
            <a:r>
              <a:rPr lang="en-GB" dirty="0"/>
              <a:t> the communicator of an </a:t>
            </a:r>
            <a:r>
              <a:rPr lang="en-GB" dirty="0" err="1"/>
              <a:t>eWOM</a:t>
            </a:r>
            <a:r>
              <a:rPr lang="en-GB" dirty="0"/>
              <a:t> message, one significant difference from traditional WOM is that the source of the message is often unknown, raising concerns about the credibility of online reviews. </a:t>
            </a:r>
          </a:p>
          <a:p>
            <a:pPr lvl="2"/>
            <a:r>
              <a:rPr lang="en-GB" b="1" dirty="0"/>
              <a:t>- </a:t>
            </a:r>
            <a:r>
              <a:rPr lang="en-GB" dirty="0"/>
              <a:t>This leads to increased attention on the source type and credibility, which are critical factors for customers when evaluating online recommendations.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1237593234"/>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501750" y="1693680"/>
            <a:ext cx="11472909" cy="4255600"/>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5.3.2-The Communicator </a:t>
            </a:r>
          </a:p>
          <a:p>
            <a:pPr lvl="2"/>
            <a:r>
              <a:rPr lang="en-GB" b="1" dirty="0"/>
              <a:t>- Source Credibility: </a:t>
            </a:r>
          </a:p>
          <a:p>
            <a:pPr lvl="2"/>
            <a:r>
              <a:rPr lang="en-GB" b="1" dirty="0"/>
              <a:t>- </a:t>
            </a:r>
            <a:r>
              <a:rPr lang="en-GB" dirty="0"/>
              <a:t>This refers to how believable, competent, and trustworthy a source is perceived to be by the receiver of the message. </a:t>
            </a:r>
          </a:p>
          <a:p>
            <a:pPr lvl="2"/>
            <a:r>
              <a:rPr lang="en-GB" b="1" dirty="0"/>
              <a:t>- </a:t>
            </a:r>
            <a:r>
              <a:rPr lang="en-GB" dirty="0"/>
              <a:t>It encompasses both the reputation of the website where the review is posted and the credibility of the reviewer themselves.</a:t>
            </a:r>
          </a:p>
          <a:p>
            <a:pPr lvl="2"/>
            <a:r>
              <a:rPr lang="en-GB" b="1" dirty="0"/>
              <a:t>-</a:t>
            </a:r>
            <a:r>
              <a:rPr lang="en-GB" dirty="0"/>
              <a:t> Credibility may be conferred by the website administrator or indicated through formal ranking based on the helpfulness of the reviewer’s messages.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1207389425"/>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59808" y="1730672"/>
            <a:ext cx="11472909" cy="4543350"/>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5.3.2-The Communicator </a:t>
            </a:r>
          </a:p>
          <a:p>
            <a:pPr lvl="2"/>
            <a:r>
              <a:rPr lang="en-GB" b="1" dirty="0"/>
              <a:t>- Source Type:</a:t>
            </a:r>
          </a:p>
          <a:p>
            <a:pPr lvl="2"/>
            <a:r>
              <a:rPr lang="en-GB" b="1" dirty="0"/>
              <a:t>- </a:t>
            </a:r>
            <a:r>
              <a:rPr lang="en-GB" dirty="0"/>
              <a:t>Receivers tend to trust personal sources more than unknown ones. </a:t>
            </a:r>
          </a:p>
          <a:p>
            <a:pPr lvl="2"/>
            <a:r>
              <a:rPr lang="en-GB" b="1" dirty="0"/>
              <a:t>- </a:t>
            </a:r>
            <a:r>
              <a:rPr lang="en-GB" dirty="0"/>
              <a:t>For example, recommendations from friends and colleagues are often valued more than anonymous reviews. Social ties between the communicator and the receiver are crucial, as seen in platforms like TripAdvisor, where users can log in with Facebook credentials and view recommendations from their Facebook friends. </a:t>
            </a:r>
          </a:p>
          <a:p>
            <a:pPr lvl="2"/>
            <a:r>
              <a:rPr lang="en-GB" b="1" dirty="0"/>
              <a:t>- </a:t>
            </a:r>
            <a:r>
              <a:rPr lang="en-GB" dirty="0"/>
              <a:t>This integration allows receivers to better assess the credibility of the communicator by accessing more personal information about them.</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1063913690"/>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5.3.2-The Communicator </a:t>
            </a:r>
          </a:p>
          <a:p>
            <a:pPr lvl="2"/>
            <a:r>
              <a:rPr lang="en-GB" b="1" dirty="0"/>
              <a:t>- Similarity Between Communicator and Receiver: </a:t>
            </a:r>
          </a:p>
          <a:p>
            <a:pPr lvl="2"/>
            <a:r>
              <a:rPr lang="en-GB" b="1" dirty="0"/>
              <a:t>- </a:t>
            </a:r>
            <a:r>
              <a:rPr lang="en-GB" dirty="0"/>
              <a:t>The way a message is perceived can vary depending on the perceived similarity between the communicator and the receiver. </a:t>
            </a:r>
          </a:p>
          <a:p>
            <a:pPr lvl="2"/>
            <a:r>
              <a:rPr lang="en-GB" b="1" dirty="0"/>
              <a:t>- </a:t>
            </a:r>
            <a:r>
              <a:rPr lang="en-GB" dirty="0"/>
              <a:t>Factors such as age, gender, education, and social status influence how the receiver evaluates the content of the message. </a:t>
            </a:r>
          </a:p>
          <a:p>
            <a:pPr lvl="2"/>
            <a:r>
              <a:rPr lang="en-GB" b="1" dirty="0"/>
              <a:t>- </a:t>
            </a:r>
            <a:r>
              <a:rPr lang="en-GB" dirty="0"/>
              <a:t>The more similar the receiver feels to the communicator, the more likely they are to trust and relate to the information provided.</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275642161"/>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5.3.3&amp;4-The Receiver and Response </a:t>
            </a:r>
          </a:p>
          <a:p>
            <a:pPr lvl="2"/>
            <a:r>
              <a:rPr lang="en-GB" b="1" dirty="0"/>
              <a:t>- </a:t>
            </a:r>
            <a:r>
              <a:rPr lang="en-GB" dirty="0"/>
              <a:t>The response to a message from a given source can vary depending on the receiver’s perceptions, experiences, and level of involvement. </a:t>
            </a:r>
          </a:p>
          <a:p>
            <a:pPr lvl="2"/>
            <a:r>
              <a:rPr lang="en-GB" b="1" dirty="0"/>
              <a:t>- </a:t>
            </a:r>
            <a:r>
              <a:rPr lang="en-GB" dirty="0"/>
              <a:t>Several factors influence how receivers perceive information, which in turn affects their attitudes and </a:t>
            </a:r>
            <a:r>
              <a:rPr lang="en-GB" dirty="0" err="1"/>
              <a:t>behaviors</a:t>
            </a:r>
            <a:r>
              <a:rPr lang="en-GB" dirty="0"/>
              <a:t>. </a:t>
            </a:r>
          </a:p>
          <a:p>
            <a:pPr lvl="2"/>
            <a:r>
              <a:rPr lang="en-GB" b="1" dirty="0"/>
              <a:t>- </a:t>
            </a:r>
            <a:r>
              <a:rPr lang="en-GB" dirty="0"/>
              <a:t>The following factors are key to understanding the receiver's role in </a:t>
            </a:r>
            <a:r>
              <a:rPr lang="en-GB" dirty="0" err="1"/>
              <a:t>eWOM</a:t>
            </a:r>
            <a:r>
              <a:rPr lang="en-GB" dirty="0"/>
              <a:t> communication:</a:t>
            </a:r>
          </a:p>
          <a:p>
            <a:pPr lvl="2"/>
            <a:r>
              <a:rPr lang="en-GB" b="1" dirty="0"/>
              <a:t>Expertise</a:t>
            </a:r>
            <a:r>
              <a:rPr lang="en-GB" dirty="0"/>
              <a:t>:</a:t>
            </a:r>
          </a:p>
          <a:p>
            <a:pPr lvl="2"/>
            <a:r>
              <a:rPr lang="en-GB" b="1" dirty="0"/>
              <a:t>- </a:t>
            </a:r>
            <a:r>
              <a:rPr lang="en-GB" dirty="0"/>
              <a:t>The receiver’s prior knowledge of the product or service being discussed, as well as their familiarity with the platform where the information is shared. </a:t>
            </a:r>
          </a:p>
          <a:p>
            <a:pPr lvl="2"/>
            <a:r>
              <a:rPr lang="en-GB" b="1" dirty="0"/>
              <a:t>- </a:t>
            </a:r>
            <a:r>
              <a:rPr lang="en-GB" dirty="0"/>
              <a:t>Expertise levels can differ throughout the customer life cycle (e.g., prospects versus regular customers) and across the product life cycle (e.g., new products versus established ones).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1907964301"/>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5.3.3&amp;4-The Receiver and Response </a:t>
            </a:r>
          </a:p>
          <a:p>
            <a:pPr lvl="2"/>
            <a:r>
              <a:rPr lang="en-GB" b="1" dirty="0"/>
              <a:t>Confirmation of Prior Belief: </a:t>
            </a:r>
          </a:p>
          <a:p>
            <a:pPr lvl="2"/>
            <a:r>
              <a:rPr lang="en-GB" b="1" dirty="0"/>
              <a:t>- </a:t>
            </a:r>
            <a:r>
              <a:rPr lang="en-GB" dirty="0"/>
              <a:t>The extent to which the message either supports or challenges the receiver's existing beliefs about a product, brand, or service.</a:t>
            </a:r>
          </a:p>
          <a:p>
            <a:pPr lvl="2"/>
            <a:r>
              <a:rPr lang="en-GB" b="1" dirty="0"/>
              <a:t>Involvement: </a:t>
            </a:r>
          </a:p>
          <a:p>
            <a:pPr lvl="2"/>
            <a:r>
              <a:rPr lang="en-GB" b="1" dirty="0"/>
              <a:t>- </a:t>
            </a:r>
            <a:r>
              <a:rPr lang="en-GB" dirty="0"/>
              <a:t>The personal relevance of the product or message to the receiver, influenced by their emotional connection to the subject.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2908029054"/>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br>
              <a:rPr lang="en-GB" sz="2400" dirty="0"/>
            </a:br>
            <a:r>
              <a:rPr lang="en-GB" sz="2400" dirty="0"/>
              <a:t>5- Word-of-Mouth and Electronic Word-of-Mouth</a:t>
            </a:r>
            <a:br>
              <a:rPr lang="en-GB" sz="2400" dirty="0"/>
            </a:br>
            <a:endParaRPr lang="nl-NL"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5.3- </a:t>
            </a:r>
            <a:r>
              <a:rPr lang="en-GB" b="1" dirty="0"/>
              <a:t>Key Dimensions for </a:t>
            </a:r>
            <a:r>
              <a:rPr lang="en-GB" b="1" dirty="0" err="1"/>
              <a:t>Analyzing</a:t>
            </a:r>
            <a:r>
              <a:rPr lang="en-GB" b="1" dirty="0"/>
              <a:t> </a:t>
            </a:r>
            <a:r>
              <a:rPr lang="en-GB" b="1" dirty="0" err="1"/>
              <a:t>eWOM</a:t>
            </a:r>
            <a:endParaRPr lang="en-GB" b="1" dirty="0"/>
          </a:p>
          <a:p>
            <a:pPr lvl="2"/>
            <a:r>
              <a:rPr lang="en-GB" b="1" dirty="0"/>
              <a:t>5.3.3&amp;4-The Receiver and Response </a:t>
            </a:r>
          </a:p>
          <a:p>
            <a:pPr lvl="2"/>
            <a:r>
              <a:rPr lang="en-GB" b="1" dirty="0"/>
              <a:t>Motivation to Process Information:</a:t>
            </a:r>
          </a:p>
          <a:p>
            <a:pPr lvl="2"/>
            <a:r>
              <a:rPr lang="en-GB" dirty="0"/>
              <a:t> </a:t>
            </a:r>
            <a:r>
              <a:rPr lang="en-GB" b="1" dirty="0"/>
              <a:t>- </a:t>
            </a:r>
            <a:r>
              <a:rPr lang="en-GB" dirty="0"/>
              <a:t>The receiver’s drive to engage with the information, which is heightened when they are actively searching for something to </a:t>
            </a:r>
            <a:r>
              <a:rPr lang="en-GB" dirty="0" err="1"/>
              <a:t>fulfill</a:t>
            </a:r>
            <a:r>
              <a:rPr lang="en-GB" dirty="0"/>
              <a:t> a personal need or goal.</a:t>
            </a:r>
          </a:p>
          <a:p>
            <a:pPr lvl="2"/>
            <a:r>
              <a:rPr lang="en-GB" b="1" dirty="0"/>
              <a:t>Cognitive Personalization: </a:t>
            </a:r>
          </a:p>
          <a:p>
            <a:pPr lvl="2"/>
            <a:r>
              <a:rPr lang="en-GB" b="1" dirty="0"/>
              <a:t>- </a:t>
            </a:r>
            <a:r>
              <a:rPr lang="en-GB" dirty="0"/>
              <a:t>The tendency of individuals to interpret messages based on how they relate to their own experiences, focusing on how they would feel in the scenario described in the message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Tree>
    <p:extLst>
      <p:ext uri="{BB962C8B-B14F-4D97-AF65-F5344CB8AC3E}">
        <p14:creationId xmlns:p14="http://schemas.microsoft.com/office/powerpoint/2010/main" val="87844615"/>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6- The credibility of user-generated content</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dirty="0"/>
              <a:t>-The </a:t>
            </a:r>
            <a:r>
              <a:rPr lang="nl-NL" dirty="0" err="1"/>
              <a:t>credibility</a:t>
            </a:r>
            <a:r>
              <a:rPr lang="nl-NL" dirty="0"/>
              <a:t> of user-</a:t>
            </a:r>
            <a:r>
              <a:rPr lang="nl-NL" dirty="0" err="1"/>
              <a:t>generated</a:t>
            </a:r>
            <a:r>
              <a:rPr lang="nl-NL" dirty="0"/>
              <a:t> content (UGC) in </a:t>
            </a:r>
            <a:r>
              <a:rPr lang="nl-NL" dirty="0" err="1"/>
              <a:t>eWOM</a:t>
            </a:r>
            <a:r>
              <a:rPr lang="nl-NL" dirty="0"/>
              <a:t> </a:t>
            </a:r>
            <a:r>
              <a:rPr lang="nl-NL" dirty="0" err="1"/>
              <a:t>communication</a:t>
            </a:r>
            <a:r>
              <a:rPr lang="nl-NL" dirty="0"/>
              <a:t> is </a:t>
            </a:r>
            <a:r>
              <a:rPr lang="nl-NL" dirty="0" err="1"/>
              <a:t>crucial</a:t>
            </a:r>
            <a:r>
              <a:rPr lang="nl-NL" dirty="0"/>
              <a:t> </a:t>
            </a:r>
            <a:r>
              <a:rPr lang="nl-NL" dirty="0" err="1"/>
              <a:t>for</a:t>
            </a:r>
            <a:r>
              <a:rPr lang="nl-NL" dirty="0"/>
              <a:t> </a:t>
            </a:r>
            <a:r>
              <a:rPr lang="nl-NL" dirty="0" err="1"/>
              <a:t>consumers</a:t>
            </a:r>
            <a:r>
              <a:rPr lang="nl-NL" dirty="0"/>
              <a:t>, </a:t>
            </a:r>
            <a:r>
              <a:rPr lang="nl-NL" dirty="0" err="1"/>
              <a:t>especially</a:t>
            </a:r>
            <a:r>
              <a:rPr lang="nl-NL" dirty="0"/>
              <a:t> in </a:t>
            </a:r>
            <a:r>
              <a:rPr lang="nl-NL" dirty="0" err="1"/>
              <a:t>the</a:t>
            </a:r>
            <a:r>
              <a:rPr lang="nl-NL" dirty="0"/>
              <a:t> </a:t>
            </a:r>
            <a:r>
              <a:rPr lang="nl-NL" dirty="0" err="1"/>
              <a:t>tourism</a:t>
            </a:r>
            <a:r>
              <a:rPr lang="nl-NL" dirty="0"/>
              <a:t> sector, </a:t>
            </a:r>
            <a:r>
              <a:rPr lang="nl-NL" dirty="0" err="1"/>
              <a:t>where</a:t>
            </a:r>
            <a:r>
              <a:rPr lang="nl-NL" dirty="0"/>
              <a:t> services are </a:t>
            </a:r>
            <a:r>
              <a:rPr lang="nl-NL" dirty="0" err="1"/>
              <a:t>intangible</a:t>
            </a:r>
            <a:r>
              <a:rPr lang="nl-NL" dirty="0"/>
              <a:t> </a:t>
            </a:r>
            <a:r>
              <a:rPr lang="nl-NL" dirty="0" err="1"/>
              <a:t>and</a:t>
            </a:r>
            <a:r>
              <a:rPr lang="nl-NL" dirty="0"/>
              <a:t> </a:t>
            </a:r>
            <a:r>
              <a:rPr lang="nl-NL" dirty="0" err="1"/>
              <a:t>the</a:t>
            </a:r>
            <a:r>
              <a:rPr lang="nl-NL" dirty="0"/>
              <a:t> </a:t>
            </a:r>
            <a:r>
              <a:rPr lang="nl-NL" dirty="0" err="1"/>
              <a:t>decision</a:t>
            </a:r>
            <a:r>
              <a:rPr lang="nl-NL" dirty="0"/>
              <a:t>-making </a:t>
            </a:r>
            <a:r>
              <a:rPr lang="nl-NL" dirty="0" err="1"/>
              <a:t>process</a:t>
            </a:r>
            <a:r>
              <a:rPr lang="nl-NL" dirty="0"/>
              <a:t> </a:t>
            </a:r>
            <a:r>
              <a:rPr lang="nl-NL" dirty="0" err="1"/>
              <a:t>carries</a:t>
            </a:r>
            <a:r>
              <a:rPr lang="nl-NL" dirty="0"/>
              <a:t> </a:t>
            </a:r>
            <a:r>
              <a:rPr lang="nl-NL" dirty="0" err="1"/>
              <a:t>psychological</a:t>
            </a:r>
            <a:r>
              <a:rPr lang="nl-NL" dirty="0"/>
              <a:t> </a:t>
            </a:r>
            <a:r>
              <a:rPr lang="nl-NL" dirty="0" err="1"/>
              <a:t>risks</a:t>
            </a:r>
            <a:r>
              <a:rPr lang="nl-NL" dirty="0"/>
              <a:t>. </a:t>
            </a:r>
          </a:p>
          <a:p>
            <a:pPr lvl="2"/>
            <a:r>
              <a:rPr lang="nl-NL" dirty="0"/>
              <a:t>- </a:t>
            </a:r>
            <a:r>
              <a:rPr lang="nl-NL" dirty="0" err="1"/>
              <a:t>Due</a:t>
            </a:r>
            <a:r>
              <a:rPr lang="nl-NL" dirty="0"/>
              <a:t> </a:t>
            </a:r>
            <a:r>
              <a:rPr lang="nl-NL" dirty="0" err="1"/>
              <a:t>to</a:t>
            </a:r>
            <a:r>
              <a:rPr lang="nl-NL" dirty="0"/>
              <a:t> </a:t>
            </a:r>
            <a:r>
              <a:rPr lang="nl-NL" dirty="0" err="1"/>
              <a:t>the</a:t>
            </a:r>
            <a:r>
              <a:rPr lang="nl-NL" dirty="0"/>
              <a:t> </a:t>
            </a:r>
            <a:r>
              <a:rPr lang="nl-NL" dirty="0" err="1"/>
              <a:t>potential</a:t>
            </a:r>
            <a:r>
              <a:rPr lang="nl-NL" dirty="0"/>
              <a:t> </a:t>
            </a:r>
            <a:r>
              <a:rPr lang="nl-NL" dirty="0" err="1"/>
              <a:t>for</a:t>
            </a:r>
            <a:r>
              <a:rPr lang="nl-NL" dirty="0"/>
              <a:t> </a:t>
            </a:r>
            <a:r>
              <a:rPr lang="nl-NL" dirty="0" err="1"/>
              <a:t>biased</a:t>
            </a:r>
            <a:r>
              <a:rPr lang="nl-NL" dirty="0"/>
              <a:t> information, </a:t>
            </a:r>
            <a:r>
              <a:rPr lang="nl-NL" dirty="0" err="1"/>
              <a:t>lack</a:t>
            </a:r>
            <a:r>
              <a:rPr lang="nl-NL" dirty="0"/>
              <a:t> of context, </a:t>
            </a:r>
            <a:r>
              <a:rPr lang="nl-NL" dirty="0" err="1"/>
              <a:t>and</a:t>
            </a:r>
            <a:r>
              <a:rPr lang="nl-NL" dirty="0"/>
              <a:t> </a:t>
            </a:r>
            <a:r>
              <a:rPr lang="nl-NL" dirty="0" err="1"/>
              <a:t>anonymity</a:t>
            </a:r>
            <a:r>
              <a:rPr lang="nl-NL" dirty="0"/>
              <a:t>, </a:t>
            </a:r>
            <a:r>
              <a:rPr lang="nl-NL" dirty="0" err="1"/>
              <a:t>customers</a:t>
            </a:r>
            <a:r>
              <a:rPr lang="nl-NL" dirty="0"/>
              <a:t> look </a:t>
            </a:r>
            <a:r>
              <a:rPr lang="nl-NL" dirty="0" err="1"/>
              <a:t>for</a:t>
            </a:r>
            <a:r>
              <a:rPr lang="nl-NL" dirty="0"/>
              <a:t> </a:t>
            </a:r>
            <a:r>
              <a:rPr lang="nl-NL" dirty="0" err="1"/>
              <a:t>signs</a:t>
            </a:r>
            <a:r>
              <a:rPr lang="nl-NL" dirty="0"/>
              <a:t> of </a:t>
            </a:r>
            <a:r>
              <a:rPr lang="nl-NL" dirty="0" err="1"/>
              <a:t>credibility</a:t>
            </a:r>
            <a:r>
              <a:rPr lang="nl-NL" dirty="0"/>
              <a:t> in online reviews </a:t>
            </a:r>
            <a:r>
              <a:rPr lang="nl-NL" dirty="0" err="1"/>
              <a:t>before</a:t>
            </a:r>
            <a:r>
              <a:rPr lang="nl-NL" dirty="0"/>
              <a:t> </a:t>
            </a:r>
            <a:r>
              <a:rPr lang="nl-NL" dirty="0" err="1"/>
              <a:t>trusting</a:t>
            </a:r>
            <a:r>
              <a:rPr lang="nl-NL" dirty="0"/>
              <a:t> </a:t>
            </a:r>
            <a:r>
              <a:rPr lang="nl-NL" dirty="0" err="1"/>
              <a:t>them</a:t>
            </a:r>
            <a:r>
              <a:rPr lang="nl-NL" dirty="0"/>
              <a:t>. </a:t>
            </a:r>
          </a:p>
          <a:p>
            <a:pPr lvl="2"/>
            <a:r>
              <a:rPr lang="nl-NL" dirty="0"/>
              <a:t>- These </a:t>
            </a:r>
            <a:r>
              <a:rPr lang="nl-NL" dirty="0" err="1"/>
              <a:t>credibility</a:t>
            </a:r>
            <a:r>
              <a:rPr lang="nl-NL" dirty="0"/>
              <a:t> cues </a:t>
            </a:r>
            <a:r>
              <a:rPr lang="nl-NL" dirty="0" err="1"/>
              <a:t>can</a:t>
            </a:r>
            <a:r>
              <a:rPr lang="nl-NL" dirty="0"/>
              <a:t> </a:t>
            </a:r>
            <a:r>
              <a:rPr lang="nl-NL" dirty="0" err="1"/>
              <a:t>be</a:t>
            </a:r>
            <a:r>
              <a:rPr lang="nl-NL" dirty="0"/>
              <a:t> </a:t>
            </a:r>
            <a:r>
              <a:rPr lang="nl-NL" dirty="0" err="1"/>
              <a:t>both</a:t>
            </a:r>
            <a:r>
              <a:rPr lang="nl-NL" dirty="0"/>
              <a:t> </a:t>
            </a:r>
            <a:r>
              <a:rPr lang="nl-NL" dirty="0" err="1"/>
              <a:t>informative</a:t>
            </a:r>
            <a:r>
              <a:rPr lang="nl-NL" dirty="0"/>
              <a:t>, </a:t>
            </a:r>
            <a:r>
              <a:rPr lang="nl-NL" dirty="0" err="1"/>
              <a:t>such</a:t>
            </a:r>
            <a:r>
              <a:rPr lang="nl-NL" dirty="0"/>
              <a:t> as </a:t>
            </a:r>
            <a:r>
              <a:rPr lang="nl-NL" dirty="0" err="1"/>
              <a:t>the</a:t>
            </a:r>
            <a:r>
              <a:rPr lang="nl-NL" dirty="0"/>
              <a:t> </a:t>
            </a:r>
            <a:r>
              <a:rPr lang="nl-NL" dirty="0" err="1"/>
              <a:t>strength</a:t>
            </a:r>
            <a:r>
              <a:rPr lang="nl-NL" dirty="0"/>
              <a:t> of </a:t>
            </a:r>
            <a:r>
              <a:rPr lang="nl-NL" dirty="0" err="1"/>
              <a:t>arguments</a:t>
            </a:r>
            <a:r>
              <a:rPr lang="nl-NL" dirty="0"/>
              <a:t>, </a:t>
            </a:r>
            <a:r>
              <a:rPr lang="nl-NL" dirty="0" err="1"/>
              <a:t>the</a:t>
            </a:r>
            <a:r>
              <a:rPr lang="nl-NL" dirty="0"/>
              <a:t> </a:t>
            </a:r>
            <a:r>
              <a:rPr lang="nl-NL" dirty="0" err="1"/>
              <a:t>balance</a:t>
            </a:r>
            <a:r>
              <a:rPr lang="nl-NL" dirty="0"/>
              <a:t> of </a:t>
            </a:r>
            <a:r>
              <a:rPr lang="nl-NL" dirty="0" err="1"/>
              <a:t>positive</a:t>
            </a:r>
            <a:r>
              <a:rPr lang="nl-NL" dirty="0"/>
              <a:t> </a:t>
            </a:r>
            <a:r>
              <a:rPr lang="nl-NL" dirty="0" err="1"/>
              <a:t>and</a:t>
            </a:r>
            <a:r>
              <a:rPr lang="nl-NL" dirty="0"/>
              <a:t> </a:t>
            </a:r>
            <a:r>
              <a:rPr lang="nl-NL" dirty="0" err="1"/>
              <a:t>negative</a:t>
            </a:r>
            <a:r>
              <a:rPr lang="nl-NL" dirty="0"/>
              <a:t> content, </a:t>
            </a:r>
            <a:r>
              <a:rPr lang="nl-NL" dirty="0" err="1"/>
              <a:t>the</a:t>
            </a:r>
            <a:r>
              <a:rPr lang="nl-NL" dirty="0"/>
              <a:t> </a:t>
            </a:r>
            <a:r>
              <a:rPr lang="nl-NL" dirty="0" err="1"/>
              <a:t>credibility</a:t>
            </a:r>
            <a:r>
              <a:rPr lang="nl-NL" dirty="0"/>
              <a:t> of </a:t>
            </a:r>
            <a:r>
              <a:rPr lang="nl-NL" dirty="0" err="1"/>
              <a:t>the</a:t>
            </a:r>
            <a:r>
              <a:rPr lang="nl-NL" dirty="0"/>
              <a:t> source, </a:t>
            </a:r>
            <a:r>
              <a:rPr lang="nl-NL" dirty="0" err="1"/>
              <a:t>and</a:t>
            </a:r>
            <a:r>
              <a:rPr lang="nl-NL" dirty="0"/>
              <a:t> </a:t>
            </a:r>
            <a:r>
              <a:rPr lang="nl-NL" dirty="0" err="1"/>
              <a:t>how</a:t>
            </a:r>
            <a:r>
              <a:rPr lang="nl-NL" dirty="0"/>
              <a:t> </a:t>
            </a:r>
            <a:r>
              <a:rPr lang="nl-NL" dirty="0" err="1"/>
              <a:t>the</a:t>
            </a:r>
            <a:r>
              <a:rPr lang="nl-NL" dirty="0"/>
              <a:t> </a:t>
            </a:r>
            <a:r>
              <a:rPr lang="nl-NL" dirty="0" err="1"/>
              <a:t>message</a:t>
            </a:r>
            <a:r>
              <a:rPr lang="nl-NL" dirty="0"/>
              <a:t> </a:t>
            </a:r>
            <a:r>
              <a:rPr lang="nl-NL" dirty="0" err="1"/>
              <a:t>aligns</a:t>
            </a:r>
            <a:r>
              <a:rPr lang="nl-NL" dirty="0"/>
              <a:t> </a:t>
            </a:r>
            <a:r>
              <a:rPr lang="nl-NL" dirty="0" err="1"/>
              <a:t>with</a:t>
            </a:r>
            <a:r>
              <a:rPr lang="nl-NL" dirty="0"/>
              <a:t> </a:t>
            </a:r>
            <a:r>
              <a:rPr lang="nl-NL" dirty="0" err="1"/>
              <a:t>the</a:t>
            </a:r>
            <a:r>
              <a:rPr lang="nl-NL" dirty="0"/>
              <a:t> </a:t>
            </a:r>
            <a:r>
              <a:rPr lang="nl-NL" dirty="0" err="1"/>
              <a:t>receiver’s</a:t>
            </a:r>
            <a:r>
              <a:rPr lang="nl-NL" dirty="0"/>
              <a:t> prior </a:t>
            </a:r>
            <a:r>
              <a:rPr lang="nl-NL" dirty="0" err="1"/>
              <a:t>beliefs</a:t>
            </a:r>
            <a:r>
              <a:rPr lang="nl-NL" dirty="0"/>
              <a:t>, as well as </a:t>
            </a:r>
            <a:r>
              <a:rPr lang="nl-NL" dirty="0" err="1"/>
              <a:t>normative</a:t>
            </a:r>
            <a:r>
              <a:rPr lang="nl-NL" dirty="0"/>
              <a:t>, like </a:t>
            </a:r>
            <a:r>
              <a:rPr lang="nl-NL" dirty="0" err="1"/>
              <a:t>consistency</a:t>
            </a:r>
            <a:r>
              <a:rPr lang="nl-NL" dirty="0"/>
              <a:t> in </a:t>
            </a:r>
            <a:r>
              <a:rPr lang="nl-NL" dirty="0" err="1"/>
              <a:t>recommendations</a:t>
            </a:r>
            <a:r>
              <a:rPr lang="nl-NL" dirty="0"/>
              <a:t> </a:t>
            </a:r>
            <a:r>
              <a:rPr lang="nl-NL" dirty="0" err="1"/>
              <a:t>and</a:t>
            </a:r>
            <a:r>
              <a:rPr lang="nl-NL" dirty="0"/>
              <a:t> </a:t>
            </a:r>
            <a:r>
              <a:rPr lang="nl-NL" dirty="0" err="1"/>
              <a:t>the</a:t>
            </a:r>
            <a:r>
              <a:rPr lang="nl-NL" dirty="0"/>
              <a:t> overall rating.</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Tree>
    <p:extLst>
      <p:ext uri="{BB962C8B-B14F-4D97-AF65-F5344CB8AC3E}">
        <p14:creationId xmlns:p14="http://schemas.microsoft.com/office/powerpoint/2010/main" val="3043410163"/>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6- The credibility of user-generated content</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dirty="0"/>
              <a:t>-Research has </a:t>
            </a:r>
            <a:r>
              <a:rPr lang="nl-NL" dirty="0" err="1"/>
              <a:t>shown</a:t>
            </a:r>
            <a:r>
              <a:rPr lang="nl-NL" dirty="0"/>
              <a:t> </a:t>
            </a:r>
            <a:r>
              <a:rPr lang="nl-NL" dirty="0" err="1"/>
              <a:t>that</a:t>
            </a:r>
            <a:r>
              <a:rPr lang="nl-NL" dirty="0"/>
              <a:t> </a:t>
            </a:r>
            <a:r>
              <a:rPr lang="nl-NL" dirty="0" err="1"/>
              <a:t>the</a:t>
            </a:r>
            <a:r>
              <a:rPr lang="nl-NL" dirty="0"/>
              <a:t> </a:t>
            </a:r>
            <a:r>
              <a:rPr lang="nl-NL" dirty="0" err="1"/>
              <a:t>quality</a:t>
            </a:r>
            <a:r>
              <a:rPr lang="nl-NL" dirty="0"/>
              <a:t> of </a:t>
            </a:r>
            <a:r>
              <a:rPr lang="nl-NL" dirty="0" err="1"/>
              <a:t>the</a:t>
            </a:r>
            <a:r>
              <a:rPr lang="nl-NL" dirty="0"/>
              <a:t> </a:t>
            </a:r>
            <a:r>
              <a:rPr lang="nl-NL" dirty="0" err="1"/>
              <a:t>message</a:t>
            </a:r>
            <a:r>
              <a:rPr lang="nl-NL" dirty="0"/>
              <a:t> </a:t>
            </a:r>
            <a:r>
              <a:rPr lang="nl-NL" dirty="0" err="1"/>
              <a:t>and</a:t>
            </a:r>
            <a:r>
              <a:rPr lang="nl-NL" dirty="0"/>
              <a:t> </a:t>
            </a:r>
            <a:r>
              <a:rPr lang="nl-NL" dirty="0" err="1"/>
              <a:t>the</a:t>
            </a:r>
            <a:r>
              <a:rPr lang="nl-NL" dirty="0"/>
              <a:t> </a:t>
            </a:r>
            <a:r>
              <a:rPr lang="nl-NL" dirty="0" err="1"/>
              <a:t>credibility</a:t>
            </a:r>
            <a:r>
              <a:rPr lang="nl-NL" dirty="0"/>
              <a:t> of </a:t>
            </a:r>
            <a:r>
              <a:rPr lang="nl-NL" dirty="0" err="1"/>
              <a:t>the</a:t>
            </a:r>
            <a:r>
              <a:rPr lang="nl-NL" dirty="0"/>
              <a:t> source </a:t>
            </a:r>
            <a:r>
              <a:rPr lang="nl-NL" dirty="0" err="1"/>
              <a:t>play</a:t>
            </a:r>
            <a:r>
              <a:rPr lang="nl-NL" dirty="0"/>
              <a:t> significant </a:t>
            </a:r>
            <a:r>
              <a:rPr lang="nl-NL" dirty="0" err="1"/>
              <a:t>roles</a:t>
            </a:r>
            <a:r>
              <a:rPr lang="nl-NL" dirty="0"/>
              <a:t> in </a:t>
            </a:r>
            <a:r>
              <a:rPr lang="nl-NL" dirty="0" err="1"/>
              <a:t>determining</a:t>
            </a:r>
            <a:r>
              <a:rPr lang="nl-NL" dirty="0"/>
              <a:t> </a:t>
            </a:r>
            <a:r>
              <a:rPr lang="nl-NL" dirty="0" err="1"/>
              <a:t>the</a:t>
            </a:r>
            <a:r>
              <a:rPr lang="nl-NL" dirty="0"/>
              <a:t> </a:t>
            </a:r>
            <a:r>
              <a:rPr lang="nl-NL" dirty="0" err="1"/>
              <a:t>credibility</a:t>
            </a:r>
            <a:r>
              <a:rPr lang="nl-NL" dirty="0"/>
              <a:t> of </a:t>
            </a:r>
            <a:r>
              <a:rPr lang="nl-NL" dirty="0" err="1"/>
              <a:t>eWOM</a:t>
            </a:r>
            <a:r>
              <a:rPr lang="nl-NL" dirty="0"/>
              <a:t>. </a:t>
            </a:r>
          </a:p>
          <a:p>
            <a:pPr lvl="2"/>
            <a:r>
              <a:rPr lang="nl-NL" dirty="0"/>
              <a:t>- </a:t>
            </a:r>
            <a:r>
              <a:rPr lang="nl-NL" dirty="0" err="1"/>
              <a:t>Positive</a:t>
            </a:r>
            <a:r>
              <a:rPr lang="nl-NL" dirty="0"/>
              <a:t> </a:t>
            </a:r>
            <a:r>
              <a:rPr lang="nl-NL" dirty="0" err="1"/>
              <a:t>framing</a:t>
            </a:r>
            <a:r>
              <a:rPr lang="nl-NL" dirty="0"/>
              <a:t> of </a:t>
            </a:r>
            <a:r>
              <a:rPr lang="nl-NL" dirty="0" err="1"/>
              <a:t>messages</a:t>
            </a:r>
            <a:r>
              <a:rPr lang="nl-NL" dirty="0"/>
              <a:t> </a:t>
            </a:r>
            <a:r>
              <a:rPr lang="nl-NL" dirty="0" err="1"/>
              <a:t>can</a:t>
            </a:r>
            <a:r>
              <a:rPr lang="nl-NL" dirty="0"/>
              <a:t> help </a:t>
            </a:r>
            <a:r>
              <a:rPr lang="nl-NL" dirty="0" err="1"/>
              <a:t>build</a:t>
            </a:r>
            <a:r>
              <a:rPr lang="nl-NL" dirty="0"/>
              <a:t> </a:t>
            </a:r>
            <a:r>
              <a:rPr lang="nl-NL" dirty="0" err="1"/>
              <a:t>favorable</a:t>
            </a:r>
            <a:r>
              <a:rPr lang="nl-NL" dirty="0"/>
              <a:t> attitudes, but even a few </a:t>
            </a:r>
            <a:r>
              <a:rPr lang="nl-NL" dirty="0" err="1"/>
              <a:t>negative</a:t>
            </a:r>
            <a:r>
              <a:rPr lang="nl-NL" dirty="0"/>
              <a:t> </a:t>
            </a:r>
            <a:r>
              <a:rPr lang="nl-NL" dirty="0" err="1"/>
              <a:t>comments</a:t>
            </a:r>
            <a:r>
              <a:rPr lang="nl-NL" dirty="0"/>
              <a:t> </a:t>
            </a:r>
            <a:r>
              <a:rPr lang="nl-NL" dirty="0" err="1"/>
              <a:t>can</a:t>
            </a:r>
            <a:r>
              <a:rPr lang="nl-NL" dirty="0"/>
              <a:t> </a:t>
            </a:r>
            <a:r>
              <a:rPr lang="nl-NL" dirty="0" err="1"/>
              <a:t>reduce</a:t>
            </a:r>
            <a:r>
              <a:rPr lang="nl-NL" dirty="0"/>
              <a:t> </a:t>
            </a:r>
            <a:r>
              <a:rPr lang="nl-NL" dirty="0" err="1"/>
              <a:t>skepticism</a:t>
            </a:r>
            <a:r>
              <a:rPr lang="nl-NL" dirty="0"/>
              <a:t>. </a:t>
            </a:r>
          </a:p>
          <a:p>
            <a:pPr lvl="2"/>
            <a:r>
              <a:rPr lang="nl-NL" dirty="0"/>
              <a:t>- </a:t>
            </a:r>
            <a:r>
              <a:rPr lang="nl-NL" dirty="0" err="1"/>
              <a:t>Consumers</a:t>
            </a:r>
            <a:r>
              <a:rPr lang="nl-NL" dirty="0"/>
              <a:t> </a:t>
            </a:r>
            <a:r>
              <a:rPr lang="nl-NL" dirty="0" err="1"/>
              <a:t>often</a:t>
            </a:r>
            <a:r>
              <a:rPr lang="nl-NL" dirty="0"/>
              <a:t> </a:t>
            </a:r>
            <a:r>
              <a:rPr lang="nl-NL" dirty="0" err="1"/>
              <a:t>find</a:t>
            </a:r>
            <a:r>
              <a:rPr lang="nl-NL" dirty="0"/>
              <a:t> </a:t>
            </a:r>
            <a:r>
              <a:rPr lang="nl-NL" dirty="0" err="1"/>
              <a:t>two-sided</a:t>
            </a:r>
            <a:r>
              <a:rPr lang="nl-NL" dirty="0"/>
              <a:t> </a:t>
            </a:r>
            <a:r>
              <a:rPr lang="nl-NL" dirty="0" err="1"/>
              <a:t>messages</a:t>
            </a:r>
            <a:r>
              <a:rPr lang="nl-NL" dirty="0"/>
              <a:t> (</a:t>
            </a:r>
            <a:r>
              <a:rPr lang="nl-NL" dirty="0" err="1"/>
              <a:t>containing</a:t>
            </a:r>
            <a:r>
              <a:rPr lang="nl-NL" dirty="0"/>
              <a:t> </a:t>
            </a:r>
            <a:r>
              <a:rPr lang="nl-NL" dirty="0" err="1"/>
              <a:t>both</a:t>
            </a:r>
            <a:r>
              <a:rPr lang="nl-NL" dirty="0"/>
              <a:t> </a:t>
            </a:r>
            <a:r>
              <a:rPr lang="nl-NL" dirty="0" err="1"/>
              <a:t>positive</a:t>
            </a:r>
            <a:r>
              <a:rPr lang="nl-NL" dirty="0"/>
              <a:t> </a:t>
            </a:r>
            <a:r>
              <a:rPr lang="nl-NL" dirty="0" err="1"/>
              <a:t>and</a:t>
            </a:r>
            <a:r>
              <a:rPr lang="nl-NL" dirty="0"/>
              <a:t> </a:t>
            </a:r>
            <a:r>
              <a:rPr lang="nl-NL" dirty="0" err="1"/>
              <a:t>negative</a:t>
            </a:r>
            <a:r>
              <a:rPr lang="nl-NL" dirty="0"/>
              <a:t> </a:t>
            </a:r>
            <a:r>
              <a:rPr lang="nl-NL" dirty="0" err="1"/>
              <a:t>aspects</a:t>
            </a:r>
            <a:r>
              <a:rPr lang="nl-NL" dirty="0"/>
              <a:t>) more </a:t>
            </a:r>
            <a:r>
              <a:rPr lang="nl-NL" dirty="0" err="1"/>
              <a:t>credible</a:t>
            </a:r>
            <a:r>
              <a:rPr lang="nl-NL" dirty="0"/>
              <a:t>, as </a:t>
            </a:r>
            <a:r>
              <a:rPr lang="nl-NL" dirty="0" err="1"/>
              <a:t>they</a:t>
            </a:r>
            <a:r>
              <a:rPr lang="nl-NL" dirty="0"/>
              <a:t> are </a:t>
            </a:r>
            <a:r>
              <a:rPr lang="nl-NL" dirty="0" err="1"/>
              <a:t>perceived</a:t>
            </a:r>
            <a:r>
              <a:rPr lang="nl-NL" dirty="0"/>
              <a:t> as more </a:t>
            </a:r>
            <a:r>
              <a:rPr lang="nl-NL" dirty="0" err="1"/>
              <a:t>balanced</a:t>
            </a:r>
            <a:r>
              <a:rPr lang="nl-NL" dirty="0"/>
              <a:t> </a:t>
            </a:r>
            <a:r>
              <a:rPr lang="nl-NL" dirty="0" err="1"/>
              <a:t>and</a:t>
            </a:r>
            <a:r>
              <a:rPr lang="nl-NL" dirty="0"/>
              <a:t> </a:t>
            </a:r>
            <a:r>
              <a:rPr lang="nl-NL" dirty="0" err="1"/>
              <a:t>detailed</a:t>
            </a:r>
            <a:r>
              <a:rPr lang="nl-NL" dirty="0"/>
              <a:t>.</a:t>
            </a:r>
          </a:p>
          <a:p>
            <a:pPr lvl="2"/>
            <a:r>
              <a:rPr lang="nl-NL" dirty="0"/>
              <a:t>- In </a:t>
            </a:r>
            <a:r>
              <a:rPr lang="nl-NL" dirty="0" err="1"/>
              <a:t>addition</a:t>
            </a:r>
            <a:r>
              <a:rPr lang="nl-NL" dirty="0"/>
              <a:t>, </a:t>
            </a:r>
            <a:r>
              <a:rPr lang="nl-NL" dirty="0" err="1"/>
              <a:t>customers</a:t>
            </a:r>
            <a:r>
              <a:rPr lang="nl-NL" dirty="0"/>
              <a:t> </a:t>
            </a:r>
            <a:r>
              <a:rPr lang="nl-NL" dirty="0" err="1"/>
              <a:t>seek</a:t>
            </a:r>
            <a:r>
              <a:rPr lang="nl-NL" dirty="0"/>
              <a:t> </a:t>
            </a:r>
            <a:r>
              <a:rPr lang="nl-NL" dirty="0" err="1"/>
              <a:t>consistency</a:t>
            </a:r>
            <a:r>
              <a:rPr lang="nl-NL" dirty="0"/>
              <a:t> </a:t>
            </a:r>
            <a:r>
              <a:rPr lang="nl-NL" dirty="0" err="1"/>
              <a:t>between</a:t>
            </a:r>
            <a:r>
              <a:rPr lang="nl-NL" dirty="0"/>
              <a:t> online </a:t>
            </a:r>
            <a:r>
              <a:rPr lang="nl-NL" dirty="0" err="1"/>
              <a:t>recommendations</a:t>
            </a:r>
            <a:r>
              <a:rPr lang="nl-NL" dirty="0"/>
              <a:t> </a:t>
            </a:r>
            <a:r>
              <a:rPr lang="nl-NL" dirty="0" err="1"/>
              <a:t>and</a:t>
            </a:r>
            <a:r>
              <a:rPr lang="nl-NL" dirty="0"/>
              <a:t> </a:t>
            </a:r>
            <a:r>
              <a:rPr lang="nl-NL" dirty="0" err="1"/>
              <a:t>their</a:t>
            </a:r>
            <a:r>
              <a:rPr lang="nl-NL" dirty="0"/>
              <a:t> </a:t>
            </a:r>
            <a:r>
              <a:rPr lang="nl-NL" dirty="0" err="1"/>
              <a:t>own</a:t>
            </a:r>
            <a:r>
              <a:rPr lang="nl-NL" dirty="0"/>
              <a:t> prior </a:t>
            </a:r>
            <a:r>
              <a:rPr lang="nl-NL" dirty="0" err="1"/>
              <a:t>knowledge</a:t>
            </a:r>
            <a:r>
              <a:rPr lang="nl-NL" dirty="0"/>
              <a:t> or </a:t>
            </a:r>
            <a:r>
              <a:rPr lang="nl-NL" dirty="0" err="1"/>
              <a:t>expectations</a:t>
            </a:r>
            <a:r>
              <a:rPr lang="nl-NL" dirty="0"/>
              <a:t>, as well as agreement </a:t>
            </a:r>
            <a:r>
              <a:rPr lang="nl-NL" dirty="0" err="1"/>
              <a:t>among</a:t>
            </a:r>
            <a:r>
              <a:rPr lang="nl-NL" dirty="0"/>
              <a:t> different </a:t>
            </a:r>
            <a:r>
              <a:rPr lang="nl-NL" dirty="0" err="1"/>
              <a:t>reviewers</a:t>
            </a:r>
            <a:r>
              <a:rPr lang="nl-NL" dirty="0"/>
              <a:t>, </a:t>
            </a:r>
            <a:r>
              <a:rPr lang="nl-NL" dirty="0" err="1"/>
              <a:t>which</a:t>
            </a:r>
            <a:r>
              <a:rPr lang="nl-NL" dirty="0"/>
              <a:t> </a:t>
            </a:r>
            <a:r>
              <a:rPr lang="nl-NL" dirty="0" err="1"/>
              <a:t>further</a:t>
            </a:r>
            <a:r>
              <a:rPr lang="nl-NL" dirty="0"/>
              <a:t> </a:t>
            </a:r>
            <a:r>
              <a:rPr lang="nl-NL" dirty="0" err="1"/>
              <a:t>enhances</a:t>
            </a:r>
            <a:r>
              <a:rPr lang="nl-NL" dirty="0"/>
              <a:t> </a:t>
            </a:r>
            <a:r>
              <a:rPr lang="nl-NL" dirty="0" err="1"/>
              <a:t>the</a:t>
            </a:r>
            <a:r>
              <a:rPr lang="nl-NL" dirty="0"/>
              <a:t> </a:t>
            </a:r>
            <a:r>
              <a:rPr lang="nl-NL" dirty="0" err="1"/>
              <a:t>trustworthiness</a:t>
            </a:r>
            <a:r>
              <a:rPr lang="nl-NL" dirty="0"/>
              <a:t> of </a:t>
            </a:r>
            <a:r>
              <a:rPr lang="nl-NL" dirty="0" err="1"/>
              <a:t>the</a:t>
            </a:r>
            <a:r>
              <a:rPr lang="nl-NL" dirty="0"/>
              <a:t> </a:t>
            </a:r>
            <a:r>
              <a:rPr lang="nl-NL" dirty="0" err="1"/>
              <a:t>message</a:t>
            </a:r>
            <a:r>
              <a:rPr lang="nl-NL" dirty="0"/>
              <a:t>.</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1670451985"/>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6- The credibility of user-generated content</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dirty="0"/>
              <a:t>- Source </a:t>
            </a:r>
            <a:r>
              <a:rPr lang="nl-NL" dirty="0" err="1"/>
              <a:t>credibility</a:t>
            </a:r>
            <a:r>
              <a:rPr lang="nl-NL" dirty="0"/>
              <a:t>, </a:t>
            </a:r>
            <a:r>
              <a:rPr lang="nl-NL" dirty="0" err="1"/>
              <a:t>which</a:t>
            </a:r>
            <a:r>
              <a:rPr lang="nl-NL" dirty="0"/>
              <a:t> </a:t>
            </a:r>
            <a:r>
              <a:rPr lang="nl-NL" dirty="0" err="1"/>
              <a:t>refers</a:t>
            </a:r>
            <a:r>
              <a:rPr lang="nl-NL" dirty="0"/>
              <a:t> </a:t>
            </a:r>
            <a:r>
              <a:rPr lang="nl-NL" dirty="0" err="1"/>
              <a:t>to</a:t>
            </a:r>
            <a:r>
              <a:rPr lang="nl-NL" dirty="0"/>
              <a:t> </a:t>
            </a:r>
            <a:r>
              <a:rPr lang="nl-NL" dirty="0" err="1"/>
              <a:t>the</a:t>
            </a:r>
            <a:r>
              <a:rPr lang="nl-NL" dirty="0"/>
              <a:t> </a:t>
            </a:r>
            <a:r>
              <a:rPr lang="nl-NL" dirty="0" err="1"/>
              <a:t>perceived</a:t>
            </a:r>
            <a:r>
              <a:rPr lang="nl-NL" dirty="0"/>
              <a:t> </a:t>
            </a:r>
            <a:r>
              <a:rPr lang="nl-NL" dirty="0" err="1"/>
              <a:t>reliability</a:t>
            </a:r>
            <a:r>
              <a:rPr lang="nl-NL" dirty="0"/>
              <a:t> of </a:t>
            </a:r>
            <a:r>
              <a:rPr lang="nl-NL" dirty="0" err="1"/>
              <a:t>both</a:t>
            </a:r>
            <a:r>
              <a:rPr lang="nl-NL" dirty="0"/>
              <a:t> </a:t>
            </a:r>
            <a:r>
              <a:rPr lang="nl-NL" dirty="0" err="1"/>
              <a:t>the</a:t>
            </a:r>
            <a:r>
              <a:rPr lang="nl-NL" dirty="0"/>
              <a:t> </a:t>
            </a:r>
            <a:r>
              <a:rPr lang="nl-NL" dirty="0" err="1"/>
              <a:t>reviewer</a:t>
            </a:r>
            <a:r>
              <a:rPr lang="nl-NL" dirty="0"/>
              <a:t> </a:t>
            </a:r>
            <a:r>
              <a:rPr lang="nl-NL" dirty="0" err="1"/>
              <a:t>and</a:t>
            </a:r>
            <a:r>
              <a:rPr lang="nl-NL" dirty="0"/>
              <a:t> </a:t>
            </a:r>
            <a:r>
              <a:rPr lang="nl-NL" dirty="0" err="1"/>
              <a:t>the</a:t>
            </a:r>
            <a:r>
              <a:rPr lang="nl-NL" dirty="0"/>
              <a:t> platform, is </a:t>
            </a:r>
            <a:r>
              <a:rPr lang="nl-NL" dirty="0" err="1"/>
              <a:t>another</a:t>
            </a:r>
            <a:r>
              <a:rPr lang="nl-NL" dirty="0"/>
              <a:t> important factor. </a:t>
            </a:r>
          </a:p>
          <a:p>
            <a:pPr lvl="2"/>
            <a:r>
              <a:rPr lang="nl-NL" dirty="0"/>
              <a:t>- A </a:t>
            </a:r>
            <a:r>
              <a:rPr lang="nl-NL" dirty="0" err="1"/>
              <a:t>reviewer’s</a:t>
            </a:r>
            <a:r>
              <a:rPr lang="nl-NL" dirty="0"/>
              <a:t> </a:t>
            </a:r>
            <a:r>
              <a:rPr lang="nl-NL" dirty="0" err="1"/>
              <a:t>reputation</a:t>
            </a:r>
            <a:r>
              <a:rPr lang="nl-NL" dirty="0"/>
              <a:t>, </a:t>
            </a:r>
            <a:r>
              <a:rPr lang="nl-NL" dirty="0" err="1"/>
              <a:t>either</a:t>
            </a:r>
            <a:r>
              <a:rPr lang="nl-NL" dirty="0"/>
              <a:t> </a:t>
            </a:r>
            <a:r>
              <a:rPr lang="nl-NL" dirty="0" err="1"/>
              <a:t>assigned</a:t>
            </a:r>
            <a:r>
              <a:rPr lang="nl-NL" dirty="0"/>
              <a:t> </a:t>
            </a:r>
            <a:r>
              <a:rPr lang="nl-NL" dirty="0" err="1"/>
              <a:t>by</a:t>
            </a:r>
            <a:r>
              <a:rPr lang="nl-NL" dirty="0"/>
              <a:t> </a:t>
            </a:r>
            <a:r>
              <a:rPr lang="nl-NL" dirty="0" err="1"/>
              <a:t>the</a:t>
            </a:r>
            <a:r>
              <a:rPr lang="nl-NL" dirty="0"/>
              <a:t> website administrator or </a:t>
            </a:r>
            <a:r>
              <a:rPr lang="nl-NL" dirty="0" err="1"/>
              <a:t>based</a:t>
            </a:r>
            <a:r>
              <a:rPr lang="nl-NL" dirty="0"/>
              <a:t> on feedback </a:t>
            </a:r>
            <a:r>
              <a:rPr lang="nl-NL" dirty="0" err="1"/>
              <a:t>from</a:t>
            </a:r>
            <a:r>
              <a:rPr lang="nl-NL" dirty="0"/>
              <a:t> </a:t>
            </a:r>
            <a:r>
              <a:rPr lang="nl-NL" dirty="0" err="1"/>
              <a:t>other</a:t>
            </a:r>
            <a:r>
              <a:rPr lang="nl-NL" dirty="0"/>
              <a:t> users, </a:t>
            </a:r>
            <a:r>
              <a:rPr lang="nl-NL" dirty="0" err="1"/>
              <a:t>significantly</a:t>
            </a:r>
            <a:r>
              <a:rPr lang="nl-NL" dirty="0"/>
              <a:t> </a:t>
            </a:r>
            <a:r>
              <a:rPr lang="nl-NL" dirty="0" err="1"/>
              <a:t>influences</a:t>
            </a:r>
            <a:r>
              <a:rPr lang="nl-NL" dirty="0"/>
              <a:t> trust. </a:t>
            </a:r>
          </a:p>
          <a:p>
            <a:pPr lvl="2"/>
            <a:r>
              <a:rPr lang="nl-NL" dirty="0"/>
              <a:t>- The </a:t>
            </a:r>
            <a:r>
              <a:rPr lang="nl-NL" dirty="0" err="1"/>
              <a:t>credibility</a:t>
            </a:r>
            <a:r>
              <a:rPr lang="nl-NL" dirty="0"/>
              <a:t> of </a:t>
            </a:r>
            <a:r>
              <a:rPr lang="nl-NL" dirty="0" err="1"/>
              <a:t>the</a:t>
            </a:r>
            <a:r>
              <a:rPr lang="nl-NL" dirty="0"/>
              <a:t> website </a:t>
            </a:r>
            <a:r>
              <a:rPr lang="nl-NL" dirty="0" err="1"/>
              <a:t>itself</a:t>
            </a:r>
            <a:r>
              <a:rPr lang="nl-NL" dirty="0"/>
              <a:t>, </a:t>
            </a:r>
            <a:r>
              <a:rPr lang="nl-NL" dirty="0" err="1"/>
              <a:t>especially</a:t>
            </a:r>
            <a:r>
              <a:rPr lang="nl-NL" dirty="0"/>
              <a:t> well-</a:t>
            </a:r>
            <a:r>
              <a:rPr lang="nl-NL" dirty="0" err="1"/>
              <a:t>known</a:t>
            </a:r>
            <a:r>
              <a:rPr lang="nl-NL" dirty="0"/>
              <a:t> </a:t>
            </a:r>
            <a:r>
              <a:rPr lang="nl-NL" dirty="0" err="1"/>
              <a:t>and</a:t>
            </a:r>
            <a:r>
              <a:rPr lang="nl-NL" dirty="0"/>
              <a:t> </a:t>
            </a:r>
            <a:r>
              <a:rPr lang="nl-NL" dirty="0" err="1"/>
              <a:t>reputable</a:t>
            </a:r>
            <a:r>
              <a:rPr lang="nl-NL" dirty="0"/>
              <a:t> platforms, is </a:t>
            </a:r>
            <a:r>
              <a:rPr lang="nl-NL" dirty="0" err="1"/>
              <a:t>often</a:t>
            </a:r>
            <a:r>
              <a:rPr lang="nl-NL" dirty="0"/>
              <a:t> </a:t>
            </a:r>
            <a:r>
              <a:rPr lang="nl-NL" dirty="0" err="1"/>
              <a:t>seen</a:t>
            </a:r>
            <a:r>
              <a:rPr lang="nl-NL" dirty="0"/>
              <a:t> as more important </a:t>
            </a:r>
            <a:r>
              <a:rPr lang="nl-NL" dirty="0" err="1"/>
              <a:t>than</a:t>
            </a:r>
            <a:r>
              <a:rPr lang="nl-NL" dirty="0"/>
              <a:t> </a:t>
            </a:r>
            <a:r>
              <a:rPr lang="nl-NL" dirty="0" err="1"/>
              <a:t>the</a:t>
            </a:r>
            <a:r>
              <a:rPr lang="nl-NL" dirty="0"/>
              <a:t> </a:t>
            </a:r>
            <a:r>
              <a:rPr lang="nl-NL" dirty="0" err="1"/>
              <a:t>individual</a:t>
            </a:r>
            <a:r>
              <a:rPr lang="nl-NL" dirty="0"/>
              <a:t> </a:t>
            </a:r>
            <a:r>
              <a:rPr lang="nl-NL" dirty="0" err="1"/>
              <a:t>reviewer's</a:t>
            </a:r>
            <a:r>
              <a:rPr lang="nl-NL" dirty="0"/>
              <a:t> expertise. </a:t>
            </a:r>
          </a:p>
          <a:p>
            <a:pPr lvl="2"/>
            <a:r>
              <a:rPr lang="nl-NL" dirty="0"/>
              <a:t>- Peer </a:t>
            </a:r>
            <a:r>
              <a:rPr lang="nl-NL" dirty="0" err="1"/>
              <a:t>networks</a:t>
            </a:r>
            <a:r>
              <a:rPr lang="nl-NL" dirty="0"/>
              <a:t>, </a:t>
            </a:r>
            <a:r>
              <a:rPr lang="nl-NL" dirty="0" err="1"/>
              <a:t>such</a:t>
            </a:r>
            <a:r>
              <a:rPr lang="nl-NL" dirty="0"/>
              <a:t> as </a:t>
            </a:r>
            <a:r>
              <a:rPr lang="nl-NL" dirty="0" err="1"/>
              <a:t>those</a:t>
            </a:r>
            <a:r>
              <a:rPr lang="nl-NL" dirty="0"/>
              <a:t> on </a:t>
            </a:r>
            <a:r>
              <a:rPr lang="nl-NL" dirty="0" err="1"/>
              <a:t>social</a:t>
            </a:r>
            <a:r>
              <a:rPr lang="nl-NL" dirty="0"/>
              <a:t> media platforms, are </a:t>
            </a:r>
            <a:r>
              <a:rPr lang="nl-NL" dirty="0" err="1"/>
              <a:t>also</a:t>
            </a:r>
            <a:r>
              <a:rPr lang="nl-NL" dirty="0"/>
              <a:t> </a:t>
            </a:r>
            <a:r>
              <a:rPr lang="nl-NL" dirty="0" err="1"/>
              <a:t>considered</a:t>
            </a:r>
            <a:r>
              <a:rPr lang="nl-NL" dirty="0"/>
              <a:t> more </a:t>
            </a:r>
            <a:r>
              <a:rPr lang="nl-NL" dirty="0" err="1"/>
              <a:t>trustworthy</a:t>
            </a:r>
            <a:r>
              <a:rPr lang="nl-NL" dirty="0"/>
              <a:t> </a:t>
            </a:r>
            <a:r>
              <a:rPr lang="nl-NL" dirty="0" err="1"/>
              <a:t>than</a:t>
            </a:r>
            <a:r>
              <a:rPr lang="nl-NL" dirty="0"/>
              <a:t> </a:t>
            </a:r>
            <a:r>
              <a:rPr lang="nl-NL" dirty="0" err="1"/>
              <a:t>anonymous</a:t>
            </a:r>
            <a:r>
              <a:rPr lang="nl-NL" dirty="0"/>
              <a:t> review sites, </a:t>
            </a:r>
            <a:r>
              <a:rPr lang="nl-NL" dirty="0" err="1"/>
              <a:t>which</a:t>
            </a:r>
            <a:r>
              <a:rPr lang="nl-NL" dirty="0"/>
              <a:t> </a:t>
            </a:r>
            <a:r>
              <a:rPr lang="nl-NL" dirty="0" err="1"/>
              <a:t>further</a:t>
            </a:r>
            <a:r>
              <a:rPr lang="nl-NL" dirty="0"/>
              <a:t> </a:t>
            </a:r>
            <a:r>
              <a:rPr lang="nl-NL" dirty="0" err="1"/>
              <a:t>shapes</a:t>
            </a:r>
            <a:r>
              <a:rPr lang="nl-NL" dirty="0"/>
              <a:t> </a:t>
            </a:r>
            <a:r>
              <a:rPr lang="nl-NL" dirty="0" err="1"/>
              <a:t>how</a:t>
            </a:r>
            <a:r>
              <a:rPr lang="nl-NL" dirty="0"/>
              <a:t> information is </a:t>
            </a:r>
            <a:r>
              <a:rPr lang="nl-NL" dirty="0" err="1"/>
              <a:t>evaluated</a:t>
            </a:r>
            <a:r>
              <a:rPr lang="nl-NL" dirty="0"/>
              <a:t> </a:t>
            </a:r>
            <a:r>
              <a:rPr lang="nl-NL" dirty="0" err="1"/>
              <a:t>and</a:t>
            </a:r>
            <a:r>
              <a:rPr lang="nl-NL" dirty="0"/>
              <a:t> </a:t>
            </a:r>
            <a:r>
              <a:rPr lang="nl-NL" dirty="0" err="1"/>
              <a:t>trusted</a:t>
            </a:r>
            <a:r>
              <a:rPr lang="nl-NL" dirty="0"/>
              <a:t> </a:t>
            </a:r>
            <a:r>
              <a:rPr lang="nl-NL" dirty="0" err="1"/>
              <a:t>by</a:t>
            </a:r>
            <a:r>
              <a:rPr lang="nl-NL" dirty="0"/>
              <a:t> </a:t>
            </a:r>
            <a:r>
              <a:rPr lang="nl-NL" dirty="0" err="1"/>
              <a:t>consumers</a:t>
            </a: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44</a:t>
            </a:fld>
            <a:endParaRPr lang="nl-NL"/>
          </a:p>
        </p:txBody>
      </p:sp>
    </p:spTree>
    <p:extLst>
      <p:ext uri="{BB962C8B-B14F-4D97-AF65-F5344CB8AC3E}">
        <p14:creationId xmlns:p14="http://schemas.microsoft.com/office/powerpoint/2010/main" val="4028196019"/>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dirty="0"/>
              <a:t>- </a:t>
            </a:r>
            <a:r>
              <a:rPr lang="nl-NL" dirty="0" err="1"/>
              <a:t>Social</a:t>
            </a:r>
            <a:r>
              <a:rPr lang="nl-NL" dirty="0"/>
              <a:t> media </a:t>
            </a:r>
            <a:r>
              <a:rPr lang="nl-NL" dirty="0" err="1"/>
              <a:t>influences</a:t>
            </a:r>
            <a:r>
              <a:rPr lang="nl-NL" dirty="0"/>
              <a:t> </a:t>
            </a:r>
            <a:r>
              <a:rPr lang="nl-NL" dirty="0" err="1"/>
              <a:t>travelers</a:t>
            </a:r>
            <a:r>
              <a:rPr lang="nl-NL" dirty="0"/>
              <a:t> at </a:t>
            </a:r>
            <a:r>
              <a:rPr lang="nl-NL" dirty="0" err="1"/>
              <a:t>all</a:t>
            </a:r>
            <a:r>
              <a:rPr lang="nl-NL" dirty="0"/>
              <a:t> stages of </a:t>
            </a:r>
            <a:r>
              <a:rPr lang="nl-NL" dirty="0" err="1"/>
              <a:t>the</a:t>
            </a:r>
            <a:r>
              <a:rPr lang="nl-NL" dirty="0"/>
              <a:t> customer </a:t>
            </a:r>
            <a:r>
              <a:rPr lang="nl-NL" dirty="0" err="1"/>
              <a:t>purchasing</a:t>
            </a:r>
            <a:r>
              <a:rPr lang="nl-NL" dirty="0"/>
              <a:t> </a:t>
            </a:r>
            <a:r>
              <a:rPr lang="nl-NL" dirty="0" err="1"/>
              <a:t>process</a:t>
            </a:r>
            <a:r>
              <a:rPr lang="nl-NL" dirty="0"/>
              <a:t>—</a:t>
            </a:r>
            <a:r>
              <a:rPr lang="nl-NL" dirty="0" err="1"/>
              <a:t>before</a:t>
            </a:r>
            <a:r>
              <a:rPr lang="nl-NL" dirty="0"/>
              <a:t>, </a:t>
            </a:r>
            <a:r>
              <a:rPr lang="nl-NL" dirty="0" err="1"/>
              <a:t>during</a:t>
            </a:r>
            <a:r>
              <a:rPr lang="nl-NL" dirty="0"/>
              <a:t>, </a:t>
            </a:r>
            <a:r>
              <a:rPr lang="nl-NL" dirty="0" err="1"/>
              <a:t>and</a:t>
            </a:r>
            <a:r>
              <a:rPr lang="nl-NL" dirty="0"/>
              <a:t> </a:t>
            </a:r>
            <a:r>
              <a:rPr lang="nl-NL" dirty="0" err="1"/>
              <a:t>after</a:t>
            </a:r>
            <a:r>
              <a:rPr lang="nl-NL" dirty="0"/>
              <a:t> </a:t>
            </a:r>
            <a:r>
              <a:rPr lang="nl-NL" dirty="0" err="1"/>
              <a:t>holidays</a:t>
            </a:r>
            <a:r>
              <a:rPr lang="nl-NL" dirty="0"/>
              <a:t>—but </a:t>
            </a:r>
            <a:r>
              <a:rPr lang="nl-NL" dirty="0" err="1"/>
              <a:t>to</a:t>
            </a:r>
            <a:r>
              <a:rPr lang="nl-NL" dirty="0"/>
              <a:t> </a:t>
            </a:r>
            <a:r>
              <a:rPr lang="nl-NL" dirty="0" err="1"/>
              <a:t>varying</a:t>
            </a:r>
            <a:r>
              <a:rPr lang="nl-NL" dirty="0"/>
              <a:t> </a:t>
            </a:r>
            <a:r>
              <a:rPr lang="nl-NL" dirty="0" err="1"/>
              <a:t>extents</a:t>
            </a:r>
            <a:r>
              <a:rPr lang="nl-NL" dirty="0"/>
              <a:t> </a:t>
            </a:r>
            <a:r>
              <a:rPr lang="nl-NL" dirty="0" err="1"/>
              <a:t>and</a:t>
            </a:r>
            <a:r>
              <a:rPr lang="nl-NL" dirty="0"/>
              <a:t> </a:t>
            </a:r>
            <a:r>
              <a:rPr lang="nl-NL" dirty="0" err="1"/>
              <a:t>for</a:t>
            </a:r>
            <a:r>
              <a:rPr lang="nl-NL" dirty="0"/>
              <a:t> different </a:t>
            </a:r>
            <a:r>
              <a:rPr lang="nl-NL" dirty="0" err="1"/>
              <a:t>purposes</a:t>
            </a:r>
            <a:r>
              <a:rPr lang="nl-NL" dirty="0"/>
              <a:t>.</a:t>
            </a:r>
          </a:p>
          <a:p>
            <a:pPr lvl="2"/>
            <a:r>
              <a:rPr lang="nl-NL" b="1" dirty="0"/>
              <a:t>7.1- Pre-Trip </a:t>
            </a:r>
            <a:r>
              <a:rPr lang="nl-NL" b="1" dirty="0" err="1"/>
              <a:t>Phase</a:t>
            </a:r>
            <a:r>
              <a:rPr lang="nl-NL" b="1" dirty="0"/>
              <a:t>: </a:t>
            </a:r>
          </a:p>
          <a:p>
            <a:pPr lvl="2"/>
            <a:r>
              <a:rPr lang="nl-NL" dirty="0"/>
              <a:t>- The pre-trip </a:t>
            </a:r>
            <a:r>
              <a:rPr lang="nl-NL" dirty="0" err="1"/>
              <a:t>phase</a:t>
            </a:r>
            <a:r>
              <a:rPr lang="nl-NL" dirty="0"/>
              <a:t> is </a:t>
            </a:r>
            <a:r>
              <a:rPr lang="nl-NL" dirty="0" err="1"/>
              <a:t>crucial</a:t>
            </a:r>
            <a:r>
              <a:rPr lang="nl-NL" dirty="0"/>
              <a:t> </a:t>
            </a:r>
            <a:r>
              <a:rPr lang="nl-NL" dirty="0" err="1"/>
              <a:t>for</a:t>
            </a:r>
            <a:r>
              <a:rPr lang="nl-NL" dirty="0"/>
              <a:t> </a:t>
            </a:r>
            <a:r>
              <a:rPr lang="nl-NL" dirty="0" err="1"/>
              <a:t>travelers</a:t>
            </a:r>
            <a:r>
              <a:rPr lang="nl-NL" dirty="0"/>
              <a:t> as </a:t>
            </a:r>
            <a:r>
              <a:rPr lang="nl-NL" dirty="0" err="1"/>
              <a:t>it</a:t>
            </a:r>
            <a:r>
              <a:rPr lang="nl-NL" dirty="0"/>
              <a:t> </a:t>
            </a:r>
            <a:r>
              <a:rPr lang="nl-NL" dirty="0" err="1"/>
              <a:t>shapes</a:t>
            </a:r>
            <a:r>
              <a:rPr lang="nl-NL" dirty="0"/>
              <a:t> </a:t>
            </a:r>
            <a:r>
              <a:rPr lang="nl-NL" dirty="0" err="1"/>
              <a:t>their</a:t>
            </a:r>
            <a:r>
              <a:rPr lang="nl-NL" dirty="0"/>
              <a:t> </a:t>
            </a:r>
            <a:r>
              <a:rPr lang="nl-NL" dirty="0" err="1"/>
              <a:t>decisions</a:t>
            </a:r>
            <a:r>
              <a:rPr lang="nl-NL" dirty="0"/>
              <a:t> </a:t>
            </a:r>
            <a:r>
              <a:rPr lang="nl-NL" dirty="0" err="1"/>
              <a:t>and</a:t>
            </a:r>
            <a:r>
              <a:rPr lang="nl-NL" dirty="0"/>
              <a:t> </a:t>
            </a:r>
            <a:r>
              <a:rPr lang="nl-NL" dirty="0" err="1"/>
              <a:t>expectations</a:t>
            </a:r>
            <a:r>
              <a:rPr lang="nl-NL" dirty="0"/>
              <a:t> </a:t>
            </a:r>
            <a:r>
              <a:rPr lang="nl-NL" dirty="0" err="1"/>
              <a:t>about</a:t>
            </a:r>
            <a:r>
              <a:rPr lang="nl-NL" dirty="0"/>
              <a:t> </a:t>
            </a:r>
            <a:r>
              <a:rPr lang="nl-NL" dirty="0" err="1"/>
              <a:t>the</a:t>
            </a:r>
            <a:r>
              <a:rPr lang="nl-NL" dirty="0"/>
              <a:t> </a:t>
            </a:r>
            <a:r>
              <a:rPr lang="nl-NL" dirty="0" err="1"/>
              <a:t>upcoming</a:t>
            </a:r>
            <a:r>
              <a:rPr lang="nl-NL" dirty="0"/>
              <a:t> </a:t>
            </a:r>
            <a:r>
              <a:rPr lang="nl-NL" dirty="0" err="1"/>
              <a:t>tourism</a:t>
            </a:r>
            <a:r>
              <a:rPr lang="nl-NL" dirty="0"/>
              <a:t> </a:t>
            </a:r>
            <a:r>
              <a:rPr lang="nl-NL" dirty="0" err="1"/>
              <a:t>experience</a:t>
            </a:r>
            <a:r>
              <a:rPr lang="nl-NL" dirty="0"/>
              <a:t>. </a:t>
            </a:r>
          </a:p>
          <a:p>
            <a:pPr lvl="2"/>
            <a:r>
              <a:rPr lang="nl-NL" dirty="0"/>
              <a:t>- Advances in information </a:t>
            </a:r>
            <a:r>
              <a:rPr lang="nl-NL" dirty="0" err="1"/>
              <a:t>technology</a:t>
            </a:r>
            <a:r>
              <a:rPr lang="nl-NL" dirty="0"/>
              <a:t> have </a:t>
            </a:r>
            <a:r>
              <a:rPr lang="nl-NL" dirty="0" err="1"/>
              <a:t>reduced</a:t>
            </a:r>
            <a:r>
              <a:rPr lang="nl-NL" dirty="0"/>
              <a:t> search </a:t>
            </a:r>
            <a:r>
              <a:rPr lang="nl-NL" dirty="0" err="1"/>
              <a:t>costs</a:t>
            </a:r>
            <a:r>
              <a:rPr lang="nl-NL" dirty="0"/>
              <a:t> </a:t>
            </a:r>
            <a:r>
              <a:rPr lang="nl-NL" dirty="0" err="1"/>
              <a:t>and</a:t>
            </a:r>
            <a:r>
              <a:rPr lang="nl-NL" dirty="0"/>
              <a:t> empowered </a:t>
            </a:r>
            <a:r>
              <a:rPr lang="nl-NL" dirty="0" err="1"/>
              <a:t>customers</a:t>
            </a:r>
            <a:r>
              <a:rPr lang="nl-NL" dirty="0"/>
              <a:t>, </a:t>
            </a:r>
            <a:r>
              <a:rPr lang="nl-NL" dirty="0" err="1"/>
              <a:t>giving</a:t>
            </a:r>
            <a:r>
              <a:rPr lang="nl-NL" dirty="0"/>
              <a:t> </a:t>
            </a:r>
            <a:r>
              <a:rPr lang="nl-NL" dirty="0" err="1"/>
              <a:t>them</a:t>
            </a:r>
            <a:r>
              <a:rPr lang="nl-NL" dirty="0"/>
              <a:t> a more </a:t>
            </a:r>
            <a:r>
              <a:rPr lang="nl-NL" dirty="0" err="1"/>
              <a:t>active</a:t>
            </a:r>
            <a:r>
              <a:rPr lang="nl-NL" dirty="0"/>
              <a:t> </a:t>
            </a:r>
            <a:r>
              <a:rPr lang="nl-NL" dirty="0" err="1"/>
              <a:t>role</a:t>
            </a:r>
            <a:r>
              <a:rPr lang="nl-NL" dirty="0"/>
              <a:t> in </a:t>
            </a:r>
            <a:r>
              <a:rPr lang="nl-NL" dirty="0" err="1"/>
              <a:t>the</a:t>
            </a:r>
            <a:r>
              <a:rPr lang="nl-NL" dirty="0"/>
              <a:t> </a:t>
            </a:r>
            <a:r>
              <a:rPr lang="nl-NL" dirty="0" err="1"/>
              <a:t>decision</a:t>
            </a:r>
            <a:r>
              <a:rPr lang="nl-NL" dirty="0"/>
              <a:t>-making </a:t>
            </a:r>
            <a:r>
              <a:rPr lang="nl-NL" dirty="0" err="1"/>
              <a:t>process</a:t>
            </a:r>
            <a:r>
              <a:rPr lang="nl-NL" dirty="0"/>
              <a:t>. </a:t>
            </a:r>
          </a:p>
          <a:p>
            <a:pPr lvl="2"/>
            <a:r>
              <a:rPr lang="nl-NL" dirty="0"/>
              <a:t>- A recent </a:t>
            </a:r>
            <a:r>
              <a:rPr lang="nl-NL" dirty="0" err="1"/>
              <a:t>study</a:t>
            </a:r>
            <a:r>
              <a:rPr lang="nl-NL" dirty="0"/>
              <a:t> </a:t>
            </a:r>
            <a:r>
              <a:rPr lang="nl-NL" dirty="0" err="1"/>
              <a:t>by</a:t>
            </a:r>
            <a:r>
              <a:rPr lang="nl-NL" dirty="0"/>
              <a:t> Google </a:t>
            </a:r>
            <a:r>
              <a:rPr lang="nl-NL" dirty="0" err="1"/>
              <a:t>Think</a:t>
            </a:r>
            <a:r>
              <a:rPr lang="nl-NL" dirty="0"/>
              <a:t> </a:t>
            </a:r>
            <a:r>
              <a:rPr lang="nl-NL" dirty="0" err="1"/>
              <a:t>Insights</a:t>
            </a:r>
            <a:r>
              <a:rPr lang="nl-NL" dirty="0"/>
              <a:t> (2013) on </a:t>
            </a:r>
            <a:r>
              <a:rPr lang="nl-NL" dirty="0" err="1"/>
              <a:t>both</a:t>
            </a:r>
            <a:r>
              <a:rPr lang="nl-NL" dirty="0"/>
              <a:t> </a:t>
            </a:r>
            <a:r>
              <a:rPr lang="nl-NL" dirty="0" err="1"/>
              <a:t>leisure</a:t>
            </a:r>
            <a:r>
              <a:rPr lang="nl-NL" dirty="0"/>
              <a:t> </a:t>
            </a:r>
            <a:r>
              <a:rPr lang="nl-NL" dirty="0" err="1"/>
              <a:t>and</a:t>
            </a:r>
            <a:r>
              <a:rPr lang="nl-NL" dirty="0"/>
              <a:t> business </a:t>
            </a:r>
            <a:r>
              <a:rPr lang="nl-NL" dirty="0" err="1"/>
              <a:t>travelers</a:t>
            </a:r>
            <a:r>
              <a:rPr lang="nl-NL" dirty="0"/>
              <a:t>' online </a:t>
            </a:r>
            <a:r>
              <a:rPr lang="nl-NL" dirty="0" err="1"/>
              <a:t>activities</a:t>
            </a:r>
            <a:r>
              <a:rPr lang="nl-NL" dirty="0"/>
              <a:t> shows a high </a:t>
            </a:r>
            <a:r>
              <a:rPr lang="nl-NL" dirty="0" err="1"/>
              <a:t>concentration</a:t>
            </a:r>
            <a:r>
              <a:rPr lang="nl-NL" dirty="0"/>
              <a:t> of actions </a:t>
            </a:r>
            <a:r>
              <a:rPr lang="nl-NL" dirty="0" err="1"/>
              <a:t>during</a:t>
            </a:r>
            <a:r>
              <a:rPr lang="nl-NL" dirty="0"/>
              <a:t> </a:t>
            </a:r>
            <a:r>
              <a:rPr lang="nl-NL" dirty="0" err="1"/>
              <a:t>the</a:t>
            </a:r>
            <a:r>
              <a:rPr lang="nl-NL" dirty="0"/>
              <a:t> pre-trip </a:t>
            </a:r>
            <a:r>
              <a:rPr lang="nl-NL" dirty="0" err="1"/>
              <a:t>phase</a:t>
            </a:r>
            <a:r>
              <a:rPr lang="nl-NL" dirty="0"/>
              <a:t>. </a:t>
            </a: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217295317"/>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7.1. Pre-Trip </a:t>
            </a:r>
            <a:r>
              <a:rPr lang="nl-NL" b="1" dirty="0" err="1"/>
              <a:t>Phase</a:t>
            </a:r>
            <a:r>
              <a:rPr lang="nl-NL" b="1" dirty="0"/>
              <a:t>: </a:t>
            </a:r>
          </a:p>
          <a:p>
            <a:pPr lvl="2"/>
            <a:r>
              <a:rPr lang="nl-NL" dirty="0"/>
              <a:t>The top </a:t>
            </a:r>
            <a:r>
              <a:rPr lang="nl-NL" dirty="0" err="1"/>
              <a:t>seven</a:t>
            </a:r>
            <a:r>
              <a:rPr lang="nl-NL" dirty="0"/>
              <a:t> online </a:t>
            </a:r>
            <a:r>
              <a:rPr lang="nl-NL" dirty="0" err="1"/>
              <a:t>activities</a:t>
            </a:r>
            <a:r>
              <a:rPr lang="nl-NL" dirty="0"/>
              <a:t> of </a:t>
            </a:r>
            <a:r>
              <a:rPr lang="nl-NL" dirty="0" err="1"/>
              <a:t>travelers</a:t>
            </a:r>
            <a:r>
              <a:rPr lang="nl-NL" dirty="0"/>
              <a:t> </a:t>
            </a:r>
            <a:r>
              <a:rPr lang="nl-NL" dirty="0" err="1"/>
              <a:t>surveyed</a:t>
            </a:r>
            <a:r>
              <a:rPr lang="nl-NL" dirty="0"/>
              <a:t> are as </a:t>
            </a:r>
            <a:r>
              <a:rPr lang="nl-NL" dirty="0" err="1"/>
              <a:t>follows</a:t>
            </a:r>
            <a:r>
              <a:rPr lang="nl-NL" dirty="0"/>
              <a:t>:</a:t>
            </a:r>
          </a:p>
          <a:p>
            <a:pPr lvl="2"/>
            <a:r>
              <a:rPr lang="nl-NL" dirty="0"/>
              <a:t>- Research </a:t>
            </a:r>
            <a:r>
              <a:rPr lang="nl-NL" dirty="0" err="1"/>
              <a:t>an</a:t>
            </a:r>
            <a:r>
              <a:rPr lang="nl-NL" dirty="0"/>
              <a:t> </a:t>
            </a:r>
            <a:r>
              <a:rPr lang="nl-NL" dirty="0" err="1"/>
              <a:t>upcoming</a:t>
            </a:r>
            <a:r>
              <a:rPr lang="nl-NL" dirty="0"/>
              <a:t> trip</a:t>
            </a:r>
          </a:p>
          <a:p>
            <a:pPr lvl="2"/>
            <a:r>
              <a:rPr lang="nl-NL" dirty="0"/>
              <a:t>- Read reviews </a:t>
            </a:r>
            <a:r>
              <a:rPr lang="nl-NL" dirty="0" err="1"/>
              <a:t>from</a:t>
            </a:r>
            <a:r>
              <a:rPr lang="nl-NL" dirty="0"/>
              <a:t> </a:t>
            </a:r>
            <a:r>
              <a:rPr lang="nl-NL" dirty="0" err="1"/>
              <a:t>other</a:t>
            </a:r>
            <a:r>
              <a:rPr lang="nl-NL" dirty="0"/>
              <a:t> </a:t>
            </a:r>
            <a:r>
              <a:rPr lang="nl-NL" dirty="0" err="1"/>
              <a:t>travelers</a:t>
            </a:r>
            <a:endParaRPr lang="nl-NL" dirty="0"/>
          </a:p>
          <a:p>
            <a:pPr lvl="2"/>
            <a:r>
              <a:rPr lang="nl-NL" dirty="0"/>
              <a:t>- Research a </a:t>
            </a:r>
            <a:r>
              <a:rPr lang="nl-NL" dirty="0" err="1"/>
              <a:t>destination</a:t>
            </a:r>
            <a:r>
              <a:rPr lang="nl-NL" dirty="0"/>
              <a:t>, flight, hotel, or </a:t>
            </a:r>
            <a:r>
              <a:rPr lang="nl-NL" dirty="0" err="1"/>
              <a:t>vacation</a:t>
            </a:r>
            <a:r>
              <a:rPr lang="nl-NL" dirty="0"/>
              <a:t> as a </a:t>
            </a:r>
            <a:r>
              <a:rPr lang="nl-NL" dirty="0" err="1"/>
              <a:t>result</a:t>
            </a:r>
            <a:r>
              <a:rPr lang="nl-NL" dirty="0"/>
              <a:t> of </a:t>
            </a:r>
            <a:r>
              <a:rPr lang="nl-NL" dirty="0" err="1"/>
              <a:t>seeing</a:t>
            </a:r>
            <a:r>
              <a:rPr lang="nl-NL" dirty="0"/>
              <a:t> </a:t>
            </a:r>
            <a:r>
              <a:rPr lang="nl-NL" dirty="0" err="1"/>
              <a:t>an</a:t>
            </a:r>
            <a:r>
              <a:rPr lang="nl-NL" dirty="0"/>
              <a:t> online ad</a:t>
            </a:r>
          </a:p>
          <a:p>
            <a:pPr lvl="2"/>
            <a:r>
              <a:rPr lang="nl-NL" dirty="0"/>
              <a:t>- Brainstorm or start thinking </a:t>
            </a:r>
            <a:r>
              <a:rPr lang="nl-NL" dirty="0" err="1"/>
              <a:t>about</a:t>
            </a:r>
            <a:r>
              <a:rPr lang="nl-NL" dirty="0"/>
              <a:t> a trip</a:t>
            </a:r>
          </a:p>
          <a:p>
            <a:pPr lvl="2"/>
            <a:r>
              <a:rPr lang="nl-NL" dirty="0"/>
              <a:t>- Watch a </a:t>
            </a:r>
            <a:r>
              <a:rPr lang="nl-NL" dirty="0" err="1"/>
              <a:t>travel</a:t>
            </a:r>
            <a:r>
              <a:rPr lang="nl-NL" dirty="0"/>
              <a:t> video</a:t>
            </a:r>
          </a:p>
          <a:p>
            <a:pPr lvl="2"/>
            <a:r>
              <a:rPr lang="nl-NL" dirty="0"/>
              <a:t>- </a:t>
            </a:r>
            <a:r>
              <a:rPr lang="nl-NL" dirty="0" err="1"/>
              <a:t>Request</a:t>
            </a:r>
            <a:r>
              <a:rPr lang="nl-NL" dirty="0"/>
              <a:t> more information </a:t>
            </a:r>
            <a:r>
              <a:rPr lang="nl-NL" dirty="0" err="1"/>
              <a:t>about</a:t>
            </a:r>
            <a:r>
              <a:rPr lang="nl-NL" dirty="0"/>
              <a:t> </a:t>
            </a:r>
            <a:r>
              <a:rPr lang="nl-NL" dirty="0" err="1"/>
              <a:t>an</a:t>
            </a:r>
            <a:r>
              <a:rPr lang="nl-NL" dirty="0"/>
              <a:t> </a:t>
            </a:r>
            <a:r>
              <a:rPr lang="nl-NL" dirty="0" err="1"/>
              <a:t>upcoming</a:t>
            </a:r>
            <a:r>
              <a:rPr lang="nl-NL" dirty="0"/>
              <a:t> trip</a:t>
            </a:r>
          </a:p>
          <a:p>
            <a:pPr lvl="2"/>
            <a:r>
              <a:rPr lang="nl-NL" dirty="0"/>
              <a:t>- Look at </a:t>
            </a:r>
            <a:r>
              <a:rPr lang="nl-NL" dirty="0" err="1"/>
              <a:t>travel</a:t>
            </a:r>
            <a:r>
              <a:rPr lang="nl-NL" dirty="0"/>
              <a:t> content or reviews </a:t>
            </a:r>
            <a:r>
              <a:rPr lang="nl-NL" dirty="0" err="1"/>
              <a:t>from</a:t>
            </a:r>
            <a:r>
              <a:rPr lang="nl-NL" dirty="0"/>
              <a:t> </a:t>
            </a:r>
            <a:r>
              <a:rPr lang="nl-NL" dirty="0" err="1"/>
              <a:t>friends</a:t>
            </a:r>
            <a:r>
              <a:rPr lang="nl-NL" dirty="0"/>
              <a:t> or family</a:t>
            </a:r>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46</a:t>
            </a:fld>
            <a:endParaRPr lang="nl-NL"/>
          </a:p>
        </p:txBody>
      </p:sp>
    </p:spTree>
    <p:extLst>
      <p:ext uri="{BB962C8B-B14F-4D97-AF65-F5344CB8AC3E}">
        <p14:creationId xmlns:p14="http://schemas.microsoft.com/office/powerpoint/2010/main" val="2285291274"/>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7.1. Pre-Trip </a:t>
            </a:r>
            <a:r>
              <a:rPr lang="nl-NL" b="1" dirty="0" err="1"/>
              <a:t>Phase</a:t>
            </a:r>
            <a:r>
              <a:rPr lang="nl-NL" b="1" dirty="0"/>
              <a:t>: </a:t>
            </a:r>
          </a:p>
          <a:p>
            <a:pPr lvl="2"/>
            <a:r>
              <a:rPr lang="nl-NL" dirty="0"/>
              <a:t>- </a:t>
            </a:r>
            <a:r>
              <a:rPr lang="nl-NL" dirty="0" err="1"/>
              <a:t>Regarding</a:t>
            </a:r>
            <a:r>
              <a:rPr lang="nl-NL" dirty="0"/>
              <a:t> </a:t>
            </a:r>
            <a:r>
              <a:rPr lang="nl-NL" dirty="0" err="1"/>
              <a:t>the</a:t>
            </a:r>
            <a:r>
              <a:rPr lang="nl-NL" dirty="0"/>
              <a:t> first step, </a:t>
            </a:r>
            <a:r>
              <a:rPr lang="nl-NL" dirty="0" err="1"/>
              <a:t>the</a:t>
            </a:r>
            <a:r>
              <a:rPr lang="nl-NL" dirty="0"/>
              <a:t> </a:t>
            </a:r>
            <a:r>
              <a:rPr lang="nl-NL" dirty="0" err="1"/>
              <a:t>need</a:t>
            </a:r>
            <a:r>
              <a:rPr lang="nl-NL" dirty="0"/>
              <a:t> </a:t>
            </a:r>
            <a:r>
              <a:rPr lang="nl-NL" dirty="0" err="1"/>
              <a:t>recognition</a:t>
            </a:r>
            <a:r>
              <a:rPr lang="nl-NL" dirty="0"/>
              <a:t> stage, </a:t>
            </a:r>
            <a:r>
              <a:rPr lang="nl-NL" dirty="0" err="1"/>
              <a:t>social</a:t>
            </a:r>
            <a:r>
              <a:rPr lang="nl-NL" dirty="0"/>
              <a:t> media </a:t>
            </a:r>
            <a:r>
              <a:rPr lang="nl-NL" dirty="0" err="1"/>
              <a:t>can</a:t>
            </a:r>
            <a:r>
              <a:rPr lang="nl-NL" dirty="0"/>
              <a:t> </a:t>
            </a:r>
            <a:r>
              <a:rPr lang="nl-NL" dirty="0" err="1"/>
              <a:t>stimulate</a:t>
            </a:r>
            <a:r>
              <a:rPr lang="nl-NL" dirty="0"/>
              <a:t> new </a:t>
            </a:r>
            <a:r>
              <a:rPr lang="nl-NL" dirty="0" err="1"/>
              <a:t>ideas</a:t>
            </a:r>
            <a:r>
              <a:rPr lang="nl-NL" dirty="0"/>
              <a:t> or </a:t>
            </a:r>
            <a:r>
              <a:rPr lang="nl-NL" dirty="0" err="1"/>
              <a:t>influence</a:t>
            </a:r>
            <a:r>
              <a:rPr lang="nl-NL" dirty="0"/>
              <a:t> </a:t>
            </a:r>
            <a:r>
              <a:rPr lang="nl-NL" dirty="0" err="1"/>
              <a:t>the</a:t>
            </a:r>
            <a:r>
              <a:rPr lang="nl-NL" dirty="0"/>
              <a:t> </a:t>
            </a:r>
            <a:r>
              <a:rPr lang="nl-NL" dirty="0" err="1"/>
              <a:t>transformation</a:t>
            </a:r>
            <a:r>
              <a:rPr lang="nl-NL" dirty="0"/>
              <a:t> of a </a:t>
            </a:r>
            <a:r>
              <a:rPr lang="nl-NL" dirty="0" err="1"/>
              <a:t>need</a:t>
            </a:r>
            <a:r>
              <a:rPr lang="nl-NL" dirty="0"/>
              <a:t> </a:t>
            </a:r>
            <a:r>
              <a:rPr lang="nl-NL" dirty="0" err="1"/>
              <a:t>into</a:t>
            </a:r>
            <a:r>
              <a:rPr lang="nl-NL" dirty="0"/>
              <a:t> a </a:t>
            </a:r>
            <a:r>
              <a:rPr lang="nl-NL" dirty="0" err="1"/>
              <a:t>specific</a:t>
            </a:r>
            <a:r>
              <a:rPr lang="nl-NL" dirty="0"/>
              <a:t> </a:t>
            </a:r>
            <a:r>
              <a:rPr lang="nl-NL" dirty="0" err="1"/>
              <a:t>desire</a:t>
            </a:r>
            <a:r>
              <a:rPr lang="nl-NL" dirty="0"/>
              <a:t>. </a:t>
            </a:r>
          </a:p>
          <a:p>
            <a:pPr lvl="2"/>
            <a:r>
              <a:rPr lang="nl-NL" dirty="0"/>
              <a:t>- Platforms like Facebook, Twitter, </a:t>
            </a:r>
            <a:r>
              <a:rPr lang="nl-NL" dirty="0" err="1"/>
              <a:t>and</a:t>
            </a:r>
            <a:r>
              <a:rPr lang="nl-NL" dirty="0"/>
              <a:t> virtual </a:t>
            </a:r>
            <a:r>
              <a:rPr lang="nl-NL" dirty="0" err="1"/>
              <a:t>communities</a:t>
            </a:r>
            <a:r>
              <a:rPr lang="nl-NL" dirty="0"/>
              <a:t> </a:t>
            </a:r>
            <a:r>
              <a:rPr lang="nl-NL" dirty="0" err="1"/>
              <a:t>can</a:t>
            </a:r>
            <a:r>
              <a:rPr lang="nl-NL" dirty="0"/>
              <a:t> </a:t>
            </a:r>
            <a:r>
              <a:rPr lang="nl-NL" dirty="0" err="1"/>
              <a:t>inspire</a:t>
            </a:r>
            <a:r>
              <a:rPr lang="nl-NL" dirty="0"/>
              <a:t> new </a:t>
            </a:r>
            <a:r>
              <a:rPr lang="nl-NL" dirty="0" err="1"/>
              <a:t>travel</a:t>
            </a:r>
            <a:r>
              <a:rPr lang="nl-NL" dirty="0"/>
              <a:t> </a:t>
            </a:r>
            <a:r>
              <a:rPr lang="nl-NL" dirty="0" err="1"/>
              <a:t>ideas</a:t>
            </a:r>
            <a:r>
              <a:rPr lang="nl-NL" dirty="0"/>
              <a:t>.</a:t>
            </a:r>
          </a:p>
          <a:p>
            <a:pPr lvl="2"/>
            <a:r>
              <a:rPr lang="nl-NL" dirty="0"/>
              <a:t>- </a:t>
            </a:r>
            <a:r>
              <a:rPr lang="nl-NL" dirty="0" err="1"/>
              <a:t>Following</a:t>
            </a:r>
            <a:r>
              <a:rPr lang="nl-NL" dirty="0"/>
              <a:t> </a:t>
            </a:r>
            <a:r>
              <a:rPr lang="nl-NL" dirty="0" err="1"/>
              <a:t>this</a:t>
            </a:r>
            <a:r>
              <a:rPr lang="nl-NL" dirty="0"/>
              <a:t> </a:t>
            </a:r>
            <a:r>
              <a:rPr lang="nl-NL" dirty="0" err="1"/>
              <a:t>initial</a:t>
            </a:r>
            <a:r>
              <a:rPr lang="nl-NL" dirty="0"/>
              <a:t> step, </a:t>
            </a:r>
            <a:r>
              <a:rPr lang="nl-NL" dirty="0" err="1"/>
              <a:t>customers</a:t>
            </a:r>
            <a:r>
              <a:rPr lang="nl-NL" dirty="0"/>
              <a:t> begin </a:t>
            </a:r>
            <a:r>
              <a:rPr lang="nl-NL" dirty="0" err="1"/>
              <a:t>their</a:t>
            </a:r>
            <a:r>
              <a:rPr lang="nl-NL" dirty="0"/>
              <a:t> information search, </a:t>
            </a:r>
            <a:r>
              <a:rPr lang="nl-NL" dirty="0" err="1"/>
              <a:t>and</a:t>
            </a:r>
            <a:r>
              <a:rPr lang="nl-NL" dirty="0"/>
              <a:t> </a:t>
            </a:r>
            <a:r>
              <a:rPr lang="nl-NL" dirty="0" err="1"/>
              <a:t>social</a:t>
            </a:r>
            <a:r>
              <a:rPr lang="nl-NL" dirty="0"/>
              <a:t> media </a:t>
            </a:r>
            <a:r>
              <a:rPr lang="nl-NL" dirty="0" err="1"/>
              <a:t>plays</a:t>
            </a:r>
            <a:r>
              <a:rPr lang="nl-NL" dirty="0"/>
              <a:t> a </a:t>
            </a:r>
            <a:r>
              <a:rPr lang="nl-NL" dirty="0" err="1"/>
              <a:t>key</a:t>
            </a:r>
            <a:r>
              <a:rPr lang="nl-NL" dirty="0"/>
              <a:t> </a:t>
            </a:r>
            <a:r>
              <a:rPr lang="nl-NL" dirty="0" err="1"/>
              <a:t>role</a:t>
            </a:r>
            <a:r>
              <a:rPr lang="nl-NL" dirty="0"/>
              <a:t> in </a:t>
            </a:r>
            <a:r>
              <a:rPr lang="nl-NL" dirty="0" err="1"/>
              <a:t>this</a:t>
            </a:r>
            <a:r>
              <a:rPr lang="nl-NL" dirty="0"/>
              <a:t> </a:t>
            </a:r>
            <a:r>
              <a:rPr lang="nl-NL" dirty="0" err="1"/>
              <a:t>process</a:t>
            </a:r>
            <a:r>
              <a:rPr lang="nl-NL" dirty="0"/>
              <a:t>. </a:t>
            </a:r>
          </a:p>
          <a:p>
            <a:pPr lvl="2"/>
            <a:r>
              <a:rPr lang="nl-NL" dirty="0"/>
              <a:t>- Recent studies highlight </a:t>
            </a:r>
            <a:r>
              <a:rPr lang="nl-NL" dirty="0" err="1"/>
              <a:t>the</a:t>
            </a:r>
            <a:r>
              <a:rPr lang="nl-NL" dirty="0"/>
              <a:t> </a:t>
            </a:r>
            <a:r>
              <a:rPr lang="nl-NL" dirty="0" err="1"/>
              <a:t>importance</a:t>
            </a:r>
            <a:r>
              <a:rPr lang="nl-NL" dirty="0"/>
              <a:t> of online reviews (</a:t>
            </a:r>
            <a:r>
              <a:rPr lang="nl-NL" dirty="0" err="1"/>
              <a:t>eWOM</a:t>
            </a:r>
            <a:r>
              <a:rPr lang="nl-NL" dirty="0"/>
              <a:t>) </a:t>
            </a:r>
            <a:r>
              <a:rPr lang="nl-NL" dirty="0" err="1"/>
              <a:t>and</a:t>
            </a:r>
            <a:r>
              <a:rPr lang="nl-NL" dirty="0"/>
              <a:t> user-</a:t>
            </a:r>
            <a:r>
              <a:rPr lang="nl-NL" dirty="0" err="1"/>
              <a:t>generated</a:t>
            </a:r>
            <a:r>
              <a:rPr lang="nl-NL" dirty="0"/>
              <a:t> content (UGC) </a:t>
            </a:r>
            <a:r>
              <a:rPr lang="nl-NL" dirty="0" err="1"/>
              <a:t>during</a:t>
            </a:r>
            <a:r>
              <a:rPr lang="nl-NL" dirty="0"/>
              <a:t> </a:t>
            </a:r>
            <a:r>
              <a:rPr lang="nl-NL" dirty="0" err="1"/>
              <a:t>travel</a:t>
            </a:r>
            <a:r>
              <a:rPr lang="nl-NL" dirty="0"/>
              <a:t> planning </a:t>
            </a:r>
            <a:r>
              <a:rPr lang="nl-NL" dirty="0" err="1"/>
              <a:t>because</a:t>
            </a:r>
            <a:r>
              <a:rPr lang="nl-NL" dirty="0"/>
              <a:t> </a:t>
            </a:r>
            <a:r>
              <a:rPr lang="nl-NL" dirty="0" err="1"/>
              <a:t>they</a:t>
            </a:r>
            <a:r>
              <a:rPr lang="nl-NL" dirty="0"/>
              <a:t> are </a:t>
            </a:r>
            <a:r>
              <a:rPr lang="nl-NL" dirty="0" err="1"/>
              <a:t>valuable</a:t>
            </a:r>
            <a:r>
              <a:rPr lang="nl-NL" dirty="0"/>
              <a:t> sources of information.</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47</a:t>
            </a:fld>
            <a:endParaRPr lang="nl-NL"/>
          </a:p>
        </p:txBody>
      </p:sp>
    </p:spTree>
    <p:extLst>
      <p:ext uri="{BB962C8B-B14F-4D97-AF65-F5344CB8AC3E}">
        <p14:creationId xmlns:p14="http://schemas.microsoft.com/office/powerpoint/2010/main" val="3761813222"/>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7.1. Pre-Trip </a:t>
            </a:r>
            <a:r>
              <a:rPr lang="nl-NL" b="1" dirty="0" err="1"/>
              <a:t>Phase</a:t>
            </a:r>
            <a:r>
              <a:rPr lang="nl-NL" b="1" dirty="0"/>
              <a:t>: </a:t>
            </a:r>
          </a:p>
          <a:p>
            <a:pPr lvl="2"/>
            <a:r>
              <a:rPr lang="nl-NL" dirty="0"/>
              <a:t>- </a:t>
            </a:r>
            <a:r>
              <a:rPr lang="nl-NL" dirty="0" err="1"/>
              <a:t>This</a:t>
            </a:r>
            <a:r>
              <a:rPr lang="nl-NL" dirty="0"/>
              <a:t> is </a:t>
            </a:r>
            <a:r>
              <a:rPr lang="nl-NL" dirty="0" err="1"/>
              <a:t>particularly</a:t>
            </a:r>
            <a:r>
              <a:rPr lang="nl-NL" dirty="0"/>
              <a:t> </a:t>
            </a:r>
            <a:r>
              <a:rPr lang="nl-NL" dirty="0" err="1"/>
              <a:t>true</a:t>
            </a:r>
            <a:r>
              <a:rPr lang="nl-NL" dirty="0"/>
              <a:t> in </a:t>
            </a:r>
            <a:r>
              <a:rPr lang="nl-NL" dirty="0" err="1"/>
              <a:t>situations</a:t>
            </a:r>
            <a:r>
              <a:rPr lang="nl-NL" dirty="0"/>
              <a:t> </a:t>
            </a:r>
            <a:r>
              <a:rPr lang="nl-NL" dirty="0" err="1"/>
              <a:t>where</a:t>
            </a:r>
            <a:r>
              <a:rPr lang="nl-NL" dirty="0"/>
              <a:t> </a:t>
            </a:r>
            <a:r>
              <a:rPr lang="nl-NL" dirty="0" err="1"/>
              <a:t>decisions</a:t>
            </a:r>
            <a:r>
              <a:rPr lang="nl-NL" dirty="0"/>
              <a:t> are </a:t>
            </a:r>
            <a:r>
              <a:rPr lang="nl-NL" dirty="0" err="1"/>
              <a:t>infrequent</a:t>
            </a:r>
            <a:r>
              <a:rPr lang="nl-NL" dirty="0"/>
              <a:t>, </a:t>
            </a:r>
            <a:r>
              <a:rPr lang="nl-NL" dirty="0" err="1"/>
              <a:t>highly</a:t>
            </a:r>
            <a:r>
              <a:rPr lang="nl-NL" dirty="0"/>
              <a:t> </a:t>
            </a:r>
            <a:r>
              <a:rPr lang="nl-NL" dirty="0" err="1"/>
              <a:t>involving</a:t>
            </a:r>
            <a:r>
              <a:rPr lang="nl-NL" dirty="0"/>
              <a:t>, </a:t>
            </a:r>
            <a:r>
              <a:rPr lang="nl-NL" dirty="0" err="1"/>
              <a:t>and</a:t>
            </a:r>
            <a:r>
              <a:rPr lang="nl-NL" dirty="0"/>
              <a:t> </a:t>
            </a:r>
            <a:r>
              <a:rPr lang="nl-NL" dirty="0" err="1"/>
              <a:t>carry</a:t>
            </a:r>
            <a:r>
              <a:rPr lang="nl-NL" dirty="0"/>
              <a:t> significant </a:t>
            </a:r>
            <a:r>
              <a:rPr lang="nl-NL" dirty="0" err="1"/>
              <a:t>perceived</a:t>
            </a:r>
            <a:r>
              <a:rPr lang="nl-NL" dirty="0"/>
              <a:t> </a:t>
            </a:r>
            <a:r>
              <a:rPr lang="nl-NL" dirty="0" err="1"/>
              <a:t>risks</a:t>
            </a:r>
            <a:r>
              <a:rPr lang="nl-NL" dirty="0"/>
              <a:t>, </a:t>
            </a:r>
            <a:r>
              <a:rPr lang="nl-NL" dirty="0" err="1"/>
              <a:t>especially</a:t>
            </a:r>
            <a:r>
              <a:rPr lang="nl-NL" dirty="0"/>
              <a:t> </a:t>
            </a:r>
            <a:r>
              <a:rPr lang="nl-NL" dirty="0" err="1"/>
              <a:t>when</a:t>
            </a:r>
            <a:r>
              <a:rPr lang="nl-NL" dirty="0"/>
              <a:t> strong-tie sources of information (</a:t>
            </a:r>
            <a:r>
              <a:rPr lang="nl-NL" dirty="0" err="1"/>
              <a:t>friends</a:t>
            </a:r>
            <a:r>
              <a:rPr lang="nl-NL" dirty="0"/>
              <a:t> </a:t>
            </a:r>
            <a:r>
              <a:rPr lang="nl-NL" dirty="0" err="1"/>
              <a:t>and</a:t>
            </a:r>
            <a:r>
              <a:rPr lang="nl-NL" dirty="0"/>
              <a:t> family) are </a:t>
            </a:r>
            <a:r>
              <a:rPr lang="nl-NL" dirty="0" err="1"/>
              <a:t>unavailable</a:t>
            </a:r>
            <a:r>
              <a:rPr lang="nl-NL" dirty="0"/>
              <a:t>.</a:t>
            </a:r>
          </a:p>
          <a:p>
            <a:pPr lvl="2"/>
            <a:r>
              <a:rPr lang="nl-NL" dirty="0"/>
              <a:t>- In </a:t>
            </a:r>
            <a:r>
              <a:rPr lang="nl-NL" dirty="0" err="1"/>
              <a:t>such</a:t>
            </a:r>
            <a:r>
              <a:rPr lang="nl-NL" dirty="0"/>
              <a:t> cases, </a:t>
            </a:r>
            <a:r>
              <a:rPr lang="nl-NL" dirty="0" err="1"/>
              <a:t>cognitive</a:t>
            </a:r>
            <a:r>
              <a:rPr lang="nl-NL" dirty="0"/>
              <a:t> </a:t>
            </a:r>
            <a:r>
              <a:rPr lang="nl-NL" dirty="0" err="1"/>
              <a:t>dissonance</a:t>
            </a:r>
            <a:r>
              <a:rPr lang="nl-NL" dirty="0"/>
              <a:t> </a:t>
            </a:r>
            <a:r>
              <a:rPr lang="nl-NL" dirty="0" err="1"/>
              <a:t>may</a:t>
            </a:r>
            <a:r>
              <a:rPr lang="nl-NL" dirty="0"/>
              <a:t> </a:t>
            </a:r>
            <a:r>
              <a:rPr lang="nl-NL" dirty="0" err="1"/>
              <a:t>arise</a:t>
            </a:r>
            <a:r>
              <a:rPr lang="nl-NL" dirty="0"/>
              <a:t>, </a:t>
            </a:r>
            <a:r>
              <a:rPr lang="nl-NL" dirty="0" err="1"/>
              <a:t>prompting</a:t>
            </a:r>
            <a:r>
              <a:rPr lang="nl-NL" dirty="0"/>
              <a:t> </a:t>
            </a:r>
            <a:r>
              <a:rPr lang="nl-NL" dirty="0" err="1"/>
              <a:t>travelers</a:t>
            </a:r>
            <a:r>
              <a:rPr lang="nl-NL" dirty="0"/>
              <a:t> </a:t>
            </a:r>
            <a:r>
              <a:rPr lang="nl-NL" dirty="0" err="1"/>
              <a:t>to</a:t>
            </a:r>
            <a:r>
              <a:rPr lang="nl-NL" dirty="0"/>
              <a:t> </a:t>
            </a:r>
            <a:r>
              <a:rPr lang="nl-NL" dirty="0" err="1"/>
              <a:t>invest</a:t>
            </a:r>
            <a:r>
              <a:rPr lang="nl-NL" dirty="0"/>
              <a:t> more time in </a:t>
            </a:r>
            <a:r>
              <a:rPr lang="nl-NL" dirty="0" err="1"/>
              <a:t>gathering</a:t>
            </a:r>
            <a:r>
              <a:rPr lang="nl-NL" dirty="0"/>
              <a:t> information </a:t>
            </a:r>
            <a:r>
              <a:rPr lang="nl-NL" dirty="0" err="1"/>
              <a:t>to</a:t>
            </a:r>
            <a:r>
              <a:rPr lang="nl-NL" dirty="0"/>
              <a:t> </a:t>
            </a:r>
            <a:r>
              <a:rPr lang="nl-NL" dirty="0" err="1"/>
              <a:t>reduce</a:t>
            </a:r>
            <a:r>
              <a:rPr lang="nl-NL" dirty="0"/>
              <a:t> </a:t>
            </a:r>
            <a:r>
              <a:rPr lang="nl-NL" dirty="0" err="1"/>
              <a:t>uncertainty</a:t>
            </a:r>
            <a:r>
              <a:rPr lang="nl-NL" dirty="0"/>
              <a:t>.</a:t>
            </a:r>
          </a:p>
          <a:p>
            <a:pPr lvl="2"/>
            <a:r>
              <a:rPr lang="nl-NL" dirty="0"/>
              <a:t>- Online reviews, </a:t>
            </a:r>
            <a:r>
              <a:rPr lang="nl-NL" dirty="0" err="1"/>
              <a:t>photos</a:t>
            </a:r>
            <a:r>
              <a:rPr lang="nl-NL" dirty="0"/>
              <a:t>, </a:t>
            </a:r>
            <a:r>
              <a:rPr lang="nl-NL" dirty="0" err="1"/>
              <a:t>and</a:t>
            </a:r>
            <a:r>
              <a:rPr lang="nl-NL" dirty="0"/>
              <a:t> </a:t>
            </a:r>
            <a:r>
              <a:rPr lang="nl-NL" dirty="0" err="1"/>
              <a:t>videos</a:t>
            </a:r>
            <a:r>
              <a:rPr lang="nl-NL" dirty="0"/>
              <a:t> </a:t>
            </a:r>
            <a:r>
              <a:rPr lang="nl-NL" dirty="0" err="1"/>
              <a:t>from</a:t>
            </a:r>
            <a:r>
              <a:rPr lang="nl-NL" dirty="0"/>
              <a:t> </a:t>
            </a:r>
            <a:r>
              <a:rPr lang="nl-NL" dirty="0" err="1"/>
              <a:t>other</a:t>
            </a:r>
            <a:r>
              <a:rPr lang="nl-NL" dirty="0"/>
              <a:t> </a:t>
            </a:r>
            <a:r>
              <a:rPr lang="nl-NL" dirty="0" err="1"/>
              <a:t>customers</a:t>
            </a:r>
            <a:r>
              <a:rPr lang="nl-NL" dirty="0"/>
              <a:t> are </a:t>
            </a:r>
            <a:r>
              <a:rPr lang="nl-NL" dirty="0" err="1"/>
              <a:t>especially</a:t>
            </a:r>
            <a:r>
              <a:rPr lang="nl-NL" dirty="0"/>
              <a:t> </a:t>
            </a:r>
            <a:r>
              <a:rPr lang="nl-NL" dirty="0" err="1"/>
              <a:t>helpful</a:t>
            </a:r>
            <a:r>
              <a:rPr lang="nl-NL" dirty="0"/>
              <a:t> in these </a:t>
            </a:r>
            <a:r>
              <a:rPr lang="nl-NL" dirty="0" err="1"/>
              <a:t>scenarios</a:t>
            </a:r>
            <a:r>
              <a:rPr lang="nl-NL" dirty="0"/>
              <a:t>. </a:t>
            </a:r>
          </a:p>
          <a:p>
            <a:pPr lvl="2"/>
            <a:r>
              <a:rPr lang="nl-NL" dirty="0"/>
              <a:t>- For </a:t>
            </a:r>
            <a:r>
              <a:rPr lang="nl-NL" dirty="0" err="1"/>
              <a:t>instance</a:t>
            </a:r>
            <a:r>
              <a:rPr lang="nl-NL" dirty="0"/>
              <a:t>, </a:t>
            </a:r>
            <a:r>
              <a:rPr lang="nl-NL" dirty="0" err="1"/>
              <a:t>when</a:t>
            </a:r>
            <a:r>
              <a:rPr lang="nl-NL" dirty="0"/>
              <a:t> </a:t>
            </a:r>
            <a:r>
              <a:rPr lang="nl-NL" dirty="0" err="1"/>
              <a:t>considering</a:t>
            </a:r>
            <a:r>
              <a:rPr lang="nl-NL" dirty="0"/>
              <a:t> a new </a:t>
            </a:r>
            <a:r>
              <a:rPr lang="nl-NL" dirty="0" err="1"/>
              <a:t>destination</a:t>
            </a:r>
            <a:r>
              <a:rPr lang="nl-NL" dirty="0"/>
              <a:t> </a:t>
            </a:r>
            <a:r>
              <a:rPr lang="nl-NL" dirty="0" err="1"/>
              <a:t>that</a:t>
            </a:r>
            <a:r>
              <a:rPr lang="nl-NL" dirty="0"/>
              <a:t> </a:t>
            </a:r>
            <a:r>
              <a:rPr lang="nl-NL" dirty="0" err="1"/>
              <a:t>the</a:t>
            </a:r>
            <a:r>
              <a:rPr lang="nl-NL" dirty="0"/>
              <a:t> </a:t>
            </a:r>
            <a:r>
              <a:rPr lang="nl-NL" dirty="0" err="1"/>
              <a:t>traveler</a:t>
            </a:r>
            <a:r>
              <a:rPr lang="nl-NL" dirty="0"/>
              <a:t> or </a:t>
            </a:r>
            <a:r>
              <a:rPr lang="nl-NL" dirty="0" err="1"/>
              <a:t>their</a:t>
            </a:r>
            <a:r>
              <a:rPr lang="nl-NL" dirty="0"/>
              <a:t> </a:t>
            </a:r>
            <a:r>
              <a:rPr lang="nl-NL" dirty="0" err="1"/>
              <a:t>friends</a:t>
            </a:r>
            <a:r>
              <a:rPr lang="nl-NL" dirty="0"/>
              <a:t> have </a:t>
            </a:r>
            <a:r>
              <a:rPr lang="nl-NL" dirty="0" err="1"/>
              <a:t>not</a:t>
            </a:r>
            <a:r>
              <a:rPr lang="nl-NL" dirty="0"/>
              <a:t> </a:t>
            </a:r>
            <a:r>
              <a:rPr lang="nl-NL" dirty="0" err="1"/>
              <a:t>previously</a:t>
            </a:r>
            <a:r>
              <a:rPr lang="nl-NL" dirty="0"/>
              <a:t> </a:t>
            </a:r>
            <a:r>
              <a:rPr lang="nl-NL" dirty="0" err="1"/>
              <a:t>visited</a:t>
            </a:r>
            <a:r>
              <a:rPr lang="nl-NL" dirty="0"/>
              <a:t>, </a:t>
            </a:r>
            <a:r>
              <a:rPr lang="nl-NL" dirty="0" err="1"/>
              <a:t>social</a:t>
            </a:r>
            <a:r>
              <a:rPr lang="nl-NL" dirty="0"/>
              <a:t> </a:t>
            </a:r>
            <a:r>
              <a:rPr lang="nl-NL" dirty="0" err="1"/>
              <a:t>networks</a:t>
            </a:r>
            <a:r>
              <a:rPr lang="nl-NL" dirty="0"/>
              <a:t> </a:t>
            </a:r>
            <a:r>
              <a:rPr lang="nl-NL" dirty="0" err="1"/>
              <a:t>and</a:t>
            </a:r>
            <a:r>
              <a:rPr lang="nl-NL" dirty="0"/>
              <a:t> content </a:t>
            </a:r>
            <a:r>
              <a:rPr lang="nl-NL" dirty="0" err="1"/>
              <a:t>communities</a:t>
            </a:r>
            <a:r>
              <a:rPr lang="nl-NL" dirty="0"/>
              <a:t> </a:t>
            </a:r>
            <a:r>
              <a:rPr lang="nl-NL" dirty="0" err="1"/>
              <a:t>become</a:t>
            </a:r>
            <a:r>
              <a:rPr lang="nl-NL" dirty="0"/>
              <a:t> platforms </a:t>
            </a:r>
            <a:r>
              <a:rPr lang="nl-NL" dirty="0" err="1"/>
              <a:t>where</a:t>
            </a:r>
            <a:r>
              <a:rPr lang="nl-NL" dirty="0"/>
              <a:t> </a:t>
            </a:r>
            <a:r>
              <a:rPr lang="nl-NL" dirty="0" err="1"/>
              <a:t>travelers</a:t>
            </a:r>
            <a:r>
              <a:rPr lang="nl-NL" dirty="0"/>
              <a:t> </a:t>
            </a:r>
            <a:r>
              <a:rPr lang="nl-NL" dirty="0" err="1"/>
              <a:t>can</a:t>
            </a:r>
            <a:r>
              <a:rPr lang="nl-NL" dirty="0"/>
              <a:t> </a:t>
            </a:r>
            <a:r>
              <a:rPr lang="nl-NL" dirty="0" err="1"/>
              <a:t>seek</a:t>
            </a:r>
            <a:r>
              <a:rPr lang="nl-NL" dirty="0"/>
              <a:t> </a:t>
            </a:r>
            <a:r>
              <a:rPr lang="nl-NL" dirty="0" err="1"/>
              <a:t>other</a:t>
            </a:r>
            <a:r>
              <a:rPr lang="nl-NL" dirty="0"/>
              <a:t> </a:t>
            </a:r>
            <a:r>
              <a:rPr lang="nl-NL" dirty="0" err="1"/>
              <a:t>people's</a:t>
            </a:r>
            <a:r>
              <a:rPr lang="nl-NL" dirty="0"/>
              <a:t> </a:t>
            </a:r>
            <a:r>
              <a:rPr lang="nl-NL" dirty="0" err="1"/>
              <a:t>experiences</a:t>
            </a:r>
            <a:r>
              <a:rPr lang="nl-NL" dirty="0"/>
              <a:t>. </a:t>
            </a:r>
          </a:p>
          <a:p>
            <a:pPr lvl="2"/>
            <a:r>
              <a:rPr lang="nl-NL" dirty="0"/>
              <a:t>- </a:t>
            </a:r>
            <a:r>
              <a:rPr lang="nl-NL" dirty="0" err="1"/>
              <a:t>Sharing</a:t>
            </a:r>
            <a:r>
              <a:rPr lang="nl-NL" dirty="0"/>
              <a:t> </a:t>
            </a:r>
            <a:r>
              <a:rPr lang="nl-NL" dirty="0" err="1"/>
              <a:t>videos</a:t>
            </a:r>
            <a:r>
              <a:rPr lang="nl-NL" dirty="0"/>
              <a:t> </a:t>
            </a:r>
            <a:r>
              <a:rPr lang="nl-NL" dirty="0" err="1"/>
              <a:t>and</a:t>
            </a:r>
            <a:r>
              <a:rPr lang="nl-NL" dirty="0"/>
              <a:t> </a:t>
            </a:r>
            <a:r>
              <a:rPr lang="nl-NL" dirty="0" err="1"/>
              <a:t>photos</a:t>
            </a:r>
            <a:r>
              <a:rPr lang="nl-NL" dirty="0"/>
              <a:t> </a:t>
            </a:r>
            <a:r>
              <a:rPr lang="nl-NL" dirty="0" err="1"/>
              <a:t>can</a:t>
            </a:r>
            <a:r>
              <a:rPr lang="nl-NL" dirty="0"/>
              <a:t> </a:t>
            </a:r>
            <a:r>
              <a:rPr lang="nl-NL" dirty="0" err="1"/>
              <a:t>alleviate</a:t>
            </a:r>
            <a:r>
              <a:rPr lang="nl-NL" dirty="0"/>
              <a:t> </a:t>
            </a:r>
            <a:r>
              <a:rPr lang="nl-NL" dirty="0" err="1"/>
              <a:t>the</a:t>
            </a:r>
            <a:r>
              <a:rPr lang="nl-NL" dirty="0"/>
              <a:t> </a:t>
            </a:r>
            <a:r>
              <a:rPr lang="nl-NL" dirty="0" err="1"/>
              <a:t>perception</a:t>
            </a:r>
            <a:r>
              <a:rPr lang="nl-NL" dirty="0"/>
              <a:t> of risk </a:t>
            </a:r>
            <a:r>
              <a:rPr lang="nl-NL" dirty="0" err="1"/>
              <a:t>and</a:t>
            </a:r>
            <a:r>
              <a:rPr lang="nl-NL" dirty="0"/>
              <a:t> </a:t>
            </a:r>
            <a:r>
              <a:rPr lang="nl-NL" dirty="0" err="1"/>
              <a:t>positively</a:t>
            </a:r>
            <a:r>
              <a:rPr lang="nl-NL" dirty="0"/>
              <a:t> </a:t>
            </a:r>
            <a:r>
              <a:rPr lang="nl-NL" dirty="0" err="1"/>
              <a:t>influence</a:t>
            </a:r>
            <a:r>
              <a:rPr lang="nl-NL" dirty="0"/>
              <a:t> </a:t>
            </a:r>
            <a:r>
              <a:rPr lang="nl-NL" dirty="0" err="1"/>
              <a:t>decision</a:t>
            </a:r>
            <a:r>
              <a:rPr lang="nl-NL" dirty="0"/>
              <a:t>-making. </a:t>
            </a:r>
          </a:p>
          <a:p>
            <a:pPr lvl="2"/>
            <a:r>
              <a:rPr lang="nl-NL" dirty="0"/>
              <a:t>- </a:t>
            </a:r>
            <a:r>
              <a:rPr lang="nl-NL" dirty="0" err="1"/>
              <a:t>Additionally</a:t>
            </a:r>
            <a:r>
              <a:rPr lang="nl-NL" dirty="0"/>
              <a:t>, content </a:t>
            </a:r>
            <a:r>
              <a:rPr lang="nl-NL" dirty="0" err="1"/>
              <a:t>communities</a:t>
            </a:r>
            <a:r>
              <a:rPr lang="nl-NL" dirty="0"/>
              <a:t> like Pinterest </a:t>
            </a:r>
            <a:r>
              <a:rPr lang="nl-NL" dirty="0" err="1"/>
              <a:t>and</a:t>
            </a:r>
            <a:r>
              <a:rPr lang="nl-NL" dirty="0"/>
              <a:t> YouTube </a:t>
            </a:r>
            <a:r>
              <a:rPr lang="nl-NL" dirty="0" err="1"/>
              <a:t>can</a:t>
            </a:r>
            <a:r>
              <a:rPr lang="nl-NL" dirty="0"/>
              <a:t> serve as sources of </a:t>
            </a:r>
            <a:r>
              <a:rPr lang="nl-NL" dirty="0" err="1"/>
              <a:t>inspiration</a:t>
            </a:r>
            <a:r>
              <a:rPr lang="nl-NL" dirty="0"/>
              <a:t> </a:t>
            </a:r>
            <a:r>
              <a:rPr lang="nl-NL" dirty="0" err="1"/>
              <a:t>for</a:t>
            </a:r>
            <a:r>
              <a:rPr lang="nl-NL" dirty="0"/>
              <a:t> discovering new </a:t>
            </a:r>
            <a:r>
              <a:rPr lang="nl-NL" dirty="0" err="1"/>
              <a:t>potential</a:t>
            </a:r>
            <a:r>
              <a:rPr lang="nl-NL" dirty="0"/>
              <a:t> </a:t>
            </a:r>
            <a:r>
              <a:rPr lang="nl-NL" dirty="0" err="1"/>
              <a:t>destinations</a:t>
            </a:r>
            <a:r>
              <a:rPr lang="nl-NL" dirty="0"/>
              <a:t> </a:t>
            </a:r>
            <a:r>
              <a:rPr lang="nl-NL" dirty="0" err="1"/>
              <a:t>during</a:t>
            </a:r>
            <a:r>
              <a:rPr lang="nl-NL" dirty="0"/>
              <a:t> </a:t>
            </a:r>
            <a:r>
              <a:rPr lang="nl-NL" dirty="0" err="1"/>
              <a:t>the</a:t>
            </a:r>
            <a:r>
              <a:rPr lang="nl-NL" dirty="0"/>
              <a:t> information search stage</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48</a:t>
            </a:fld>
            <a:endParaRPr lang="nl-NL"/>
          </a:p>
        </p:txBody>
      </p:sp>
    </p:spTree>
    <p:extLst>
      <p:ext uri="{BB962C8B-B14F-4D97-AF65-F5344CB8AC3E}">
        <p14:creationId xmlns:p14="http://schemas.microsoft.com/office/powerpoint/2010/main" val="3806595565"/>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7.2. </a:t>
            </a:r>
            <a:r>
              <a:rPr lang="nl-NL" b="1" dirty="0" err="1"/>
              <a:t>During</a:t>
            </a:r>
            <a:r>
              <a:rPr lang="nl-NL" b="1" dirty="0"/>
              <a:t>-trip </a:t>
            </a:r>
            <a:r>
              <a:rPr lang="nl-NL" b="1" dirty="0" err="1"/>
              <a:t>phase</a:t>
            </a:r>
            <a:endParaRPr lang="nl-NL" b="1" dirty="0"/>
          </a:p>
          <a:p>
            <a:pPr lvl="2"/>
            <a:r>
              <a:rPr lang="nl-NL" dirty="0"/>
              <a:t>- </a:t>
            </a:r>
            <a:r>
              <a:rPr lang="nl-NL" dirty="0" err="1"/>
              <a:t>Travelers</a:t>
            </a:r>
            <a:r>
              <a:rPr lang="nl-NL" dirty="0"/>
              <a:t> continue </a:t>
            </a:r>
            <a:r>
              <a:rPr lang="nl-NL" dirty="0" err="1"/>
              <a:t>searching</a:t>
            </a:r>
            <a:r>
              <a:rPr lang="nl-NL" dirty="0"/>
              <a:t> </a:t>
            </a:r>
            <a:r>
              <a:rPr lang="nl-NL" dirty="0" err="1"/>
              <a:t>for</a:t>
            </a:r>
            <a:r>
              <a:rPr lang="nl-NL" dirty="0"/>
              <a:t> information </a:t>
            </a:r>
            <a:r>
              <a:rPr lang="nl-NL" dirty="0" err="1"/>
              <a:t>and</a:t>
            </a:r>
            <a:r>
              <a:rPr lang="nl-NL" dirty="0"/>
              <a:t> making </a:t>
            </a:r>
            <a:r>
              <a:rPr lang="nl-NL" dirty="0" err="1"/>
              <a:t>decisions</a:t>
            </a:r>
            <a:r>
              <a:rPr lang="nl-NL" dirty="0"/>
              <a:t> </a:t>
            </a:r>
            <a:r>
              <a:rPr lang="nl-NL" dirty="0" err="1"/>
              <a:t>during</a:t>
            </a:r>
            <a:r>
              <a:rPr lang="nl-NL" dirty="0"/>
              <a:t> </a:t>
            </a:r>
            <a:r>
              <a:rPr lang="nl-NL" dirty="0" err="1"/>
              <a:t>their</a:t>
            </a:r>
            <a:r>
              <a:rPr lang="nl-NL" dirty="0"/>
              <a:t> trip, </a:t>
            </a:r>
            <a:r>
              <a:rPr lang="nl-NL" dirty="0" err="1"/>
              <a:t>primarily</a:t>
            </a:r>
            <a:r>
              <a:rPr lang="nl-NL" dirty="0"/>
              <a:t> </a:t>
            </a:r>
            <a:r>
              <a:rPr lang="nl-NL" dirty="0" err="1"/>
              <a:t>about</a:t>
            </a:r>
            <a:r>
              <a:rPr lang="nl-NL" dirty="0"/>
              <a:t> </a:t>
            </a:r>
            <a:r>
              <a:rPr lang="nl-NL" dirty="0" err="1"/>
              <a:t>weather</a:t>
            </a:r>
            <a:r>
              <a:rPr lang="nl-NL" dirty="0"/>
              <a:t>, restaurants, </a:t>
            </a:r>
            <a:r>
              <a:rPr lang="nl-NL" dirty="0" err="1"/>
              <a:t>and</a:t>
            </a:r>
            <a:r>
              <a:rPr lang="nl-NL" dirty="0"/>
              <a:t> </a:t>
            </a:r>
            <a:r>
              <a:rPr lang="nl-NL" dirty="0" err="1"/>
              <a:t>activities</a:t>
            </a:r>
            <a:r>
              <a:rPr lang="nl-NL" dirty="0"/>
              <a:t> (Expedia)</a:t>
            </a:r>
          </a:p>
          <a:p>
            <a:pPr lvl="2"/>
            <a:r>
              <a:rPr lang="nl-NL" dirty="0"/>
              <a:t>- </a:t>
            </a:r>
            <a:r>
              <a:rPr lang="nl-NL" dirty="0" err="1"/>
              <a:t>Social</a:t>
            </a:r>
            <a:r>
              <a:rPr lang="nl-NL" dirty="0"/>
              <a:t> media </a:t>
            </a:r>
            <a:r>
              <a:rPr lang="nl-NL" dirty="0" err="1"/>
              <a:t>searches</a:t>
            </a:r>
            <a:r>
              <a:rPr lang="nl-NL" dirty="0"/>
              <a:t> </a:t>
            </a:r>
            <a:r>
              <a:rPr lang="nl-NL" dirty="0" err="1"/>
              <a:t>during</a:t>
            </a:r>
            <a:r>
              <a:rPr lang="nl-NL" dirty="0"/>
              <a:t> </a:t>
            </a:r>
            <a:r>
              <a:rPr lang="nl-NL" dirty="0" err="1"/>
              <a:t>the</a:t>
            </a:r>
            <a:r>
              <a:rPr lang="nl-NL" dirty="0"/>
              <a:t> trip help </a:t>
            </a:r>
            <a:r>
              <a:rPr lang="nl-NL" dirty="0" err="1"/>
              <a:t>reduce</a:t>
            </a:r>
            <a:r>
              <a:rPr lang="nl-NL" dirty="0"/>
              <a:t> risk </a:t>
            </a:r>
            <a:r>
              <a:rPr lang="nl-NL" dirty="0" err="1"/>
              <a:t>perception</a:t>
            </a:r>
            <a:r>
              <a:rPr lang="nl-NL" dirty="0"/>
              <a:t> </a:t>
            </a:r>
            <a:r>
              <a:rPr lang="nl-NL" dirty="0" err="1"/>
              <a:t>and</a:t>
            </a:r>
            <a:r>
              <a:rPr lang="nl-NL" dirty="0"/>
              <a:t> </a:t>
            </a:r>
            <a:r>
              <a:rPr lang="nl-NL" dirty="0" err="1"/>
              <a:t>increase</a:t>
            </a:r>
            <a:r>
              <a:rPr lang="nl-NL" dirty="0"/>
              <a:t> </a:t>
            </a:r>
            <a:r>
              <a:rPr lang="nl-NL" dirty="0" err="1"/>
              <a:t>safety</a:t>
            </a:r>
            <a:r>
              <a:rPr lang="nl-NL" dirty="0"/>
              <a:t> awareness.</a:t>
            </a:r>
          </a:p>
          <a:p>
            <a:pPr lvl="2"/>
            <a:r>
              <a:rPr lang="nl-NL" dirty="0"/>
              <a:t>- </a:t>
            </a:r>
            <a:r>
              <a:rPr lang="nl-NL" dirty="0" err="1"/>
              <a:t>Social</a:t>
            </a:r>
            <a:r>
              <a:rPr lang="nl-NL" dirty="0"/>
              <a:t> media </a:t>
            </a:r>
            <a:r>
              <a:rPr lang="nl-NL" dirty="0" err="1"/>
              <a:t>and</a:t>
            </a:r>
            <a:r>
              <a:rPr lang="nl-NL" dirty="0"/>
              <a:t> SMS </a:t>
            </a:r>
            <a:r>
              <a:rPr lang="nl-NL" dirty="0" err="1"/>
              <a:t>allow</a:t>
            </a:r>
            <a:r>
              <a:rPr lang="nl-NL" dirty="0"/>
              <a:t> </a:t>
            </a:r>
            <a:r>
              <a:rPr lang="nl-NL" dirty="0" err="1"/>
              <a:t>sharing</a:t>
            </a:r>
            <a:r>
              <a:rPr lang="nl-NL" dirty="0"/>
              <a:t> of </a:t>
            </a:r>
            <a:r>
              <a:rPr lang="nl-NL" dirty="0" err="1"/>
              <a:t>text</a:t>
            </a:r>
            <a:r>
              <a:rPr lang="nl-NL" dirty="0"/>
              <a:t>, </a:t>
            </a:r>
            <a:r>
              <a:rPr lang="nl-NL" dirty="0" err="1"/>
              <a:t>photos</a:t>
            </a:r>
            <a:r>
              <a:rPr lang="nl-NL" dirty="0"/>
              <a:t>, </a:t>
            </a:r>
            <a:r>
              <a:rPr lang="nl-NL" dirty="0" err="1"/>
              <a:t>and</a:t>
            </a:r>
            <a:r>
              <a:rPr lang="nl-NL" dirty="0"/>
              <a:t> </a:t>
            </a:r>
            <a:r>
              <a:rPr lang="nl-NL" dirty="0" err="1"/>
              <a:t>videos</a:t>
            </a:r>
            <a:r>
              <a:rPr lang="nl-NL" dirty="0"/>
              <a:t>, </a:t>
            </a:r>
            <a:r>
              <a:rPr lang="nl-NL" dirty="0" err="1"/>
              <a:t>with</a:t>
            </a:r>
            <a:r>
              <a:rPr lang="nl-NL" dirty="0"/>
              <a:t> </a:t>
            </a:r>
            <a:r>
              <a:rPr lang="nl-NL" dirty="0" err="1"/>
              <a:t>many</a:t>
            </a:r>
            <a:r>
              <a:rPr lang="nl-NL" dirty="0"/>
              <a:t> platforms </a:t>
            </a:r>
            <a:r>
              <a:rPr lang="nl-NL" dirty="0" err="1"/>
              <a:t>encouraging</a:t>
            </a:r>
            <a:r>
              <a:rPr lang="nl-NL" dirty="0"/>
              <a:t> users </a:t>
            </a:r>
            <a:r>
              <a:rPr lang="nl-NL" dirty="0" err="1"/>
              <a:t>to</a:t>
            </a:r>
            <a:r>
              <a:rPr lang="nl-NL" dirty="0"/>
              <a:t> share </a:t>
            </a:r>
            <a:r>
              <a:rPr lang="nl-NL" dirty="0" err="1"/>
              <a:t>their</a:t>
            </a:r>
            <a:r>
              <a:rPr lang="nl-NL" dirty="0"/>
              <a:t> real-time </a:t>
            </a:r>
            <a:r>
              <a:rPr lang="nl-NL" dirty="0" err="1"/>
              <a:t>activities</a:t>
            </a:r>
            <a:r>
              <a:rPr lang="nl-NL" dirty="0"/>
              <a:t>.</a:t>
            </a:r>
          </a:p>
          <a:p>
            <a:pPr lvl="2"/>
            <a:r>
              <a:rPr lang="nl-NL" dirty="0"/>
              <a:t> - </a:t>
            </a:r>
            <a:r>
              <a:rPr lang="nl-NL" dirty="0" err="1"/>
              <a:t>Another</a:t>
            </a:r>
            <a:r>
              <a:rPr lang="nl-NL" dirty="0"/>
              <a:t> common </a:t>
            </a:r>
            <a:r>
              <a:rPr lang="nl-NL" dirty="0" err="1"/>
              <a:t>activity</a:t>
            </a:r>
            <a:r>
              <a:rPr lang="nl-NL" dirty="0"/>
              <a:t> is </a:t>
            </a:r>
            <a:r>
              <a:rPr lang="nl-NL" dirty="0" err="1"/>
              <a:t>posting</a:t>
            </a:r>
            <a:r>
              <a:rPr lang="nl-NL" dirty="0"/>
              <a:t> reviews on </a:t>
            </a:r>
            <a:r>
              <a:rPr lang="nl-NL" dirty="0" err="1"/>
              <a:t>travel</a:t>
            </a:r>
            <a:r>
              <a:rPr lang="nl-NL" dirty="0"/>
              <a:t> websites like </a:t>
            </a:r>
            <a:r>
              <a:rPr lang="nl-NL" dirty="0" err="1"/>
              <a:t>TripAdvisor</a:t>
            </a:r>
            <a:r>
              <a:rPr lang="nl-NL" dirty="0"/>
              <a:t>, </a:t>
            </a:r>
            <a:r>
              <a:rPr lang="nl-NL" dirty="0" err="1"/>
              <a:t>where</a:t>
            </a:r>
            <a:r>
              <a:rPr lang="nl-NL" dirty="0"/>
              <a:t> </a:t>
            </a:r>
            <a:r>
              <a:rPr lang="nl-NL" dirty="0" err="1"/>
              <a:t>travelers</a:t>
            </a:r>
            <a:r>
              <a:rPr lang="nl-NL" dirty="0"/>
              <a:t> </a:t>
            </a:r>
            <a:r>
              <a:rPr lang="nl-NL" dirty="0" err="1"/>
              <a:t>rate</a:t>
            </a:r>
            <a:r>
              <a:rPr lang="nl-NL" dirty="0"/>
              <a:t> </a:t>
            </a:r>
            <a:r>
              <a:rPr lang="nl-NL" dirty="0" err="1"/>
              <a:t>experiences</a:t>
            </a:r>
            <a:r>
              <a:rPr lang="nl-NL" dirty="0"/>
              <a:t>, share </a:t>
            </a:r>
            <a:r>
              <a:rPr lang="nl-NL" dirty="0" err="1"/>
              <a:t>photos</a:t>
            </a:r>
            <a:r>
              <a:rPr lang="nl-NL" dirty="0"/>
              <a:t>, </a:t>
            </a:r>
            <a:r>
              <a:rPr lang="nl-NL" dirty="0" err="1"/>
              <a:t>and</a:t>
            </a:r>
            <a:r>
              <a:rPr lang="nl-NL" dirty="0"/>
              <a:t> </a:t>
            </a:r>
            <a:r>
              <a:rPr lang="nl-NL" dirty="0" err="1"/>
              <a:t>provide</a:t>
            </a:r>
            <a:r>
              <a:rPr lang="nl-NL" dirty="0"/>
              <a:t> </a:t>
            </a:r>
            <a:r>
              <a:rPr lang="nl-NL" dirty="0" err="1"/>
              <a:t>descriptions</a:t>
            </a:r>
            <a:r>
              <a:rPr lang="nl-NL" dirty="0"/>
              <a:t>. </a:t>
            </a:r>
          </a:p>
          <a:p>
            <a:pPr lvl="2"/>
            <a:r>
              <a:rPr lang="nl-NL" dirty="0"/>
              <a:t>- </a:t>
            </a:r>
            <a:r>
              <a:rPr lang="nl-NL" dirty="0" err="1"/>
              <a:t>This</a:t>
            </a:r>
            <a:r>
              <a:rPr lang="nl-NL" dirty="0"/>
              <a:t> offers </a:t>
            </a:r>
            <a:r>
              <a:rPr lang="nl-NL" dirty="0" err="1"/>
              <a:t>an</a:t>
            </a:r>
            <a:r>
              <a:rPr lang="nl-NL" dirty="0"/>
              <a:t> opportunity </a:t>
            </a:r>
            <a:r>
              <a:rPr lang="nl-NL" dirty="0" err="1"/>
              <a:t>for</a:t>
            </a:r>
            <a:r>
              <a:rPr lang="nl-NL" dirty="0"/>
              <a:t> hotels </a:t>
            </a:r>
            <a:r>
              <a:rPr lang="nl-NL" dirty="0" err="1"/>
              <a:t>to</a:t>
            </a:r>
            <a:r>
              <a:rPr lang="nl-NL" dirty="0"/>
              <a:t> </a:t>
            </a:r>
            <a:r>
              <a:rPr lang="nl-NL" dirty="0" err="1"/>
              <a:t>engage</a:t>
            </a:r>
            <a:r>
              <a:rPr lang="nl-NL" dirty="0"/>
              <a:t> </a:t>
            </a:r>
            <a:r>
              <a:rPr lang="nl-NL" dirty="0" err="1"/>
              <a:t>with</a:t>
            </a:r>
            <a:r>
              <a:rPr lang="nl-NL" dirty="0"/>
              <a:t> </a:t>
            </a:r>
            <a:r>
              <a:rPr lang="nl-NL" dirty="0" err="1"/>
              <a:t>guests</a:t>
            </a:r>
            <a:r>
              <a:rPr lang="nl-NL" dirty="0"/>
              <a:t>, </a:t>
            </a:r>
            <a:r>
              <a:rPr lang="nl-NL" dirty="0" err="1"/>
              <a:t>especially</a:t>
            </a:r>
            <a:r>
              <a:rPr lang="nl-NL" dirty="0"/>
              <a:t> </a:t>
            </a:r>
            <a:r>
              <a:rPr lang="nl-NL" dirty="0" err="1"/>
              <a:t>if</a:t>
            </a:r>
            <a:r>
              <a:rPr lang="nl-NL" dirty="0"/>
              <a:t> a </a:t>
            </a:r>
            <a:r>
              <a:rPr lang="nl-NL" dirty="0" err="1"/>
              <a:t>complaint</a:t>
            </a:r>
            <a:r>
              <a:rPr lang="nl-NL" dirty="0"/>
              <a:t> </a:t>
            </a:r>
            <a:r>
              <a:rPr lang="nl-NL" dirty="0" err="1"/>
              <a:t>arises</a:t>
            </a:r>
            <a:r>
              <a:rPr lang="nl-NL" dirty="0"/>
              <a:t>, </a:t>
            </a:r>
            <a:r>
              <a:rPr lang="nl-NL" dirty="0" err="1"/>
              <a:t>enabling</a:t>
            </a:r>
            <a:r>
              <a:rPr lang="nl-NL" dirty="0"/>
              <a:t> </a:t>
            </a:r>
            <a:r>
              <a:rPr lang="nl-NL" dirty="0" err="1"/>
              <a:t>staff</a:t>
            </a:r>
            <a:r>
              <a:rPr lang="nl-NL" dirty="0"/>
              <a:t> </a:t>
            </a:r>
            <a:r>
              <a:rPr lang="nl-NL" dirty="0" err="1"/>
              <a:t>to</a:t>
            </a:r>
            <a:r>
              <a:rPr lang="nl-NL" dirty="0"/>
              <a:t> </a:t>
            </a:r>
            <a:r>
              <a:rPr lang="nl-NL" dirty="0" err="1"/>
              <a:t>address</a:t>
            </a:r>
            <a:r>
              <a:rPr lang="nl-NL" dirty="0"/>
              <a:t> issues in real-time. </a:t>
            </a:r>
            <a:r>
              <a:rPr lang="nl-NL" dirty="0" err="1"/>
              <a:t>However</a:t>
            </a:r>
            <a:r>
              <a:rPr lang="nl-NL" dirty="0"/>
              <a:t>, </a:t>
            </a:r>
            <a:r>
              <a:rPr lang="nl-NL" dirty="0" err="1"/>
              <a:t>this</a:t>
            </a:r>
            <a:r>
              <a:rPr lang="nl-NL" dirty="0"/>
              <a:t> </a:t>
            </a:r>
            <a:r>
              <a:rPr lang="nl-NL" dirty="0" err="1"/>
              <a:t>requires</a:t>
            </a:r>
            <a:r>
              <a:rPr lang="nl-NL" dirty="0"/>
              <a:t> </a:t>
            </a:r>
            <a:r>
              <a:rPr lang="nl-NL" dirty="0" err="1"/>
              <a:t>active</a:t>
            </a:r>
            <a:r>
              <a:rPr lang="nl-NL" dirty="0"/>
              <a:t> management of </a:t>
            </a:r>
            <a:r>
              <a:rPr lang="nl-NL" dirty="0" err="1"/>
              <a:t>social</a:t>
            </a:r>
            <a:r>
              <a:rPr lang="nl-NL" dirty="0"/>
              <a:t> media </a:t>
            </a:r>
            <a:r>
              <a:rPr lang="nl-NL" dirty="0" err="1"/>
              <a:t>by</a:t>
            </a:r>
            <a:r>
              <a:rPr lang="nl-NL" dirty="0"/>
              <a:t> hotel </a:t>
            </a:r>
            <a:r>
              <a:rPr lang="nl-NL" dirty="0" err="1"/>
              <a:t>staff</a:t>
            </a:r>
            <a:r>
              <a:rPr lang="nl-NL"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49</a:t>
            </a:fld>
            <a:endParaRPr lang="nl-NL"/>
          </a:p>
        </p:txBody>
      </p:sp>
    </p:spTree>
    <p:extLst>
      <p:ext uri="{BB962C8B-B14F-4D97-AF65-F5344CB8AC3E}">
        <p14:creationId xmlns:p14="http://schemas.microsoft.com/office/powerpoint/2010/main" val="1510635249"/>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3693" y="575874"/>
            <a:ext cx="11389024" cy="432048"/>
          </a:xfrm>
        </p:spPr>
        <p:txBody>
          <a:bodyPr/>
          <a:lstStyle/>
          <a:p>
            <a:r>
              <a:rPr lang="en-GB" sz="2400" dirty="0"/>
              <a:t>7- Social Media Influence on </a:t>
            </a:r>
            <a:r>
              <a:rPr lang="en-GB" sz="2400" dirty="0" err="1"/>
              <a:t>Travelers’</a:t>
            </a:r>
            <a:r>
              <a:rPr lang="en-GB" sz="2400" dirty="0"/>
              <a:t> Planning Process</a:t>
            </a:r>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7.2. Post-trip </a:t>
            </a:r>
            <a:r>
              <a:rPr lang="nl-NL" b="1" dirty="0" err="1"/>
              <a:t>phase</a:t>
            </a:r>
            <a:r>
              <a:rPr lang="nl-NL" b="1" dirty="0"/>
              <a:t>:</a:t>
            </a:r>
          </a:p>
          <a:p>
            <a:pPr lvl="2"/>
            <a:r>
              <a:rPr lang="nl-NL" dirty="0"/>
              <a:t> - </a:t>
            </a:r>
            <a:r>
              <a:rPr lang="nl-NL" dirty="0" err="1"/>
              <a:t>After</a:t>
            </a:r>
            <a:r>
              <a:rPr lang="nl-NL" dirty="0"/>
              <a:t> </a:t>
            </a:r>
            <a:r>
              <a:rPr lang="nl-NL" dirty="0" err="1"/>
              <a:t>returning</a:t>
            </a:r>
            <a:r>
              <a:rPr lang="nl-NL" dirty="0"/>
              <a:t> home, </a:t>
            </a:r>
            <a:r>
              <a:rPr lang="nl-NL" dirty="0" err="1"/>
              <a:t>travelers</a:t>
            </a:r>
            <a:r>
              <a:rPr lang="nl-NL" dirty="0"/>
              <a:t> </a:t>
            </a:r>
            <a:r>
              <a:rPr lang="nl-NL" dirty="0" err="1"/>
              <a:t>assess</a:t>
            </a:r>
            <a:r>
              <a:rPr lang="nl-NL" dirty="0"/>
              <a:t> </a:t>
            </a:r>
            <a:r>
              <a:rPr lang="nl-NL" dirty="0" err="1"/>
              <a:t>their</a:t>
            </a:r>
            <a:r>
              <a:rPr lang="nl-NL" dirty="0"/>
              <a:t> overall </a:t>
            </a:r>
            <a:r>
              <a:rPr lang="nl-NL" dirty="0" err="1"/>
              <a:t>travel</a:t>
            </a:r>
            <a:r>
              <a:rPr lang="nl-NL" dirty="0"/>
              <a:t> </a:t>
            </a:r>
            <a:r>
              <a:rPr lang="nl-NL" dirty="0" err="1"/>
              <a:t>experience</a:t>
            </a:r>
            <a:r>
              <a:rPr lang="nl-NL" dirty="0"/>
              <a:t> </a:t>
            </a:r>
            <a:r>
              <a:rPr lang="nl-NL" dirty="0" err="1"/>
              <a:t>and</a:t>
            </a:r>
            <a:r>
              <a:rPr lang="nl-NL" dirty="0"/>
              <a:t> form a </a:t>
            </a:r>
            <a:r>
              <a:rPr lang="nl-NL" dirty="0" err="1"/>
              <a:t>satisfaction</a:t>
            </a:r>
            <a:r>
              <a:rPr lang="nl-NL" dirty="0"/>
              <a:t> </a:t>
            </a:r>
            <a:r>
              <a:rPr lang="nl-NL" dirty="0" err="1"/>
              <a:t>judgment</a:t>
            </a:r>
            <a:r>
              <a:rPr lang="nl-NL" dirty="0"/>
              <a:t>.</a:t>
            </a:r>
          </a:p>
          <a:p>
            <a:pPr lvl="2"/>
            <a:r>
              <a:rPr lang="nl-NL" dirty="0"/>
              <a:t>  - </a:t>
            </a:r>
            <a:r>
              <a:rPr lang="nl-NL" dirty="0" err="1"/>
              <a:t>This</a:t>
            </a:r>
            <a:r>
              <a:rPr lang="nl-NL" dirty="0"/>
              <a:t> </a:t>
            </a:r>
            <a:r>
              <a:rPr lang="nl-NL" dirty="0" err="1"/>
              <a:t>evaluation</a:t>
            </a:r>
            <a:r>
              <a:rPr lang="nl-NL" dirty="0"/>
              <a:t> </a:t>
            </a:r>
            <a:r>
              <a:rPr lang="nl-NL" dirty="0" err="1"/>
              <a:t>may</a:t>
            </a:r>
            <a:r>
              <a:rPr lang="nl-NL" dirty="0"/>
              <a:t> lead </a:t>
            </a:r>
            <a:r>
              <a:rPr lang="nl-NL" dirty="0" err="1"/>
              <a:t>them</a:t>
            </a:r>
            <a:r>
              <a:rPr lang="nl-NL" dirty="0"/>
              <a:t> </a:t>
            </a:r>
            <a:r>
              <a:rPr lang="nl-NL" dirty="0" err="1"/>
              <a:t>to</a:t>
            </a:r>
            <a:r>
              <a:rPr lang="nl-NL" dirty="0"/>
              <a:t> post a review on </a:t>
            </a:r>
            <a:r>
              <a:rPr lang="nl-NL" dirty="0" err="1"/>
              <a:t>travel</a:t>
            </a:r>
            <a:r>
              <a:rPr lang="nl-NL" dirty="0"/>
              <a:t> websites like </a:t>
            </a:r>
            <a:r>
              <a:rPr lang="nl-NL" dirty="0" err="1"/>
              <a:t>TripAdvisor</a:t>
            </a:r>
            <a:r>
              <a:rPr lang="nl-NL" dirty="0"/>
              <a:t> </a:t>
            </a:r>
            <a:r>
              <a:rPr lang="nl-NL" dirty="0" err="1"/>
              <a:t>for</a:t>
            </a:r>
            <a:r>
              <a:rPr lang="nl-NL" dirty="0"/>
              <a:t> </a:t>
            </a:r>
            <a:r>
              <a:rPr lang="nl-NL" dirty="0" err="1"/>
              <a:t>one</a:t>
            </a:r>
            <a:r>
              <a:rPr lang="nl-NL" dirty="0"/>
              <a:t> or more services </a:t>
            </a:r>
            <a:r>
              <a:rPr lang="nl-NL" dirty="0" err="1"/>
              <a:t>they</a:t>
            </a:r>
            <a:r>
              <a:rPr lang="nl-NL" dirty="0"/>
              <a:t> </a:t>
            </a:r>
            <a:r>
              <a:rPr lang="nl-NL" dirty="0" err="1"/>
              <a:t>used</a:t>
            </a:r>
            <a:r>
              <a:rPr lang="nl-NL" dirty="0"/>
              <a:t> </a:t>
            </a:r>
            <a:r>
              <a:rPr lang="nl-NL" dirty="0" err="1"/>
              <a:t>during</a:t>
            </a:r>
            <a:r>
              <a:rPr lang="nl-NL" dirty="0"/>
              <a:t> </a:t>
            </a:r>
            <a:r>
              <a:rPr lang="nl-NL" dirty="0" err="1"/>
              <a:t>the</a:t>
            </a:r>
            <a:r>
              <a:rPr lang="nl-NL" dirty="0"/>
              <a:t> trip. </a:t>
            </a:r>
          </a:p>
          <a:p>
            <a:pPr lvl="2"/>
            <a:r>
              <a:rPr lang="nl-NL" dirty="0"/>
              <a:t> - In </a:t>
            </a:r>
            <a:r>
              <a:rPr lang="nl-NL" dirty="0" err="1"/>
              <a:t>some</a:t>
            </a:r>
            <a:r>
              <a:rPr lang="nl-NL" dirty="0"/>
              <a:t> cases, </a:t>
            </a:r>
            <a:r>
              <a:rPr lang="nl-NL" dirty="0" err="1"/>
              <a:t>customers</a:t>
            </a:r>
            <a:r>
              <a:rPr lang="nl-NL" dirty="0"/>
              <a:t> are </a:t>
            </a:r>
            <a:r>
              <a:rPr lang="nl-NL" dirty="0" err="1"/>
              <a:t>prompted</a:t>
            </a:r>
            <a:r>
              <a:rPr lang="nl-NL" dirty="0"/>
              <a:t> </a:t>
            </a:r>
            <a:r>
              <a:rPr lang="nl-NL" dirty="0" err="1"/>
              <a:t>to</a:t>
            </a:r>
            <a:r>
              <a:rPr lang="nl-NL" dirty="0"/>
              <a:t> share </a:t>
            </a:r>
            <a:r>
              <a:rPr lang="nl-NL" dirty="0" err="1"/>
              <a:t>their</a:t>
            </a:r>
            <a:r>
              <a:rPr lang="nl-NL" dirty="0"/>
              <a:t> feedback </a:t>
            </a:r>
            <a:r>
              <a:rPr lang="nl-NL" dirty="0" err="1"/>
              <a:t>through</a:t>
            </a:r>
            <a:r>
              <a:rPr lang="nl-NL" dirty="0"/>
              <a:t> follow-up </a:t>
            </a:r>
            <a:r>
              <a:rPr lang="nl-NL" dirty="0" err="1"/>
              <a:t>emails</a:t>
            </a:r>
            <a:r>
              <a:rPr lang="nl-NL" dirty="0"/>
              <a:t> </a:t>
            </a:r>
            <a:r>
              <a:rPr lang="nl-NL" dirty="0" err="1"/>
              <a:t>from</a:t>
            </a:r>
            <a:r>
              <a:rPr lang="nl-NL" dirty="0"/>
              <a:t> </a:t>
            </a:r>
            <a:r>
              <a:rPr lang="nl-NL" dirty="0" err="1"/>
              <a:t>the</a:t>
            </a:r>
            <a:r>
              <a:rPr lang="nl-NL" dirty="0"/>
              <a:t> service provider or </a:t>
            </a:r>
            <a:r>
              <a:rPr lang="nl-NL" dirty="0" err="1"/>
              <a:t>an</a:t>
            </a:r>
            <a:r>
              <a:rPr lang="nl-NL" dirty="0"/>
              <a:t> </a:t>
            </a:r>
            <a:r>
              <a:rPr lang="nl-NL" dirty="0" err="1"/>
              <a:t>intermediary</a:t>
            </a:r>
            <a:r>
              <a:rPr lang="nl-NL" dirty="0"/>
              <a:t>. </a:t>
            </a:r>
          </a:p>
          <a:p>
            <a:pPr lvl="2"/>
            <a:r>
              <a:rPr lang="nl-NL" dirty="0"/>
              <a:t> - For </a:t>
            </a:r>
            <a:r>
              <a:rPr lang="nl-NL" dirty="0" err="1"/>
              <a:t>example</a:t>
            </a:r>
            <a:r>
              <a:rPr lang="nl-NL" dirty="0"/>
              <a:t>, online </a:t>
            </a:r>
            <a:r>
              <a:rPr lang="nl-NL" dirty="0" err="1"/>
              <a:t>travel</a:t>
            </a:r>
            <a:r>
              <a:rPr lang="nl-NL" dirty="0"/>
              <a:t> </a:t>
            </a:r>
            <a:r>
              <a:rPr lang="nl-NL" dirty="0" err="1"/>
              <a:t>agencies</a:t>
            </a:r>
            <a:r>
              <a:rPr lang="nl-NL" dirty="0"/>
              <a:t> (</a:t>
            </a:r>
            <a:r>
              <a:rPr lang="nl-NL" dirty="0" err="1"/>
              <a:t>OTAs</a:t>
            </a:r>
            <a:r>
              <a:rPr lang="nl-NL" dirty="0"/>
              <a:t>) </a:t>
            </a:r>
            <a:r>
              <a:rPr lang="nl-NL" dirty="0" err="1"/>
              <a:t>may</a:t>
            </a:r>
            <a:r>
              <a:rPr lang="nl-NL" dirty="0"/>
              <a:t> </a:t>
            </a:r>
            <a:r>
              <a:rPr lang="nl-NL" dirty="0" err="1"/>
              <a:t>send</a:t>
            </a:r>
            <a:r>
              <a:rPr lang="nl-NL" dirty="0"/>
              <a:t> </a:t>
            </a:r>
            <a:r>
              <a:rPr lang="nl-NL" dirty="0" err="1"/>
              <a:t>an</a:t>
            </a:r>
            <a:r>
              <a:rPr lang="nl-NL" dirty="0"/>
              <a:t> email </a:t>
            </a:r>
            <a:r>
              <a:rPr lang="nl-NL" dirty="0" err="1"/>
              <a:t>requesting</a:t>
            </a:r>
            <a:r>
              <a:rPr lang="nl-NL" dirty="0"/>
              <a:t> a </a:t>
            </a:r>
            <a:r>
              <a:rPr lang="nl-NL" dirty="0" err="1"/>
              <a:t>quality</a:t>
            </a:r>
            <a:r>
              <a:rPr lang="nl-NL" dirty="0"/>
              <a:t> </a:t>
            </a:r>
            <a:r>
              <a:rPr lang="nl-NL" dirty="0" err="1"/>
              <a:t>evaluation</a:t>
            </a:r>
            <a:r>
              <a:rPr lang="nl-NL" dirty="0"/>
              <a:t>, </a:t>
            </a:r>
            <a:r>
              <a:rPr lang="nl-NL" dirty="0" err="1"/>
              <a:t>including</a:t>
            </a:r>
            <a:r>
              <a:rPr lang="nl-NL" dirty="0"/>
              <a:t> a questionnaire </a:t>
            </a:r>
            <a:r>
              <a:rPr lang="nl-NL" dirty="0" err="1"/>
              <a:t>where</a:t>
            </a:r>
            <a:r>
              <a:rPr lang="nl-NL" dirty="0"/>
              <a:t> </a:t>
            </a:r>
            <a:r>
              <a:rPr lang="nl-NL" dirty="0" err="1"/>
              <a:t>customers</a:t>
            </a:r>
            <a:r>
              <a:rPr lang="nl-NL" dirty="0"/>
              <a:t> </a:t>
            </a:r>
            <a:r>
              <a:rPr lang="nl-NL" dirty="0" err="1"/>
              <a:t>rate</a:t>
            </a:r>
            <a:r>
              <a:rPr lang="nl-NL" dirty="0"/>
              <a:t> </a:t>
            </a:r>
            <a:r>
              <a:rPr lang="nl-NL" dirty="0" err="1"/>
              <a:t>each</a:t>
            </a:r>
            <a:r>
              <a:rPr lang="nl-NL" dirty="0"/>
              <a:t> service </a:t>
            </a:r>
            <a:r>
              <a:rPr lang="nl-NL" dirty="0" err="1"/>
              <a:t>and</a:t>
            </a:r>
            <a:r>
              <a:rPr lang="nl-NL" dirty="0"/>
              <a:t> have </a:t>
            </a:r>
            <a:r>
              <a:rPr lang="nl-NL" dirty="0" err="1"/>
              <a:t>the</a:t>
            </a:r>
            <a:r>
              <a:rPr lang="nl-NL" dirty="0"/>
              <a:t> option </a:t>
            </a:r>
            <a:r>
              <a:rPr lang="nl-NL" dirty="0" err="1"/>
              <a:t>to</a:t>
            </a:r>
            <a:r>
              <a:rPr lang="nl-NL" dirty="0"/>
              <a:t> upload </a:t>
            </a:r>
            <a:r>
              <a:rPr lang="nl-NL" dirty="0" err="1"/>
              <a:t>photos</a:t>
            </a:r>
            <a:r>
              <a:rPr lang="nl-NL" dirty="0"/>
              <a:t> </a:t>
            </a:r>
            <a:r>
              <a:rPr lang="nl-NL" dirty="0" err="1"/>
              <a:t>and</a:t>
            </a:r>
            <a:r>
              <a:rPr lang="nl-NL" dirty="0"/>
              <a:t> </a:t>
            </a:r>
            <a:r>
              <a:rPr lang="nl-NL" dirty="0" err="1"/>
              <a:t>videos</a:t>
            </a:r>
            <a:r>
              <a:rPr lang="nl-NL"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50</a:t>
            </a:fld>
            <a:endParaRPr lang="nl-NL"/>
          </a:p>
        </p:txBody>
      </p:sp>
    </p:spTree>
    <p:extLst>
      <p:ext uri="{BB962C8B-B14F-4D97-AF65-F5344CB8AC3E}">
        <p14:creationId xmlns:p14="http://schemas.microsoft.com/office/powerpoint/2010/main" val="827800548"/>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8.1- </a:t>
            </a:r>
            <a:r>
              <a:rPr lang="nl-NL" b="1" dirty="0" err="1"/>
              <a:t>Tourism</a:t>
            </a:r>
            <a:r>
              <a:rPr lang="nl-NL" b="1" dirty="0"/>
              <a:t> </a:t>
            </a:r>
            <a:r>
              <a:rPr lang="nl-NL" b="1" dirty="0" err="1"/>
              <a:t>Experience</a:t>
            </a:r>
            <a:r>
              <a:rPr lang="nl-NL" b="1" dirty="0"/>
              <a:t> </a:t>
            </a:r>
            <a:r>
              <a:rPr lang="nl-NL" b="1" dirty="0" err="1"/>
              <a:t>and</a:t>
            </a:r>
            <a:r>
              <a:rPr lang="nl-NL" b="1" dirty="0"/>
              <a:t> Storytelling</a:t>
            </a:r>
          </a:p>
          <a:p>
            <a:pPr lvl="2"/>
            <a:r>
              <a:rPr lang="nl-NL" dirty="0"/>
              <a:t> - </a:t>
            </a:r>
            <a:r>
              <a:rPr lang="nl-NL" dirty="0" err="1"/>
              <a:t>During</a:t>
            </a:r>
            <a:r>
              <a:rPr lang="nl-NL" dirty="0"/>
              <a:t> </a:t>
            </a:r>
            <a:r>
              <a:rPr lang="nl-NL" dirty="0" err="1"/>
              <a:t>their</a:t>
            </a:r>
            <a:r>
              <a:rPr lang="nl-NL" dirty="0"/>
              <a:t> </a:t>
            </a:r>
            <a:r>
              <a:rPr lang="nl-NL" dirty="0" err="1"/>
              <a:t>travels</a:t>
            </a:r>
            <a:r>
              <a:rPr lang="nl-NL" dirty="0"/>
              <a:t>, </a:t>
            </a:r>
            <a:r>
              <a:rPr lang="nl-NL" dirty="0" err="1"/>
              <a:t>tourists</a:t>
            </a:r>
            <a:r>
              <a:rPr lang="nl-NL" dirty="0"/>
              <a:t> </a:t>
            </a:r>
            <a:r>
              <a:rPr lang="nl-NL" dirty="0" err="1"/>
              <a:t>experience</a:t>
            </a:r>
            <a:r>
              <a:rPr lang="nl-NL" dirty="0"/>
              <a:t> </a:t>
            </a:r>
            <a:r>
              <a:rPr lang="nl-NL" dirty="0" err="1"/>
              <a:t>and</a:t>
            </a:r>
            <a:r>
              <a:rPr lang="nl-NL" dirty="0"/>
              <a:t> </a:t>
            </a:r>
            <a:r>
              <a:rPr lang="nl-NL" dirty="0" err="1"/>
              <a:t>create</a:t>
            </a:r>
            <a:r>
              <a:rPr lang="nl-NL" dirty="0"/>
              <a:t> </a:t>
            </a:r>
            <a:r>
              <a:rPr lang="nl-NL" dirty="0" err="1"/>
              <a:t>stories</a:t>
            </a:r>
            <a:r>
              <a:rPr lang="nl-NL" dirty="0"/>
              <a:t> </a:t>
            </a:r>
            <a:r>
              <a:rPr lang="nl-NL" dirty="0" err="1"/>
              <a:t>that</a:t>
            </a:r>
            <a:r>
              <a:rPr lang="nl-NL" dirty="0"/>
              <a:t> </a:t>
            </a:r>
            <a:r>
              <a:rPr lang="nl-NL" dirty="0" err="1"/>
              <a:t>become</a:t>
            </a:r>
            <a:r>
              <a:rPr lang="nl-NL" dirty="0"/>
              <a:t> memories </a:t>
            </a:r>
            <a:r>
              <a:rPr lang="nl-NL" dirty="0" err="1"/>
              <a:t>to</a:t>
            </a:r>
            <a:r>
              <a:rPr lang="nl-NL" dirty="0"/>
              <a:t> share </a:t>
            </a:r>
            <a:r>
              <a:rPr lang="nl-NL" dirty="0" err="1"/>
              <a:t>with</a:t>
            </a:r>
            <a:r>
              <a:rPr lang="nl-NL" dirty="0"/>
              <a:t> </a:t>
            </a:r>
            <a:r>
              <a:rPr lang="nl-NL" dirty="0" err="1"/>
              <a:t>others</a:t>
            </a:r>
            <a:r>
              <a:rPr lang="nl-NL" dirty="0"/>
              <a:t>. </a:t>
            </a:r>
          </a:p>
          <a:p>
            <a:pPr lvl="2"/>
            <a:r>
              <a:rPr lang="nl-NL" dirty="0"/>
              <a:t> - In </a:t>
            </a:r>
            <a:r>
              <a:rPr lang="nl-NL" dirty="0" err="1"/>
              <a:t>the</a:t>
            </a:r>
            <a:r>
              <a:rPr lang="nl-NL" dirty="0"/>
              <a:t> </a:t>
            </a:r>
            <a:r>
              <a:rPr lang="nl-NL" dirty="0" err="1"/>
              <a:t>tourism</a:t>
            </a:r>
            <a:r>
              <a:rPr lang="nl-NL" dirty="0"/>
              <a:t> context, </a:t>
            </a:r>
            <a:r>
              <a:rPr lang="nl-NL" dirty="0" err="1"/>
              <a:t>stories</a:t>
            </a:r>
            <a:r>
              <a:rPr lang="nl-NL" dirty="0"/>
              <a:t> </a:t>
            </a:r>
            <a:r>
              <a:rPr lang="nl-NL" dirty="0" err="1"/>
              <a:t>can</a:t>
            </a:r>
            <a:r>
              <a:rPr lang="nl-NL" dirty="0"/>
              <a:t> </a:t>
            </a:r>
            <a:r>
              <a:rPr lang="nl-NL" dirty="0" err="1"/>
              <a:t>be</a:t>
            </a:r>
            <a:r>
              <a:rPr lang="nl-NL" dirty="0"/>
              <a:t> </a:t>
            </a:r>
            <a:r>
              <a:rPr lang="nl-NL" dirty="0" err="1"/>
              <a:t>produced</a:t>
            </a:r>
            <a:r>
              <a:rPr lang="nl-NL" dirty="0"/>
              <a:t> at </a:t>
            </a:r>
            <a:r>
              <a:rPr lang="nl-NL" dirty="0" err="1"/>
              <a:t>various</a:t>
            </a:r>
            <a:r>
              <a:rPr lang="nl-NL" dirty="0"/>
              <a:t> levels: </a:t>
            </a:r>
            <a:r>
              <a:rPr lang="nl-NL" dirty="0" err="1"/>
              <a:t>those</a:t>
            </a:r>
            <a:r>
              <a:rPr lang="nl-NL" dirty="0"/>
              <a:t> of </a:t>
            </a:r>
            <a:r>
              <a:rPr lang="nl-NL" dirty="0" err="1"/>
              <a:t>locals</a:t>
            </a:r>
            <a:r>
              <a:rPr lang="nl-NL" dirty="0"/>
              <a:t> (</a:t>
            </a:r>
            <a:r>
              <a:rPr lang="nl-NL" dirty="0" err="1"/>
              <a:t>traditions</a:t>
            </a:r>
            <a:r>
              <a:rPr lang="nl-NL" dirty="0"/>
              <a:t>, </a:t>
            </a:r>
            <a:r>
              <a:rPr lang="nl-NL" dirty="0" err="1"/>
              <a:t>heritage</a:t>
            </a:r>
            <a:r>
              <a:rPr lang="nl-NL" dirty="0"/>
              <a:t>), </a:t>
            </a:r>
            <a:r>
              <a:rPr lang="nl-NL" dirty="0" err="1"/>
              <a:t>destinations</a:t>
            </a:r>
            <a:r>
              <a:rPr lang="nl-NL" dirty="0"/>
              <a:t> (</a:t>
            </a:r>
            <a:r>
              <a:rPr lang="nl-NL" dirty="0" err="1"/>
              <a:t>history</a:t>
            </a:r>
            <a:r>
              <a:rPr lang="nl-NL" dirty="0"/>
              <a:t>, culture), </a:t>
            </a:r>
            <a:r>
              <a:rPr lang="nl-NL" dirty="0" err="1"/>
              <a:t>tourism</a:t>
            </a:r>
            <a:r>
              <a:rPr lang="nl-NL" dirty="0"/>
              <a:t> </a:t>
            </a:r>
            <a:r>
              <a:rPr lang="nl-NL" dirty="0" err="1"/>
              <a:t>staff</a:t>
            </a:r>
            <a:r>
              <a:rPr lang="nl-NL" dirty="0"/>
              <a:t> (employees, tour guides), </a:t>
            </a:r>
            <a:r>
              <a:rPr lang="nl-NL" dirty="0" err="1"/>
              <a:t>and</a:t>
            </a:r>
            <a:r>
              <a:rPr lang="nl-NL" dirty="0"/>
              <a:t> </a:t>
            </a:r>
            <a:r>
              <a:rPr lang="nl-NL" dirty="0" err="1"/>
              <a:t>other</a:t>
            </a:r>
            <a:r>
              <a:rPr lang="nl-NL" dirty="0"/>
              <a:t> </a:t>
            </a:r>
            <a:r>
              <a:rPr lang="nl-NL" dirty="0" err="1"/>
              <a:t>tourists</a:t>
            </a:r>
            <a:r>
              <a:rPr lang="nl-NL" dirty="0"/>
              <a:t> at </a:t>
            </a:r>
            <a:r>
              <a:rPr lang="nl-NL" dirty="0" err="1"/>
              <a:t>the</a:t>
            </a:r>
            <a:r>
              <a:rPr lang="nl-NL" dirty="0"/>
              <a:t> </a:t>
            </a:r>
            <a:r>
              <a:rPr lang="nl-NL" dirty="0" err="1"/>
              <a:t>destination</a:t>
            </a:r>
            <a:r>
              <a:rPr lang="nl-NL" dirty="0"/>
              <a:t>. </a:t>
            </a:r>
          </a:p>
          <a:p>
            <a:pPr lvl="2"/>
            <a:r>
              <a:rPr lang="nl-NL" dirty="0"/>
              <a:t> - </a:t>
            </a:r>
            <a:r>
              <a:rPr lang="nl-NL" dirty="0" err="1"/>
              <a:t>This</a:t>
            </a:r>
            <a:r>
              <a:rPr lang="nl-NL" dirty="0"/>
              <a:t> act of </a:t>
            </a:r>
            <a:r>
              <a:rPr lang="nl-NL" dirty="0" err="1"/>
              <a:t>sharing</a:t>
            </a:r>
            <a:r>
              <a:rPr lang="nl-NL" dirty="0"/>
              <a:t> </a:t>
            </a:r>
            <a:r>
              <a:rPr lang="nl-NL" dirty="0" err="1"/>
              <a:t>stories</a:t>
            </a:r>
            <a:r>
              <a:rPr lang="nl-NL" dirty="0"/>
              <a:t> is </a:t>
            </a:r>
            <a:r>
              <a:rPr lang="nl-NL" dirty="0" err="1"/>
              <a:t>known</a:t>
            </a:r>
            <a:r>
              <a:rPr lang="nl-NL" dirty="0"/>
              <a:t> as storytelling, </a:t>
            </a:r>
            <a:r>
              <a:rPr lang="nl-NL" dirty="0" err="1"/>
              <a:t>which</a:t>
            </a:r>
            <a:r>
              <a:rPr lang="nl-NL" dirty="0"/>
              <a:t> is </a:t>
            </a:r>
            <a:r>
              <a:rPr lang="nl-NL" dirty="0" err="1"/>
              <a:t>defined</a:t>
            </a:r>
            <a:r>
              <a:rPr lang="nl-NL" dirty="0"/>
              <a:t> as </a:t>
            </a:r>
            <a:r>
              <a:rPr lang="nl-NL" dirty="0" err="1"/>
              <a:t>the</a:t>
            </a:r>
            <a:r>
              <a:rPr lang="nl-NL" dirty="0"/>
              <a:t> </a:t>
            </a:r>
            <a:r>
              <a:rPr lang="nl-NL" dirty="0" err="1"/>
              <a:t>interactive</a:t>
            </a:r>
            <a:r>
              <a:rPr lang="nl-NL" dirty="0"/>
              <a:t> art of </a:t>
            </a:r>
            <a:r>
              <a:rPr lang="nl-NL" dirty="0" err="1"/>
              <a:t>using</a:t>
            </a:r>
            <a:r>
              <a:rPr lang="nl-NL" dirty="0"/>
              <a:t> </a:t>
            </a:r>
            <a:r>
              <a:rPr lang="nl-NL" dirty="0" err="1"/>
              <a:t>words</a:t>
            </a:r>
            <a:r>
              <a:rPr lang="nl-NL" dirty="0"/>
              <a:t> </a:t>
            </a:r>
            <a:r>
              <a:rPr lang="nl-NL" dirty="0" err="1"/>
              <a:t>and</a:t>
            </a:r>
            <a:r>
              <a:rPr lang="nl-NL" dirty="0"/>
              <a:t> actions </a:t>
            </a:r>
            <a:r>
              <a:rPr lang="nl-NL" dirty="0" err="1"/>
              <a:t>to</a:t>
            </a:r>
            <a:r>
              <a:rPr lang="nl-NL" dirty="0"/>
              <a:t> </a:t>
            </a:r>
            <a:r>
              <a:rPr lang="nl-NL" dirty="0" err="1"/>
              <a:t>reveal</a:t>
            </a:r>
            <a:r>
              <a:rPr lang="nl-NL" dirty="0"/>
              <a:t> </a:t>
            </a:r>
            <a:r>
              <a:rPr lang="nl-NL" dirty="0" err="1"/>
              <a:t>elements</a:t>
            </a:r>
            <a:r>
              <a:rPr lang="nl-NL" dirty="0"/>
              <a:t> of a story </a:t>
            </a:r>
            <a:r>
              <a:rPr lang="nl-NL" dirty="0" err="1"/>
              <a:t>while</a:t>
            </a:r>
            <a:r>
              <a:rPr lang="nl-NL" dirty="0"/>
              <a:t> </a:t>
            </a:r>
            <a:r>
              <a:rPr lang="nl-NL" dirty="0" err="1"/>
              <a:t>engaging</a:t>
            </a:r>
            <a:r>
              <a:rPr lang="nl-NL" dirty="0"/>
              <a:t> </a:t>
            </a:r>
            <a:r>
              <a:rPr lang="nl-NL" dirty="0" err="1"/>
              <a:t>the</a:t>
            </a:r>
            <a:r>
              <a:rPr lang="nl-NL" dirty="0"/>
              <a:t> </a:t>
            </a:r>
            <a:r>
              <a:rPr lang="nl-NL" dirty="0" err="1"/>
              <a:t>listener's</a:t>
            </a:r>
            <a:r>
              <a:rPr lang="nl-NL" dirty="0"/>
              <a:t> </a:t>
            </a:r>
            <a:r>
              <a:rPr lang="nl-NL" dirty="0" err="1"/>
              <a:t>imagination</a:t>
            </a:r>
            <a:r>
              <a:rPr lang="nl-NL" dirty="0"/>
              <a:t>. </a:t>
            </a:r>
          </a:p>
          <a:p>
            <a:pPr lvl="2"/>
            <a:r>
              <a:rPr lang="nl-NL" dirty="0"/>
              <a:t> - Storytelling </a:t>
            </a:r>
            <a:r>
              <a:rPr lang="nl-NL" dirty="0" err="1"/>
              <a:t>involves</a:t>
            </a:r>
            <a:r>
              <a:rPr lang="nl-NL" dirty="0"/>
              <a:t> a </a:t>
            </a:r>
            <a:r>
              <a:rPr lang="nl-NL" dirty="0" err="1"/>
              <a:t>two</a:t>
            </a:r>
            <a:r>
              <a:rPr lang="nl-NL" dirty="0"/>
              <a:t>-way </a:t>
            </a:r>
            <a:r>
              <a:rPr lang="nl-NL" dirty="0" err="1"/>
              <a:t>interaction</a:t>
            </a:r>
            <a:r>
              <a:rPr lang="nl-NL" dirty="0"/>
              <a:t>, </a:t>
            </a:r>
            <a:r>
              <a:rPr lang="nl-NL" dirty="0" err="1"/>
              <a:t>where</a:t>
            </a:r>
            <a:r>
              <a:rPr lang="nl-NL" dirty="0"/>
              <a:t> </a:t>
            </a:r>
            <a:r>
              <a:rPr lang="nl-NL" dirty="0" err="1"/>
              <a:t>the</a:t>
            </a:r>
            <a:r>
              <a:rPr lang="nl-NL" dirty="0"/>
              <a:t> </a:t>
            </a:r>
            <a:r>
              <a:rPr lang="nl-NL" dirty="0" err="1"/>
              <a:t>listener</a:t>
            </a:r>
            <a:r>
              <a:rPr lang="nl-NL" dirty="0"/>
              <a:t> </a:t>
            </a:r>
            <a:r>
              <a:rPr lang="nl-NL" dirty="0" err="1"/>
              <a:t>actively</a:t>
            </a:r>
            <a:r>
              <a:rPr lang="nl-NL" dirty="0"/>
              <a:t> </a:t>
            </a:r>
            <a:r>
              <a:rPr lang="nl-NL" dirty="0" err="1"/>
              <a:t>participates</a:t>
            </a:r>
            <a:r>
              <a:rPr lang="nl-NL" dirty="0"/>
              <a:t> </a:t>
            </a:r>
            <a:r>
              <a:rPr lang="nl-NL" dirty="0" err="1"/>
              <a:t>by</a:t>
            </a:r>
            <a:r>
              <a:rPr lang="nl-NL" dirty="0"/>
              <a:t> </a:t>
            </a:r>
            <a:r>
              <a:rPr lang="nl-NL" dirty="0" err="1"/>
              <a:t>creating</a:t>
            </a:r>
            <a:r>
              <a:rPr lang="nl-NL" dirty="0"/>
              <a:t> </a:t>
            </a:r>
            <a:r>
              <a:rPr lang="nl-NL" dirty="0" err="1"/>
              <a:t>the</a:t>
            </a:r>
            <a:r>
              <a:rPr lang="nl-NL" dirty="0"/>
              <a:t> story in </a:t>
            </a:r>
            <a:r>
              <a:rPr lang="nl-NL" dirty="0" err="1"/>
              <a:t>their</a:t>
            </a:r>
            <a:r>
              <a:rPr lang="nl-NL" dirty="0"/>
              <a:t> mind </a:t>
            </a:r>
            <a:r>
              <a:rPr lang="nl-NL" dirty="0" err="1"/>
              <a:t>based</a:t>
            </a:r>
            <a:r>
              <a:rPr lang="nl-NL" dirty="0"/>
              <a:t> on </a:t>
            </a:r>
            <a:r>
              <a:rPr lang="nl-NL" dirty="0" err="1"/>
              <a:t>the</a:t>
            </a:r>
            <a:r>
              <a:rPr lang="nl-NL" dirty="0"/>
              <a:t> </a:t>
            </a:r>
            <a:r>
              <a:rPr lang="nl-NL" dirty="0" err="1"/>
              <a:t>storyteller’s</a:t>
            </a:r>
            <a:r>
              <a:rPr lang="nl-NL" dirty="0"/>
              <a:t> performance </a:t>
            </a:r>
            <a:r>
              <a:rPr lang="nl-NL" dirty="0" err="1"/>
              <a:t>and</a:t>
            </a:r>
            <a:r>
              <a:rPr lang="nl-NL" dirty="0"/>
              <a:t> </a:t>
            </a:r>
            <a:r>
              <a:rPr lang="nl-NL" dirty="0" err="1"/>
              <a:t>their</a:t>
            </a:r>
            <a:r>
              <a:rPr lang="nl-NL" dirty="0"/>
              <a:t> </a:t>
            </a:r>
            <a:r>
              <a:rPr lang="nl-NL" dirty="0" err="1"/>
              <a:t>own</a:t>
            </a:r>
            <a:r>
              <a:rPr lang="nl-NL" dirty="0"/>
              <a:t> personal </a:t>
            </a:r>
            <a:r>
              <a:rPr lang="nl-NL" dirty="0" err="1"/>
              <a:t>characteristics</a:t>
            </a:r>
            <a:r>
              <a:rPr lang="nl-NL"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51</a:t>
            </a:fld>
            <a:endParaRPr lang="nl-NL"/>
          </a:p>
        </p:txBody>
      </p:sp>
    </p:spTree>
    <p:extLst>
      <p:ext uri="{BB962C8B-B14F-4D97-AF65-F5344CB8AC3E}">
        <p14:creationId xmlns:p14="http://schemas.microsoft.com/office/powerpoint/2010/main" val="2992246454"/>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64246" y="1603092"/>
            <a:ext cx="11472909" cy="4615358"/>
          </a:xfrm>
        </p:spPr>
        <p:txBody>
          <a:bodyPr>
            <a:normAutofit/>
          </a:bodyPr>
          <a:lstStyle/>
          <a:p>
            <a:pPr lvl="2"/>
            <a:r>
              <a:rPr lang="nl-NL" b="1" dirty="0"/>
              <a:t>8.1- </a:t>
            </a:r>
            <a:r>
              <a:rPr lang="nl-NL" b="1" dirty="0" err="1"/>
              <a:t>Tourism</a:t>
            </a:r>
            <a:r>
              <a:rPr lang="nl-NL" b="1" dirty="0"/>
              <a:t> </a:t>
            </a:r>
            <a:r>
              <a:rPr lang="nl-NL" b="1" dirty="0" err="1"/>
              <a:t>Experience</a:t>
            </a:r>
            <a:r>
              <a:rPr lang="nl-NL" b="1" dirty="0"/>
              <a:t> </a:t>
            </a:r>
            <a:r>
              <a:rPr lang="nl-NL" b="1" dirty="0" err="1"/>
              <a:t>and</a:t>
            </a:r>
            <a:r>
              <a:rPr lang="nl-NL" b="1" dirty="0"/>
              <a:t> Storytelling</a:t>
            </a:r>
          </a:p>
          <a:p>
            <a:pPr lvl="2"/>
            <a:r>
              <a:rPr lang="nl-NL" dirty="0"/>
              <a:t> - </a:t>
            </a:r>
            <a:r>
              <a:rPr lang="nl-NL" dirty="0" err="1"/>
              <a:t>With</a:t>
            </a:r>
            <a:r>
              <a:rPr lang="nl-NL" dirty="0"/>
              <a:t> </a:t>
            </a:r>
            <a:r>
              <a:rPr lang="nl-NL" dirty="0" err="1"/>
              <a:t>the</a:t>
            </a:r>
            <a:r>
              <a:rPr lang="nl-NL" dirty="0"/>
              <a:t> </a:t>
            </a:r>
            <a:r>
              <a:rPr lang="nl-NL" dirty="0" err="1"/>
              <a:t>rise</a:t>
            </a:r>
            <a:r>
              <a:rPr lang="nl-NL" dirty="0"/>
              <a:t> of </a:t>
            </a:r>
            <a:r>
              <a:rPr lang="nl-NL" dirty="0" err="1"/>
              <a:t>ICTs</a:t>
            </a:r>
            <a:r>
              <a:rPr lang="nl-NL" dirty="0"/>
              <a:t> in </a:t>
            </a:r>
            <a:r>
              <a:rPr lang="nl-NL" dirty="0" err="1"/>
              <a:t>tourism</a:t>
            </a:r>
            <a:r>
              <a:rPr lang="nl-NL" dirty="0"/>
              <a:t>, these </a:t>
            </a:r>
            <a:r>
              <a:rPr lang="nl-NL" dirty="0" err="1"/>
              <a:t>narrative</a:t>
            </a:r>
            <a:r>
              <a:rPr lang="nl-NL" dirty="0"/>
              <a:t> discourses are </a:t>
            </a:r>
            <a:r>
              <a:rPr lang="nl-NL" dirty="0" err="1"/>
              <a:t>increasingly</a:t>
            </a:r>
            <a:r>
              <a:rPr lang="nl-NL" dirty="0"/>
              <a:t> shared on </a:t>
            </a:r>
            <a:r>
              <a:rPr lang="nl-NL" dirty="0" err="1"/>
              <a:t>social</a:t>
            </a:r>
            <a:r>
              <a:rPr lang="nl-NL" dirty="0"/>
              <a:t> media, </a:t>
            </a:r>
            <a:r>
              <a:rPr lang="nl-NL" dirty="0" err="1"/>
              <a:t>blending</a:t>
            </a:r>
            <a:r>
              <a:rPr lang="nl-NL" dirty="0"/>
              <a:t> </a:t>
            </a:r>
            <a:r>
              <a:rPr lang="nl-NL" dirty="0" err="1"/>
              <a:t>text</a:t>
            </a:r>
            <a:r>
              <a:rPr lang="nl-NL" dirty="0"/>
              <a:t>, images, </a:t>
            </a:r>
            <a:r>
              <a:rPr lang="nl-NL" dirty="0" err="1"/>
              <a:t>and</a:t>
            </a:r>
            <a:r>
              <a:rPr lang="nl-NL" dirty="0"/>
              <a:t> </a:t>
            </a:r>
            <a:r>
              <a:rPr lang="nl-NL" dirty="0" err="1"/>
              <a:t>videos</a:t>
            </a:r>
            <a:r>
              <a:rPr lang="nl-NL" dirty="0"/>
              <a:t> (e.g., </a:t>
            </a:r>
            <a:r>
              <a:rPr lang="nl-NL" dirty="0" err="1"/>
              <a:t>travel</a:t>
            </a:r>
            <a:r>
              <a:rPr lang="nl-NL" dirty="0"/>
              <a:t> blogs, Facebook). </a:t>
            </a:r>
          </a:p>
          <a:p>
            <a:pPr lvl="2"/>
            <a:r>
              <a:rPr lang="nl-NL" dirty="0"/>
              <a:t> - </a:t>
            </a:r>
            <a:r>
              <a:rPr lang="nl-NL" dirty="0" err="1"/>
              <a:t>Travelers</a:t>
            </a:r>
            <a:r>
              <a:rPr lang="nl-NL" dirty="0"/>
              <a:t> first listen </a:t>
            </a:r>
            <a:r>
              <a:rPr lang="nl-NL" dirty="0" err="1"/>
              <a:t>to</a:t>
            </a:r>
            <a:r>
              <a:rPr lang="nl-NL" dirty="0"/>
              <a:t> </a:t>
            </a:r>
            <a:r>
              <a:rPr lang="nl-NL" dirty="0" err="1"/>
              <a:t>stories</a:t>
            </a:r>
            <a:r>
              <a:rPr lang="nl-NL" dirty="0"/>
              <a:t> </a:t>
            </a:r>
            <a:r>
              <a:rPr lang="nl-NL" dirty="0" err="1"/>
              <a:t>from</a:t>
            </a:r>
            <a:r>
              <a:rPr lang="nl-NL" dirty="0"/>
              <a:t> </a:t>
            </a:r>
            <a:r>
              <a:rPr lang="nl-NL" dirty="0" err="1"/>
              <a:t>others</a:t>
            </a:r>
            <a:r>
              <a:rPr lang="nl-NL" dirty="0"/>
              <a:t> </a:t>
            </a:r>
            <a:r>
              <a:rPr lang="nl-NL" dirty="0" err="1"/>
              <a:t>and</a:t>
            </a:r>
            <a:r>
              <a:rPr lang="nl-NL" dirty="0"/>
              <a:t> </a:t>
            </a:r>
            <a:r>
              <a:rPr lang="nl-NL" dirty="0" err="1"/>
              <a:t>then</a:t>
            </a:r>
            <a:r>
              <a:rPr lang="nl-NL" dirty="0"/>
              <a:t> </a:t>
            </a:r>
            <a:r>
              <a:rPr lang="nl-NL" dirty="0" err="1"/>
              <a:t>create</a:t>
            </a:r>
            <a:r>
              <a:rPr lang="nl-NL" dirty="0"/>
              <a:t> </a:t>
            </a:r>
            <a:r>
              <a:rPr lang="nl-NL" dirty="0" err="1"/>
              <a:t>their</a:t>
            </a:r>
            <a:r>
              <a:rPr lang="nl-NL" dirty="0"/>
              <a:t> </a:t>
            </a:r>
            <a:r>
              <a:rPr lang="nl-NL" dirty="0" err="1"/>
              <a:t>own</a:t>
            </a:r>
            <a:r>
              <a:rPr lang="nl-NL" dirty="0"/>
              <a:t>, </a:t>
            </a:r>
            <a:r>
              <a:rPr lang="nl-NL" dirty="0" err="1"/>
              <a:t>which</a:t>
            </a:r>
            <a:r>
              <a:rPr lang="nl-NL" dirty="0"/>
              <a:t> </a:t>
            </a:r>
            <a:r>
              <a:rPr lang="nl-NL" dirty="0" err="1"/>
              <a:t>can</a:t>
            </a:r>
            <a:r>
              <a:rPr lang="nl-NL" dirty="0"/>
              <a:t> </a:t>
            </a:r>
            <a:r>
              <a:rPr lang="nl-NL" dirty="0" err="1"/>
              <a:t>be</a:t>
            </a:r>
            <a:r>
              <a:rPr lang="nl-NL" dirty="0"/>
              <a:t> shared </a:t>
            </a:r>
            <a:r>
              <a:rPr lang="nl-NL" dirty="0" err="1"/>
              <a:t>during</a:t>
            </a:r>
            <a:r>
              <a:rPr lang="nl-NL" dirty="0"/>
              <a:t> </a:t>
            </a:r>
            <a:r>
              <a:rPr lang="nl-NL" dirty="0" err="1"/>
              <a:t>the</a:t>
            </a:r>
            <a:r>
              <a:rPr lang="nl-NL" dirty="0"/>
              <a:t> trip or </a:t>
            </a:r>
            <a:r>
              <a:rPr lang="nl-NL" dirty="0" err="1"/>
              <a:t>afterward</a:t>
            </a:r>
            <a:r>
              <a:rPr lang="nl-NL" dirty="0"/>
              <a:t>, </a:t>
            </a:r>
            <a:r>
              <a:rPr lang="nl-NL" dirty="0" err="1"/>
              <a:t>influencing</a:t>
            </a:r>
            <a:r>
              <a:rPr lang="nl-NL" dirty="0"/>
              <a:t> </a:t>
            </a:r>
            <a:r>
              <a:rPr lang="nl-NL" dirty="0" err="1"/>
              <a:t>other</a:t>
            </a:r>
            <a:r>
              <a:rPr lang="nl-NL" dirty="0"/>
              <a:t> </a:t>
            </a:r>
            <a:r>
              <a:rPr lang="nl-NL" dirty="0" err="1"/>
              <a:t>travelers</a:t>
            </a:r>
            <a:r>
              <a:rPr lang="nl-NL" dirty="0"/>
              <a:t>’ </a:t>
            </a:r>
            <a:r>
              <a:rPr lang="nl-NL" dirty="0" err="1"/>
              <a:t>behavior</a:t>
            </a:r>
            <a:r>
              <a:rPr lang="nl-NL" dirty="0"/>
              <a:t> </a:t>
            </a:r>
            <a:r>
              <a:rPr lang="nl-NL" dirty="0" err="1"/>
              <a:t>and</a:t>
            </a:r>
            <a:r>
              <a:rPr lang="nl-NL" dirty="0"/>
              <a:t> </a:t>
            </a:r>
            <a:r>
              <a:rPr lang="nl-NL" dirty="0" err="1"/>
              <a:t>impacting</a:t>
            </a:r>
            <a:r>
              <a:rPr lang="nl-NL" dirty="0"/>
              <a:t> </a:t>
            </a:r>
            <a:r>
              <a:rPr lang="nl-NL" dirty="0" err="1"/>
              <a:t>the</a:t>
            </a:r>
            <a:r>
              <a:rPr lang="nl-NL" dirty="0"/>
              <a:t> image of </a:t>
            </a:r>
            <a:r>
              <a:rPr lang="nl-NL" dirty="0" err="1"/>
              <a:t>tourism</a:t>
            </a:r>
            <a:r>
              <a:rPr lang="nl-NL" dirty="0"/>
              <a:t> operators </a:t>
            </a:r>
            <a:r>
              <a:rPr lang="nl-NL" dirty="0" err="1"/>
              <a:t>and</a:t>
            </a:r>
            <a:r>
              <a:rPr lang="nl-NL" dirty="0"/>
              <a:t> </a:t>
            </a:r>
            <a:r>
              <a:rPr lang="nl-NL" dirty="0" err="1"/>
              <a:t>destinations</a:t>
            </a:r>
            <a:r>
              <a:rPr lang="nl-NL" dirty="0"/>
              <a:t>. </a:t>
            </a:r>
          </a:p>
          <a:p>
            <a:pPr lvl="2"/>
            <a:r>
              <a:rPr lang="nl-NL" dirty="0"/>
              <a:t> - First-hand </a:t>
            </a:r>
            <a:r>
              <a:rPr lang="nl-NL" dirty="0" err="1"/>
              <a:t>stories</a:t>
            </a:r>
            <a:r>
              <a:rPr lang="nl-NL" dirty="0"/>
              <a:t> are </a:t>
            </a:r>
            <a:r>
              <a:rPr lang="nl-NL" dirty="0" err="1"/>
              <a:t>seen</a:t>
            </a:r>
            <a:r>
              <a:rPr lang="nl-NL" dirty="0"/>
              <a:t> as more </a:t>
            </a:r>
            <a:r>
              <a:rPr lang="nl-NL" dirty="0" err="1"/>
              <a:t>credible</a:t>
            </a:r>
            <a:r>
              <a:rPr lang="nl-NL" dirty="0"/>
              <a:t> </a:t>
            </a:r>
            <a:r>
              <a:rPr lang="nl-NL" dirty="0" err="1"/>
              <a:t>and</a:t>
            </a:r>
            <a:r>
              <a:rPr lang="nl-NL" dirty="0"/>
              <a:t> </a:t>
            </a:r>
            <a:r>
              <a:rPr lang="nl-NL" dirty="0" err="1"/>
              <a:t>valid</a:t>
            </a:r>
            <a:r>
              <a:rPr lang="nl-NL" dirty="0"/>
              <a:t> </a:t>
            </a:r>
            <a:r>
              <a:rPr lang="nl-NL" dirty="0" err="1"/>
              <a:t>because</a:t>
            </a:r>
            <a:r>
              <a:rPr lang="nl-NL" dirty="0"/>
              <a:t> </a:t>
            </a:r>
            <a:r>
              <a:rPr lang="nl-NL" dirty="0" err="1"/>
              <a:t>they</a:t>
            </a:r>
            <a:r>
              <a:rPr lang="nl-NL" dirty="0"/>
              <a:t> </a:t>
            </a:r>
            <a:r>
              <a:rPr lang="nl-NL" dirty="0" err="1"/>
              <a:t>provide</a:t>
            </a:r>
            <a:r>
              <a:rPr lang="nl-NL" dirty="0"/>
              <a:t> direct </a:t>
            </a:r>
            <a:r>
              <a:rPr lang="nl-NL" dirty="0" err="1"/>
              <a:t>experiences</a:t>
            </a:r>
            <a:r>
              <a:rPr lang="nl-NL" dirty="0"/>
              <a:t>. For a story </a:t>
            </a:r>
            <a:r>
              <a:rPr lang="nl-NL" dirty="0" err="1"/>
              <a:t>to</a:t>
            </a:r>
            <a:r>
              <a:rPr lang="nl-NL" dirty="0"/>
              <a:t> </a:t>
            </a:r>
            <a:r>
              <a:rPr lang="nl-NL" dirty="0" err="1"/>
              <a:t>be</a:t>
            </a:r>
            <a:r>
              <a:rPr lang="nl-NL" dirty="0"/>
              <a:t> </a:t>
            </a:r>
            <a:r>
              <a:rPr lang="nl-NL" dirty="0" err="1"/>
              <a:t>memorable</a:t>
            </a:r>
            <a:r>
              <a:rPr lang="nl-NL" dirty="0"/>
              <a:t> </a:t>
            </a:r>
            <a:r>
              <a:rPr lang="nl-NL" dirty="0" err="1"/>
              <a:t>and</a:t>
            </a:r>
            <a:r>
              <a:rPr lang="nl-NL" dirty="0"/>
              <a:t> </a:t>
            </a:r>
            <a:r>
              <a:rPr lang="nl-NL" dirty="0" err="1"/>
              <a:t>worth</a:t>
            </a:r>
            <a:r>
              <a:rPr lang="nl-NL" dirty="0"/>
              <a:t> telling, </a:t>
            </a:r>
            <a:r>
              <a:rPr lang="nl-NL" dirty="0" err="1"/>
              <a:t>it</a:t>
            </a:r>
            <a:r>
              <a:rPr lang="nl-NL" dirty="0"/>
              <a:t> must </a:t>
            </a:r>
            <a:r>
              <a:rPr lang="nl-NL" dirty="0" err="1"/>
              <a:t>be</a:t>
            </a:r>
            <a:r>
              <a:rPr lang="nl-NL" dirty="0"/>
              <a:t> </a:t>
            </a:r>
            <a:r>
              <a:rPr lang="nl-NL" dirty="0" err="1"/>
              <a:t>registered</a:t>
            </a:r>
            <a:r>
              <a:rPr lang="nl-NL" dirty="0"/>
              <a:t> in </a:t>
            </a:r>
            <a:r>
              <a:rPr lang="nl-NL" dirty="0" err="1"/>
              <a:t>the</a:t>
            </a:r>
            <a:r>
              <a:rPr lang="nl-NL" dirty="0"/>
              <a:t> </a:t>
            </a:r>
            <a:r>
              <a:rPr lang="nl-NL" dirty="0" err="1"/>
              <a:t>traveler’s</a:t>
            </a:r>
            <a:r>
              <a:rPr lang="nl-NL" dirty="0"/>
              <a:t> </a:t>
            </a:r>
            <a:r>
              <a:rPr lang="nl-NL" dirty="0" err="1"/>
              <a:t>autobiographical</a:t>
            </a:r>
            <a:r>
              <a:rPr lang="nl-NL" dirty="0"/>
              <a:t> memory, </a:t>
            </a:r>
            <a:r>
              <a:rPr lang="nl-NL" dirty="0" err="1"/>
              <a:t>which</a:t>
            </a:r>
            <a:r>
              <a:rPr lang="nl-NL" dirty="0"/>
              <a:t> </a:t>
            </a:r>
            <a:r>
              <a:rPr lang="nl-NL" dirty="0" err="1"/>
              <a:t>can</a:t>
            </a:r>
            <a:r>
              <a:rPr lang="nl-NL" dirty="0"/>
              <a:t> </a:t>
            </a:r>
            <a:r>
              <a:rPr lang="nl-NL" dirty="0" err="1"/>
              <a:t>vary</a:t>
            </a:r>
            <a:r>
              <a:rPr lang="nl-NL" dirty="0"/>
              <a:t> </a:t>
            </a:r>
            <a:r>
              <a:rPr lang="nl-NL" dirty="0" err="1"/>
              <a:t>based</a:t>
            </a:r>
            <a:r>
              <a:rPr lang="nl-NL" dirty="0"/>
              <a:t> on factors like </a:t>
            </a:r>
            <a:r>
              <a:rPr lang="nl-NL" dirty="0" err="1"/>
              <a:t>age</a:t>
            </a:r>
            <a:r>
              <a:rPr lang="nl-NL" dirty="0"/>
              <a:t>, gender, </a:t>
            </a:r>
            <a:r>
              <a:rPr lang="nl-NL" dirty="0" err="1"/>
              <a:t>and</a:t>
            </a:r>
            <a:r>
              <a:rPr lang="nl-NL" dirty="0"/>
              <a:t> life stage.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52</a:t>
            </a:fld>
            <a:endParaRPr lang="nl-NL"/>
          </a:p>
        </p:txBody>
      </p:sp>
    </p:spTree>
    <p:extLst>
      <p:ext uri="{BB962C8B-B14F-4D97-AF65-F5344CB8AC3E}">
        <p14:creationId xmlns:p14="http://schemas.microsoft.com/office/powerpoint/2010/main" val="3576849251"/>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30691" y="1268760"/>
            <a:ext cx="11472909" cy="4752528"/>
          </a:xfrm>
        </p:spPr>
        <p:txBody>
          <a:bodyPr>
            <a:normAutofit/>
          </a:bodyPr>
          <a:lstStyle/>
          <a:p>
            <a:pPr lvl="2"/>
            <a:r>
              <a:rPr lang="nl-NL" b="1" dirty="0"/>
              <a:t>8.1- </a:t>
            </a:r>
            <a:r>
              <a:rPr lang="nl-NL" b="1" dirty="0" err="1"/>
              <a:t>Tourism</a:t>
            </a:r>
            <a:r>
              <a:rPr lang="nl-NL" b="1" dirty="0"/>
              <a:t> </a:t>
            </a:r>
            <a:r>
              <a:rPr lang="nl-NL" b="1" dirty="0" err="1"/>
              <a:t>Experience</a:t>
            </a:r>
            <a:r>
              <a:rPr lang="nl-NL" b="1" dirty="0"/>
              <a:t> </a:t>
            </a:r>
            <a:r>
              <a:rPr lang="nl-NL" b="1" dirty="0" err="1"/>
              <a:t>and</a:t>
            </a:r>
            <a:r>
              <a:rPr lang="nl-NL" b="1" dirty="0"/>
              <a:t> Storytelling</a:t>
            </a:r>
          </a:p>
          <a:p>
            <a:pPr lvl="2"/>
            <a:r>
              <a:rPr lang="nl-NL" b="1" dirty="0" err="1"/>
              <a:t>Researchers</a:t>
            </a:r>
            <a:r>
              <a:rPr lang="nl-NL" b="1" dirty="0"/>
              <a:t> have </a:t>
            </a:r>
            <a:r>
              <a:rPr lang="nl-NL" b="1" dirty="0" err="1"/>
              <a:t>identified</a:t>
            </a:r>
            <a:r>
              <a:rPr lang="nl-NL" b="1" dirty="0"/>
              <a:t> </a:t>
            </a:r>
            <a:r>
              <a:rPr lang="nl-NL" b="1" dirty="0" err="1"/>
              <a:t>four</a:t>
            </a:r>
            <a:r>
              <a:rPr lang="nl-NL" b="1" dirty="0"/>
              <a:t> </a:t>
            </a:r>
            <a:r>
              <a:rPr lang="nl-NL" b="1" dirty="0" err="1"/>
              <a:t>dimensions</a:t>
            </a:r>
            <a:r>
              <a:rPr lang="nl-NL" b="1" dirty="0"/>
              <a:t> </a:t>
            </a:r>
            <a:r>
              <a:rPr lang="nl-NL" b="1" dirty="0" err="1"/>
              <a:t>that</a:t>
            </a:r>
            <a:r>
              <a:rPr lang="nl-NL" b="1" dirty="0"/>
              <a:t> make </a:t>
            </a:r>
            <a:r>
              <a:rPr lang="nl-NL" b="1" dirty="0" err="1"/>
              <a:t>experiences</a:t>
            </a:r>
            <a:r>
              <a:rPr lang="nl-NL" b="1" dirty="0"/>
              <a:t> </a:t>
            </a:r>
            <a:r>
              <a:rPr lang="nl-NL" b="1" dirty="0" err="1"/>
              <a:t>memorable</a:t>
            </a:r>
            <a:r>
              <a:rPr lang="nl-NL" b="1" dirty="0"/>
              <a:t>:</a:t>
            </a:r>
          </a:p>
          <a:p>
            <a:pPr lvl="2"/>
            <a:r>
              <a:rPr lang="nl-NL" b="1" dirty="0"/>
              <a:t>Affect</a:t>
            </a:r>
            <a:r>
              <a:rPr lang="nl-NL" dirty="0"/>
              <a:t>:</a:t>
            </a:r>
          </a:p>
          <a:p>
            <a:pPr lvl="2"/>
            <a:r>
              <a:rPr lang="nl-NL" dirty="0"/>
              <a:t>- </a:t>
            </a:r>
            <a:r>
              <a:rPr lang="nl-NL" dirty="0" err="1"/>
              <a:t>Positive</a:t>
            </a:r>
            <a:r>
              <a:rPr lang="nl-NL" dirty="0"/>
              <a:t> </a:t>
            </a:r>
            <a:r>
              <a:rPr lang="nl-NL" dirty="0" err="1"/>
              <a:t>emotions</a:t>
            </a:r>
            <a:r>
              <a:rPr lang="nl-NL" dirty="0"/>
              <a:t> are more </a:t>
            </a:r>
            <a:r>
              <a:rPr lang="nl-NL" dirty="0" err="1"/>
              <a:t>likely</a:t>
            </a:r>
            <a:r>
              <a:rPr lang="nl-NL" dirty="0"/>
              <a:t> </a:t>
            </a:r>
            <a:r>
              <a:rPr lang="nl-NL" dirty="0" err="1"/>
              <a:t>to</a:t>
            </a:r>
            <a:r>
              <a:rPr lang="nl-NL" dirty="0"/>
              <a:t> </a:t>
            </a:r>
            <a:r>
              <a:rPr lang="nl-NL" dirty="0" err="1"/>
              <a:t>be</a:t>
            </a:r>
            <a:r>
              <a:rPr lang="nl-NL" dirty="0"/>
              <a:t> </a:t>
            </a:r>
            <a:r>
              <a:rPr lang="nl-NL" dirty="0" err="1"/>
              <a:t>recalled</a:t>
            </a:r>
            <a:r>
              <a:rPr lang="nl-NL" dirty="0"/>
              <a:t> </a:t>
            </a:r>
            <a:r>
              <a:rPr lang="nl-NL" dirty="0" err="1"/>
              <a:t>than</a:t>
            </a:r>
            <a:r>
              <a:rPr lang="nl-NL" dirty="0"/>
              <a:t> </a:t>
            </a:r>
            <a:r>
              <a:rPr lang="nl-NL" dirty="0" err="1"/>
              <a:t>negative</a:t>
            </a:r>
            <a:r>
              <a:rPr lang="nl-NL" dirty="0"/>
              <a:t> </a:t>
            </a:r>
            <a:r>
              <a:rPr lang="nl-NL" dirty="0" err="1"/>
              <a:t>ones</a:t>
            </a:r>
            <a:r>
              <a:rPr lang="nl-NL" dirty="0"/>
              <a:t>, </a:t>
            </a:r>
            <a:r>
              <a:rPr lang="nl-NL" dirty="0" err="1"/>
              <a:t>and</a:t>
            </a:r>
            <a:r>
              <a:rPr lang="nl-NL" dirty="0"/>
              <a:t> </a:t>
            </a:r>
            <a:r>
              <a:rPr lang="nl-NL" dirty="0" err="1"/>
              <a:t>travelers</a:t>
            </a:r>
            <a:r>
              <a:rPr lang="nl-NL" dirty="0"/>
              <a:t> are more </a:t>
            </a:r>
            <a:r>
              <a:rPr lang="nl-NL" dirty="0" err="1"/>
              <a:t>likely</a:t>
            </a:r>
            <a:r>
              <a:rPr lang="nl-NL" dirty="0"/>
              <a:t> </a:t>
            </a:r>
            <a:r>
              <a:rPr lang="nl-NL" dirty="0" err="1"/>
              <a:t>to</a:t>
            </a:r>
            <a:r>
              <a:rPr lang="nl-NL" dirty="0"/>
              <a:t> share </a:t>
            </a:r>
            <a:r>
              <a:rPr lang="nl-NL" dirty="0" err="1"/>
              <a:t>detailed</a:t>
            </a:r>
            <a:r>
              <a:rPr lang="nl-NL" dirty="0"/>
              <a:t> </a:t>
            </a:r>
            <a:r>
              <a:rPr lang="nl-NL" dirty="0" err="1"/>
              <a:t>experiences</a:t>
            </a:r>
            <a:r>
              <a:rPr lang="nl-NL" dirty="0"/>
              <a:t> </a:t>
            </a:r>
            <a:r>
              <a:rPr lang="nl-NL" dirty="0" err="1"/>
              <a:t>when</a:t>
            </a:r>
            <a:r>
              <a:rPr lang="nl-NL" dirty="0"/>
              <a:t> </a:t>
            </a:r>
            <a:r>
              <a:rPr lang="nl-NL" dirty="0" err="1"/>
              <a:t>they</a:t>
            </a:r>
            <a:r>
              <a:rPr lang="nl-NL" dirty="0"/>
              <a:t> </a:t>
            </a:r>
            <a:r>
              <a:rPr lang="nl-NL" dirty="0" err="1"/>
              <a:t>evoke</a:t>
            </a:r>
            <a:r>
              <a:rPr lang="nl-NL" dirty="0"/>
              <a:t> </a:t>
            </a:r>
            <a:r>
              <a:rPr lang="nl-NL" dirty="0" err="1"/>
              <a:t>positive</a:t>
            </a:r>
            <a:r>
              <a:rPr lang="nl-NL" dirty="0"/>
              <a:t> </a:t>
            </a:r>
            <a:r>
              <a:rPr lang="nl-NL" dirty="0" err="1"/>
              <a:t>emotions</a:t>
            </a:r>
            <a:r>
              <a:rPr lang="nl-NL" dirty="0"/>
              <a:t>.</a:t>
            </a:r>
          </a:p>
          <a:p>
            <a:pPr lvl="2"/>
            <a:r>
              <a:rPr lang="nl-NL" b="1" dirty="0" err="1"/>
              <a:t>Expectations</a:t>
            </a:r>
            <a:r>
              <a:rPr lang="nl-NL" dirty="0"/>
              <a:t>:</a:t>
            </a:r>
          </a:p>
          <a:p>
            <a:pPr lvl="2"/>
            <a:r>
              <a:rPr lang="nl-NL" dirty="0"/>
              <a:t>- </a:t>
            </a:r>
            <a:r>
              <a:rPr lang="nl-NL" dirty="0" err="1"/>
              <a:t>Unexpected</a:t>
            </a:r>
            <a:r>
              <a:rPr lang="nl-NL" dirty="0"/>
              <a:t> events or surprises </a:t>
            </a:r>
            <a:r>
              <a:rPr lang="nl-NL" dirty="0" err="1"/>
              <a:t>during</a:t>
            </a:r>
            <a:r>
              <a:rPr lang="nl-NL" dirty="0"/>
              <a:t> </a:t>
            </a:r>
            <a:r>
              <a:rPr lang="nl-NL" dirty="0" err="1"/>
              <a:t>the</a:t>
            </a:r>
            <a:r>
              <a:rPr lang="nl-NL" dirty="0"/>
              <a:t> trip </a:t>
            </a:r>
            <a:r>
              <a:rPr lang="nl-NL" dirty="0" err="1"/>
              <a:t>can</a:t>
            </a:r>
            <a:r>
              <a:rPr lang="nl-NL" dirty="0"/>
              <a:t> </a:t>
            </a:r>
            <a:r>
              <a:rPr lang="nl-NL" dirty="0" err="1"/>
              <a:t>strengthen</a:t>
            </a:r>
            <a:r>
              <a:rPr lang="nl-NL" dirty="0"/>
              <a:t> </a:t>
            </a:r>
            <a:r>
              <a:rPr lang="nl-NL" dirty="0" err="1"/>
              <a:t>the</a:t>
            </a:r>
            <a:r>
              <a:rPr lang="nl-NL" dirty="0"/>
              <a:t> memory of </a:t>
            </a:r>
            <a:r>
              <a:rPr lang="nl-NL" dirty="0" err="1"/>
              <a:t>the</a:t>
            </a:r>
            <a:r>
              <a:rPr lang="nl-NL" dirty="0"/>
              <a:t> </a:t>
            </a:r>
            <a:r>
              <a:rPr lang="nl-NL" dirty="0" err="1"/>
              <a:t>experience</a:t>
            </a:r>
            <a:r>
              <a:rPr lang="nl-NL" dirty="0"/>
              <a:t>.</a:t>
            </a:r>
          </a:p>
          <a:p>
            <a:pPr lvl="2"/>
            <a:r>
              <a:rPr lang="nl-NL" b="1" dirty="0" err="1"/>
              <a:t>Consequentiality</a:t>
            </a:r>
            <a:r>
              <a:rPr lang="nl-NL" dirty="0"/>
              <a:t>: </a:t>
            </a:r>
          </a:p>
          <a:p>
            <a:pPr lvl="2"/>
            <a:r>
              <a:rPr lang="nl-NL" dirty="0"/>
              <a:t>- The </a:t>
            </a:r>
            <a:r>
              <a:rPr lang="nl-NL" dirty="0" err="1"/>
              <a:t>outcomes</a:t>
            </a:r>
            <a:r>
              <a:rPr lang="nl-NL" dirty="0"/>
              <a:t> of </a:t>
            </a:r>
            <a:r>
              <a:rPr lang="nl-NL" dirty="0" err="1"/>
              <a:t>the</a:t>
            </a:r>
            <a:r>
              <a:rPr lang="nl-NL" dirty="0"/>
              <a:t> trip, </a:t>
            </a:r>
            <a:r>
              <a:rPr lang="nl-NL" dirty="0" err="1"/>
              <a:t>such</a:t>
            </a:r>
            <a:r>
              <a:rPr lang="nl-NL" dirty="0"/>
              <a:t> as </a:t>
            </a:r>
            <a:r>
              <a:rPr lang="nl-NL" dirty="0" err="1"/>
              <a:t>forming</a:t>
            </a:r>
            <a:r>
              <a:rPr lang="nl-NL" dirty="0"/>
              <a:t> new </a:t>
            </a:r>
            <a:r>
              <a:rPr lang="nl-NL" dirty="0" err="1"/>
              <a:t>relationships</a:t>
            </a:r>
            <a:r>
              <a:rPr lang="nl-NL" dirty="0"/>
              <a:t>, </a:t>
            </a:r>
            <a:r>
              <a:rPr lang="nl-NL" dirty="0" err="1"/>
              <a:t>intellectual</a:t>
            </a:r>
            <a:r>
              <a:rPr lang="nl-NL" dirty="0"/>
              <a:t> </a:t>
            </a:r>
            <a:r>
              <a:rPr lang="nl-NL" dirty="0" err="1"/>
              <a:t>growth</a:t>
            </a:r>
            <a:r>
              <a:rPr lang="nl-NL" dirty="0"/>
              <a:t>, </a:t>
            </a:r>
            <a:r>
              <a:rPr lang="nl-NL" dirty="0" err="1"/>
              <a:t>self-discovery</a:t>
            </a:r>
            <a:r>
              <a:rPr lang="nl-NL" dirty="0"/>
              <a:t>, or </a:t>
            </a:r>
            <a:r>
              <a:rPr lang="nl-NL" dirty="0" err="1"/>
              <a:t>overcoming</a:t>
            </a:r>
            <a:r>
              <a:rPr lang="nl-NL" dirty="0"/>
              <a:t> </a:t>
            </a:r>
            <a:r>
              <a:rPr lang="nl-NL" dirty="0" err="1"/>
              <a:t>challenges</a:t>
            </a:r>
            <a:r>
              <a:rPr lang="nl-NL" dirty="0"/>
              <a:t>, make </a:t>
            </a:r>
            <a:r>
              <a:rPr lang="nl-NL" dirty="0" err="1"/>
              <a:t>experiences</a:t>
            </a:r>
            <a:r>
              <a:rPr lang="nl-NL" dirty="0"/>
              <a:t> more </a:t>
            </a:r>
            <a:r>
              <a:rPr lang="nl-NL" dirty="0" err="1"/>
              <a:t>memorable</a:t>
            </a:r>
            <a:r>
              <a:rPr lang="nl-NL" dirty="0"/>
              <a:t>.</a:t>
            </a:r>
          </a:p>
          <a:p>
            <a:pPr lvl="2"/>
            <a:r>
              <a:rPr lang="nl-NL" b="1" dirty="0" err="1"/>
              <a:t>Recollection</a:t>
            </a:r>
            <a:r>
              <a:rPr lang="nl-NL" dirty="0"/>
              <a:t>:</a:t>
            </a:r>
          </a:p>
          <a:p>
            <a:pPr lvl="2"/>
            <a:r>
              <a:rPr lang="nl-NL" dirty="0"/>
              <a:t>- </a:t>
            </a:r>
            <a:r>
              <a:rPr lang="nl-NL" dirty="0" err="1"/>
              <a:t>Efforts</a:t>
            </a:r>
            <a:r>
              <a:rPr lang="nl-NL" dirty="0"/>
              <a:t> </a:t>
            </a:r>
            <a:r>
              <a:rPr lang="nl-NL" dirty="0" err="1"/>
              <a:t>to</a:t>
            </a:r>
            <a:r>
              <a:rPr lang="nl-NL" dirty="0"/>
              <a:t> </a:t>
            </a:r>
            <a:r>
              <a:rPr lang="nl-NL" dirty="0" err="1"/>
              <a:t>remember</a:t>
            </a:r>
            <a:r>
              <a:rPr lang="nl-NL" dirty="0"/>
              <a:t> </a:t>
            </a:r>
            <a:r>
              <a:rPr lang="nl-NL" dirty="0" err="1"/>
              <a:t>the</a:t>
            </a:r>
            <a:r>
              <a:rPr lang="nl-NL" dirty="0"/>
              <a:t> </a:t>
            </a:r>
            <a:r>
              <a:rPr lang="nl-NL" dirty="0" err="1"/>
              <a:t>experience</a:t>
            </a:r>
            <a:r>
              <a:rPr lang="nl-NL" dirty="0"/>
              <a:t>, </a:t>
            </a:r>
            <a:r>
              <a:rPr lang="nl-NL" dirty="0" err="1"/>
              <a:t>aided</a:t>
            </a:r>
            <a:r>
              <a:rPr lang="nl-NL" dirty="0"/>
              <a:t> </a:t>
            </a:r>
            <a:r>
              <a:rPr lang="nl-NL" dirty="0" err="1"/>
              <a:t>by</a:t>
            </a:r>
            <a:r>
              <a:rPr lang="nl-NL" dirty="0"/>
              <a:t> </a:t>
            </a:r>
            <a:r>
              <a:rPr lang="nl-NL" dirty="0" err="1"/>
              <a:t>photographs</a:t>
            </a:r>
            <a:r>
              <a:rPr lang="nl-NL" dirty="0"/>
              <a:t>, </a:t>
            </a:r>
            <a:r>
              <a:rPr lang="nl-NL" dirty="0" err="1"/>
              <a:t>videos</a:t>
            </a:r>
            <a:r>
              <a:rPr lang="nl-NL" dirty="0"/>
              <a:t>, souvenirs, or </a:t>
            </a:r>
            <a:r>
              <a:rPr lang="nl-NL" dirty="0" err="1"/>
              <a:t>stories</a:t>
            </a:r>
            <a:r>
              <a:rPr lang="nl-NL" dirty="0"/>
              <a:t>, </a:t>
            </a:r>
            <a:r>
              <a:rPr lang="nl-NL" dirty="0" err="1"/>
              <a:t>contribute</a:t>
            </a:r>
            <a:r>
              <a:rPr lang="nl-NL" dirty="0"/>
              <a:t> </a:t>
            </a:r>
            <a:r>
              <a:rPr lang="nl-NL" dirty="0" err="1"/>
              <a:t>to</a:t>
            </a:r>
            <a:r>
              <a:rPr lang="nl-NL" dirty="0"/>
              <a:t> </a:t>
            </a:r>
            <a:r>
              <a:rPr lang="nl-NL" dirty="0" err="1"/>
              <a:t>how</a:t>
            </a:r>
            <a:r>
              <a:rPr lang="nl-NL" dirty="0"/>
              <a:t> </a:t>
            </a:r>
            <a:r>
              <a:rPr lang="nl-NL" dirty="0" err="1"/>
              <a:t>the</a:t>
            </a:r>
            <a:r>
              <a:rPr lang="nl-NL" dirty="0"/>
              <a:t> </a:t>
            </a:r>
            <a:r>
              <a:rPr lang="nl-NL" dirty="0" err="1"/>
              <a:t>experience</a:t>
            </a:r>
            <a:r>
              <a:rPr lang="nl-NL" dirty="0"/>
              <a:t> is </a:t>
            </a:r>
            <a:r>
              <a:rPr lang="nl-NL" dirty="0" err="1"/>
              <a:t>remembered</a:t>
            </a:r>
            <a:r>
              <a:rPr lang="nl-NL" dirty="0"/>
              <a:t> </a:t>
            </a:r>
            <a:r>
              <a:rPr lang="nl-NL" dirty="0" err="1"/>
              <a:t>and</a:t>
            </a:r>
            <a:r>
              <a:rPr lang="nl-NL" dirty="0"/>
              <a:t> shared.</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53</a:t>
            </a:fld>
            <a:endParaRPr lang="nl-NL"/>
          </a:p>
        </p:txBody>
      </p:sp>
    </p:spTree>
    <p:extLst>
      <p:ext uri="{BB962C8B-B14F-4D97-AF65-F5344CB8AC3E}">
        <p14:creationId xmlns:p14="http://schemas.microsoft.com/office/powerpoint/2010/main" val="1201871426"/>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30691" y="1268760"/>
            <a:ext cx="11472909" cy="4752528"/>
          </a:xfrm>
        </p:spPr>
        <p:txBody>
          <a:bodyPr>
            <a:normAutofit/>
          </a:bodyPr>
          <a:lstStyle/>
          <a:p>
            <a:pPr lvl="2"/>
            <a:r>
              <a:rPr lang="nl-NL" b="1" dirty="0"/>
              <a:t>8.2- </a:t>
            </a:r>
            <a:r>
              <a:rPr lang="nl-NL" b="1" dirty="0" err="1"/>
              <a:t>Motivations</a:t>
            </a:r>
            <a:r>
              <a:rPr lang="nl-NL" b="1" dirty="0"/>
              <a:t> </a:t>
            </a:r>
            <a:r>
              <a:rPr lang="nl-NL" b="1" dirty="0" err="1"/>
              <a:t>for</a:t>
            </a:r>
            <a:r>
              <a:rPr lang="nl-NL" b="1" dirty="0"/>
              <a:t> </a:t>
            </a:r>
            <a:r>
              <a:rPr lang="nl-NL" b="1" dirty="0" err="1"/>
              <a:t>Sharing</a:t>
            </a:r>
            <a:r>
              <a:rPr lang="nl-NL" b="1" dirty="0"/>
              <a:t> Travel </a:t>
            </a:r>
            <a:r>
              <a:rPr lang="nl-NL" b="1" dirty="0" err="1"/>
              <a:t>Experience</a:t>
            </a:r>
            <a:endParaRPr lang="nl-NL" b="1" dirty="0"/>
          </a:p>
          <a:p>
            <a:pPr lvl="2" algn="just"/>
            <a:r>
              <a:rPr lang="nl-NL" dirty="0"/>
              <a:t>- The </a:t>
            </a:r>
            <a:r>
              <a:rPr lang="nl-NL" dirty="0" err="1"/>
              <a:t>motivations</a:t>
            </a:r>
            <a:r>
              <a:rPr lang="nl-NL" dirty="0"/>
              <a:t> </a:t>
            </a:r>
            <a:r>
              <a:rPr lang="nl-NL" dirty="0" err="1"/>
              <a:t>behind</a:t>
            </a:r>
            <a:r>
              <a:rPr lang="nl-NL" dirty="0"/>
              <a:t> </a:t>
            </a:r>
            <a:r>
              <a:rPr lang="nl-NL" dirty="0" err="1"/>
              <a:t>customers</a:t>
            </a:r>
            <a:r>
              <a:rPr lang="nl-NL" dirty="0"/>
              <a:t> </a:t>
            </a:r>
            <a:r>
              <a:rPr lang="nl-NL" dirty="0" err="1"/>
              <a:t>sharing</a:t>
            </a:r>
            <a:r>
              <a:rPr lang="nl-NL" dirty="0"/>
              <a:t> word-of-</a:t>
            </a:r>
            <a:r>
              <a:rPr lang="nl-NL" dirty="0" err="1"/>
              <a:t>mouth</a:t>
            </a:r>
            <a:r>
              <a:rPr lang="nl-NL" dirty="0"/>
              <a:t> online </a:t>
            </a:r>
            <a:r>
              <a:rPr lang="nl-NL" dirty="0" err="1"/>
              <a:t>involve</a:t>
            </a:r>
            <a:r>
              <a:rPr lang="nl-NL" dirty="0"/>
              <a:t> </a:t>
            </a:r>
            <a:r>
              <a:rPr lang="nl-NL" dirty="0" err="1"/>
              <a:t>both</a:t>
            </a:r>
            <a:r>
              <a:rPr lang="nl-NL" dirty="0"/>
              <a:t> </a:t>
            </a:r>
            <a:r>
              <a:rPr lang="nl-NL" dirty="0" err="1"/>
              <a:t>economic</a:t>
            </a:r>
            <a:r>
              <a:rPr lang="nl-NL" dirty="0"/>
              <a:t> </a:t>
            </a:r>
            <a:r>
              <a:rPr lang="nl-NL" dirty="0" err="1"/>
              <a:t>and</a:t>
            </a:r>
            <a:r>
              <a:rPr lang="nl-NL" dirty="0"/>
              <a:t> </a:t>
            </a:r>
            <a:r>
              <a:rPr lang="nl-NL" dirty="0" err="1"/>
              <a:t>social</a:t>
            </a:r>
            <a:r>
              <a:rPr lang="nl-NL" dirty="0"/>
              <a:t> </a:t>
            </a:r>
            <a:r>
              <a:rPr lang="nl-NL" dirty="0" err="1"/>
              <a:t>activities</a:t>
            </a:r>
            <a:r>
              <a:rPr lang="nl-NL" dirty="0"/>
              <a:t> </a:t>
            </a:r>
            <a:r>
              <a:rPr lang="nl-NL" dirty="0" err="1"/>
              <a:t>within</a:t>
            </a:r>
            <a:r>
              <a:rPr lang="nl-NL" dirty="0"/>
              <a:t> virtual </a:t>
            </a:r>
            <a:r>
              <a:rPr lang="nl-NL" dirty="0" err="1"/>
              <a:t>communities</a:t>
            </a:r>
            <a:r>
              <a:rPr lang="nl-NL" dirty="0"/>
              <a:t>. </a:t>
            </a:r>
          </a:p>
          <a:p>
            <a:pPr lvl="2" algn="just"/>
            <a:r>
              <a:rPr lang="nl-NL" dirty="0"/>
              <a:t>- These </a:t>
            </a:r>
            <a:r>
              <a:rPr lang="nl-NL" dirty="0" err="1"/>
              <a:t>motivations</a:t>
            </a:r>
            <a:r>
              <a:rPr lang="nl-NL" dirty="0"/>
              <a:t> </a:t>
            </a:r>
            <a:r>
              <a:rPr lang="nl-NL" dirty="0" err="1"/>
              <a:t>can</a:t>
            </a:r>
            <a:r>
              <a:rPr lang="nl-NL" dirty="0"/>
              <a:t> </a:t>
            </a:r>
            <a:r>
              <a:rPr lang="nl-NL" dirty="0" err="1"/>
              <a:t>be</a:t>
            </a:r>
            <a:r>
              <a:rPr lang="nl-NL" dirty="0"/>
              <a:t> </a:t>
            </a:r>
            <a:r>
              <a:rPr lang="nl-NL" dirty="0" err="1"/>
              <a:t>categorized</a:t>
            </a:r>
            <a:r>
              <a:rPr lang="nl-NL" dirty="0"/>
              <a:t> </a:t>
            </a:r>
            <a:r>
              <a:rPr lang="nl-NL" dirty="0" err="1"/>
              <a:t>into</a:t>
            </a:r>
            <a:r>
              <a:rPr lang="nl-NL" dirty="0"/>
              <a:t> five </a:t>
            </a:r>
            <a:r>
              <a:rPr lang="nl-NL" dirty="0" err="1"/>
              <a:t>main</a:t>
            </a:r>
            <a:r>
              <a:rPr lang="nl-NL" dirty="0"/>
              <a:t> types: </a:t>
            </a:r>
            <a:r>
              <a:rPr lang="nl-NL" b="1" dirty="0"/>
              <a:t>focus-</a:t>
            </a:r>
            <a:r>
              <a:rPr lang="nl-NL" b="1" dirty="0" err="1"/>
              <a:t>related</a:t>
            </a:r>
            <a:r>
              <a:rPr lang="nl-NL" b="1" dirty="0"/>
              <a:t> </a:t>
            </a:r>
            <a:r>
              <a:rPr lang="nl-NL" b="1" dirty="0" err="1"/>
              <a:t>utility</a:t>
            </a:r>
            <a:r>
              <a:rPr lang="nl-NL" b="1" dirty="0"/>
              <a:t>, </a:t>
            </a:r>
            <a:r>
              <a:rPr lang="nl-NL" b="1" dirty="0" err="1"/>
              <a:t>consumption</a:t>
            </a:r>
            <a:r>
              <a:rPr lang="nl-NL" b="1" dirty="0"/>
              <a:t> </a:t>
            </a:r>
            <a:r>
              <a:rPr lang="nl-NL" b="1" dirty="0" err="1"/>
              <a:t>utility</a:t>
            </a:r>
            <a:r>
              <a:rPr lang="nl-NL" b="1" dirty="0"/>
              <a:t>, </a:t>
            </a:r>
            <a:r>
              <a:rPr lang="nl-NL" b="1" dirty="0" err="1"/>
              <a:t>approval</a:t>
            </a:r>
            <a:r>
              <a:rPr lang="nl-NL" b="1" dirty="0"/>
              <a:t> </a:t>
            </a:r>
            <a:r>
              <a:rPr lang="nl-NL" b="1" dirty="0" err="1"/>
              <a:t>utility</a:t>
            </a:r>
            <a:r>
              <a:rPr lang="nl-NL" b="1" dirty="0"/>
              <a:t>, moderator-</a:t>
            </a:r>
            <a:r>
              <a:rPr lang="nl-NL" b="1" dirty="0" err="1"/>
              <a:t>related</a:t>
            </a:r>
            <a:r>
              <a:rPr lang="nl-NL" b="1" dirty="0"/>
              <a:t> </a:t>
            </a:r>
            <a:r>
              <a:rPr lang="nl-NL" b="1" dirty="0" err="1"/>
              <a:t>utility</a:t>
            </a:r>
            <a:r>
              <a:rPr lang="nl-NL" b="1" dirty="0"/>
              <a:t>, </a:t>
            </a:r>
            <a:r>
              <a:rPr lang="nl-NL" b="1" dirty="0" err="1"/>
              <a:t>and</a:t>
            </a:r>
            <a:r>
              <a:rPr lang="nl-NL" b="1" dirty="0"/>
              <a:t> </a:t>
            </a:r>
            <a:r>
              <a:rPr lang="nl-NL" b="1" dirty="0" err="1"/>
              <a:t>homeostasis</a:t>
            </a:r>
            <a:r>
              <a:rPr lang="nl-NL" b="1" dirty="0"/>
              <a:t> </a:t>
            </a:r>
            <a:r>
              <a:rPr lang="nl-NL" b="1" dirty="0" err="1"/>
              <a:t>utility</a:t>
            </a:r>
            <a:r>
              <a:rPr lang="nl-NL" dirty="0"/>
              <a:t>. </a:t>
            </a:r>
          </a:p>
          <a:p>
            <a:pPr lvl="2" algn="just"/>
            <a:r>
              <a:rPr lang="nl-NL" dirty="0"/>
              <a:t>- </a:t>
            </a:r>
            <a:r>
              <a:rPr lang="nl-NL" dirty="0" err="1"/>
              <a:t>Additionally</a:t>
            </a:r>
            <a:r>
              <a:rPr lang="nl-NL" dirty="0"/>
              <a:t>, </a:t>
            </a:r>
            <a:r>
              <a:rPr lang="nl-NL" dirty="0" err="1"/>
              <a:t>the</a:t>
            </a:r>
            <a:r>
              <a:rPr lang="nl-NL" dirty="0"/>
              <a:t> </a:t>
            </a:r>
            <a:r>
              <a:rPr lang="nl-NL" dirty="0" err="1"/>
              <a:t>reasons</a:t>
            </a:r>
            <a:r>
              <a:rPr lang="nl-NL" dirty="0"/>
              <a:t> </a:t>
            </a:r>
            <a:r>
              <a:rPr lang="nl-NL" dirty="0" err="1"/>
              <a:t>for</a:t>
            </a:r>
            <a:r>
              <a:rPr lang="nl-NL" dirty="0"/>
              <a:t> </a:t>
            </a:r>
            <a:r>
              <a:rPr lang="nl-NL" dirty="0" err="1"/>
              <a:t>sharing</a:t>
            </a:r>
            <a:r>
              <a:rPr lang="nl-NL" dirty="0"/>
              <a:t> </a:t>
            </a:r>
            <a:r>
              <a:rPr lang="nl-NL" dirty="0" err="1"/>
              <a:t>tourism</a:t>
            </a:r>
            <a:r>
              <a:rPr lang="nl-NL" dirty="0"/>
              <a:t> </a:t>
            </a:r>
            <a:r>
              <a:rPr lang="nl-NL" dirty="0" err="1"/>
              <a:t>experiences</a:t>
            </a:r>
            <a:r>
              <a:rPr lang="nl-NL" dirty="0"/>
              <a:t> </a:t>
            </a:r>
            <a:r>
              <a:rPr lang="nl-NL" dirty="0" err="1"/>
              <a:t>typically</a:t>
            </a:r>
            <a:r>
              <a:rPr lang="nl-NL" dirty="0"/>
              <a:t> </a:t>
            </a:r>
            <a:r>
              <a:rPr lang="nl-NL" dirty="0" err="1"/>
              <a:t>fall</a:t>
            </a:r>
            <a:r>
              <a:rPr lang="nl-NL" dirty="0"/>
              <a:t> </a:t>
            </a:r>
            <a:r>
              <a:rPr lang="nl-NL" dirty="0" err="1"/>
              <a:t>into</a:t>
            </a:r>
            <a:r>
              <a:rPr lang="nl-NL" dirty="0"/>
              <a:t> </a:t>
            </a:r>
            <a:r>
              <a:rPr lang="nl-NL" dirty="0" err="1"/>
              <a:t>three</a:t>
            </a:r>
            <a:r>
              <a:rPr lang="nl-NL" dirty="0"/>
              <a:t> </a:t>
            </a:r>
            <a:r>
              <a:rPr lang="nl-NL" dirty="0" err="1"/>
              <a:t>categories</a:t>
            </a:r>
            <a:r>
              <a:rPr lang="nl-NL" dirty="0"/>
              <a:t>: </a:t>
            </a:r>
            <a:r>
              <a:rPr lang="nl-NL" b="1" dirty="0" err="1"/>
              <a:t>individual</a:t>
            </a:r>
            <a:r>
              <a:rPr lang="nl-NL" b="1" dirty="0"/>
              <a:t> action </a:t>
            </a:r>
            <a:r>
              <a:rPr lang="nl-NL" b="1" dirty="0" err="1"/>
              <a:t>and</a:t>
            </a:r>
            <a:r>
              <a:rPr lang="nl-NL" b="1" dirty="0"/>
              <a:t> personal </a:t>
            </a:r>
            <a:r>
              <a:rPr lang="nl-NL" b="1" dirty="0" err="1"/>
              <a:t>cognition</a:t>
            </a:r>
            <a:r>
              <a:rPr lang="nl-NL" b="1" dirty="0"/>
              <a:t>, </a:t>
            </a:r>
            <a:r>
              <a:rPr lang="nl-NL" b="1" dirty="0" err="1"/>
              <a:t>self-centered</a:t>
            </a:r>
            <a:r>
              <a:rPr lang="nl-NL" b="1" dirty="0"/>
              <a:t> </a:t>
            </a:r>
            <a:r>
              <a:rPr lang="nl-NL" b="1" dirty="0" err="1"/>
              <a:t>motivations</a:t>
            </a:r>
            <a:r>
              <a:rPr lang="nl-NL" b="1" dirty="0"/>
              <a:t>, </a:t>
            </a:r>
            <a:r>
              <a:rPr lang="nl-NL" b="1" dirty="0" err="1"/>
              <a:t>and</a:t>
            </a:r>
            <a:r>
              <a:rPr lang="nl-NL" b="1" dirty="0"/>
              <a:t> community-</a:t>
            </a:r>
            <a:r>
              <a:rPr lang="nl-NL" b="1" dirty="0" err="1"/>
              <a:t>related</a:t>
            </a:r>
            <a:r>
              <a:rPr lang="nl-NL" b="1" dirty="0"/>
              <a:t> </a:t>
            </a:r>
            <a:r>
              <a:rPr lang="nl-NL" b="1" dirty="0" err="1"/>
              <a:t>motivations</a:t>
            </a:r>
            <a:r>
              <a:rPr lang="nl-NL" dirty="0"/>
              <a:t>. </a:t>
            </a:r>
          </a:p>
          <a:p>
            <a:pPr lvl="2" algn="just"/>
            <a:r>
              <a:rPr lang="nl-NL" dirty="0"/>
              <a:t>- </a:t>
            </a:r>
            <a:r>
              <a:rPr lang="nl-NL" dirty="0" err="1"/>
              <a:t>Based</a:t>
            </a:r>
            <a:r>
              <a:rPr lang="nl-NL" dirty="0"/>
              <a:t> on these </a:t>
            </a:r>
            <a:r>
              <a:rPr lang="nl-NL" dirty="0" err="1"/>
              <a:t>insights</a:t>
            </a:r>
            <a:r>
              <a:rPr lang="nl-NL" dirty="0"/>
              <a:t>, </a:t>
            </a:r>
            <a:r>
              <a:rPr lang="nl-NL" dirty="0" err="1"/>
              <a:t>two</a:t>
            </a:r>
            <a:r>
              <a:rPr lang="nl-NL" dirty="0"/>
              <a:t> </a:t>
            </a:r>
            <a:r>
              <a:rPr lang="nl-NL" dirty="0" err="1"/>
              <a:t>primary</a:t>
            </a:r>
            <a:r>
              <a:rPr lang="nl-NL" dirty="0"/>
              <a:t> </a:t>
            </a:r>
            <a:r>
              <a:rPr lang="nl-NL" dirty="0" err="1"/>
              <a:t>groups</a:t>
            </a:r>
            <a:r>
              <a:rPr lang="nl-NL" dirty="0"/>
              <a:t> of </a:t>
            </a:r>
            <a:r>
              <a:rPr lang="nl-NL" dirty="0" err="1"/>
              <a:t>motivations</a:t>
            </a:r>
            <a:r>
              <a:rPr lang="nl-NL" dirty="0"/>
              <a:t> </a:t>
            </a:r>
            <a:r>
              <a:rPr lang="nl-NL" dirty="0" err="1"/>
              <a:t>can</a:t>
            </a:r>
            <a:r>
              <a:rPr lang="nl-NL" dirty="0"/>
              <a:t> </a:t>
            </a:r>
            <a:r>
              <a:rPr lang="nl-NL" dirty="0" err="1"/>
              <a:t>be</a:t>
            </a:r>
            <a:r>
              <a:rPr lang="nl-NL" dirty="0"/>
              <a:t> </a:t>
            </a:r>
            <a:r>
              <a:rPr lang="nl-NL" dirty="0" err="1"/>
              <a:t>described</a:t>
            </a:r>
            <a:r>
              <a:rPr lang="nl-NL" dirty="0"/>
              <a:t> </a:t>
            </a:r>
            <a:r>
              <a:rPr lang="nl-NL" dirty="0" err="1"/>
              <a:t>for</a:t>
            </a:r>
            <a:r>
              <a:rPr lang="nl-NL" dirty="0"/>
              <a:t> </a:t>
            </a:r>
            <a:r>
              <a:rPr lang="nl-NL" dirty="0" err="1"/>
              <a:t>sharing</a:t>
            </a:r>
            <a:r>
              <a:rPr lang="nl-NL" dirty="0"/>
              <a:t> </a:t>
            </a:r>
            <a:r>
              <a:rPr lang="nl-NL" dirty="0" err="1"/>
              <a:t>travel</a:t>
            </a:r>
            <a:r>
              <a:rPr lang="nl-NL" dirty="0"/>
              <a:t> </a:t>
            </a:r>
            <a:r>
              <a:rPr lang="nl-NL" dirty="0" err="1"/>
              <a:t>experiences</a:t>
            </a:r>
            <a:r>
              <a:rPr lang="nl-NL" dirty="0"/>
              <a:t> online: </a:t>
            </a:r>
            <a:r>
              <a:rPr lang="nl-NL" b="1" dirty="0"/>
              <a:t>community-</a:t>
            </a:r>
            <a:r>
              <a:rPr lang="nl-NL" b="1" dirty="0" err="1"/>
              <a:t>related</a:t>
            </a:r>
            <a:r>
              <a:rPr lang="nl-NL" b="1" dirty="0"/>
              <a:t> </a:t>
            </a:r>
            <a:r>
              <a:rPr lang="nl-NL" b="1" dirty="0" err="1"/>
              <a:t>and</a:t>
            </a:r>
            <a:r>
              <a:rPr lang="nl-NL" b="1" dirty="0"/>
              <a:t> </a:t>
            </a:r>
            <a:r>
              <a:rPr lang="nl-NL" b="1" dirty="0" err="1"/>
              <a:t>self-centered</a:t>
            </a:r>
            <a:r>
              <a:rPr lang="nl-NL" b="1" dirty="0"/>
              <a:t> </a:t>
            </a:r>
            <a:r>
              <a:rPr lang="nl-NL" b="1" dirty="0" err="1"/>
              <a:t>motivations</a:t>
            </a:r>
            <a:r>
              <a:rPr lang="nl-NL" b="1"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54</a:t>
            </a:fld>
            <a:endParaRPr lang="nl-NL"/>
          </a:p>
        </p:txBody>
      </p:sp>
    </p:spTree>
    <p:extLst>
      <p:ext uri="{BB962C8B-B14F-4D97-AF65-F5344CB8AC3E}">
        <p14:creationId xmlns:p14="http://schemas.microsoft.com/office/powerpoint/2010/main" val="3911371804"/>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30691" y="1268760"/>
            <a:ext cx="11472909" cy="4752528"/>
          </a:xfrm>
        </p:spPr>
        <p:txBody>
          <a:bodyPr>
            <a:normAutofit/>
          </a:bodyPr>
          <a:lstStyle/>
          <a:p>
            <a:pPr lvl="2"/>
            <a:r>
              <a:rPr lang="nl-NL" b="1" dirty="0"/>
              <a:t>8.2- </a:t>
            </a:r>
            <a:r>
              <a:rPr lang="nl-NL" b="1" dirty="0" err="1"/>
              <a:t>Motivations</a:t>
            </a:r>
            <a:r>
              <a:rPr lang="nl-NL" b="1" dirty="0"/>
              <a:t> </a:t>
            </a:r>
            <a:r>
              <a:rPr lang="nl-NL" b="1" dirty="0" err="1"/>
              <a:t>for</a:t>
            </a:r>
            <a:r>
              <a:rPr lang="nl-NL" b="1" dirty="0"/>
              <a:t> </a:t>
            </a:r>
            <a:r>
              <a:rPr lang="nl-NL" b="1" dirty="0" err="1"/>
              <a:t>Sharing</a:t>
            </a:r>
            <a:r>
              <a:rPr lang="nl-NL" b="1" dirty="0"/>
              <a:t> Travel </a:t>
            </a:r>
            <a:r>
              <a:rPr lang="nl-NL" b="1" dirty="0" err="1"/>
              <a:t>Experience</a:t>
            </a:r>
            <a:endParaRPr lang="nl-NL" b="1" dirty="0"/>
          </a:p>
          <a:p>
            <a:pPr lvl="2" algn="just"/>
            <a:r>
              <a:rPr lang="nl-NL" dirty="0"/>
              <a:t>- The first </a:t>
            </a:r>
            <a:r>
              <a:rPr lang="nl-NL" dirty="0" err="1"/>
              <a:t>group</a:t>
            </a:r>
            <a:r>
              <a:rPr lang="nl-NL" dirty="0"/>
              <a:t> is </a:t>
            </a:r>
            <a:r>
              <a:rPr lang="nl-NL" dirty="0" err="1"/>
              <a:t>focused</a:t>
            </a:r>
            <a:r>
              <a:rPr lang="nl-NL" dirty="0"/>
              <a:t> on </a:t>
            </a:r>
            <a:r>
              <a:rPr lang="nl-NL" dirty="0" err="1"/>
              <a:t>adding</a:t>
            </a:r>
            <a:r>
              <a:rPr lang="nl-NL" dirty="0"/>
              <a:t> </a:t>
            </a:r>
            <a:r>
              <a:rPr lang="nl-NL" dirty="0" err="1"/>
              <a:t>value</a:t>
            </a:r>
            <a:r>
              <a:rPr lang="nl-NL" dirty="0"/>
              <a:t> </a:t>
            </a:r>
            <a:r>
              <a:rPr lang="nl-NL" dirty="0" err="1"/>
              <a:t>to</a:t>
            </a:r>
            <a:r>
              <a:rPr lang="nl-NL" dirty="0"/>
              <a:t> </a:t>
            </a:r>
            <a:r>
              <a:rPr lang="nl-NL" dirty="0" err="1"/>
              <a:t>the</a:t>
            </a:r>
            <a:r>
              <a:rPr lang="nl-NL" dirty="0"/>
              <a:t> community. It </a:t>
            </a:r>
            <a:r>
              <a:rPr lang="nl-NL" dirty="0" err="1"/>
              <a:t>includes</a:t>
            </a:r>
            <a:r>
              <a:rPr lang="nl-NL" dirty="0"/>
              <a:t> </a:t>
            </a:r>
            <a:r>
              <a:rPr lang="nl-NL" dirty="0" err="1"/>
              <a:t>the</a:t>
            </a:r>
            <a:r>
              <a:rPr lang="nl-NL" dirty="0"/>
              <a:t> </a:t>
            </a:r>
            <a:r>
              <a:rPr lang="nl-NL" dirty="0" err="1"/>
              <a:t>desire</a:t>
            </a:r>
            <a:r>
              <a:rPr lang="nl-NL" dirty="0"/>
              <a:t> </a:t>
            </a:r>
            <a:r>
              <a:rPr lang="nl-NL" dirty="0" err="1"/>
              <a:t>to</a:t>
            </a:r>
            <a:r>
              <a:rPr lang="nl-NL" dirty="0"/>
              <a:t> help </a:t>
            </a:r>
            <a:r>
              <a:rPr lang="nl-NL" dirty="0" err="1"/>
              <a:t>others</a:t>
            </a:r>
            <a:r>
              <a:rPr lang="nl-NL" dirty="0"/>
              <a:t> </a:t>
            </a:r>
            <a:r>
              <a:rPr lang="nl-NL" dirty="0" err="1"/>
              <a:t>by</a:t>
            </a:r>
            <a:r>
              <a:rPr lang="nl-NL" dirty="0"/>
              <a:t> </a:t>
            </a:r>
            <a:r>
              <a:rPr lang="nl-NL" dirty="0" err="1"/>
              <a:t>sharing</a:t>
            </a:r>
            <a:r>
              <a:rPr lang="nl-NL" dirty="0"/>
              <a:t>  </a:t>
            </a:r>
            <a:r>
              <a:rPr lang="nl-NL" dirty="0" err="1"/>
              <a:t>positive</a:t>
            </a:r>
            <a:r>
              <a:rPr lang="nl-NL" dirty="0"/>
              <a:t> </a:t>
            </a:r>
            <a:r>
              <a:rPr lang="nl-NL" dirty="0" err="1"/>
              <a:t>experiences</a:t>
            </a:r>
            <a:r>
              <a:rPr lang="nl-NL" dirty="0"/>
              <a:t>, </a:t>
            </a:r>
            <a:r>
              <a:rPr lang="nl-NL" dirty="0" err="1"/>
              <a:t>driven</a:t>
            </a:r>
            <a:r>
              <a:rPr lang="nl-NL" dirty="0"/>
              <a:t> </a:t>
            </a:r>
            <a:r>
              <a:rPr lang="nl-NL" dirty="0" err="1"/>
              <a:t>by</a:t>
            </a:r>
            <a:r>
              <a:rPr lang="nl-NL" dirty="0"/>
              <a:t> </a:t>
            </a:r>
            <a:r>
              <a:rPr lang="nl-NL" dirty="0" err="1"/>
              <a:t>altruism</a:t>
            </a:r>
            <a:r>
              <a:rPr lang="nl-NL" dirty="0"/>
              <a:t>, </a:t>
            </a:r>
            <a:r>
              <a:rPr lang="nl-NL" dirty="0" err="1"/>
              <a:t>with</a:t>
            </a:r>
            <a:r>
              <a:rPr lang="nl-NL" dirty="0"/>
              <a:t> </a:t>
            </a:r>
            <a:r>
              <a:rPr lang="nl-NL" dirty="0" err="1"/>
              <a:t>the</a:t>
            </a:r>
            <a:r>
              <a:rPr lang="nl-NL" dirty="0"/>
              <a:t> goal of </a:t>
            </a:r>
            <a:r>
              <a:rPr lang="nl-NL" dirty="0" err="1"/>
              <a:t>assisting</a:t>
            </a:r>
            <a:r>
              <a:rPr lang="nl-NL" dirty="0"/>
              <a:t> fellow </a:t>
            </a:r>
            <a:r>
              <a:rPr lang="nl-NL" dirty="0" err="1"/>
              <a:t>travelers</a:t>
            </a:r>
            <a:r>
              <a:rPr lang="nl-NL" dirty="0"/>
              <a:t>.</a:t>
            </a:r>
          </a:p>
          <a:p>
            <a:pPr lvl="2" algn="just"/>
            <a:r>
              <a:rPr lang="nl-NL" b="1" dirty="0" err="1"/>
              <a:t>Adding</a:t>
            </a:r>
            <a:r>
              <a:rPr lang="nl-NL" b="1" dirty="0"/>
              <a:t> Value </a:t>
            </a:r>
            <a:r>
              <a:rPr lang="nl-NL" b="1" dirty="0" err="1"/>
              <a:t>to</a:t>
            </a:r>
            <a:r>
              <a:rPr lang="nl-NL" b="1" dirty="0"/>
              <a:t> </a:t>
            </a:r>
            <a:r>
              <a:rPr lang="nl-NL" b="1" dirty="0" err="1"/>
              <a:t>the</a:t>
            </a:r>
            <a:r>
              <a:rPr lang="nl-NL" b="1" dirty="0"/>
              <a:t> Community:</a:t>
            </a:r>
          </a:p>
          <a:p>
            <a:pPr lvl="2" algn="just"/>
            <a:r>
              <a:rPr lang="nl-NL" dirty="0"/>
              <a:t>- </a:t>
            </a:r>
            <a:r>
              <a:rPr lang="nl-NL" dirty="0" err="1"/>
              <a:t>Travelers</a:t>
            </a:r>
            <a:r>
              <a:rPr lang="nl-NL" dirty="0"/>
              <a:t> share </a:t>
            </a:r>
            <a:r>
              <a:rPr lang="nl-NL" dirty="0" err="1"/>
              <a:t>their</a:t>
            </a:r>
            <a:r>
              <a:rPr lang="nl-NL" dirty="0"/>
              <a:t> </a:t>
            </a:r>
            <a:r>
              <a:rPr lang="nl-NL" dirty="0" err="1"/>
              <a:t>positive</a:t>
            </a:r>
            <a:r>
              <a:rPr lang="nl-NL" dirty="0"/>
              <a:t> </a:t>
            </a:r>
            <a:r>
              <a:rPr lang="nl-NL" dirty="0" err="1"/>
              <a:t>experiences</a:t>
            </a:r>
            <a:r>
              <a:rPr lang="nl-NL" dirty="0"/>
              <a:t> </a:t>
            </a:r>
            <a:r>
              <a:rPr lang="nl-NL" dirty="0" err="1"/>
              <a:t>to</a:t>
            </a:r>
            <a:r>
              <a:rPr lang="nl-NL" dirty="0"/>
              <a:t> help </a:t>
            </a:r>
            <a:r>
              <a:rPr lang="nl-NL" dirty="0" err="1"/>
              <a:t>others</a:t>
            </a:r>
            <a:r>
              <a:rPr lang="nl-NL" dirty="0"/>
              <a:t>, </a:t>
            </a:r>
            <a:r>
              <a:rPr lang="nl-NL" dirty="0" err="1"/>
              <a:t>showing</a:t>
            </a:r>
            <a:r>
              <a:rPr lang="nl-NL" dirty="0"/>
              <a:t> </a:t>
            </a:r>
            <a:r>
              <a:rPr lang="nl-NL" dirty="0" err="1"/>
              <a:t>altruism</a:t>
            </a:r>
            <a:r>
              <a:rPr lang="nl-NL" dirty="0"/>
              <a:t>.</a:t>
            </a:r>
          </a:p>
          <a:p>
            <a:pPr lvl="2" algn="just"/>
            <a:r>
              <a:rPr lang="nl-NL" dirty="0"/>
              <a:t>- </a:t>
            </a:r>
            <a:r>
              <a:rPr lang="nl-NL" dirty="0" err="1"/>
              <a:t>They</a:t>
            </a:r>
            <a:r>
              <a:rPr lang="nl-NL" dirty="0"/>
              <a:t> </a:t>
            </a:r>
            <a:r>
              <a:rPr lang="nl-NL" dirty="0" err="1"/>
              <a:t>also</a:t>
            </a:r>
            <a:r>
              <a:rPr lang="nl-NL" dirty="0"/>
              <a:t> </a:t>
            </a:r>
            <a:r>
              <a:rPr lang="nl-NL" dirty="0" err="1"/>
              <a:t>aim</a:t>
            </a:r>
            <a:r>
              <a:rPr lang="nl-NL" dirty="0"/>
              <a:t> </a:t>
            </a:r>
            <a:r>
              <a:rPr lang="nl-NL" dirty="0" err="1"/>
              <a:t>to</a:t>
            </a:r>
            <a:r>
              <a:rPr lang="nl-NL" dirty="0"/>
              <a:t> "</a:t>
            </a:r>
            <a:r>
              <a:rPr lang="nl-NL" dirty="0" err="1"/>
              <a:t>give</a:t>
            </a:r>
            <a:r>
              <a:rPr lang="nl-NL" dirty="0"/>
              <a:t> </a:t>
            </a:r>
            <a:r>
              <a:rPr lang="nl-NL" dirty="0" err="1"/>
              <a:t>something</a:t>
            </a:r>
            <a:r>
              <a:rPr lang="nl-NL" dirty="0"/>
              <a:t> in return" </a:t>
            </a:r>
            <a:r>
              <a:rPr lang="nl-NL" dirty="0" err="1"/>
              <a:t>to</a:t>
            </a:r>
            <a:r>
              <a:rPr lang="nl-NL" dirty="0"/>
              <a:t> </a:t>
            </a:r>
            <a:r>
              <a:rPr lang="nl-NL" dirty="0" err="1"/>
              <a:t>the</a:t>
            </a:r>
            <a:r>
              <a:rPr lang="nl-NL" dirty="0"/>
              <a:t> company </a:t>
            </a:r>
            <a:r>
              <a:rPr lang="nl-NL" dirty="0" err="1"/>
              <a:t>for</a:t>
            </a:r>
            <a:r>
              <a:rPr lang="nl-NL" dirty="0"/>
              <a:t> a </a:t>
            </a:r>
            <a:r>
              <a:rPr lang="nl-NL" dirty="0" err="1"/>
              <a:t>good</a:t>
            </a:r>
            <a:r>
              <a:rPr lang="nl-NL" dirty="0"/>
              <a:t> </a:t>
            </a:r>
            <a:r>
              <a:rPr lang="nl-NL" dirty="0" err="1"/>
              <a:t>experience</a:t>
            </a:r>
            <a:r>
              <a:rPr lang="nl-NL" dirty="0"/>
              <a:t>.</a:t>
            </a:r>
          </a:p>
          <a:p>
            <a:pPr lvl="2" algn="just"/>
            <a:r>
              <a:rPr lang="nl-NL" b="1" dirty="0" err="1"/>
              <a:t>Need</a:t>
            </a:r>
            <a:r>
              <a:rPr lang="nl-NL" b="1" dirty="0"/>
              <a:t> </a:t>
            </a:r>
            <a:r>
              <a:rPr lang="nl-NL" b="1" dirty="0" err="1"/>
              <a:t>for</a:t>
            </a:r>
            <a:r>
              <a:rPr lang="nl-NL" b="1" dirty="0"/>
              <a:t> </a:t>
            </a:r>
            <a:r>
              <a:rPr lang="nl-NL" b="1" dirty="0" err="1"/>
              <a:t>Social</a:t>
            </a:r>
            <a:r>
              <a:rPr lang="nl-NL" b="1" dirty="0"/>
              <a:t> Integration </a:t>
            </a:r>
            <a:r>
              <a:rPr lang="nl-NL" b="1" dirty="0" err="1"/>
              <a:t>and</a:t>
            </a:r>
            <a:r>
              <a:rPr lang="nl-NL" b="1" dirty="0"/>
              <a:t> </a:t>
            </a:r>
            <a:r>
              <a:rPr lang="nl-NL" b="1" dirty="0" err="1"/>
              <a:t>Belonging</a:t>
            </a:r>
            <a:r>
              <a:rPr lang="nl-NL" b="1" dirty="0"/>
              <a:t>:</a:t>
            </a:r>
          </a:p>
          <a:p>
            <a:pPr lvl="2" algn="just"/>
            <a:r>
              <a:rPr lang="nl-NL" dirty="0"/>
              <a:t>- </a:t>
            </a:r>
            <a:r>
              <a:rPr lang="nl-NL" dirty="0" err="1"/>
              <a:t>Travelers</a:t>
            </a:r>
            <a:r>
              <a:rPr lang="nl-NL" dirty="0"/>
              <a:t> </a:t>
            </a:r>
            <a:r>
              <a:rPr lang="nl-NL" dirty="0" err="1"/>
              <a:t>engage</a:t>
            </a:r>
            <a:r>
              <a:rPr lang="nl-NL" dirty="0"/>
              <a:t> in </a:t>
            </a:r>
            <a:r>
              <a:rPr lang="nl-NL" dirty="0" err="1"/>
              <a:t>eWOM</a:t>
            </a:r>
            <a:r>
              <a:rPr lang="nl-NL" dirty="0"/>
              <a:t> </a:t>
            </a:r>
            <a:r>
              <a:rPr lang="nl-NL" dirty="0" err="1"/>
              <a:t>to</a:t>
            </a:r>
            <a:r>
              <a:rPr lang="nl-NL" dirty="0"/>
              <a:t> feel part of a community </a:t>
            </a:r>
            <a:r>
              <a:rPr lang="nl-NL" dirty="0" err="1"/>
              <a:t>and</a:t>
            </a:r>
            <a:r>
              <a:rPr lang="nl-NL" dirty="0"/>
              <a:t> </a:t>
            </a:r>
            <a:r>
              <a:rPr lang="nl-NL" dirty="0" err="1"/>
              <a:t>connect</a:t>
            </a:r>
            <a:r>
              <a:rPr lang="nl-NL" dirty="0"/>
              <a:t> </a:t>
            </a:r>
            <a:r>
              <a:rPr lang="nl-NL" dirty="0" err="1"/>
              <a:t>with</a:t>
            </a:r>
            <a:r>
              <a:rPr lang="nl-NL" dirty="0"/>
              <a:t> </a:t>
            </a:r>
            <a:r>
              <a:rPr lang="nl-NL" dirty="0" err="1"/>
              <a:t>others</a:t>
            </a:r>
            <a:r>
              <a:rPr lang="nl-NL" dirty="0"/>
              <a:t>.</a:t>
            </a:r>
          </a:p>
          <a:p>
            <a:pPr lvl="2" algn="just"/>
            <a:r>
              <a:rPr lang="nl-NL" dirty="0"/>
              <a:t>- </a:t>
            </a:r>
            <a:r>
              <a:rPr lang="nl-NL" dirty="0" err="1"/>
              <a:t>Individuals</a:t>
            </a:r>
            <a:r>
              <a:rPr lang="nl-NL" dirty="0"/>
              <a:t> </a:t>
            </a:r>
            <a:r>
              <a:rPr lang="nl-NL" dirty="0" err="1"/>
              <a:t>with</a:t>
            </a:r>
            <a:r>
              <a:rPr lang="nl-NL" dirty="0"/>
              <a:t> </a:t>
            </a:r>
            <a:r>
              <a:rPr lang="nl-NL" dirty="0" err="1"/>
              <a:t>interdependent</a:t>
            </a:r>
            <a:r>
              <a:rPr lang="nl-NL" dirty="0"/>
              <a:t> </a:t>
            </a:r>
            <a:r>
              <a:rPr lang="nl-NL" dirty="0" err="1"/>
              <a:t>self-construal</a:t>
            </a:r>
            <a:r>
              <a:rPr lang="nl-NL" dirty="0"/>
              <a:t> are more </a:t>
            </a:r>
            <a:r>
              <a:rPr lang="nl-NL" dirty="0" err="1"/>
              <a:t>likely</a:t>
            </a:r>
            <a:r>
              <a:rPr lang="nl-NL" dirty="0"/>
              <a:t> </a:t>
            </a:r>
            <a:r>
              <a:rPr lang="nl-NL" dirty="0" err="1"/>
              <a:t>to</a:t>
            </a:r>
            <a:r>
              <a:rPr lang="nl-NL" dirty="0"/>
              <a:t> </a:t>
            </a:r>
            <a:r>
              <a:rPr lang="nl-NL" dirty="0" err="1"/>
              <a:t>engage</a:t>
            </a:r>
            <a:r>
              <a:rPr lang="nl-NL" dirty="0"/>
              <a:t> </a:t>
            </a:r>
            <a:r>
              <a:rPr lang="nl-NL" dirty="0" err="1"/>
              <a:t>with</a:t>
            </a:r>
            <a:r>
              <a:rPr lang="nl-NL" dirty="0"/>
              <a:t> community members, </a:t>
            </a:r>
            <a:r>
              <a:rPr lang="nl-NL" dirty="0" err="1"/>
              <a:t>influenced</a:t>
            </a:r>
            <a:r>
              <a:rPr lang="nl-NL" dirty="0"/>
              <a:t> </a:t>
            </a:r>
            <a:r>
              <a:rPr lang="nl-NL" dirty="0" err="1"/>
              <a:t>by</a:t>
            </a:r>
            <a:r>
              <a:rPr lang="nl-NL" dirty="0"/>
              <a:t> </a:t>
            </a:r>
            <a:r>
              <a:rPr lang="nl-NL" dirty="0" err="1"/>
              <a:t>how</a:t>
            </a:r>
            <a:r>
              <a:rPr lang="nl-NL" dirty="0"/>
              <a:t> </a:t>
            </a:r>
            <a:r>
              <a:rPr lang="nl-NL" dirty="0" err="1"/>
              <a:t>they</a:t>
            </a:r>
            <a:r>
              <a:rPr lang="nl-NL" dirty="0"/>
              <a:t> </a:t>
            </a:r>
            <a:r>
              <a:rPr lang="nl-NL" dirty="0" err="1"/>
              <a:t>perceive</a:t>
            </a:r>
            <a:r>
              <a:rPr lang="nl-NL" dirty="0"/>
              <a:t> </a:t>
            </a:r>
            <a:r>
              <a:rPr lang="nl-NL" dirty="0" err="1"/>
              <a:t>themselves</a:t>
            </a:r>
            <a:r>
              <a:rPr lang="nl-NL" dirty="0"/>
              <a:t> in </a:t>
            </a:r>
            <a:r>
              <a:rPr lang="nl-NL" dirty="0" err="1"/>
              <a:t>relation</a:t>
            </a:r>
            <a:r>
              <a:rPr lang="nl-NL" dirty="0"/>
              <a:t> </a:t>
            </a:r>
            <a:r>
              <a:rPr lang="nl-NL" dirty="0" err="1"/>
              <a:t>to</a:t>
            </a:r>
            <a:r>
              <a:rPr lang="nl-NL" dirty="0"/>
              <a:t> </a:t>
            </a:r>
            <a:r>
              <a:rPr lang="nl-NL" dirty="0" err="1"/>
              <a:t>others</a:t>
            </a:r>
            <a:r>
              <a:rPr lang="nl-NL"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55</a:t>
            </a:fld>
            <a:endParaRPr lang="nl-NL"/>
          </a:p>
        </p:txBody>
      </p:sp>
    </p:spTree>
    <p:extLst>
      <p:ext uri="{BB962C8B-B14F-4D97-AF65-F5344CB8AC3E}">
        <p14:creationId xmlns:p14="http://schemas.microsoft.com/office/powerpoint/2010/main" val="1818047031"/>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30691" y="1268760"/>
            <a:ext cx="11472909" cy="4752528"/>
          </a:xfrm>
        </p:spPr>
        <p:txBody>
          <a:bodyPr>
            <a:normAutofit/>
          </a:bodyPr>
          <a:lstStyle/>
          <a:p>
            <a:pPr lvl="2"/>
            <a:r>
              <a:rPr lang="nl-NL" b="1" dirty="0"/>
              <a:t>8.2- </a:t>
            </a:r>
            <a:r>
              <a:rPr lang="nl-NL" b="1" dirty="0" err="1"/>
              <a:t>Motivations</a:t>
            </a:r>
            <a:r>
              <a:rPr lang="nl-NL" b="1" dirty="0"/>
              <a:t> </a:t>
            </a:r>
            <a:r>
              <a:rPr lang="nl-NL" b="1" dirty="0" err="1"/>
              <a:t>for</a:t>
            </a:r>
            <a:r>
              <a:rPr lang="nl-NL" b="1" dirty="0"/>
              <a:t> </a:t>
            </a:r>
            <a:r>
              <a:rPr lang="nl-NL" b="1" dirty="0" err="1"/>
              <a:t>Sharing</a:t>
            </a:r>
            <a:r>
              <a:rPr lang="nl-NL" b="1" dirty="0"/>
              <a:t> Travel </a:t>
            </a:r>
            <a:r>
              <a:rPr lang="nl-NL" b="1" dirty="0" err="1"/>
              <a:t>Experience</a:t>
            </a:r>
            <a:endParaRPr lang="nl-NL" b="1" dirty="0"/>
          </a:p>
          <a:p>
            <a:pPr lvl="2" algn="just"/>
            <a:r>
              <a:rPr lang="nl-NL" b="1" dirty="0"/>
              <a:t>- Types of Brand </a:t>
            </a:r>
            <a:r>
              <a:rPr lang="nl-NL" b="1" dirty="0" err="1"/>
              <a:t>Communities</a:t>
            </a:r>
            <a:r>
              <a:rPr lang="nl-NL" b="1" dirty="0"/>
              <a:t>:</a:t>
            </a:r>
          </a:p>
          <a:p>
            <a:pPr lvl="2" algn="just"/>
            <a:r>
              <a:rPr lang="nl-NL" b="1" dirty="0"/>
              <a:t>- </a:t>
            </a:r>
            <a:r>
              <a:rPr lang="nl-NL" dirty="0"/>
              <a:t>In </a:t>
            </a:r>
            <a:r>
              <a:rPr lang="nl-NL" dirty="0" err="1"/>
              <a:t>consumer</a:t>
            </a:r>
            <a:r>
              <a:rPr lang="nl-NL" dirty="0"/>
              <a:t>-brand </a:t>
            </a:r>
            <a:r>
              <a:rPr lang="nl-NL" dirty="0" err="1"/>
              <a:t>communities</a:t>
            </a:r>
            <a:r>
              <a:rPr lang="nl-NL" dirty="0"/>
              <a:t>, </a:t>
            </a:r>
            <a:r>
              <a:rPr lang="nl-NL" dirty="0" err="1"/>
              <a:t>the</a:t>
            </a:r>
            <a:r>
              <a:rPr lang="nl-NL" dirty="0"/>
              <a:t> </a:t>
            </a:r>
            <a:r>
              <a:rPr lang="nl-NL" dirty="0" err="1"/>
              <a:t>intent</a:t>
            </a:r>
            <a:r>
              <a:rPr lang="nl-NL" dirty="0"/>
              <a:t> is </a:t>
            </a:r>
            <a:r>
              <a:rPr lang="nl-NL" dirty="0" err="1"/>
              <a:t>related</a:t>
            </a:r>
            <a:r>
              <a:rPr lang="nl-NL" dirty="0"/>
              <a:t> </a:t>
            </a:r>
            <a:r>
              <a:rPr lang="nl-NL" dirty="0" err="1"/>
              <a:t>to</a:t>
            </a:r>
            <a:r>
              <a:rPr lang="nl-NL" dirty="0"/>
              <a:t> brand </a:t>
            </a:r>
            <a:r>
              <a:rPr lang="nl-NL" dirty="0" err="1"/>
              <a:t>likability</a:t>
            </a:r>
            <a:r>
              <a:rPr lang="nl-NL" dirty="0"/>
              <a:t> </a:t>
            </a:r>
            <a:r>
              <a:rPr lang="nl-NL" dirty="0" err="1"/>
              <a:t>and</a:t>
            </a:r>
            <a:r>
              <a:rPr lang="nl-NL" dirty="0"/>
              <a:t> </a:t>
            </a:r>
            <a:r>
              <a:rPr lang="nl-NL" dirty="0" err="1"/>
              <a:t>interpersonal</a:t>
            </a:r>
            <a:r>
              <a:rPr lang="nl-NL" dirty="0"/>
              <a:t> </a:t>
            </a:r>
            <a:r>
              <a:rPr lang="nl-NL" dirty="0" err="1"/>
              <a:t>relationships</a:t>
            </a:r>
            <a:r>
              <a:rPr lang="nl-NL" dirty="0"/>
              <a:t>.</a:t>
            </a:r>
          </a:p>
          <a:p>
            <a:pPr lvl="2" algn="just"/>
            <a:r>
              <a:rPr lang="nl-NL" b="1" dirty="0"/>
              <a:t>- </a:t>
            </a:r>
            <a:r>
              <a:rPr lang="nl-NL" dirty="0"/>
              <a:t>In marketer-brand </a:t>
            </a:r>
            <a:r>
              <a:rPr lang="nl-NL" dirty="0" err="1"/>
              <a:t>communities</a:t>
            </a:r>
            <a:r>
              <a:rPr lang="nl-NL" dirty="0"/>
              <a:t>, </a:t>
            </a:r>
            <a:r>
              <a:rPr lang="nl-NL" dirty="0" err="1"/>
              <a:t>the</a:t>
            </a:r>
            <a:r>
              <a:rPr lang="nl-NL" dirty="0"/>
              <a:t> focus is on brand </a:t>
            </a:r>
            <a:r>
              <a:rPr lang="nl-NL" dirty="0" err="1"/>
              <a:t>liability</a:t>
            </a:r>
            <a:r>
              <a:rPr lang="nl-NL" dirty="0"/>
              <a:t>, convenience, </a:t>
            </a:r>
            <a:r>
              <a:rPr lang="nl-NL" dirty="0" err="1"/>
              <a:t>and</a:t>
            </a:r>
            <a:r>
              <a:rPr lang="nl-NL" dirty="0"/>
              <a:t> incentive </a:t>
            </a:r>
            <a:r>
              <a:rPr lang="nl-NL" dirty="0" err="1"/>
              <a:t>seeking</a:t>
            </a:r>
            <a:r>
              <a:rPr lang="nl-NL" dirty="0"/>
              <a:t> (e.g., coupons).</a:t>
            </a:r>
          </a:p>
          <a:p>
            <a:pPr lvl="2" algn="just"/>
            <a:r>
              <a:rPr lang="nl-NL" b="1" dirty="0"/>
              <a:t>Sense of </a:t>
            </a:r>
            <a:r>
              <a:rPr lang="nl-NL" b="1" dirty="0" err="1"/>
              <a:t>Belonging</a:t>
            </a:r>
            <a:r>
              <a:rPr lang="nl-NL" b="1" dirty="0"/>
              <a:t> </a:t>
            </a:r>
            <a:r>
              <a:rPr lang="nl-NL" b="1" dirty="0" err="1"/>
              <a:t>and</a:t>
            </a:r>
            <a:r>
              <a:rPr lang="nl-NL" b="1" dirty="0"/>
              <a:t> Knowledge </a:t>
            </a:r>
            <a:r>
              <a:rPr lang="nl-NL" b="1" dirty="0" err="1"/>
              <a:t>Sharing</a:t>
            </a:r>
            <a:r>
              <a:rPr lang="nl-NL" b="1" dirty="0"/>
              <a:t>:</a:t>
            </a:r>
          </a:p>
          <a:p>
            <a:pPr lvl="2" algn="just"/>
            <a:r>
              <a:rPr lang="nl-NL" b="1" dirty="0"/>
              <a:t>- </a:t>
            </a:r>
            <a:r>
              <a:rPr lang="nl-NL" dirty="0"/>
              <a:t>Active </a:t>
            </a:r>
            <a:r>
              <a:rPr lang="nl-NL" dirty="0" err="1"/>
              <a:t>participation</a:t>
            </a:r>
            <a:r>
              <a:rPr lang="nl-NL" dirty="0"/>
              <a:t> in a </a:t>
            </a:r>
            <a:r>
              <a:rPr lang="nl-NL" dirty="0" err="1"/>
              <a:t>travel</a:t>
            </a:r>
            <a:r>
              <a:rPr lang="nl-NL" dirty="0"/>
              <a:t> community </a:t>
            </a:r>
            <a:r>
              <a:rPr lang="nl-NL" dirty="0" err="1"/>
              <a:t>increases</a:t>
            </a:r>
            <a:r>
              <a:rPr lang="nl-NL" dirty="0"/>
              <a:t> </a:t>
            </a:r>
            <a:r>
              <a:rPr lang="nl-NL" dirty="0" err="1"/>
              <a:t>knowledge</a:t>
            </a:r>
            <a:r>
              <a:rPr lang="nl-NL" dirty="0"/>
              <a:t> </a:t>
            </a:r>
            <a:r>
              <a:rPr lang="nl-NL" dirty="0" err="1"/>
              <a:t>sharing</a:t>
            </a:r>
            <a:r>
              <a:rPr lang="nl-NL" dirty="0"/>
              <a:t> </a:t>
            </a:r>
            <a:r>
              <a:rPr lang="nl-NL" dirty="0" err="1"/>
              <a:t>and</a:t>
            </a:r>
            <a:r>
              <a:rPr lang="nl-NL" dirty="0"/>
              <a:t> engagement </a:t>
            </a:r>
            <a:r>
              <a:rPr lang="nl-NL" dirty="0" err="1"/>
              <a:t>with</a:t>
            </a:r>
            <a:r>
              <a:rPr lang="nl-NL" dirty="0"/>
              <a:t> </a:t>
            </a:r>
            <a:r>
              <a:rPr lang="nl-NL" dirty="0" err="1"/>
              <a:t>others</a:t>
            </a:r>
            <a:r>
              <a:rPr lang="nl-NL" dirty="0"/>
              <a:t>.</a:t>
            </a:r>
          </a:p>
          <a:p>
            <a:pPr lvl="2" algn="just"/>
            <a:r>
              <a:rPr lang="nl-NL" b="1" dirty="0" err="1"/>
              <a:t>Exercising</a:t>
            </a:r>
            <a:r>
              <a:rPr lang="nl-NL" b="1" dirty="0"/>
              <a:t> </a:t>
            </a:r>
            <a:r>
              <a:rPr lang="nl-NL" b="1" dirty="0" err="1"/>
              <a:t>Collective</a:t>
            </a:r>
            <a:r>
              <a:rPr lang="nl-NL" b="1" dirty="0"/>
              <a:t> Power:</a:t>
            </a:r>
          </a:p>
          <a:p>
            <a:pPr lvl="2" algn="just"/>
            <a:r>
              <a:rPr lang="nl-NL" b="1" dirty="0"/>
              <a:t>- </a:t>
            </a:r>
            <a:r>
              <a:rPr lang="nl-NL" dirty="0" err="1"/>
              <a:t>eWOM</a:t>
            </a:r>
            <a:r>
              <a:rPr lang="nl-NL" dirty="0"/>
              <a:t> </a:t>
            </a:r>
            <a:r>
              <a:rPr lang="nl-NL" dirty="0" err="1"/>
              <a:t>allows</a:t>
            </a:r>
            <a:r>
              <a:rPr lang="nl-NL" dirty="0"/>
              <a:t> </a:t>
            </a:r>
            <a:r>
              <a:rPr lang="nl-NL" dirty="0" err="1"/>
              <a:t>consumers</a:t>
            </a:r>
            <a:r>
              <a:rPr lang="nl-NL" dirty="0"/>
              <a:t> </a:t>
            </a:r>
            <a:r>
              <a:rPr lang="nl-NL" dirty="0" err="1"/>
              <a:t>to</a:t>
            </a:r>
            <a:r>
              <a:rPr lang="nl-NL" dirty="0"/>
              <a:t> </a:t>
            </a:r>
            <a:r>
              <a:rPr lang="nl-NL" dirty="0" err="1"/>
              <a:t>exert</a:t>
            </a:r>
            <a:r>
              <a:rPr lang="nl-NL" dirty="0"/>
              <a:t> </a:t>
            </a:r>
            <a:r>
              <a:rPr lang="nl-NL" dirty="0" err="1"/>
              <a:t>collective</a:t>
            </a:r>
            <a:r>
              <a:rPr lang="nl-NL" dirty="0"/>
              <a:t> power over companies </a:t>
            </a:r>
            <a:r>
              <a:rPr lang="nl-NL" dirty="0" err="1"/>
              <a:t>through</a:t>
            </a:r>
            <a:r>
              <a:rPr lang="nl-NL" dirty="0"/>
              <a:t> feedback, </a:t>
            </a:r>
            <a:r>
              <a:rPr lang="nl-NL" dirty="0" err="1"/>
              <a:t>criticism</a:t>
            </a:r>
            <a:r>
              <a:rPr lang="nl-NL" dirty="0"/>
              <a:t>, </a:t>
            </a:r>
            <a:r>
              <a:rPr lang="nl-NL" dirty="0" err="1"/>
              <a:t>and</a:t>
            </a:r>
            <a:r>
              <a:rPr lang="nl-NL" dirty="0"/>
              <a:t> </a:t>
            </a:r>
            <a:r>
              <a:rPr lang="nl-NL" dirty="0" err="1"/>
              <a:t>complaints</a:t>
            </a:r>
            <a:r>
              <a:rPr lang="nl-NL" dirty="0"/>
              <a:t>.</a:t>
            </a:r>
          </a:p>
          <a:p>
            <a:pPr lvl="2" algn="just"/>
            <a:r>
              <a:rPr lang="nl-NL" b="1" dirty="0"/>
              <a:t>- </a:t>
            </a:r>
            <a:r>
              <a:rPr lang="nl-NL" dirty="0" err="1"/>
              <a:t>Negative</a:t>
            </a:r>
            <a:r>
              <a:rPr lang="nl-NL" dirty="0"/>
              <a:t> feedback </a:t>
            </a:r>
            <a:r>
              <a:rPr lang="nl-NL" dirty="0" err="1"/>
              <a:t>aims</a:t>
            </a:r>
            <a:r>
              <a:rPr lang="nl-NL" dirty="0"/>
              <a:t> </a:t>
            </a:r>
            <a:r>
              <a:rPr lang="nl-NL" dirty="0" err="1"/>
              <a:t>to</a:t>
            </a:r>
            <a:r>
              <a:rPr lang="nl-NL" dirty="0"/>
              <a:t> </a:t>
            </a:r>
            <a:r>
              <a:rPr lang="nl-NL" dirty="0" err="1"/>
              <a:t>warn</a:t>
            </a:r>
            <a:r>
              <a:rPr lang="nl-NL" dirty="0"/>
              <a:t> </a:t>
            </a:r>
            <a:r>
              <a:rPr lang="nl-NL" dirty="0" err="1"/>
              <a:t>others</a:t>
            </a:r>
            <a:r>
              <a:rPr lang="nl-NL" dirty="0"/>
              <a:t> </a:t>
            </a:r>
            <a:r>
              <a:rPr lang="nl-NL" dirty="0" err="1"/>
              <a:t>about</a:t>
            </a:r>
            <a:r>
              <a:rPr lang="nl-NL" dirty="0"/>
              <a:t> </a:t>
            </a:r>
            <a:r>
              <a:rPr lang="nl-NL" dirty="0" err="1"/>
              <a:t>unfavorable</a:t>
            </a:r>
            <a:r>
              <a:rPr lang="nl-NL" dirty="0"/>
              <a:t> </a:t>
            </a:r>
            <a:r>
              <a:rPr lang="nl-NL" dirty="0" err="1"/>
              <a:t>experiences</a:t>
            </a:r>
            <a:r>
              <a:rPr lang="nl-NL" dirty="0"/>
              <a:t> </a:t>
            </a:r>
            <a:r>
              <a:rPr lang="nl-NL" dirty="0" err="1"/>
              <a:t>and</a:t>
            </a:r>
            <a:r>
              <a:rPr lang="nl-NL" dirty="0"/>
              <a:t> discourage </a:t>
            </a:r>
            <a:r>
              <a:rPr lang="nl-NL" dirty="0" err="1"/>
              <a:t>purchases</a:t>
            </a:r>
            <a:r>
              <a:rPr lang="nl-NL" dirty="0"/>
              <a:t>, </a:t>
            </a:r>
            <a:r>
              <a:rPr lang="nl-NL" dirty="0" err="1"/>
              <a:t>with</a:t>
            </a:r>
            <a:r>
              <a:rPr lang="nl-NL" dirty="0"/>
              <a:t> </a:t>
            </a:r>
            <a:r>
              <a:rPr lang="nl-NL" dirty="0" err="1"/>
              <a:t>some</a:t>
            </a:r>
            <a:r>
              <a:rPr lang="nl-NL" dirty="0"/>
              <a:t> </a:t>
            </a:r>
            <a:r>
              <a:rPr lang="nl-NL" dirty="0" err="1"/>
              <a:t>customers</a:t>
            </a:r>
            <a:r>
              <a:rPr lang="nl-NL" dirty="0"/>
              <a:t> </a:t>
            </a:r>
            <a:r>
              <a:rPr lang="nl-NL" dirty="0" err="1"/>
              <a:t>adopting</a:t>
            </a:r>
            <a:r>
              <a:rPr lang="nl-NL" dirty="0"/>
              <a:t> a more </a:t>
            </a:r>
            <a:r>
              <a:rPr lang="nl-NL" dirty="0" err="1"/>
              <a:t>aggressive</a:t>
            </a:r>
            <a:r>
              <a:rPr lang="nl-NL" dirty="0"/>
              <a:t> </a:t>
            </a:r>
            <a:r>
              <a:rPr lang="nl-NL" dirty="0" err="1"/>
              <a:t>complaint</a:t>
            </a:r>
            <a:r>
              <a:rPr lang="nl-NL" dirty="0"/>
              <a:t> approach </a:t>
            </a:r>
            <a:r>
              <a:rPr lang="nl-NL" dirty="0" err="1"/>
              <a:t>and</a:t>
            </a:r>
            <a:r>
              <a:rPr lang="nl-NL" dirty="0"/>
              <a:t> </a:t>
            </a:r>
            <a:r>
              <a:rPr lang="nl-NL" dirty="0" err="1"/>
              <a:t>others</a:t>
            </a:r>
            <a:r>
              <a:rPr lang="nl-NL" dirty="0"/>
              <a:t> </a:t>
            </a:r>
            <a:r>
              <a:rPr lang="nl-NL" dirty="0" err="1"/>
              <a:t>opting</a:t>
            </a:r>
            <a:r>
              <a:rPr lang="nl-NL" dirty="0"/>
              <a:t> </a:t>
            </a:r>
            <a:r>
              <a:rPr lang="nl-NL" dirty="0" err="1"/>
              <a:t>for</a:t>
            </a:r>
            <a:r>
              <a:rPr lang="nl-NL" dirty="0"/>
              <a:t> a more moderate </a:t>
            </a:r>
            <a:r>
              <a:rPr lang="nl-NL" dirty="0" err="1"/>
              <a:t>warning</a:t>
            </a:r>
            <a:r>
              <a:rPr lang="nl-NL" dirty="0"/>
              <a:t>.</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56</a:t>
            </a:fld>
            <a:endParaRPr lang="nl-NL"/>
          </a:p>
        </p:txBody>
      </p:sp>
    </p:spTree>
    <p:extLst>
      <p:ext uri="{BB962C8B-B14F-4D97-AF65-F5344CB8AC3E}">
        <p14:creationId xmlns:p14="http://schemas.microsoft.com/office/powerpoint/2010/main" val="4076661759"/>
      </p:ext>
    </p:extLst>
  </p:cSld>
  <p:clrMapOvr>
    <a:masterClrMapping/>
  </p:clrMapOvr>
  <p:transition spd="slow">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548131" y="676672"/>
            <a:ext cx="11389024" cy="432048"/>
          </a:xfrm>
        </p:spPr>
        <p:txBody>
          <a:bodyPr/>
          <a:lstStyle/>
          <a:p>
            <a:br>
              <a:rPr lang="en-GB" sz="2400" dirty="0"/>
            </a:br>
            <a:r>
              <a:rPr lang="en-GB" sz="2400" dirty="0"/>
              <a:t>8-Sharing Travel Experiences on Social Media</a:t>
            </a:r>
            <a:br>
              <a:rPr lang="en-GB" sz="2400" dirty="0"/>
            </a:br>
            <a:endParaRPr lang="en-GB" sz="2400" dirty="0"/>
          </a:p>
        </p:txBody>
      </p:sp>
      <p:sp>
        <p:nvSpPr>
          <p:cNvPr id="8" name="Tijdelijke aanduiding voor verticale tekst 7"/>
          <p:cNvSpPr>
            <a:spLocks noGrp="1"/>
          </p:cNvSpPr>
          <p:nvPr>
            <p:ph type="body" orient="vert" idx="1"/>
          </p:nvPr>
        </p:nvSpPr>
        <p:spPr>
          <a:xfrm>
            <a:off x="430691" y="1268760"/>
            <a:ext cx="11472909" cy="4752528"/>
          </a:xfrm>
        </p:spPr>
        <p:txBody>
          <a:bodyPr>
            <a:normAutofit lnSpcReduction="10000"/>
          </a:bodyPr>
          <a:lstStyle/>
          <a:p>
            <a:pPr lvl="2"/>
            <a:r>
              <a:rPr lang="nl-NL" b="1" dirty="0"/>
              <a:t>8.3- </a:t>
            </a:r>
            <a:r>
              <a:rPr lang="nl-NL" b="1" dirty="0" err="1"/>
              <a:t>Motivations</a:t>
            </a:r>
            <a:r>
              <a:rPr lang="nl-NL" b="1" dirty="0"/>
              <a:t> </a:t>
            </a:r>
            <a:r>
              <a:rPr lang="nl-NL" b="1" dirty="0" err="1"/>
              <a:t>for</a:t>
            </a:r>
            <a:r>
              <a:rPr lang="nl-NL" b="1" dirty="0"/>
              <a:t> </a:t>
            </a:r>
            <a:r>
              <a:rPr lang="nl-NL" b="1" dirty="0" err="1"/>
              <a:t>Sharing</a:t>
            </a:r>
            <a:r>
              <a:rPr lang="nl-NL" b="1" dirty="0"/>
              <a:t> Travel </a:t>
            </a:r>
            <a:r>
              <a:rPr lang="nl-NL" b="1" dirty="0" err="1"/>
              <a:t>Experience</a:t>
            </a:r>
            <a:endParaRPr lang="nl-NL" b="1" dirty="0"/>
          </a:p>
          <a:p>
            <a:pPr lvl="2" algn="just"/>
            <a:r>
              <a:rPr lang="nl-NL" b="1" dirty="0" err="1"/>
              <a:t>Self-Centered</a:t>
            </a:r>
            <a:r>
              <a:rPr lang="nl-NL" b="1" dirty="0"/>
              <a:t> </a:t>
            </a:r>
            <a:r>
              <a:rPr lang="nl-NL" b="1" dirty="0" err="1"/>
              <a:t>Motivations</a:t>
            </a:r>
            <a:endParaRPr lang="nl-NL" b="1" dirty="0"/>
          </a:p>
          <a:p>
            <a:pPr lvl="2" algn="just"/>
            <a:r>
              <a:rPr lang="nl-NL" dirty="0"/>
              <a:t>- </a:t>
            </a:r>
            <a:r>
              <a:rPr lang="nl-NL" b="1" dirty="0" err="1"/>
              <a:t>Gaining</a:t>
            </a:r>
            <a:r>
              <a:rPr lang="nl-NL" b="1" dirty="0"/>
              <a:t> Respect </a:t>
            </a:r>
            <a:r>
              <a:rPr lang="nl-NL" b="1" dirty="0" err="1"/>
              <a:t>and</a:t>
            </a:r>
            <a:r>
              <a:rPr lang="nl-NL" b="1" dirty="0"/>
              <a:t> </a:t>
            </a:r>
            <a:r>
              <a:rPr lang="nl-NL" b="1" dirty="0" err="1"/>
              <a:t>Recognition</a:t>
            </a:r>
            <a:r>
              <a:rPr lang="nl-NL" b="1" dirty="0"/>
              <a:t>:</a:t>
            </a:r>
          </a:p>
          <a:p>
            <a:pPr marL="285750" lvl="2" indent="-285750" algn="just">
              <a:buFont typeface="Arial" panose="020B0604020202020204" pitchFamily="34" charset="0"/>
              <a:buChar char="•"/>
            </a:pPr>
            <a:r>
              <a:rPr lang="nl-NL" dirty="0" err="1"/>
              <a:t>Sharing</a:t>
            </a:r>
            <a:r>
              <a:rPr lang="nl-NL" dirty="0"/>
              <a:t> </a:t>
            </a:r>
            <a:r>
              <a:rPr lang="nl-NL" dirty="0" err="1"/>
              <a:t>experiences</a:t>
            </a:r>
            <a:r>
              <a:rPr lang="nl-NL" dirty="0"/>
              <a:t> </a:t>
            </a:r>
            <a:r>
              <a:rPr lang="nl-NL" dirty="0" err="1"/>
              <a:t>to</a:t>
            </a:r>
            <a:r>
              <a:rPr lang="nl-NL" dirty="0"/>
              <a:t> </a:t>
            </a:r>
            <a:r>
              <a:rPr lang="nl-NL" dirty="0" err="1"/>
              <a:t>earn</a:t>
            </a:r>
            <a:r>
              <a:rPr lang="nl-NL" dirty="0"/>
              <a:t> </a:t>
            </a:r>
            <a:r>
              <a:rPr lang="nl-NL" dirty="0" err="1"/>
              <a:t>acknowledgment</a:t>
            </a:r>
            <a:r>
              <a:rPr lang="nl-NL" dirty="0"/>
              <a:t> </a:t>
            </a:r>
            <a:r>
              <a:rPr lang="nl-NL" dirty="0" err="1"/>
              <a:t>and</a:t>
            </a:r>
            <a:r>
              <a:rPr lang="nl-NL" dirty="0"/>
              <a:t> </a:t>
            </a:r>
            <a:r>
              <a:rPr lang="nl-NL" dirty="0" err="1"/>
              <a:t>approval</a:t>
            </a:r>
            <a:r>
              <a:rPr lang="nl-NL" dirty="0"/>
              <a:t>.</a:t>
            </a:r>
          </a:p>
          <a:p>
            <a:pPr lvl="2" algn="just"/>
            <a:r>
              <a:rPr lang="nl-NL" b="1" dirty="0"/>
              <a:t>- </a:t>
            </a:r>
            <a:r>
              <a:rPr lang="nl-NL" b="1" dirty="0" err="1"/>
              <a:t>Seeking</a:t>
            </a:r>
            <a:r>
              <a:rPr lang="nl-NL" b="1" dirty="0"/>
              <a:t> </a:t>
            </a:r>
            <a:r>
              <a:rPr lang="nl-NL" b="1" dirty="0" err="1"/>
              <a:t>Approval</a:t>
            </a:r>
            <a:r>
              <a:rPr lang="nl-NL" b="1" dirty="0"/>
              <a:t> </a:t>
            </a:r>
            <a:r>
              <a:rPr lang="nl-NL" b="1" dirty="0" err="1"/>
              <a:t>for</a:t>
            </a:r>
            <a:r>
              <a:rPr lang="nl-NL" b="1" dirty="0"/>
              <a:t> Feedback</a:t>
            </a:r>
          </a:p>
          <a:p>
            <a:pPr marL="285750" lvl="2" indent="-285750" algn="just">
              <a:buFont typeface="Arial" panose="020B0604020202020204" pitchFamily="34" charset="0"/>
              <a:buChar char="•"/>
            </a:pPr>
            <a:r>
              <a:rPr lang="nl-NL" dirty="0" err="1"/>
              <a:t>Receiving</a:t>
            </a:r>
            <a:r>
              <a:rPr lang="nl-NL" dirty="0"/>
              <a:t> </a:t>
            </a:r>
            <a:r>
              <a:rPr lang="nl-NL" dirty="0" err="1"/>
              <a:t>validation</a:t>
            </a:r>
            <a:r>
              <a:rPr lang="nl-NL" dirty="0"/>
              <a:t> </a:t>
            </a:r>
            <a:r>
              <a:rPr lang="nl-NL" dirty="0" err="1"/>
              <a:t>for</a:t>
            </a:r>
            <a:r>
              <a:rPr lang="nl-NL" dirty="0"/>
              <a:t> </a:t>
            </a:r>
            <a:r>
              <a:rPr lang="nl-NL" dirty="0" err="1"/>
              <a:t>the</a:t>
            </a:r>
            <a:r>
              <a:rPr lang="nl-NL" dirty="0"/>
              <a:t> </a:t>
            </a:r>
            <a:r>
              <a:rPr lang="nl-NL" dirty="0" err="1"/>
              <a:t>usefulness</a:t>
            </a:r>
            <a:r>
              <a:rPr lang="nl-NL" dirty="0"/>
              <a:t> of shared feedback.</a:t>
            </a:r>
          </a:p>
          <a:p>
            <a:pPr lvl="2" algn="just"/>
            <a:r>
              <a:rPr lang="nl-NL" b="1" dirty="0" err="1"/>
              <a:t>Approval</a:t>
            </a:r>
            <a:r>
              <a:rPr lang="nl-NL" b="1" dirty="0"/>
              <a:t> </a:t>
            </a:r>
            <a:r>
              <a:rPr lang="nl-NL" b="1" dirty="0" err="1"/>
              <a:t>can</a:t>
            </a:r>
            <a:r>
              <a:rPr lang="nl-NL" b="1" dirty="0"/>
              <a:t> </a:t>
            </a:r>
            <a:r>
              <a:rPr lang="nl-NL" b="1" dirty="0" err="1"/>
              <a:t>be</a:t>
            </a:r>
            <a:r>
              <a:rPr lang="nl-NL" b="1" dirty="0"/>
              <a:t>:</a:t>
            </a:r>
          </a:p>
          <a:p>
            <a:pPr lvl="2" algn="just"/>
            <a:r>
              <a:rPr lang="nl-NL" b="1" dirty="0" err="1"/>
              <a:t>Informal</a:t>
            </a:r>
            <a:r>
              <a:rPr lang="nl-NL" dirty="0"/>
              <a:t>: Through private or public online </a:t>
            </a:r>
            <a:r>
              <a:rPr lang="nl-NL" dirty="0" err="1"/>
              <a:t>conversations</a:t>
            </a:r>
            <a:r>
              <a:rPr lang="nl-NL" dirty="0"/>
              <a:t>.</a:t>
            </a:r>
          </a:p>
          <a:p>
            <a:pPr lvl="2" algn="just"/>
            <a:r>
              <a:rPr lang="nl-NL" b="1" dirty="0" err="1"/>
              <a:t>Formal</a:t>
            </a:r>
            <a:r>
              <a:rPr lang="nl-NL" dirty="0"/>
              <a:t>: Via ranking systems </a:t>
            </a:r>
            <a:r>
              <a:rPr lang="nl-NL" dirty="0" err="1"/>
              <a:t>assigning</a:t>
            </a:r>
            <a:r>
              <a:rPr lang="nl-NL" dirty="0"/>
              <a:t> status or scores.</a:t>
            </a:r>
          </a:p>
          <a:p>
            <a:pPr lvl="2" algn="just"/>
            <a:r>
              <a:rPr lang="nl-NL" b="1" dirty="0" err="1"/>
              <a:t>Desire</a:t>
            </a:r>
            <a:r>
              <a:rPr lang="nl-NL" b="1" dirty="0"/>
              <a:t> </a:t>
            </a:r>
            <a:r>
              <a:rPr lang="nl-NL" b="1" dirty="0" err="1"/>
              <a:t>for</a:t>
            </a:r>
            <a:r>
              <a:rPr lang="nl-NL" b="1" dirty="0"/>
              <a:t> </a:t>
            </a:r>
            <a:r>
              <a:rPr lang="nl-NL" b="1" dirty="0" err="1"/>
              <a:t>Self</a:t>
            </a:r>
            <a:r>
              <a:rPr lang="nl-NL" b="1" dirty="0"/>
              <a:t>-Enhancement</a:t>
            </a:r>
          </a:p>
          <a:p>
            <a:pPr marL="285750" lvl="2" indent="-285750" algn="just">
              <a:buFont typeface="Arial" panose="020B0604020202020204" pitchFamily="34" charset="0"/>
              <a:buChar char="•"/>
            </a:pPr>
            <a:r>
              <a:rPr lang="nl-NL" dirty="0"/>
              <a:t>Building a </a:t>
            </a:r>
            <a:r>
              <a:rPr lang="nl-NL" dirty="0" err="1"/>
              <a:t>reputation</a:t>
            </a:r>
            <a:r>
              <a:rPr lang="nl-NL" dirty="0"/>
              <a:t> on </a:t>
            </a:r>
            <a:r>
              <a:rPr lang="nl-NL" dirty="0" err="1"/>
              <a:t>consumer</a:t>
            </a:r>
            <a:r>
              <a:rPr lang="nl-NL" dirty="0"/>
              <a:t> platforms.</a:t>
            </a:r>
          </a:p>
          <a:p>
            <a:pPr lvl="2" algn="just"/>
            <a:r>
              <a:rPr lang="nl-NL" b="1" dirty="0" err="1"/>
              <a:t>Expectation</a:t>
            </a:r>
            <a:r>
              <a:rPr lang="nl-NL" b="1" dirty="0"/>
              <a:t> of </a:t>
            </a:r>
            <a:r>
              <a:rPr lang="nl-NL" b="1" dirty="0" err="1"/>
              <a:t>Rewards</a:t>
            </a:r>
            <a:endParaRPr lang="nl-NL" b="1" dirty="0"/>
          </a:p>
          <a:p>
            <a:pPr marL="285750" lvl="2" indent="-285750" algn="just">
              <a:buFont typeface="Arial" panose="020B0604020202020204" pitchFamily="34" charset="0"/>
              <a:buChar char="•"/>
            </a:pPr>
            <a:r>
              <a:rPr lang="nl-NL" dirty="0" err="1"/>
              <a:t>Anticipating</a:t>
            </a:r>
            <a:r>
              <a:rPr lang="nl-NL" dirty="0"/>
              <a:t> </a:t>
            </a:r>
            <a:r>
              <a:rPr lang="nl-NL" dirty="0" err="1"/>
              <a:t>economic</a:t>
            </a:r>
            <a:r>
              <a:rPr lang="nl-NL" dirty="0"/>
              <a:t> benefits </a:t>
            </a:r>
            <a:r>
              <a:rPr lang="nl-NL" dirty="0" err="1"/>
              <a:t>provided</a:t>
            </a:r>
            <a:r>
              <a:rPr lang="nl-NL" dirty="0"/>
              <a:t> </a:t>
            </a:r>
            <a:r>
              <a:rPr lang="nl-NL" dirty="0" err="1"/>
              <a:t>by</a:t>
            </a:r>
            <a:r>
              <a:rPr lang="nl-NL" dirty="0"/>
              <a:t> platform operators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57</a:t>
            </a:fld>
            <a:endParaRPr lang="nl-NL"/>
          </a:p>
        </p:txBody>
      </p:sp>
    </p:spTree>
    <p:extLst>
      <p:ext uri="{BB962C8B-B14F-4D97-AF65-F5344CB8AC3E}">
        <p14:creationId xmlns:p14="http://schemas.microsoft.com/office/powerpoint/2010/main" val="163560050"/>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121</TotalTime>
  <Words>6151</Words>
  <Application>Microsoft Macintosh PowerPoint</Application>
  <PresentationFormat>Custom</PresentationFormat>
  <Paragraphs>495</Paragraphs>
  <Slides>59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Minion</vt:lpstr>
      <vt:lpstr>Arial</vt:lpstr>
      <vt:lpstr>Georgia</vt:lpstr>
      <vt:lpstr>Calibri</vt:lpstr>
      <vt:lpstr>Corporate template-set Universiteit Leiden</vt:lpstr>
      <vt:lpstr>Sociology of Tourism</vt:lpstr>
      <vt:lpstr>Index</vt:lpstr>
      <vt:lpstr>1-The Development of Social Media in Tourism </vt:lpstr>
      <vt:lpstr>1-The Development of Social Media in Tourism </vt:lpstr>
      <vt:lpstr>1-The Development of Social Media in Tourism </vt:lpstr>
      <vt:lpstr>2- Information and Communication Technologies and Tourism</vt:lpstr>
      <vt:lpstr>2- Information and Communication Technologies and Tourism</vt:lpstr>
      <vt:lpstr>2- Information and Communication Technologies and Tourism</vt:lpstr>
      <vt:lpstr>2- Information and Communication Technologies and Tourism</vt:lpstr>
      <vt:lpstr>3- Social Media Classification:</vt:lpstr>
      <vt:lpstr>3- Social Media Classification:</vt:lpstr>
      <vt:lpstr>3- Social Media Classification:</vt:lpstr>
      <vt:lpstr>3- Social Media Classification:</vt:lpstr>
      <vt:lpstr>3- Social Media Classification:</vt:lpstr>
      <vt:lpstr>3- Social Media Classification:</vt:lpstr>
      <vt:lpstr>3- Social Media Classification:</vt:lpstr>
      <vt:lpstr>3- Social Media Classification:</vt:lpstr>
      <vt:lpstr>3- Social Media Classification:</vt:lpstr>
      <vt:lpstr>3- Social Media Classification:</vt:lpstr>
      <vt:lpstr>3- Social Media Classification:</vt:lpstr>
      <vt:lpstr> 4-Reflections on the Concept of Word-of-Mouth (WOM) </vt:lpstr>
      <vt:lpstr> 4-Reflections on the Concept of Word-of-Mouth (WOM)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 5- Word-of-Mouth and Electronic Word-of-Mouth </vt:lpstr>
      <vt:lpstr>6- The credibility of user-generated content</vt:lpstr>
      <vt:lpstr>6- The credibility of user-generated content</vt:lpstr>
      <vt:lpstr>6- The credibility of user-generated content</vt:lpstr>
      <vt:lpstr>7- Social Media Influence on Travelers’ Planning Process</vt:lpstr>
      <vt:lpstr>7- Social Media Influence on Travelers’ Planning Process</vt:lpstr>
      <vt:lpstr>7- Social Media Influence on Travelers’ Planning Process</vt:lpstr>
      <vt:lpstr>7- Social Media Influence on Travelers’ Planning Process</vt:lpstr>
      <vt:lpstr>7- Social Media Influence on Travelers’ Planning Process</vt:lpstr>
      <vt:lpstr>7- Social Media Influence on Travelers’ Planning Process</vt:lpstr>
      <vt:lpstr> 8-Sharing Travel Experiences on Social Media </vt:lpstr>
      <vt:lpstr> 8-Sharing Travel Experiences on Social Media </vt:lpstr>
      <vt:lpstr> 8-Sharing Travel Experiences on Social Media </vt:lpstr>
      <vt:lpstr> 8-Sharing Travel Experiences on Social Media </vt:lpstr>
      <vt:lpstr> 8-Sharing Travel Experiences on Social Media </vt:lpstr>
      <vt:lpstr> 8-Sharing Travel Experiences on Social Media </vt:lpstr>
      <vt:lpstr> 8-Sharing Travel Experiences on Social Media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195</cp:revision>
  <dcterms:created xsi:type="dcterms:W3CDTF">2023-10-18T00:40:52Z</dcterms:created>
  <dcterms:modified xsi:type="dcterms:W3CDTF">2024-12-13T02:15:14Z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