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54"/>
  </p:notesMasterIdLst>
  <p:handoutMasterIdLst>
    <p:handoutMasterId r:id="rId55"/>
  </p:handoutMasterIdLst>
  <p:sldIdLst>
    <p:sldId id="256" r:id="rId5"/>
    <p:sldId id="257" r:id="rId6"/>
    <p:sldId id="271" r:id="rId7"/>
    <p:sldId id="273" r:id="rId8"/>
    <p:sldId id="274" r:id="rId9"/>
    <p:sldId id="275" r:id="rId10"/>
    <p:sldId id="276" r:id="rId11"/>
    <p:sldId id="279" r:id="rId12"/>
    <p:sldId id="278" r:id="rId13"/>
    <p:sldId id="371" r:id="rId14"/>
    <p:sldId id="372" r:id="rId15"/>
    <p:sldId id="374" r:id="rId16"/>
    <p:sldId id="370" r:id="rId17"/>
    <p:sldId id="282" r:id="rId18"/>
    <p:sldId id="283" r:id="rId19"/>
    <p:sldId id="281" r:id="rId20"/>
    <p:sldId id="280" r:id="rId21"/>
    <p:sldId id="356" r:id="rId22"/>
    <p:sldId id="369" r:id="rId23"/>
    <p:sldId id="368" r:id="rId24"/>
    <p:sldId id="359" r:id="rId25"/>
    <p:sldId id="360" r:id="rId26"/>
    <p:sldId id="361" r:id="rId27"/>
    <p:sldId id="363" r:id="rId28"/>
    <p:sldId id="362" r:id="rId29"/>
    <p:sldId id="375" r:id="rId30"/>
    <p:sldId id="376" r:id="rId31"/>
    <p:sldId id="377" r:id="rId32"/>
    <p:sldId id="379" r:id="rId33"/>
    <p:sldId id="381" r:id="rId34"/>
    <p:sldId id="382" r:id="rId35"/>
    <p:sldId id="380" r:id="rId36"/>
    <p:sldId id="383" r:id="rId37"/>
    <p:sldId id="385" r:id="rId38"/>
    <p:sldId id="384" r:id="rId39"/>
    <p:sldId id="386" r:id="rId40"/>
    <p:sldId id="387" r:id="rId41"/>
    <p:sldId id="388" r:id="rId42"/>
    <p:sldId id="389" r:id="rId43"/>
    <p:sldId id="390" r:id="rId44"/>
    <p:sldId id="391" r:id="rId45"/>
    <p:sldId id="392" r:id="rId46"/>
    <p:sldId id="393" r:id="rId47"/>
    <p:sldId id="394" r:id="rId48"/>
    <p:sldId id="395" r:id="rId49"/>
    <p:sldId id="396" r:id="rId50"/>
    <p:sldId id="397" r:id="rId51"/>
    <p:sldId id="398" r:id="rId52"/>
    <p:sldId id="269" r:id="rId53"/>
  </p:sldIdLst>
  <p:sldSz cx="12198350" cy="6858000"/>
  <p:notesSz cx="6858000" cy="9144000"/>
  <p:embeddedFontLst>
    <p:embeddedFont>
      <p:font typeface="Calibri" panose="020F0502020204030204" pitchFamily="34" charset="0"/>
      <p:regular r:id="rId56"/>
      <p:bold r:id="rId57"/>
      <p:italic r:id="rId58"/>
      <p:boldItalic r:id="rId59"/>
    </p:embeddedFont>
    <p:embeddedFont>
      <p:font typeface="Georgia" panose="02040502050405020303" pitchFamily="18" charset="0"/>
      <p:regular r:id="rId60"/>
      <p:bold r:id="rId61"/>
      <p:italic r:id="rId62"/>
      <p:boldItalic r:id="rId63"/>
    </p:embeddedFont>
    <p:embeddedFont>
      <p:font typeface="Minion" panose="02000503070000020003" pitchFamily="2" charset="0"/>
      <p:regular r:id="rId64"/>
      <p:bold r:id="rId65"/>
      <p:italic r:id="rId66"/>
      <p:boldItalic r:id="rId67"/>
    </p:embeddedFont>
  </p:embeddedFontLst>
  <p:custDataLst>
    <p:tags r:id="rId68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8.fntdata"/><Relationship Id="rId68" Type="http://schemas.openxmlformats.org/officeDocument/2006/relationships/tags" Target="tags/tag1.xml"/><Relationship Id="rId7" Type="http://schemas.openxmlformats.org/officeDocument/2006/relationships/slide" Target="slides/slide3.xml"/><Relationship Id="rId71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font" Target="fonts/font3.fntdata"/><Relationship Id="rId66" Type="http://schemas.openxmlformats.org/officeDocument/2006/relationships/font" Target="fonts/font11.fntdata"/><Relationship Id="rId5" Type="http://schemas.openxmlformats.org/officeDocument/2006/relationships/slide" Target="slides/slide1.xml"/><Relationship Id="rId61" Type="http://schemas.openxmlformats.org/officeDocument/2006/relationships/font" Target="fonts/font6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1.fntdata"/><Relationship Id="rId64" Type="http://schemas.openxmlformats.org/officeDocument/2006/relationships/font" Target="fonts/font9.fntdata"/><Relationship Id="rId69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4.fntdata"/><Relationship Id="rId67" Type="http://schemas.openxmlformats.org/officeDocument/2006/relationships/font" Target="fonts/font12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62" Type="http://schemas.openxmlformats.org/officeDocument/2006/relationships/font" Target="fonts/font7.fntdata"/><Relationship Id="rId7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2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5.fntdata"/><Relationship Id="rId65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1017" y="1929999"/>
          <a:ext cx="1168288" cy="116828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SERVQUAL Methods</a:t>
          </a:r>
        </a:p>
      </dsp:txBody>
      <dsp:txXfrm>
        <a:off x="2152109" y="2101091"/>
        <a:ext cx="826104" cy="826104"/>
      </dsp:txXfrm>
    </dsp:sp>
    <dsp:sp modelId="{8C189818-31B3-A14C-9F8E-86F8D3516A39}">
      <dsp:nvSpPr>
        <dsp:cNvPr id="0" name=""/>
        <dsp:cNvSpPr/>
      </dsp:nvSpPr>
      <dsp:spPr>
        <a:xfrm rot="16200000">
          <a:off x="2440319" y="1507749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77772" y="1622708"/>
        <a:ext cx="174779" cy="232517"/>
      </dsp:txXfrm>
    </dsp:sp>
    <dsp:sp modelId="{33AE45FE-2802-6A42-ACE8-A7040CED4011}">
      <dsp:nvSpPr>
        <dsp:cNvPr id="0" name=""/>
        <dsp:cNvSpPr/>
      </dsp:nvSpPr>
      <dsp:spPr>
        <a:xfrm>
          <a:off x="1839545" y="7662"/>
          <a:ext cx="1451233" cy="14512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Reliability</a:t>
          </a:r>
          <a:endParaRPr lang="en-DE" sz="1100" kern="1200" dirty="0"/>
        </a:p>
      </dsp:txBody>
      <dsp:txXfrm>
        <a:off x="2052073" y="220190"/>
        <a:ext cx="1026177" cy="1026177"/>
      </dsp:txXfrm>
    </dsp:sp>
    <dsp:sp modelId="{724178F7-FE35-7B43-B051-717442DEBDBC}">
      <dsp:nvSpPr>
        <dsp:cNvPr id="0" name=""/>
        <dsp:cNvSpPr/>
      </dsp:nvSpPr>
      <dsp:spPr>
        <a:xfrm rot="20520000">
          <a:off x="3213176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215009" y="2158341"/>
        <a:ext cx="174779" cy="232517"/>
      </dsp:txXfrm>
    </dsp:sp>
    <dsp:sp modelId="{2F9AB5B6-8516-954C-929D-9DFBF2DDEBBE}">
      <dsp:nvSpPr>
        <dsp:cNvPr id="0" name=""/>
        <dsp:cNvSpPr/>
      </dsp:nvSpPr>
      <dsp:spPr>
        <a:xfrm>
          <a:off x="3533248" y="1238209"/>
          <a:ext cx="1451233" cy="145123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Assurance</a:t>
          </a:r>
        </a:p>
      </dsp:txBody>
      <dsp:txXfrm>
        <a:off x="3745776" y="1450737"/>
        <a:ext cx="1026177" cy="1026177"/>
      </dsp:txXfrm>
    </dsp:sp>
    <dsp:sp modelId="{46425910-43DE-C24E-828A-319CE20202EA}">
      <dsp:nvSpPr>
        <dsp:cNvPr id="0" name=""/>
        <dsp:cNvSpPr/>
      </dsp:nvSpPr>
      <dsp:spPr>
        <a:xfrm rot="3240000">
          <a:off x="2917971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933409" y="3025016"/>
        <a:ext cx="174779" cy="232517"/>
      </dsp:txXfrm>
    </dsp:sp>
    <dsp:sp modelId="{D22A1B1C-5B96-F148-B268-F21156DF5061}">
      <dsp:nvSpPr>
        <dsp:cNvPr id="0" name=""/>
        <dsp:cNvSpPr/>
      </dsp:nvSpPr>
      <dsp:spPr>
        <a:xfrm>
          <a:off x="2886311" y="3229276"/>
          <a:ext cx="1451233" cy="145123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Tangibles</a:t>
          </a:r>
          <a:endParaRPr lang="en-DE" sz="1100" kern="1200" dirty="0"/>
        </a:p>
      </dsp:txBody>
      <dsp:txXfrm>
        <a:off x="3098839" y="3441804"/>
        <a:ext cx="1026177" cy="1026177"/>
      </dsp:txXfrm>
    </dsp:sp>
    <dsp:sp modelId="{16E317A5-9052-604F-AC96-2C80084197DF}">
      <dsp:nvSpPr>
        <dsp:cNvPr id="0" name=""/>
        <dsp:cNvSpPr/>
      </dsp:nvSpPr>
      <dsp:spPr>
        <a:xfrm rot="7560000">
          <a:off x="1962667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2022134" y="3025016"/>
        <a:ext cx="174779" cy="232517"/>
      </dsp:txXfrm>
    </dsp:sp>
    <dsp:sp modelId="{F9F092CB-0D6B-8E43-A8C0-17DA5DF0C5FF}">
      <dsp:nvSpPr>
        <dsp:cNvPr id="0" name=""/>
        <dsp:cNvSpPr/>
      </dsp:nvSpPr>
      <dsp:spPr>
        <a:xfrm>
          <a:off x="792779" y="3229276"/>
          <a:ext cx="1451233" cy="145123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Empathy</a:t>
          </a:r>
        </a:p>
      </dsp:txBody>
      <dsp:txXfrm>
        <a:off x="1005307" y="3441804"/>
        <a:ext cx="1026177" cy="1026177"/>
      </dsp:txXfrm>
    </dsp:sp>
    <dsp:sp modelId="{B615B72D-61EF-1644-83A7-353646A01CB8}">
      <dsp:nvSpPr>
        <dsp:cNvPr id="0" name=""/>
        <dsp:cNvSpPr/>
      </dsp:nvSpPr>
      <dsp:spPr>
        <a:xfrm rot="11880000">
          <a:off x="1667462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740534" y="2158341"/>
        <a:ext cx="174779" cy="232517"/>
      </dsp:txXfrm>
    </dsp:sp>
    <dsp:sp modelId="{AE36BF02-F7E4-2744-8886-A38EEEE8A4A4}">
      <dsp:nvSpPr>
        <dsp:cNvPr id="0" name=""/>
        <dsp:cNvSpPr/>
      </dsp:nvSpPr>
      <dsp:spPr>
        <a:xfrm>
          <a:off x="145842" y="1238209"/>
          <a:ext cx="1451233" cy="145123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Responsiveness</a:t>
          </a:r>
          <a:endParaRPr lang="en-DE" sz="1100" kern="1200" dirty="0"/>
        </a:p>
      </dsp:txBody>
      <dsp:txXfrm>
        <a:off x="358370" y="1450737"/>
        <a:ext cx="1026177" cy="10261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1017" y="1929999"/>
          <a:ext cx="1168288" cy="116828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SERVQUAL Methods</a:t>
          </a:r>
        </a:p>
      </dsp:txBody>
      <dsp:txXfrm>
        <a:off x="2152109" y="2101091"/>
        <a:ext cx="826104" cy="826104"/>
      </dsp:txXfrm>
    </dsp:sp>
    <dsp:sp modelId="{8C189818-31B3-A14C-9F8E-86F8D3516A39}">
      <dsp:nvSpPr>
        <dsp:cNvPr id="0" name=""/>
        <dsp:cNvSpPr/>
      </dsp:nvSpPr>
      <dsp:spPr>
        <a:xfrm rot="16200000">
          <a:off x="2440319" y="1507749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77772" y="1622708"/>
        <a:ext cx="174779" cy="232517"/>
      </dsp:txXfrm>
    </dsp:sp>
    <dsp:sp modelId="{33AE45FE-2802-6A42-ACE8-A7040CED4011}">
      <dsp:nvSpPr>
        <dsp:cNvPr id="0" name=""/>
        <dsp:cNvSpPr/>
      </dsp:nvSpPr>
      <dsp:spPr>
        <a:xfrm>
          <a:off x="1839545" y="7662"/>
          <a:ext cx="1451233" cy="14512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Reliability</a:t>
          </a:r>
          <a:endParaRPr lang="en-DE" sz="1100" kern="1200" dirty="0"/>
        </a:p>
      </dsp:txBody>
      <dsp:txXfrm>
        <a:off x="2052073" y="220190"/>
        <a:ext cx="1026177" cy="1026177"/>
      </dsp:txXfrm>
    </dsp:sp>
    <dsp:sp modelId="{724178F7-FE35-7B43-B051-717442DEBDBC}">
      <dsp:nvSpPr>
        <dsp:cNvPr id="0" name=""/>
        <dsp:cNvSpPr/>
      </dsp:nvSpPr>
      <dsp:spPr>
        <a:xfrm rot="20520000">
          <a:off x="3213176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215009" y="2158341"/>
        <a:ext cx="174779" cy="232517"/>
      </dsp:txXfrm>
    </dsp:sp>
    <dsp:sp modelId="{2F9AB5B6-8516-954C-929D-9DFBF2DDEBBE}">
      <dsp:nvSpPr>
        <dsp:cNvPr id="0" name=""/>
        <dsp:cNvSpPr/>
      </dsp:nvSpPr>
      <dsp:spPr>
        <a:xfrm>
          <a:off x="3533248" y="1238209"/>
          <a:ext cx="1451233" cy="145123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Assurance</a:t>
          </a:r>
        </a:p>
      </dsp:txBody>
      <dsp:txXfrm>
        <a:off x="3745776" y="1450737"/>
        <a:ext cx="1026177" cy="1026177"/>
      </dsp:txXfrm>
    </dsp:sp>
    <dsp:sp modelId="{46425910-43DE-C24E-828A-319CE20202EA}">
      <dsp:nvSpPr>
        <dsp:cNvPr id="0" name=""/>
        <dsp:cNvSpPr/>
      </dsp:nvSpPr>
      <dsp:spPr>
        <a:xfrm rot="3240000">
          <a:off x="2917971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933409" y="3025016"/>
        <a:ext cx="174779" cy="232517"/>
      </dsp:txXfrm>
    </dsp:sp>
    <dsp:sp modelId="{D22A1B1C-5B96-F148-B268-F21156DF5061}">
      <dsp:nvSpPr>
        <dsp:cNvPr id="0" name=""/>
        <dsp:cNvSpPr/>
      </dsp:nvSpPr>
      <dsp:spPr>
        <a:xfrm>
          <a:off x="2886311" y="3229276"/>
          <a:ext cx="1451233" cy="145123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Tangibles</a:t>
          </a:r>
          <a:endParaRPr lang="en-DE" sz="1100" kern="1200" dirty="0"/>
        </a:p>
      </dsp:txBody>
      <dsp:txXfrm>
        <a:off x="3098839" y="3441804"/>
        <a:ext cx="1026177" cy="1026177"/>
      </dsp:txXfrm>
    </dsp:sp>
    <dsp:sp modelId="{16E317A5-9052-604F-AC96-2C80084197DF}">
      <dsp:nvSpPr>
        <dsp:cNvPr id="0" name=""/>
        <dsp:cNvSpPr/>
      </dsp:nvSpPr>
      <dsp:spPr>
        <a:xfrm rot="7560000">
          <a:off x="1962667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2022134" y="3025016"/>
        <a:ext cx="174779" cy="232517"/>
      </dsp:txXfrm>
    </dsp:sp>
    <dsp:sp modelId="{F9F092CB-0D6B-8E43-A8C0-17DA5DF0C5FF}">
      <dsp:nvSpPr>
        <dsp:cNvPr id="0" name=""/>
        <dsp:cNvSpPr/>
      </dsp:nvSpPr>
      <dsp:spPr>
        <a:xfrm>
          <a:off x="792779" y="3229276"/>
          <a:ext cx="1451233" cy="145123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Empathy</a:t>
          </a:r>
        </a:p>
      </dsp:txBody>
      <dsp:txXfrm>
        <a:off x="1005307" y="3441804"/>
        <a:ext cx="1026177" cy="1026177"/>
      </dsp:txXfrm>
    </dsp:sp>
    <dsp:sp modelId="{B615B72D-61EF-1644-83A7-353646A01CB8}">
      <dsp:nvSpPr>
        <dsp:cNvPr id="0" name=""/>
        <dsp:cNvSpPr/>
      </dsp:nvSpPr>
      <dsp:spPr>
        <a:xfrm rot="11880000">
          <a:off x="1667462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740534" y="2158341"/>
        <a:ext cx="174779" cy="232517"/>
      </dsp:txXfrm>
    </dsp:sp>
    <dsp:sp modelId="{AE36BF02-F7E4-2744-8886-A38EEEE8A4A4}">
      <dsp:nvSpPr>
        <dsp:cNvPr id="0" name=""/>
        <dsp:cNvSpPr/>
      </dsp:nvSpPr>
      <dsp:spPr>
        <a:xfrm>
          <a:off x="145842" y="1238209"/>
          <a:ext cx="1451233" cy="145123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Responsiveness</a:t>
          </a:r>
          <a:endParaRPr lang="en-DE" sz="1100" kern="1200" dirty="0"/>
        </a:p>
      </dsp:txBody>
      <dsp:txXfrm>
        <a:off x="358370" y="1450737"/>
        <a:ext cx="1026177" cy="10261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8022" y="1788451"/>
          <a:ext cx="1082270" cy="10822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SERVQUAL Methods</a:t>
          </a:r>
        </a:p>
      </dsp:txBody>
      <dsp:txXfrm>
        <a:off x="2146517" y="1946946"/>
        <a:ext cx="765280" cy="765280"/>
      </dsp:txXfrm>
    </dsp:sp>
    <dsp:sp modelId="{8C189818-31B3-A14C-9F8E-86F8D3516A39}">
      <dsp:nvSpPr>
        <dsp:cNvPr id="0" name=""/>
        <dsp:cNvSpPr/>
      </dsp:nvSpPr>
      <dsp:spPr>
        <a:xfrm rot="16200000">
          <a:off x="2413445" y="139717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448159" y="1503689"/>
        <a:ext cx="161998" cy="215399"/>
      </dsp:txXfrm>
    </dsp:sp>
    <dsp:sp modelId="{33AE45FE-2802-6A42-ACE8-A7040CED4011}">
      <dsp:nvSpPr>
        <dsp:cNvPr id="0" name=""/>
        <dsp:cNvSpPr/>
      </dsp:nvSpPr>
      <dsp:spPr>
        <a:xfrm>
          <a:off x="1856966" y="7416"/>
          <a:ext cx="1344383" cy="134438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Reliability</a:t>
          </a:r>
          <a:endParaRPr lang="en-DE" sz="1000" kern="1200" dirty="0"/>
        </a:p>
      </dsp:txBody>
      <dsp:txXfrm>
        <a:off x="2053846" y="204296"/>
        <a:ext cx="950623" cy="950623"/>
      </dsp:txXfrm>
    </dsp:sp>
    <dsp:sp modelId="{724178F7-FE35-7B43-B051-717442DEBDBC}">
      <dsp:nvSpPr>
        <dsp:cNvPr id="0" name=""/>
        <dsp:cNvSpPr/>
      </dsp:nvSpPr>
      <dsp:spPr>
        <a:xfrm rot="20520000">
          <a:off x="3129506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131205" y="1999951"/>
        <a:ext cx="161998" cy="215399"/>
      </dsp:txXfrm>
    </dsp:sp>
    <dsp:sp modelId="{2F9AB5B6-8516-954C-929D-9DFBF2DDEBBE}">
      <dsp:nvSpPr>
        <dsp:cNvPr id="0" name=""/>
        <dsp:cNvSpPr/>
      </dsp:nvSpPr>
      <dsp:spPr>
        <a:xfrm>
          <a:off x="3426189" y="1147523"/>
          <a:ext cx="1344383" cy="134438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Assurance</a:t>
          </a:r>
        </a:p>
      </dsp:txBody>
      <dsp:txXfrm>
        <a:off x="3623069" y="1344403"/>
        <a:ext cx="950623" cy="950623"/>
      </dsp:txXfrm>
    </dsp:sp>
    <dsp:sp modelId="{46425910-43DE-C24E-828A-319CE20202EA}">
      <dsp:nvSpPr>
        <dsp:cNvPr id="0" name=""/>
        <dsp:cNvSpPr/>
      </dsp:nvSpPr>
      <dsp:spPr>
        <a:xfrm rot="3240000">
          <a:off x="28559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870304" y="2802921"/>
        <a:ext cx="161998" cy="215399"/>
      </dsp:txXfrm>
    </dsp:sp>
    <dsp:sp modelId="{D22A1B1C-5B96-F148-B268-F21156DF5061}">
      <dsp:nvSpPr>
        <dsp:cNvPr id="0" name=""/>
        <dsp:cNvSpPr/>
      </dsp:nvSpPr>
      <dsp:spPr>
        <a:xfrm>
          <a:off x="2826799" y="2992256"/>
          <a:ext cx="1344383" cy="134438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Tangibles</a:t>
          </a:r>
          <a:endParaRPr lang="en-DE" sz="1000" kern="1200" dirty="0"/>
        </a:p>
      </dsp:txBody>
      <dsp:txXfrm>
        <a:off x="3023679" y="3189136"/>
        <a:ext cx="950623" cy="950623"/>
      </dsp:txXfrm>
    </dsp:sp>
    <dsp:sp modelId="{16E317A5-9052-604F-AC96-2C80084197DF}">
      <dsp:nvSpPr>
        <dsp:cNvPr id="0" name=""/>
        <dsp:cNvSpPr/>
      </dsp:nvSpPr>
      <dsp:spPr>
        <a:xfrm rot="7560000">
          <a:off x="19708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2026013" y="2802921"/>
        <a:ext cx="161998" cy="215399"/>
      </dsp:txXfrm>
    </dsp:sp>
    <dsp:sp modelId="{F9F092CB-0D6B-8E43-A8C0-17DA5DF0C5FF}">
      <dsp:nvSpPr>
        <dsp:cNvPr id="0" name=""/>
        <dsp:cNvSpPr/>
      </dsp:nvSpPr>
      <dsp:spPr>
        <a:xfrm>
          <a:off x="887133" y="2992256"/>
          <a:ext cx="1344383" cy="134438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Empathy</a:t>
          </a:r>
        </a:p>
      </dsp:txBody>
      <dsp:txXfrm>
        <a:off x="1084013" y="3189136"/>
        <a:ext cx="950623" cy="950623"/>
      </dsp:txXfrm>
    </dsp:sp>
    <dsp:sp modelId="{B615B72D-61EF-1644-83A7-353646A01CB8}">
      <dsp:nvSpPr>
        <dsp:cNvPr id="0" name=""/>
        <dsp:cNvSpPr/>
      </dsp:nvSpPr>
      <dsp:spPr>
        <a:xfrm rot="11880000">
          <a:off x="1697383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765111" y="1999951"/>
        <a:ext cx="161998" cy="215399"/>
      </dsp:txXfrm>
    </dsp:sp>
    <dsp:sp modelId="{AE36BF02-F7E4-2744-8886-A38EEEE8A4A4}">
      <dsp:nvSpPr>
        <dsp:cNvPr id="0" name=""/>
        <dsp:cNvSpPr/>
      </dsp:nvSpPr>
      <dsp:spPr>
        <a:xfrm>
          <a:off x="287743" y="1147523"/>
          <a:ext cx="1344383" cy="134438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Responsiveness</a:t>
          </a:r>
          <a:endParaRPr lang="en-DE" sz="1000" kern="1200" dirty="0"/>
        </a:p>
      </dsp:txBody>
      <dsp:txXfrm>
        <a:off x="484623" y="1344403"/>
        <a:ext cx="950623" cy="9506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8022" y="1788451"/>
          <a:ext cx="1082270" cy="10822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SERVQUAL Methods</a:t>
          </a:r>
        </a:p>
      </dsp:txBody>
      <dsp:txXfrm>
        <a:off x="2146517" y="1946946"/>
        <a:ext cx="765280" cy="765280"/>
      </dsp:txXfrm>
    </dsp:sp>
    <dsp:sp modelId="{8C189818-31B3-A14C-9F8E-86F8D3516A39}">
      <dsp:nvSpPr>
        <dsp:cNvPr id="0" name=""/>
        <dsp:cNvSpPr/>
      </dsp:nvSpPr>
      <dsp:spPr>
        <a:xfrm rot="16200000">
          <a:off x="2413445" y="139717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448159" y="1503689"/>
        <a:ext cx="161998" cy="215399"/>
      </dsp:txXfrm>
    </dsp:sp>
    <dsp:sp modelId="{33AE45FE-2802-6A42-ACE8-A7040CED4011}">
      <dsp:nvSpPr>
        <dsp:cNvPr id="0" name=""/>
        <dsp:cNvSpPr/>
      </dsp:nvSpPr>
      <dsp:spPr>
        <a:xfrm>
          <a:off x="1856966" y="7416"/>
          <a:ext cx="1344383" cy="134438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Reliability</a:t>
          </a:r>
          <a:endParaRPr lang="en-DE" sz="1000" kern="1200" dirty="0"/>
        </a:p>
      </dsp:txBody>
      <dsp:txXfrm>
        <a:off x="2053846" y="204296"/>
        <a:ext cx="950623" cy="950623"/>
      </dsp:txXfrm>
    </dsp:sp>
    <dsp:sp modelId="{724178F7-FE35-7B43-B051-717442DEBDBC}">
      <dsp:nvSpPr>
        <dsp:cNvPr id="0" name=""/>
        <dsp:cNvSpPr/>
      </dsp:nvSpPr>
      <dsp:spPr>
        <a:xfrm rot="20520000">
          <a:off x="3129506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131205" y="1999951"/>
        <a:ext cx="161998" cy="215399"/>
      </dsp:txXfrm>
    </dsp:sp>
    <dsp:sp modelId="{2F9AB5B6-8516-954C-929D-9DFBF2DDEBBE}">
      <dsp:nvSpPr>
        <dsp:cNvPr id="0" name=""/>
        <dsp:cNvSpPr/>
      </dsp:nvSpPr>
      <dsp:spPr>
        <a:xfrm>
          <a:off x="3426189" y="1147523"/>
          <a:ext cx="1344383" cy="134438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Assurance</a:t>
          </a:r>
        </a:p>
      </dsp:txBody>
      <dsp:txXfrm>
        <a:off x="3623069" y="1344403"/>
        <a:ext cx="950623" cy="950623"/>
      </dsp:txXfrm>
    </dsp:sp>
    <dsp:sp modelId="{46425910-43DE-C24E-828A-319CE20202EA}">
      <dsp:nvSpPr>
        <dsp:cNvPr id="0" name=""/>
        <dsp:cNvSpPr/>
      </dsp:nvSpPr>
      <dsp:spPr>
        <a:xfrm rot="3240000">
          <a:off x="28559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870304" y="2802921"/>
        <a:ext cx="161998" cy="215399"/>
      </dsp:txXfrm>
    </dsp:sp>
    <dsp:sp modelId="{D22A1B1C-5B96-F148-B268-F21156DF5061}">
      <dsp:nvSpPr>
        <dsp:cNvPr id="0" name=""/>
        <dsp:cNvSpPr/>
      </dsp:nvSpPr>
      <dsp:spPr>
        <a:xfrm>
          <a:off x="2826799" y="2992256"/>
          <a:ext cx="1344383" cy="134438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Tangibles</a:t>
          </a:r>
          <a:endParaRPr lang="en-DE" sz="1000" kern="1200" dirty="0"/>
        </a:p>
      </dsp:txBody>
      <dsp:txXfrm>
        <a:off x="3023679" y="3189136"/>
        <a:ext cx="950623" cy="950623"/>
      </dsp:txXfrm>
    </dsp:sp>
    <dsp:sp modelId="{16E317A5-9052-604F-AC96-2C80084197DF}">
      <dsp:nvSpPr>
        <dsp:cNvPr id="0" name=""/>
        <dsp:cNvSpPr/>
      </dsp:nvSpPr>
      <dsp:spPr>
        <a:xfrm rot="7560000">
          <a:off x="19708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2026013" y="2802921"/>
        <a:ext cx="161998" cy="215399"/>
      </dsp:txXfrm>
    </dsp:sp>
    <dsp:sp modelId="{F9F092CB-0D6B-8E43-A8C0-17DA5DF0C5FF}">
      <dsp:nvSpPr>
        <dsp:cNvPr id="0" name=""/>
        <dsp:cNvSpPr/>
      </dsp:nvSpPr>
      <dsp:spPr>
        <a:xfrm>
          <a:off x="887133" y="2992256"/>
          <a:ext cx="1344383" cy="134438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Empathy</a:t>
          </a:r>
        </a:p>
      </dsp:txBody>
      <dsp:txXfrm>
        <a:off x="1084013" y="3189136"/>
        <a:ext cx="950623" cy="950623"/>
      </dsp:txXfrm>
    </dsp:sp>
    <dsp:sp modelId="{B615B72D-61EF-1644-83A7-353646A01CB8}">
      <dsp:nvSpPr>
        <dsp:cNvPr id="0" name=""/>
        <dsp:cNvSpPr/>
      </dsp:nvSpPr>
      <dsp:spPr>
        <a:xfrm rot="11880000">
          <a:off x="1697383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765111" y="1999951"/>
        <a:ext cx="161998" cy="215399"/>
      </dsp:txXfrm>
    </dsp:sp>
    <dsp:sp modelId="{AE36BF02-F7E4-2744-8886-A38EEEE8A4A4}">
      <dsp:nvSpPr>
        <dsp:cNvPr id="0" name=""/>
        <dsp:cNvSpPr/>
      </dsp:nvSpPr>
      <dsp:spPr>
        <a:xfrm>
          <a:off x="287743" y="1147523"/>
          <a:ext cx="1344383" cy="134438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Responsiveness</a:t>
          </a:r>
          <a:endParaRPr lang="en-DE" sz="1000" kern="1200" dirty="0"/>
        </a:p>
      </dsp:txBody>
      <dsp:txXfrm>
        <a:off x="484623" y="1344403"/>
        <a:ext cx="950623" cy="9506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8022" y="1788451"/>
          <a:ext cx="1082270" cy="10822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SERVQUAL Methods</a:t>
          </a:r>
        </a:p>
      </dsp:txBody>
      <dsp:txXfrm>
        <a:off x="2146517" y="1946946"/>
        <a:ext cx="765280" cy="765280"/>
      </dsp:txXfrm>
    </dsp:sp>
    <dsp:sp modelId="{8C189818-31B3-A14C-9F8E-86F8D3516A39}">
      <dsp:nvSpPr>
        <dsp:cNvPr id="0" name=""/>
        <dsp:cNvSpPr/>
      </dsp:nvSpPr>
      <dsp:spPr>
        <a:xfrm rot="16200000">
          <a:off x="2413445" y="139717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448159" y="1503689"/>
        <a:ext cx="161998" cy="215399"/>
      </dsp:txXfrm>
    </dsp:sp>
    <dsp:sp modelId="{33AE45FE-2802-6A42-ACE8-A7040CED4011}">
      <dsp:nvSpPr>
        <dsp:cNvPr id="0" name=""/>
        <dsp:cNvSpPr/>
      </dsp:nvSpPr>
      <dsp:spPr>
        <a:xfrm>
          <a:off x="1856966" y="7416"/>
          <a:ext cx="1344383" cy="134438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Reliability</a:t>
          </a:r>
          <a:endParaRPr lang="en-DE" sz="1000" kern="1200" dirty="0"/>
        </a:p>
      </dsp:txBody>
      <dsp:txXfrm>
        <a:off x="2053846" y="204296"/>
        <a:ext cx="950623" cy="950623"/>
      </dsp:txXfrm>
    </dsp:sp>
    <dsp:sp modelId="{724178F7-FE35-7B43-B051-717442DEBDBC}">
      <dsp:nvSpPr>
        <dsp:cNvPr id="0" name=""/>
        <dsp:cNvSpPr/>
      </dsp:nvSpPr>
      <dsp:spPr>
        <a:xfrm rot="20520000">
          <a:off x="3129506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131205" y="1999951"/>
        <a:ext cx="161998" cy="215399"/>
      </dsp:txXfrm>
    </dsp:sp>
    <dsp:sp modelId="{2F9AB5B6-8516-954C-929D-9DFBF2DDEBBE}">
      <dsp:nvSpPr>
        <dsp:cNvPr id="0" name=""/>
        <dsp:cNvSpPr/>
      </dsp:nvSpPr>
      <dsp:spPr>
        <a:xfrm>
          <a:off x="3426189" y="1147523"/>
          <a:ext cx="1344383" cy="134438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Assurance</a:t>
          </a:r>
        </a:p>
      </dsp:txBody>
      <dsp:txXfrm>
        <a:off x="3623069" y="1344403"/>
        <a:ext cx="950623" cy="950623"/>
      </dsp:txXfrm>
    </dsp:sp>
    <dsp:sp modelId="{46425910-43DE-C24E-828A-319CE20202EA}">
      <dsp:nvSpPr>
        <dsp:cNvPr id="0" name=""/>
        <dsp:cNvSpPr/>
      </dsp:nvSpPr>
      <dsp:spPr>
        <a:xfrm rot="3240000">
          <a:off x="28559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870304" y="2802921"/>
        <a:ext cx="161998" cy="215399"/>
      </dsp:txXfrm>
    </dsp:sp>
    <dsp:sp modelId="{D22A1B1C-5B96-F148-B268-F21156DF5061}">
      <dsp:nvSpPr>
        <dsp:cNvPr id="0" name=""/>
        <dsp:cNvSpPr/>
      </dsp:nvSpPr>
      <dsp:spPr>
        <a:xfrm>
          <a:off x="2826799" y="2992256"/>
          <a:ext cx="1344383" cy="134438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Tangibles</a:t>
          </a:r>
          <a:endParaRPr lang="en-DE" sz="1000" kern="1200" dirty="0"/>
        </a:p>
      </dsp:txBody>
      <dsp:txXfrm>
        <a:off x="3023679" y="3189136"/>
        <a:ext cx="950623" cy="950623"/>
      </dsp:txXfrm>
    </dsp:sp>
    <dsp:sp modelId="{16E317A5-9052-604F-AC96-2C80084197DF}">
      <dsp:nvSpPr>
        <dsp:cNvPr id="0" name=""/>
        <dsp:cNvSpPr/>
      </dsp:nvSpPr>
      <dsp:spPr>
        <a:xfrm rot="7560000">
          <a:off x="19708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2026013" y="2802921"/>
        <a:ext cx="161998" cy="215399"/>
      </dsp:txXfrm>
    </dsp:sp>
    <dsp:sp modelId="{F9F092CB-0D6B-8E43-A8C0-17DA5DF0C5FF}">
      <dsp:nvSpPr>
        <dsp:cNvPr id="0" name=""/>
        <dsp:cNvSpPr/>
      </dsp:nvSpPr>
      <dsp:spPr>
        <a:xfrm>
          <a:off x="887133" y="2992256"/>
          <a:ext cx="1344383" cy="134438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Empathy</a:t>
          </a:r>
        </a:p>
      </dsp:txBody>
      <dsp:txXfrm>
        <a:off x="1084013" y="3189136"/>
        <a:ext cx="950623" cy="950623"/>
      </dsp:txXfrm>
    </dsp:sp>
    <dsp:sp modelId="{B615B72D-61EF-1644-83A7-353646A01CB8}">
      <dsp:nvSpPr>
        <dsp:cNvPr id="0" name=""/>
        <dsp:cNvSpPr/>
      </dsp:nvSpPr>
      <dsp:spPr>
        <a:xfrm rot="11880000">
          <a:off x="1697383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765111" y="1999951"/>
        <a:ext cx="161998" cy="215399"/>
      </dsp:txXfrm>
    </dsp:sp>
    <dsp:sp modelId="{AE36BF02-F7E4-2744-8886-A38EEEE8A4A4}">
      <dsp:nvSpPr>
        <dsp:cNvPr id="0" name=""/>
        <dsp:cNvSpPr/>
      </dsp:nvSpPr>
      <dsp:spPr>
        <a:xfrm>
          <a:off x="287743" y="1147523"/>
          <a:ext cx="1344383" cy="134438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Responsiveness</a:t>
          </a:r>
          <a:endParaRPr lang="en-DE" sz="1000" kern="1200" dirty="0"/>
        </a:p>
      </dsp:txBody>
      <dsp:txXfrm>
        <a:off x="484623" y="1344403"/>
        <a:ext cx="950623" cy="9506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23-09-2026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23-09-2026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23-09-2026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800" dirty="0" err="1"/>
              <a:t>Quality</a:t>
            </a:r>
            <a:r>
              <a:rPr lang="nl-NL" sz="4800" dirty="0"/>
              <a:t> </a:t>
            </a:r>
            <a:r>
              <a:rPr lang="nl-NL" sz="4800" dirty="0" err="1"/>
              <a:t>and</a:t>
            </a:r>
            <a:r>
              <a:rPr lang="nl-NL" sz="4800" dirty="0"/>
              <a:t> </a:t>
            </a:r>
            <a:r>
              <a:rPr lang="nl-NL" sz="4800" dirty="0" err="1"/>
              <a:t>Sustainability</a:t>
            </a:r>
            <a:r>
              <a:rPr lang="nl-NL" sz="4800" dirty="0"/>
              <a:t> in </a:t>
            </a:r>
            <a:r>
              <a:rPr lang="nl-NL" sz="4800" dirty="0" err="1"/>
              <a:t>Tourism</a:t>
            </a:r>
            <a:r>
              <a:rPr lang="nl-NL" sz="4800" dirty="0"/>
              <a:t> </a:t>
            </a:r>
            <a:r>
              <a:rPr lang="nl-NL" sz="4800" dirty="0" err="1"/>
              <a:t>and</a:t>
            </a:r>
            <a:r>
              <a:rPr lang="nl-NL" sz="4800" dirty="0"/>
              <a:t> </a:t>
            </a:r>
            <a:r>
              <a:rPr lang="nl-NL" sz="4800" dirty="0" err="1"/>
              <a:t>Hospitality</a:t>
            </a:r>
            <a:br>
              <a:rPr lang="nl-NL" sz="4800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 </a:t>
            </a:r>
            <a:r>
              <a:rPr lang="nl-NL" dirty="0" err="1"/>
              <a:t>What</a:t>
            </a:r>
            <a:r>
              <a:rPr lang="nl-NL" dirty="0"/>
              <a:t> is </a:t>
            </a:r>
            <a:r>
              <a:rPr lang="nl-NL" dirty="0" err="1"/>
              <a:t>Sustainability</a:t>
            </a:r>
            <a:r>
              <a:rPr lang="nl-NL" dirty="0"/>
              <a:t>?</a:t>
            </a:r>
          </a:p>
          <a:p>
            <a:r>
              <a:rPr lang="nl-NL" dirty="0"/>
              <a:t> </a:t>
            </a:r>
            <a:r>
              <a:rPr lang="nl-NL" dirty="0" err="1"/>
              <a:t>Pillars</a:t>
            </a:r>
            <a:r>
              <a:rPr lang="nl-NL" dirty="0"/>
              <a:t> of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 The </a:t>
            </a:r>
            <a:r>
              <a:rPr lang="nl-NL" dirty="0" err="1"/>
              <a:t>Positive</a:t>
            </a:r>
            <a:r>
              <a:rPr lang="nl-NL" dirty="0"/>
              <a:t> </a:t>
            </a:r>
            <a:r>
              <a:rPr lang="nl-NL" dirty="0" err="1"/>
              <a:t>aspects</a:t>
            </a:r>
            <a:r>
              <a:rPr lang="nl-NL" dirty="0"/>
              <a:t> of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 </a:t>
            </a:r>
            <a:r>
              <a:rPr lang="nl-NL" dirty="0" err="1"/>
              <a:t>Unsustainable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9BB061-8243-7258-D813-CFA8FA80051E}"/>
              </a:ext>
            </a:extLst>
          </p:cNvPr>
          <p:cNvSpPr txBox="1"/>
          <p:nvPr/>
        </p:nvSpPr>
        <p:spPr>
          <a:xfrm>
            <a:off x="1226634" y="13604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iatu">
            <a:extLst>
              <a:ext uri="{FF2B5EF4-FFF2-40B4-BE49-F238E27FC236}">
                <a16:creationId xmlns:a16="http://schemas.microsoft.com/office/drawing/2014/main" id="{65F23759-E154-0CF0-9884-AD6464E99D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50" r="-69"/>
          <a:stretch/>
        </p:blipFill>
        <p:spPr bwMode="auto">
          <a:xfrm>
            <a:off x="0" y="1"/>
            <a:ext cx="12198350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  <a:noFill/>
        </p:spPr>
        <p:txBody>
          <a:bodyPr>
            <a:normAutofit/>
          </a:bodyPr>
          <a:lstStyle/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2" algn="ctr"/>
            <a:endParaRPr lang="en-GB" sz="2400" b="1" dirty="0">
              <a:solidFill>
                <a:schemeClr val="bg1"/>
              </a:solidFill>
            </a:endParaRPr>
          </a:p>
          <a:p>
            <a:pPr lvl="2" algn="ctr"/>
            <a:endParaRPr lang="nl-NL" sz="2400" b="1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A7DBFC-030A-7AC5-7DFE-FFB68FC349D8}"/>
              </a:ext>
            </a:extLst>
          </p:cNvPr>
          <p:cNvSpPr txBox="1"/>
          <p:nvPr/>
        </p:nvSpPr>
        <p:spPr>
          <a:xfrm>
            <a:off x="3252486" y="157415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00CD84-A0CA-E0BE-4FB3-365DEE003FB0}"/>
              </a:ext>
            </a:extLst>
          </p:cNvPr>
          <p:cNvSpPr txBox="1"/>
          <p:nvPr/>
        </p:nvSpPr>
        <p:spPr>
          <a:xfrm>
            <a:off x="-525561" y="831578"/>
            <a:ext cx="97529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GB" sz="3600" b="1" dirty="0">
                <a:solidFill>
                  <a:srgbClr val="FFC000"/>
                </a:solidFill>
              </a:rPr>
              <a:t>1- What is </a:t>
            </a:r>
            <a:r>
              <a:rPr lang="nl-NL" sz="3600" b="1" dirty="0" err="1">
                <a:solidFill>
                  <a:srgbClr val="FFC000"/>
                </a:solidFill>
              </a:rPr>
              <a:t>Sustainability</a:t>
            </a:r>
            <a:r>
              <a:rPr lang="en-GB" sz="3600" b="1" dirty="0">
                <a:solidFill>
                  <a:srgbClr val="FFC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88916924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What</a:t>
            </a:r>
            <a:r>
              <a:rPr lang="nl-NL" sz="3200" dirty="0"/>
              <a:t> is </a:t>
            </a:r>
            <a:r>
              <a:rPr lang="nl-NL" sz="3200" dirty="0" err="1"/>
              <a:t>Sustainability</a:t>
            </a:r>
            <a:r>
              <a:rPr lang="nl-NL" sz="3200" dirty="0"/>
              <a:t>?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Sustainability</a:t>
            </a:r>
            <a:r>
              <a:rPr lang="nl-NL" b="0" dirty="0"/>
              <a:t>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capability</a:t>
            </a:r>
            <a:r>
              <a:rPr lang="nl-NL" b="0" dirty="0"/>
              <a:t> of </a:t>
            </a:r>
            <a:r>
              <a:rPr lang="nl-NL" b="0" dirty="0" err="1"/>
              <a:t>maintaining</a:t>
            </a:r>
            <a:r>
              <a:rPr lang="nl-NL" b="0" dirty="0"/>
              <a:t> or </a:t>
            </a:r>
            <a:r>
              <a:rPr lang="nl-NL" b="0" dirty="0" err="1"/>
              <a:t>continuing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entity</a:t>
            </a:r>
            <a:r>
              <a:rPr lang="nl-NL" b="0" dirty="0"/>
              <a:t>, </a:t>
            </a:r>
            <a:r>
              <a:rPr lang="nl-NL" b="0" dirty="0" err="1"/>
              <a:t>outcome</a:t>
            </a:r>
            <a:r>
              <a:rPr lang="nl-NL" b="0" dirty="0"/>
              <a:t>, or </a:t>
            </a:r>
            <a:r>
              <a:rPr lang="nl-NL" b="0" dirty="0" err="1"/>
              <a:t>process</a:t>
            </a:r>
            <a:r>
              <a:rPr lang="nl-NL" b="0" dirty="0"/>
              <a:t> over time.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emphasizes</a:t>
            </a:r>
            <a:r>
              <a:rPr lang="nl-NL" b="0" dirty="0"/>
              <a:t> human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meet </a:t>
            </a:r>
            <a:r>
              <a:rPr lang="nl-NL" b="0" dirty="0" err="1"/>
              <a:t>needs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desires</a:t>
            </a:r>
            <a:r>
              <a:rPr lang="nl-NL" b="0" dirty="0"/>
              <a:t> without </a:t>
            </a:r>
            <a:r>
              <a:rPr lang="nl-NL" b="0" dirty="0" err="1"/>
              <a:t>depleting</a:t>
            </a:r>
            <a:r>
              <a:rPr lang="nl-NL" b="0" dirty="0"/>
              <a:t> or </a:t>
            </a:r>
            <a:r>
              <a:rPr lang="nl-NL" b="0" dirty="0" err="1"/>
              <a:t>exhausting</a:t>
            </a:r>
            <a:r>
              <a:rPr lang="nl-NL" b="0" dirty="0"/>
              <a:t> </a:t>
            </a:r>
            <a:r>
              <a:rPr lang="nl-NL" b="0" dirty="0" err="1"/>
              <a:t>available</a:t>
            </a:r>
            <a:r>
              <a:rPr lang="nl-NL" b="0" dirty="0"/>
              <a:t> </a:t>
            </a:r>
            <a:r>
              <a:rPr lang="nl-NL" b="0" dirty="0" err="1"/>
              <a:t>productive</a:t>
            </a:r>
            <a:r>
              <a:rPr lang="nl-NL" b="0" dirty="0"/>
              <a:t> resources.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Sustainable</a:t>
            </a:r>
            <a:r>
              <a:rPr lang="nl-NL" dirty="0"/>
              <a:t> Development has 3 </a:t>
            </a:r>
            <a:r>
              <a:rPr lang="nl-NL" dirty="0" err="1"/>
              <a:t>dimensions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lvl="3"/>
            <a:endParaRPr lang="nl-NL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pic>
        <p:nvPicPr>
          <p:cNvPr id="1028" name="Picture 4" descr="What do the three pillars of sustainability mean for the built environment?​">
            <a:extLst>
              <a:ext uri="{FF2B5EF4-FFF2-40B4-BE49-F238E27FC236}">
                <a16:creationId xmlns:a16="http://schemas.microsoft.com/office/drawing/2014/main" id="{35CEF051-276A-3F9E-5ACC-5EF8C13873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3" t="16726" r="28239" b="16796"/>
          <a:stretch/>
        </p:blipFill>
        <p:spPr bwMode="auto">
          <a:xfrm>
            <a:off x="7179295" y="2992140"/>
            <a:ext cx="4248473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90019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What</a:t>
            </a:r>
            <a:r>
              <a:rPr lang="nl-NL" sz="3200" dirty="0"/>
              <a:t> is </a:t>
            </a:r>
            <a:r>
              <a:rPr lang="nl-NL" sz="3200" dirty="0" err="1"/>
              <a:t>Sustainability</a:t>
            </a:r>
            <a:r>
              <a:rPr lang="nl-NL" sz="3200" dirty="0"/>
              <a:t>?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Social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r>
              <a:rPr lang="nl-NL" b="1" dirty="0"/>
              <a:t>:</a:t>
            </a:r>
          </a:p>
          <a:p>
            <a:pPr lvl="2"/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Poverty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socio-economic</a:t>
            </a:r>
            <a:r>
              <a:rPr lang="nl-NL" dirty="0"/>
              <a:t> </a:t>
            </a:r>
            <a:r>
              <a:rPr lang="nl-NL" dirty="0" err="1"/>
              <a:t>inequality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Discrimination</a:t>
            </a:r>
            <a:r>
              <a:rPr lang="nl-NL" dirty="0"/>
              <a:t>, </a:t>
            </a:r>
            <a:r>
              <a:rPr lang="nl-NL" dirty="0" err="1"/>
              <a:t>prejudice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exclusion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Lack</a:t>
            </a:r>
            <a:r>
              <a:rPr lang="nl-NL" dirty="0"/>
              <a:t> of access </a:t>
            </a:r>
            <a:r>
              <a:rPr lang="nl-NL" dirty="0" err="1"/>
              <a:t>to</a:t>
            </a:r>
            <a:r>
              <a:rPr lang="nl-NL" dirty="0"/>
              <a:t> resources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Insecurity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conflict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Poor</a:t>
            </a:r>
            <a:r>
              <a:rPr lang="nl-NL" dirty="0"/>
              <a:t> </a:t>
            </a:r>
            <a:r>
              <a:rPr lang="nl-NL" dirty="0" err="1"/>
              <a:t>governance</a:t>
            </a:r>
            <a:r>
              <a:rPr lang="nl-NL" dirty="0"/>
              <a:t> </a:t>
            </a:r>
          </a:p>
          <a:p>
            <a:pPr lvl="2"/>
            <a:endParaRPr lang="nl-NL" b="1" dirty="0"/>
          </a:p>
          <a:p>
            <a:pPr lvl="2"/>
            <a:endParaRPr lang="nl-NL" b="1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pic>
        <p:nvPicPr>
          <p:cNvPr id="3" name="Picture 4" descr="What do the three pillars of sustainability mean for the built environment?​">
            <a:extLst>
              <a:ext uri="{FF2B5EF4-FFF2-40B4-BE49-F238E27FC236}">
                <a16:creationId xmlns:a16="http://schemas.microsoft.com/office/drawing/2014/main" id="{B7F22D3D-D130-DB2A-800C-37ED0620EA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3" t="16726" r="28239" b="16796"/>
          <a:stretch/>
        </p:blipFill>
        <p:spPr bwMode="auto">
          <a:xfrm>
            <a:off x="6123091" y="2132856"/>
            <a:ext cx="5304677" cy="431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8773142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What</a:t>
            </a:r>
            <a:r>
              <a:rPr lang="nl-NL" sz="3200" dirty="0"/>
              <a:t> is </a:t>
            </a:r>
            <a:r>
              <a:rPr lang="nl-NL" sz="3200" dirty="0" err="1"/>
              <a:t>Sustainability</a:t>
            </a:r>
            <a:r>
              <a:rPr lang="nl-NL" sz="3200" dirty="0"/>
              <a:t>?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Economic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r>
              <a:rPr lang="nl-NL" b="1" dirty="0"/>
              <a:t>:</a:t>
            </a:r>
          </a:p>
          <a:p>
            <a:pPr lvl="2"/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Promote</a:t>
            </a:r>
            <a:r>
              <a:rPr lang="nl-NL" dirty="0"/>
              <a:t> </a:t>
            </a:r>
            <a:r>
              <a:rPr lang="nl-NL" dirty="0" err="1"/>
              <a:t>Renewable</a:t>
            </a:r>
            <a:r>
              <a:rPr lang="nl-NL" dirty="0"/>
              <a:t> Energy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Adopt</a:t>
            </a:r>
            <a:r>
              <a:rPr lang="nl-NL" dirty="0"/>
              <a:t> Energy Efficiency </a:t>
            </a:r>
            <a:r>
              <a:rPr lang="nl-NL" dirty="0" err="1"/>
              <a:t>Policies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Encourage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Circular</a:t>
            </a:r>
            <a:r>
              <a:rPr lang="nl-NL" dirty="0"/>
              <a:t> </a:t>
            </a:r>
            <a:r>
              <a:rPr lang="nl-NL" dirty="0" err="1"/>
              <a:t>Economy</a:t>
            </a:r>
            <a:endParaRPr lang="nl-NL" dirty="0"/>
          </a:p>
          <a:p>
            <a:pPr lvl="2"/>
            <a:r>
              <a:rPr lang="nl-NL" dirty="0"/>
              <a:t>- Foster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Inclusion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Invest</a:t>
            </a:r>
            <a:r>
              <a:rPr lang="nl-NL" dirty="0"/>
              <a:t> in </a:t>
            </a:r>
            <a:r>
              <a:rPr lang="nl-NL" dirty="0" err="1"/>
              <a:t>Technological</a:t>
            </a:r>
            <a:r>
              <a:rPr lang="nl-NL" dirty="0"/>
              <a:t> </a:t>
            </a:r>
            <a:r>
              <a:rPr lang="nl-NL" dirty="0" err="1"/>
              <a:t>Innovation</a:t>
            </a:r>
            <a:endParaRPr lang="nl-NL" dirty="0"/>
          </a:p>
          <a:p>
            <a:pPr lvl="2"/>
            <a:endParaRPr lang="nl-NL" b="1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pic>
        <p:nvPicPr>
          <p:cNvPr id="3" name="Picture 4" descr="What do the three pillars of sustainability mean for the built environment?​">
            <a:extLst>
              <a:ext uri="{FF2B5EF4-FFF2-40B4-BE49-F238E27FC236}">
                <a16:creationId xmlns:a16="http://schemas.microsoft.com/office/drawing/2014/main" id="{3006D95B-57B9-A925-A975-569FF8A28B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3" t="16726" r="28239" b="16796"/>
          <a:stretch/>
        </p:blipFill>
        <p:spPr bwMode="auto">
          <a:xfrm>
            <a:off x="6531223" y="2464896"/>
            <a:ext cx="4896545" cy="3983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485396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What</a:t>
            </a:r>
            <a:r>
              <a:rPr lang="nl-NL" sz="3200" dirty="0"/>
              <a:t> is </a:t>
            </a:r>
            <a:r>
              <a:rPr lang="nl-NL" sz="3200" dirty="0" err="1"/>
              <a:t>Sustainability</a:t>
            </a:r>
            <a:r>
              <a:rPr lang="nl-NL" sz="3200" dirty="0"/>
              <a:t>?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Environmental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r>
              <a:rPr lang="nl-NL" b="1" dirty="0"/>
              <a:t>:</a:t>
            </a:r>
          </a:p>
          <a:p>
            <a:pPr lvl="2"/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Reducing</a:t>
            </a:r>
            <a:r>
              <a:rPr lang="nl-NL" dirty="0"/>
              <a:t> </a:t>
            </a:r>
            <a:r>
              <a:rPr lang="nl-NL" dirty="0" err="1"/>
              <a:t>greenhouse</a:t>
            </a:r>
            <a:r>
              <a:rPr lang="nl-NL" dirty="0"/>
              <a:t> gas </a:t>
            </a:r>
            <a:r>
              <a:rPr lang="nl-NL" dirty="0" err="1"/>
              <a:t>emissions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Expanding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production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use</a:t>
            </a:r>
            <a:r>
              <a:rPr lang="nl-NL" dirty="0"/>
              <a:t> of energy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renewable</a:t>
            </a:r>
            <a:r>
              <a:rPr lang="nl-NL" dirty="0"/>
              <a:t> sources.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Implementing</a:t>
            </a:r>
            <a:r>
              <a:rPr lang="nl-NL" dirty="0"/>
              <a:t> </a:t>
            </a:r>
            <a:r>
              <a:rPr lang="nl-NL" dirty="0" err="1"/>
              <a:t>policies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protect</a:t>
            </a:r>
            <a:r>
              <a:rPr lang="nl-NL" dirty="0"/>
              <a:t> </a:t>
            </a:r>
            <a:r>
              <a:rPr lang="nl-NL" dirty="0" err="1"/>
              <a:t>biodiversity</a:t>
            </a:r>
            <a:r>
              <a:rPr lang="nl-NL" dirty="0"/>
              <a:t>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Adopting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agricultural</a:t>
            </a:r>
            <a:r>
              <a:rPr lang="nl-NL" dirty="0"/>
              <a:t> </a:t>
            </a:r>
            <a:r>
              <a:rPr lang="nl-NL" dirty="0" err="1"/>
              <a:t>practices</a:t>
            </a:r>
            <a:r>
              <a:rPr lang="nl-NL" dirty="0"/>
              <a:t> </a:t>
            </a:r>
            <a:endParaRPr lang="nl-NL" b="1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3" name="Picture 4" descr="What do the three pillars of sustainability mean for the built environment?​">
            <a:extLst>
              <a:ext uri="{FF2B5EF4-FFF2-40B4-BE49-F238E27FC236}">
                <a16:creationId xmlns:a16="http://schemas.microsoft.com/office/drawing/2014/main" id="{10AEFADD-48DC-9841-191B-F1299B2B6E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3" t="16726" r="28239" b="16796"/>
          <a:stretch/>
        </p:blipFill>
        <p:spPr bwMode="auto">
          <a:xfrm>
            <a:off x="7539336" y="2681015"/>
            <a:ext cx="4636814" cy="377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1062284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iatu">
            <a:extLst>
              <a:ext uri="{FF2B5EF4-FFF2-40B4-BE49-F238E27FC236}">
                <a16:creationId xmlns:a16="http://schemas.microsoft.com/office/drawing/2014/main" id="{65F23759-E154-0CF0-9884-AD6464E99D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50" r="-69"/>
          <a:stretch/>
        </p:blipFill>
        <p:spPr bwMode="auto">
          <a:xfrm>
            <a:off x="0" y="19771"/>
            <a:ext cx="12198350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  <a:noFill/>
        </p:spPr>
        <p:txBody>
          <a:bodyPr>
            <a:normAutofit/>
          </a:bodyPr>
          <a:lstStyle/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2" algn="ctr"/>
            <a:endParaRPr lang="en-GB" sz="2400" b="1" dirty="0">
              <a:solidFill>
                <a:schemeClr val="bg1"/>
              </a:solidFill>
            </a:endParaRPr>
          </a:p>
          <a:p>
            <a:pPr lvl="2" algn="ctr"/>
            <a:endParaRPr lang="nl-NL" sz="2400" b="1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A7DBFC-030A-7AC5-7DFE-FFB68FC349D8}"/>
              </a:ext>
            </a:extLst>
          </p:cNvPr>
          <p:cNvSpPr txBox="1"/>
          <p:nvPr/>
        </p:nvSpPr>
        <p:spPr>
          <a:xfrm>
            <a:off x="3252486" y="157415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00CD84-A0CA-E0BE-4FB3-365DEE003FB0}"/>
              </a:ext>
            </a:extLst>
          </p:cNvPr>
          <p:cNvSpPr txBox="1"/>
          <p:nvPr/>
        </p:nvSpPr>
        <p:spPr>
          <a:xfrm>
            <a:off x="194519" y="859185"/>
            <a:ext cx="915089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GB" sz="3200" b="1" dirty="0">
                <a:solidFill>
                  <a:srgbClr val="FFC000"/>
                </a:solidFill>
              </a:rPr>
              <a:t>2- Pillars of Sustainable Tourism</a:t>
            </a:r>
          </a:p>
        </p:txBody>
      </p:sp>
    </p:spTree>
    <p:extLst>
      <p:ext uri="{BB962C8B-B14F-4D97-AF65-F5344CB8AC3E}">
        <p14:creationId xmlns:p14="http://schemas.microsoft.com/office/powerpoint/2010/main" val="2356740145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Pillars</a:t>
            </a:r>
            <a:r>
              <a:rPr lang="nl-NL" sz="2800" dirty="0"/>
              <a:t> of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Social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endParaRPr lang="nl-NL" b="1" dirty="0"/>
          </a:p>
          <a:p>
            <a:pPr lvl="2"/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Protects</a:t>
            </a:r>
            <a:r>
              <a:rPr lang="nl-NL" dirty="0"/>
              <a:t> human </a:t>
            </a:r>
            <a:r>
              <a:rPr lang="nl-NL" dirty="0" err="1"/>
              <a:t>rights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ensures</a:t>
            </a:r>
            <a:r>
              <a:rPr lang="nl-NL" dirty="0"/>
              <a:t> </a:t>
            </a:r>
            <a:r>
              <a:rPr lang="nl-NL" dirty="0" err="1"/>
              <a:t>equal</a:t>
            </a:r>
            <a:r>
              <a:rPr lang="nl-NL" dirty="0"/>
              <a:t> </a:t>
            </a:r>
            <a:r>
              <a:rPr lang="nl-NL" dirty="0" err="1"/>
              <a:t>opportunities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Promotes</a:t>
            </a:r>
            <a:r>
              <a:rPr lang="nl-NL" dirty="0"/>
              <a:t> fair </a:t>
            </a:r>
            <a:r>
              <a:rPr lang="nl-NL" dirty="0" err="1"/>
              <a:t>distribution</a:t>
            </a:r>
            <a:r>
              <a:rPr lang="nl-NL" dirty="0"/>
              <a:t> of benefits, </a:t>
            </a:r>
            <a:r>
              <a:rPr lang="nl-NL" dirty="0" err="1"/>
              <a:t>helping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reduce</a:t>
            </a:r>
            <a:r>
              <a:rPr lang="nl-NL" dirty="0"/>
              <a:t> </a:t>
            </a:r>
            <a:r>
              <a:rPr lang="nl-NL" dirty="0" err="1"/>
              <a:t>poverty</a:t>
            </a:r>
            <a:endParaRPr lang="nl-NL" dirty="0"/>
          </a:p>
          <a:p>
            <a:pPr lvl="2"/>
            <a:r>
              <a:rPr lang="nl-NL" dirty="0"/>
              <a:t>- Supports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communities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preserves </a:t>
            </a:r>
            <a:r>
              <a:rPr lang="nl-NL" dirty="0" err="1"/>
              <a:t>vital</a:t>
            </a:r>
            <a:r>
              <a:rPr lang="nl-NL" dirty="0"/>
              <a:t> systems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Honors</a:t>
            </a:r>
            <a:r>
              <a:rPr lang="nl-NL" dirty="0"/>
              <a:t> diverse cultures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prevents</a:t>
            </a:r>
            <a:r>
              <a:rPr lang="nl-NL" dirty="0"/>
              <a:t> </a:t>
            </a:r>
            <a:r>
              <a:rPr lang="nl-NL" dirty="0" err="1"/>
              <a:t>exploitation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32324386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Pillars</a:t>
            </a:r>
            <a:r>
              <a:rPr lang="nl-NL" sz="2800" dirty="0"/>
              <a:t> of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Economic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endParaRPr lang="nl-NL" b="1" dirty="0"/>
          </a:p>
          <a:p>
            <a:pPr lvl="2"/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Ensures</a:t>
            </a:r>
            <a:r>
              <a:rPr lang="nl-NL" dirty="0"/>
              <a:t> long-term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viability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Creates</a:t>
            </a:r>
            <a:r>
              <a:rPr lang="nl-NL" dirty="0"/>
              <a:t> jobs </a:t>
            </a:r>
            <a:r>
              <a:rPr lang="nl-NL" dirty="0" err="1"/>
              <a:t>and</a:t>
            </a:r>
            <a:r>
              <a:rPr lang="nl-NL" dirty="0"/>
              <a:t> supports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businesses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Generates</a:t>
            </a:r>
            <a:r>
              <a:rPr lang="nl-NL" dirty="0"/>
              <a:t> benefits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economy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Avoids</a:t>
            </a:r>
            <a:r>
              <a:rPr lang="nl-NL" dirty="0"/>
              <a:t> </a:t>
            </a:r>
            <a:r>
              <a:rPr lang="nl-NL" dirty="0" err="1"/>
              <a:t>negative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impacts on </a:t>
            </a:r>
            <a:r>
              <a:rPr lang="nl-NL" dirty="0" err="1"/>
              <a:t>the</a:t>
            </a:r>
            <a:r>
              <a:rPr lang="nl-NL" dirty="0"/>
              <a:t> community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73303923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Pillars</a:t>
            </a:r>
            <a:r>
              <a:rPr lang="nl-NL" sz="2800" dirty="0"/>
              <a:t> of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Environmental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endParaRPr lang="nl-NL" b="1" dirty="0"/>
          </a:p>
          <a:p>
            <a:pPr lvl="2"/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Focuses</a:t>
            </a:r>
            <a:r>
              <a:rPr lang="nl-NL" dirty="0"/>
              <a:t> on </a:t>
            </a:r>
            <a:r>
              <a:rPr lang="nl-NL" dirty="0" err="1"/>
              <a:t>conservation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management of resources, </a:t>
            </a:r>
            <a:r>
              <a:rPr lang="nl-NL" dirty="0" err="1"/>
              <a:t>especially</a:t>
            </a:r>
            <a:r>
              <a:rPr lang="nl-NL" dirty="0"/>
              <a:t> non-</a:t>
            </a:r>
            <a:r>
              <a:rPr lang="nl-NL" dirty="0" err="1"/>
              <a:t>renewable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Reduces</a:t>
            </a:r>
            <a:r>
              <a:rPr lang="nl-NL" dirty="0"/>
              <a:t> </a:t>
            </a:r>
            <a:r>
              <a:rPr lang="nl-NL" dirty="0" err="1"/>
              <a:t>pollution</a:t>
            </a:r>
            <a:r>
              <a:rPr lang="nl-NL" dirty="0"/>
              <a:t> in air, land, </a:t>
            </a:r>
            <a:r>
              <a:rPr lang="nl-NL" dirty="0" err="1"/>
              <a:t>and</a:t>
            </a:r>
            <a:r>
              <a:rPr lang="nl-NL" dirty="0"/>
              <a:t> water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Protects</a:t>
            </a:r>
            <a:r>
              <a:rPr lang="nl-NL" dirty="0"/>
              <a:t> </a:t>
            </a:r>
            <a:r>
              <a:rPr lang="nl-NL" dirty="0" err="1"/>
              <a:t>biodiversity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preserves </a:t>
            </a:r>
            <a:r>
              <a:rPr lang="nl-NL" dirty="0" err="1"/>
              <a:t>natural</a:t>
            </a:r>
            <a:r>
              <a:rPr lang="nl-NL" dirty="0"/>
              <a:t> </a:t>
            </a:r>
            <a:r>
              <a:rPr lang="nl-NL" dirty="0" err="1"/>
              <a:t>heritage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68284413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  <a:noFill/>
        </p:spPr>
        <p:txBody>
          <a:bodyPr>
            <a:normAutofit/>
          </a:bodyPr>
          <a:lstStyle/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2" algn="ctr"/>
            <a:endParaRPr lang="en-GB" sz="2400" b="1" dirty="0">
              <a:solidFill>
                <a:schemeClr val="bg1"/>
              </a:solidFill>
            </a:endParaRPr>
          </a:p>
          <a:p>
            <a:pPr lvl="2" algn="ctr"/>
            <a:endParaRPr lang="nl-NL" sz="2400" b="1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A7DBFC-030A-7AC5-7DFE-FFB68FC349D8}"/>
              </a:ext>
            </a:extLst>
          </p:cNvPr>
          <p:cNvSpPr txBox="1"/>
          <p:nvPr/>
        </p:nvSpPr>
        <p:spPr>
          <a:xfrm>
            <a:off x="3252486" y="157415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102" name="Picture 6" descr="Eco Friendly Tourism: A New Era of Conscious Travel">
            <a:extLst>
              <a:ext uri="{FF2B5EF4-FFF2-40B4-BE49-F238E27FC236}">
                <a16:creationId xmlns:a16="http://schemas.microsoft.com/office/drawing/2014/main" id="{5C01F3C0-FFF6-3EC1-294D-9539F0F56D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400CD84-A0CA-E0BE-4FB3-365DEE003FB0}"/>
              </a:ext>
            </a:extLst>
          </p:cNvPr>
          <p:cNvSpPr txBox="1"/>
          <p:nvPr/>
        </p:nvSpPr>
        <p:spPr>
          <a:xfrm>
            <a:off x="300762" y="1052736"/>
            <a:ext cx="915089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GB" sz="3200" b="1" dirty="0">
                <a:solidFill>
                  <a:srgbClr val="FFC000"/>
                </a:solidFill>
              </a:rPr>
              <a:t>3- The Positive aspects of Sustainable Tourism</a:t>
            </a:r>
          </a:p>
        </p:txBody>
      </p:sp>
    </p:spTree>
    <p:extLst>
      <p:ext uri="{BB962C8B-B14F-4D97-AF65-F5344CB8AC3E}">
        <p14:creationId xmlns:p14="http://schemas.microsoft.com/office/powerpoint/2010/main" val="1736334731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3.1- The </a:t>
            </a:r>
            <a:r>
              <a:rPr lang="nl-NL" sz="2400" dirty="0" err="1"/>
              <a:t>Positive</a:t>
            </a:r>
            <a:r>
              <a:rPr lang="nl-NL" sz="2400" dirty="0"/>
              <a:t> </a:t>
            </a:r>
            <a:r>
              <a:rPr lang="nl-NL" sz="2400" dirty="0" err="1"/>
              <a:t>Socio-Cultural</a:t>
            </a:r>
            <a:r>
              <a:rPr lang="nl-NL" sz="2400" dirty="0"/>
              <a:t> Impacts of </a:t>
            </a:r>
            <a:r>
              <a:rPr lang="nl-NL" sz="2400" dirty="0" err="1"/>
              <a:t>Sustainable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 err="1"/>
              <a:t>Revitalisation</a:t>
            </a:r>
            <a:r>
              <a:rPr lang="nl-NL" b="1" dirty="0"/>
              <a:t> of Culture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Traditions</a:t>
            </a:r>
            <a:endParaRPr lang="nl-NL" b="1" dirty="0"/>
          </a:p>
          <a:p>
            <a:pPr lvl="2"/>
            <a:r>
              <a:rPr lang="nl-NL" dirty="0"/>
              <a:t>- Supports </a:t>
            </a:r>
            <a:r>
              <a:rPr lang="nl-NL" dirty="0" err="1"/>
              <a:t>preservation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transmission of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historical</a:t>
            </a:r>
            <a:r>
              <a:rPr lang="nl-NL" dirty="0"/>
              <a:t> </a:t>
            </a:r>
            <a:r>
              <a:rPr lang="nl-NL" dirty="0" err="1"/>
              <a:t>traditions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Encourages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conservation</a:t>
            </a:r>
            <a:r>
              <a:rPr lang="nl-NL" dirty="0"/>
              <a:t> of </a:t>
            </a:r>
            <a:r>
              <a:rPr lang="nl-NL" dirty="0" err="1"/>
              <a:t>natural</a:t>
            </a:r>
            <a:r>
              <a:rPr lang="nl-NL" dirty="0"/>
              <a:t> resources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Helps</a:t>
            </a:r>
            <a:r>
              <a:rPr lang="nl-NL" dirty="0"/>
              <a:t> </a:t>
            </a:r>
            <a:r>
              <a:rPr lang="nl-NL" dirty="0" err="1"/>
              <a:t>revitalize</a:t>
            </a:r>
            <a:r>
              <a:rPr lang="nl-NL" dirty="0"/>
              <a:t> traditional </a:t>
            </a:r>
            <a:r>
              <a:rPr lang="nl-NL" dirty="0" err="1"/>
              <a:t>practices</a:t>
            </a:r>
            <a:r>
              <a:rPr lang="nl-NL" dirty="0"/>
              <a:t>, </a:t>
            </a:r>
            <a:r>
              <a:rPr lang="nl-NL" dirty="0" err="1"/>
              <a:t>including</a:t>
            </a:r>
            <a:r>
              <a:rPr lang="nl-NL" dirty="0"/>
              <a:t> arts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crafts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Encourages</a:t>
            </a:r>
            <a:r>
              <a:rPr lang="nl-NL" b="1" dirty="0"/>
              <a:t> </a:t>
            </a:r>
            <a:r>
              <a:rPr lang="nl-NL" b="1" dirty="0" err="1"/>
              <a:t>Civic</a:t>
            </a:r>
            <a:r>
              <a:rPr lang="nl-NL" b="1" dirty="0"/>
              <a:t> Engagement </a:t>
            </a:r>
            <a:r>
              <a:rPr lang="nl-NL" b="1" dirty="0" err="1"/>
              <a:t>and</a:t>
            </a:r>
            <a:r>
              <a:rPr lang="nl-NL" b="1" dirty="0"/>
              <a:t> Pride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Fosters</a:t>
            </a:r>
            <a:r>
              <a:rPr lang="nl-NL" dirty="0"/>
              <a:t> pride in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national</a:t>
            </a:r>
            <a:r>
              <a:rPr lang="nl-NL" dirty="0"/>
              <a:t> </a:t>
            </a:r>
            <a:r>
              <a:rPr lang="nl-NL" dirty="0" err="1"/>
              <a:t>heritage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Encourages</a:t>
            </a:r>
            <a:r>
              <a:rPr lang="nl-NL" dirty="0"/>
              <a:t> </a:t>
            </a:r>
            <a:r>
              <a:rPr lang="nl-NL" dirty="0" err="1"/>
              <a:t>active</a:t>
            </a:r>
            <a:r>
              <a:rPr lang="nl-NL" dirty="0"/>
              <a:t> interest in </a:t>
            </a:r>
            <a:r>
              <a:rPr lang="nl-NL" dirty="0" err="1"/>
              <a:t>preservation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Raises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awareness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value</a:t>
            </a:r>
            <a:r>
              <a:rPr lang="nl-NL" dirty="0"/>
              <a:t> of </a:t>
            </a:r>
            <a:r>
              <a:rPr lang="nl-NL" dirty="0" err="1"/>
              <a:t>natural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sites</a:t>
            </a:r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pic>
        <p:nvPicPr>
          <p:cNvPr id="6146" name="Picture 2" descr="Dominican Republic – State of the Planet">
            <a:extLst>
              <a:ext uri="{FF2B5EF4-FFF2-40B4-BE49-F238E27FC236}">
                <a16:creationId xmlns:a16="http://schemas.microsoft.com/office/drawing/2014/main" id="{E1078EBF-E9F7-94E3-CBBD-F44466E50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295" y="3140968"/>
            <a:ext cx="485674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237702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3.1- The </a:t>
            </a:r>
            <a:r>
              <a:rPr lang="nl-NL" sz="2400" dirty="0" err="1"/>
              <a:t>Positive</a:t>
            </a:r>
            <a:r>
              <a:rPr lang="nl-NL" sz="2400" dirty="0"/>
              <a:t> </a:t>
            </a:r>
            <a:r>
              <a:rPr lang="nl-NL" sz="2400" dirty="0" err="1"/>
              <a:t>Socio-Cultural</a:t>
            </a:r>
            <a:r>
              <a:rPr lang="nl-NL" sz="2400" dirty="0"/>
              <a:t> Impacts of </a:t>
            </a:r>
            <a:r>
              <a:rPr lang="nl-NL" sz="2400" dirty="0" err="1"/>
              <a:t>Sustainable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Enhances</a:t>
            </a:r>
            <a:r>
              <a:rPr lang="nl-NL" b="1" dirty="0"/>
              <a:t> Visitor </a:t>
            </a:r>
            <a:r>
              <a:rPr lang="nl-NL" b="1" dirty="0" err="1"/>
              <a:t>Experience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Provides</a:t>
            </a:r>
            <a:r>
              <a:rPr lang="nl-NL" dirty="0"/>
              <a:t> high-</a:t>
            </a:r>
            <a:r>
              <a:rPr lang="nl-NL" dirty="0" err="1"/>
              <a:t>quality</a:t>
            </a:r>
            <a:r>
              <a:rPr lang="nl-NL" dirty="0"/>
              <a:t>, well-</a:t>
            </a:r>
            <a:r>
              <a:rPr lang="nl-NL" dirty="0" err="1"/>
              <a:t>managed</a:t>
            </a:r>
            <a:r>
              <a:rPr lang="nl-NL" dirty="0"/>
              <a:t> </a:t>
            </a:r>
            <a:r>
              <a:rPr lang="nl-NL" dirty="0" err="1"/>
              <a:t>recreational</a:t>
            </a:r>
            <a:r>
              <a:rPr lang="nl-NL" dirty="0"/>
              <a:t> </a:t>
            </a:r>
            <a:r>
              <a:rPr lang="nl-NL" dirty="0" err="1"/>
              <a:t>spaces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Reduces</a:t>
            </a:r>
            <a:r>
              <a:rPr lang="nl-NL" dirty="0"/>
              <a:t> </a:t>
            </a:r>
            <a:r>
              <a:rPr lang="nl-NL" dirty="0" err="1"/>
              <a:t>overcrowding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improves</a:t>
            </a:r>
            <a:r>
              <a:rPr lang="nl-NL" dirty="0"/>
              <a:t> </a:t>
            </a:r>
            <a:r>
              <a:rPr lang="nl-NL" dirty="0" err="1"/>
              <a:t>safety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accessibility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Addresses</a:t>
            </a:r>
            <a:r>
              <a:rPr lang="nl-NL" b="1" dirty="0"/>
              <a:t> Community </a:t>
            </a:r>
            <a:r>
              <a:rPr lang="nl-NL" b="1" dirty="0" err="1"/>
              <a:t>Needs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Values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Involves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stakeholders in planning </a:t>
            </a:r>
            <a:r>
              <a:rPr lang="nl-NL" dirty="0" err="1"/>
              <a:t>processes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Aligns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development </a:t>
            </a:r>
            <a:r>
              <a:rPr lang="nl-NL" dirty="0" err="1"/>
              <a:t>with</a:t>
            </a:r>
            <a:r>
              <a:rPr lang="nl-NL" dirty="0"/>
              <a:t> community goals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identity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pic>
        <p:nvPicPr>
          <p:cNvPr id="6146" name="Picture 2" descr="Dominican Republic – State of the Planet">
            <a:extLst>
              <a:ext uri="{FF2B5EF4-FFF2-40B4-BE49-F238E27FC236}">
                <a16:creationId xmlns:a16="http://schemas.microsoft.com/office/drawing/2014/main" id="{E1078EBF-E9F7-94E3-CBBD-F44466E50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295" y="3140968"/>
            <a:ext cx="485674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862588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593304"/>
            <a:ext cx="11389024" cy="432048"/>
          </a:xfrm>
        </p:spPr>
        <p:txBody>
          <a:bodyPr/>
          <a:lstStyle/>
          <a:p>
            <a:r>
              <a:rPr lang="nl-NL" sz="2400" dirty="0"/>
              <a:t>3.2- The </a:t>
            </a:r>
            <a:r>
              <a:rPr lang="nl-NL" sz="2400" dirty="0" err="1"/>
              <a:t>Positive</a:t>
            </a:r>
            <a:r>
              <a:rPr lang="nl-NL" sz="2400" dirty="0"/>
              <a:t> </a:t>
            </a:r>
            <a:r>
              <a:rPr lang="nl-NL" sz="2400" dirty="0" err="1"/>
              <a:t>Economic</a:t>
            </a:r>
            <a:r>
              <a:rPr lang="nl-NL" sz="2400" dirty="0"/>
              <a:t> Impacts of </a:t>
            </a:r>
            <a:r>
              <a:rPr lang="nl-NL" sz="2400" dirty="0" err="1"/>
              <a:t>Sustainable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Fosters</a:t>
            </a:r>
            <a:r>
              <a:rPr lang="nl-NL" b="1" dirty="0"/>
              <a:t> </a:t>
            </a:r>
            <a:r>
              <a:rPr lang="nl-NL" b="1" dirty="0" err="1"/>
              <a:t>Economic</a:t>
            </a:r>
            <a:r>
              <a:rPr lang="nl-NL" b="1" dirty="0"/>
              <a:t> Development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Attracts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boosts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economies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Encourages</a:t>
            </a:r>
            <a:r>
              <a:rPr lang="nl-NL" dirty="0"/>
              <a:t> investment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services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Supports Strategic </a:t>
            </a:r>
            <a:r>
              <a:rPr lang="nl-NL" b="1" dirty="0" err="1"/>
              <a:t>Decision</a:t>
            </a:r>
            <a:r>
              <a:rPr lang="nl-NL" b="1" dirty="0"/>
              <a:t>-Making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Provides</a:t>
            </a:r>
            <a:r>
              <a:rPr lang="nl-NL" dirty="0"/>
              <a:t> data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guidelines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informed</a:t>
            </a:r>
            <a:r>
              <a:rPr lang="nl-NL" dirty="0"/>
              <a:t> planning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Ensures</a:t>
            </a:r>
            <a:r>
              <a:rPr lang="nl-NL" dirty="0"/>
              <a:t> </a:t>
            </a:r>
            <a:r>
              <a:rPr lang="nl-NL" dirty="0" err="1"/>
              <a:t>balanced</a:t>
            </a:r>
            <a:r>
              <a:rPr lang="nl-NL" dirty="0"/>
              <a:t> </a:t>
            </a:r>
            <a:r>
              <a:rPr lang="nl-NL" dirty="0" err="1"/>
              <a:t>growth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</a:t>
            </a:r>
            <a:r>
              <a:rPr lang="nl-NL" dirty="0" err="1"/>
              <a:t>conservation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development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87190157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3.2- The </a:t>
            </a:r>
            <a:r>
              <a:rPr lang="nl-NL" sz="2800" dirty="0" err="1"/>
              <a:t>Positive</a:t>
            </a:r>
            <a:r>
              <a:rPr lang="nl-NL" sz="2800" dirty="0"/>
              <a:t> </a:t>
            </a:r>
            <a:r>
              <a:rPr lang="nl-NL" sz="2800" dirty="0" err="1"/>
              <a:t>Economic</a:t>
            </a:r>
            <a:r>
              <a:rPr lang="nl-NL" sz="2800" dirty="0"/>
              <a:t> Impacts of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 err="1"/>
              <a:t>Generation</a:t>
            </a:r>
            <a:r>
              <a:rPr lang="nl-NL" b="1" dirty="0"/>
              <a:t> of </a:t>
            </a:r>
            <a:r>
              <a:rPr lang="nl-NL" b="1" dirty="0" err="1"/>
              <a:t>Workplaces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growth</a:t>
            </a:r>
            <a:r>
              <a:rPr lang="nl-NL" dirty="0"/>
              <a:t> </a:t>
            </a:r>
            <a:r>
              <a:rPr lang="nl-NL" dirty="0" err="1"/>
              <a:t>creates</a:t>
            </a:r>
            <a:r>
              <a:rPr lang="nl-NL" dirty="0"/>
              <a:t> </a:t>
            </a:r>
            <a:r>
              <a:rPr lang="nl-NL" dirty="0" err="1"/>
              <a:t>numerous</a:t>
            </a:r>
            <a:r>
              <a:rPr lang="nl-NL" dirty="0"/>
              <a:t> jobs</a:t>
            </a:r>
          </a:p>
          <a:p>
            <a:pPr lvl="2"/>
            <a:r>
              <a:rPr lang="nl-NL" dirty="0"/>
              <a:t>- Direct </a:t>
            </a:r>
            <a:r>
              <a:rPr lang="nl-NL" dirty="0" err="1"/>
              <a:t>employment</a:t>
            </a:r>
            <a:r>
              <a:rPr lang="nl-NL" dirty="0"/>
              <a:t>: hotels, restaurants, </a:t>
            </a:r>
            <a:r>
              <a:rPr lang="nl-NL" dirty="0" err="1"/>
              <a:t>taxis</a:t>
            </a:r>
            <a:r>
              <a:rPr lang="nl-NL" dirty="0"/>
              <a:t>, souvenir sales</a:t>
            </a:r>
          </a:p>
          <a:p>
            <a:pPr lvl="2"/>
            <a:r>
              <a:rPr lang="nl-NL" dirty="0"/>
              <a:t>- Indirect </a:t>
            </a:r>
            <a:r>
              <a:rPr lang="nl-NL" dirty="0" err="1"/>
              <a:t>employment</a:t>
            </a:r>
            <a:r>
              <a:rPr lang="nl-NL" dirty="0"/>
              <a:t>: supports </a:t>
            </a:r>
            <a:r>
              <a:rPr lang="nl-NL" dirty="0" err="1"/>
              <a:t>goods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services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sector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Stimulation</a:t>
            </a:r>
            <a:r>
              <a:rPr lang="nl-NL" b="1" dirty="0"/>
              <a:t> of </a:t>
            </a:r>
            <a:r>
              <a:rPr lang="nl-NL" b="1" dirty="0" err="1"/>
              <a:t>Infrastructure</a:t>
            </a:r>
            <a:r>
              <a:rPr lang="nl-NL" b="1" dirty="0"/>
              <a:t> </a:t>
            </a:r>
            <a:r>
              <a:rPr lang="nl-NL" b="1" dirty="0" err="1"/>
              <a:t>Investments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Enhances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 of life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residents</a:t>
            </a:r>
            <a:endParaRPr lang="nl-NL" dirty="0"/>
          </a:p>
          <a:p>
            <a:pPr lvl="2"/>
            <a:r>
              <a:rPr lang="nl-NL" dirty="0"/>
              <a:t>- Supports </a:t>
            </a:r>
            <a:r>
              <a:rPr lang="nl-NL" dirty="0" err="1"/>
              <a:t>tourism</a:t>
            </a:r>
            <a:r>
              <a:rPr lang="nl-NL" dirty="0"/>
              <a:t> development </a:t>
            </a:r>
            <a:r>
              <a:rPr lang="nl-NL" dirty="0" err="1"/>
              <a:t>and</a:t>
            </a:r>
            <a:r>
              <a:rPr lang="nl-NL" dirty="0"/>
              <a:t> promotion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04800603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3.3- The </a:t>
            </a:r>
            <a:r>
              <a:rPr lang="nl-NL" sz="2400" dirty="0" err="1"/>
              <a:t>Positive</a:t>
            </a:r>
            <a:r>
              <a:rPr lang="nl-NL" sz="2400" dirty="0"/>
              <a:t> </a:t>
            </a:r>
            <a:r>
              <a:rPr lang="nl-NL" sz="2400" dirty="0" err="1"/>
              <a:t>Environmental</a:t>
            </a:r>
            <a:r>
              <a:rPr lang="nl-NL" sz="2400" dirty="0"/>
              <a:t> Impacts of </a:t>
            </a:r>
            <a:r>
              <a:rPr lang="nl-NL" sz="2400" dirty="0" err="1"/>
              <a:t>Sustainable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Promotes</a:t>
            </a:r>
            <a:r>
              <a:rPr lang="nl-NL" b="1" dirty="0"/>
              <a:t> </a:t>
            </a:r>
            <a:r>
              <a:rPr lang="nl-NL" b="1" dirty="0" err="1"/>
              <a:t>Sustainable</a:t>
            </a:r>
            <a:r>
              <a:rPr lang="nl-NL" b="1" dirty="0"/>
              <a:t> </a:t>
            </a:r>
            <a:r>
              <a:rPr lang="nl-NL" b="1" dirty="0" err="1"/>
              <a:t>Use</a:t>
            </a:r>
            <a:r>
              <a:rPr lang="nl-NL" b="1" dirty="0"/>
              <a:t> of Resources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Prevents</a:t>
            </a:r>
            <a:r>
              <a:rPr lang="nl-NL" dirty="0"/>
              <a:t> </a:t>
            </a:r>
            <a:r>
              <a:rPr lang="nl-NL" dirty="0" err="1"/>
              <a:t>overuse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degradation</a:t>
            </a:r>
            <a:r>
              <a:rPr lang="nl-NL" dirty="0"/>
              <a:t> of </a:t>
            </a:r>
            <a:r>
              <a:rPr lang="nl-NL" dirty="0" err="1"/>
              <a:t>natural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assets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Ensures</a:t>
            </a:r>
            <a:r>
              <a:rPr lang="nl-NL" dirty="0"/>
              <a:t> long-term </a:t>
            </a:r>
            <a:r>
              <a:rPr lang="nl-NL" dirty="0" err="1"/>
              <a:t>viability</a:t>
            </a:r>
            <a:r>
              <a:rPr lang="nl-NL" dirty="0"/>
              <a:t> of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areas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Supports </a:t>
            </a:r>
            <a:r>
              <a:rPr lang="nl-NL" b="1" dirty="0" err="1"/>
              <a:t>Environmental</a:t>
            </a:r>
            <a:r>
              <a:rPr lang="nl-NL" b="1" dirty="0"/>
              <a:t> </a:t>
            </a:r>
            <a:r>
              <a:rPr lang="nl-NL" b="1" dirty="0" err="1"/>
              <a:t>Conservation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Integrates</a:t>
            </a:r>
            <a:r>
              <a:rPr lang="nl-NL" dirty="0"/>
              <a:t> </a:t>
            </a:r>
            <a:r>
              <a:rPr lang="nl-NL" dirty="0" err="1"/>
              <a:t>ecological</a:t>
            </a:r>
            <a:r>
              <a:rPr lang="nl-NL" dirty="0"/>
              <a:t> </a:t>
            </a:r>
            <a:r>
              <a:rPr lang="nl-NL" dirty="0" err="1"/>
              <a:t>considerations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 planning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Minimizes</a:t>
            </a:r>
            <a:r>
              <a:rPr lang="nl-NL" dirty="0"/>
              <a:t> </a:t>
            </a:r>
            <a:r>
              <a:rPr lang="nl-NL" dirty="0" err="1"/>
              <a:t>negative</a:t>
            </a:r>
            <a:r>
              <a:rPr lang="nl-NL" dirty="0"/>
              <a:t> impacts on </a:t>
            </a:r>
            <a:r>
              <a:rPr lang="nl-NL" dirty="0" err="1"/>
              <a:t>biodiversity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ecosystems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pic>
        <p:nvPicPr>
          <p:cNvPr id="7172" name="Picture 4" descr="Environmental degradation">
            <a:extLst>
              <a:ext uri="{FF2B5EF4-FFF2-40B4-BE49-F238E27FC236}">
                <a16:creationId xmlns:a16="http://schemas.microsoft.com/office/drawing/2014/main" id="{10BB6CD4-255E-2452-F314-A1B5D555C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152" y="870430"/>
            <a:ext cx="5095378" cy="560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203910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rcelona protesters spray visitors with water: Why has Europe fallen out  of love with tourism? | Euronews">
            <a:extLst>
              <a:ext uri="{FF2B5EF4-FFF2-40B4-BE49-F238E27FC236}">
                <a16:creationId xmlns:a16="http://schemas.microsoft.com/office/drawing/2014/main" id="{ADCFFB47-AC77-D00E-F0B4-8DCB4F002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19770"/>
            <a:ext cx="12192000" cy="636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5192FC7-4DA6-BC54-0B0B-017099562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1268760"/>
            <a:ext cx="11389024" cy="432048"/>
          </a:xfrm>
        </p:spPr>
        <p:txBody>
          <a:bodyPr/>
          <a:lstStyle/>
          <a:p>
            <a:r>
              <a:rPr lang="en-US" sz="4400" dirty="0">
                <a:solidFill>
                  <a:schemeClr val="bg1"/>
                </a:solidFill>
              </a:rPr>
              <a:t>4- Unsustainable Tourism</a:t>
            </a:r>
            <a:endParaRPr lang="en-DE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243003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260648"/>
            <a:ext cx="11389024" cy="648072"/>
          </a:xfrm>
        </p:spPr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3200" dirty="0"/>
              <a:t>2- </a:t>
            </a:r>
            <a:r>
              <a:rPr lang="nl-NL" sz="3200" dirty="0" err="1"/>
              <a:t>Sustainable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Non-Sustainable Tourism:</a:t>
            </a:r>
            <a:endParaRPr lang="nl-NL" dirty="0"/>
          </a:p>
          <a:p>
            <a:pPr lvl="3"/>
            <a:r>
              <a:rPr lang="en-GB" b="0" dirty="0"/>
              <a:t>Protests in Spain in Barcelo, Mallorca, Canaries against over - tourism: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Negative economic impacts (prices and rents).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Extensive pressure on infrastructure and environment. 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Cultural Impact</a:t>
            </a:r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C00A77-8B49-8891-F067-19E0E498EA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6456" y="2488617"/>
            <a:ext cx="6264000" cy="387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ECCBA0-77B2-6C33-7366-046E2EC016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456" y="3106711"/>
            <a:ext cx="5688000" cy="326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14455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Non-Sustainable Tourism:</a:t>
            </a:r>
            <a:endParaRPr lang="nl-NL" dirty="0"/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pic>
        <p:nvPicPr>
          <p:cNvPr id="7170" name="Picture 2" descr="What is Overtourism? And what Greeneration Foundation has done to overcome unsustainable  tourism? - Green Info">
            <a:extLst>
              <a:ext uri="{FF2B5EF4-FFF2-40B4-BE49-F238E27FC236}">
                <a16:creationId xmlns:a16="http://schemas.microsoft.com/office/drawing/2014/main" id="{98907C9B-A2ED-7846-7D56-390267810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86" y="3556668"/>
            <a:ext cx="4972935" cy="279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Unsustainable Tourism ...">
            <a:extLst>
              <a:ext uri="{FF2B5EF4-FFF2-40B4-BE49-F238E27FC236}">
                <a16:creationId xmlns:a16="http://schemas.microsoft.com/office/drawing/2014/main" id="{8FF8EEE8-E74C-9D3A-3CB9-5D6D4C3FB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739" y="1051076"/>
            <a:ext cx="4963244" cy="288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Unsustainable tourism and carrying ...">
            <a:extLst>
              <a:ext uri="{FF2B5EF4-FFF2-40B4-BE49-F238E27FC236}">
                <a16:creationId xmlns:a16="http://schemas.microsoft.com/office/drawing/2014/main" id="{A2AF512D-A0BE-E402-3552-EE02F9E86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768" y="4119176"/>
            <a:ext cx="34925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urrent Themes: Unsustainable Tourism ...">
            <a:extLst>
              <a:ext uri="{FF2B5EF4-FFF2-40B4-BE49-F238E27FC236}">
                <a16:creationId xmlns:a16="http://schemas.microsoft.com/office/drawing/2014/main" id="{18AD2F5F-083E-E8FA-3EF8-4F20661BB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7268"/>
            <a:ext cx="4638337" cy="2423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Sustainable tourism: Is it possible?">
            <a:extLst>
              <a:ext uri="{FF2B5EF4-FFF2-40B4-BE49-F238E27FC236}">
                <a16:creationId xmlns:a16="http://schemas.microsoft.com/office/drawing/2014/main" id="{401A8C92-FB19-5A92-278B-592D8A1A69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755" y="291124"/>
            <a:ext cx="6138842" cy="2572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The environmental impact of mass tourism - Thegreensideofpink">
            <a:extLst>
              <a:ext uri="{FF2B5EF4-FFF2-40B4-BE49-F238E27FC236}">
                <a16:creationId xmlns:a16="http://schemas.microsoft.com/office/drawing/2014/main" id="{70ACE18C-8642-2F85-EBB6-FD152F41F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979" y="3792461"/>
            <a:ext cx="4553747" cy="256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0869181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3- </a:t>
            </a:r>
            <a:r>
              <a:rPr lang="nl-NL" sz="4000" dirty="0" err="1"/>
              <a:t>Socio-Cultural</a:t>
            </a:r>
            <a:r>
              <a:rPr lang="nl-NL" sz="4000" dirty="0"/>
              <a:t> </a:t>
            </a:r>
            <a:r>
              <a:rPr lang="nl-NL" sz="4000" dirty="0" err="1"/>
              <a:t>Conflicts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Tourism</a:t>
            </a:r>
            <a:endParaRPr lang="en-DE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lvl="3"/>
            <a:r>
              <a:rPr lang="de-DE" dirty="0"/>
              <a:t>The Case </a:t>
            </a:r>
            <a:r>
              <a:rPr lang="de-DE" dirty="0" err="1"/>
              <a:t>of</a:t>
            </a:r>
            <a:r>
              <a:rPr lang="de-DE" dirty="0"/>
              <a:t> Canary Islands :</a:t>
            </a:r>
          </a:p>
          <a:p>
            <a:pPr lvl="3"/>
            <a:endParaRPr lang="de-DE" b="0" dirty="0"/>
          </a:p>
          <a:p>
            <a:pPr lvl="3"/>
            <a:r>
              <a:rPr lang="de-DE" b="0" dirty="0"/>
              <a:t>The </a:t>
            </a:r>
            <a:r>
              <a:rPr lang="de-DE" b="0" dirty="0" err="1"/>
              <a:t>inappropriate</a:t>
            </a:r>
            <a:r>
              <a:rPr lang="de-DE" b="0" dirty="0"/>
              <a:t> </a:t>
            </a:r>
            <a:r>
              <a:rPr lang="de-DE" b="0" dirty="0" err="1"/>
              <a:t>tourist</a:t>
            </a:r>
            <a:r>
              <a:rPr lang="de-DE" b="0" dirty="0"/>
              <a:t> </a:t>
            </a:r>
            <a:r>
              <a:rPr lang="de-DE" b="0" dirty="0" err="1"/>
              <a:t>beavious</a:t>
            </a:r>
            <a:r>
              <a:rPr lang="de-DE" b="0" dirty="0"/>
              <a:t>:</a:t>
            </a:r>
          </a:p>
          <a:p>
            <a:pPr lvl="3"/>
            <a:r>
              <a:rPr lang="de-DE" b="0" dirty="0"/>
              <a:t>- The </a:t>
            </a:r>
            <a:r>
              <a:rPr lang="de-DE" b="0" dirty="0" err="1"/>
              <a:t>local</a:t>
            </a:r>
            <a:r>
              <a:rPr lang="de-DE" b="0" dirty="0"/>
              <a:t> </a:t>
            </a:r>
            <a:r>
              <a:rPr lang="de-DE" b="0" dirty="0" err="1"/>
              <a:t>community</a:t>
            </a:r>
            <a:r>
              <a:rPr lang="de-DE" b="0" dirty="0"/>
              <a:t> </a:t>
            </a:r>
            <a:r>
              <a:rPr lang="de-DE" b="0" dirty="0" err="1"/>
              <a:t>started</a:t>
            </a:r>
            <a:r>
              <a:rPr lang="de-DE" b="0" dirty="0"/>
              <a:t> </a:t>
            </a:r>
          </a:p>
          <a:p>
            <a:pPr lvl="3"/>
            <a:r>
              <a:rPr lang="de-DE" b="0" dirty="0" err="1"/>
              <a:t>demonstrations</a:t>
            </a:r>
            <a:r>
              <a:rPr lang="de-DE" b="0" dirty="0"/>
              <a:t> </a:t>
            </a:r>
            <a:r>
              <a:rPr lang="de-DE" b="0" dirty="0" err="1"/>
              <a:t>against</a:t>
            </a:r>
            <a:r>
              <a:rPr lang="de-DE" b="0" dirty="0"/>
              <a:t> </a:t>
            </a:r>
            <a:r>
              <a:rPr lang="de-DE" b="0" dirty="0" err="1"/>
              <a:t>the</a:t>
            </a:r>
            <a:r>
              <a:rPr lang="de-DE" b="0" dirty="0"/>
              <a:t> </a:t>
            </a:r>
          </a:p>
          <a:p>
            <a:pPr lvl="3"/>
            <a:r>
              <a:rPr lang="de-DE" b="0" dirty="0" err="1"/>
              <a:t>irresponsible</a:t>
            </a:r>
            <a:r>
              <a:rPr lang="de-DE" b="0" dirty="0"/>
              <a:t> </a:t>
            </a:r>
            <a:r>
              <a:rPr lang="de-DE" b="0" dirty="0" err="1"/>
              <a:t>tourist</a:t>
            </a:r>
            <a:r>
              <a:rPr lang="de-DE" b="0" dirty="0"/>
              <a:t> </a:t>
            </a:r>
            <a:r>
              <a:rPr lang="de-DE" b="0" dirty="0" err="1"/>
              <a:t>activities</a:t>
            </a:r>
            <a:r>
              <a:rPr lang="de-DE" b="0" dirty="0"/>
              <a:t> such </a:t>
            </a:r>
          </a:p>
          <a:p>
            <a:pPr lvl="3"/>
            <a:r>
              <a:rPr lang="de-DE" b="0" dirty="0" err="1"/>
              <a:t>as</a:t>
            </a:r>
            <a:r>
              <a:rPr lang="de-DE" b="0" dirty="0"/>
              <a:t> </a:t>
            </a:r>
            <a:r>
              <a:rPr lang="de-DE" b="0" dirty="0" err="1"/>
              <a:t>over</a:t>
            </a:r>
            <a:r>
              <a:rPr lang="de-DE" b="0" dirty="0"/>
              <a:t> </a:t>
            </a:r>
            <a:r>
              <a:rPr lang="de-DE" b="0" dirty="0" err="1"/>
              <a:t>drinking</a:t>
            </a:r>
            <a:r>
              <a:rPr lang="de-DE" b="0" dirty="0"/>
              <a:t> and </a:t>
            </a:r>
            <a:r>
              <a:rPr lang="de-DE" b="0" dirty="0" err="1"/>
              <a:t>violence</a:t>
            </a:r>
            <a:r>
              <a:rPr lang="de-DE" b="0" dirty="0"/>
              <a:t> </a:t>
            </a:r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5" name="AutoShape 2" descr="Tens of thousands protest against Canary Islands' 'unsustainable' tourism  model | Spain | The Guardian">
            <a:extLst>
              <a:ext uri="{FF2B5EF4-FFF2-40B4-BE49-F238E27FC236}">
                <a16:creationId xmlns:a16="http://schemas.microsoft.com/office/drawing/2014/main" id="{711E4440-6439-80A2-6469-B913A194D29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6775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sp>
        <p:nvSpPr>
          <p:cNvPr id="9" name="AutoShape 4" descr="Canary Islands against mass tourism">
            <a:extLst>
              <a:ext uri="{FF2B5EF4-FFF2-40B4-BE49-F238E27FC236}">
                <a16:creationId xmlns:a16="http://schemas.microsoft.com/office/drawing/2014/main" id="{3A81878E-89AB-7015-785F-F0EC6BED77D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94175" y="2362200"/>
            <a:ext cx="3810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pic>
        <p:nvPicPr>
          <p:cNvPr id="8200" name="Picture 8" descr="Thousands protest in Spain's Canary Islands over mass tourism | RNZ News">
            <a:extLst>
              <a:ext uri="{FF2B5EF4-FFF2-40B4-BE49-F238E27FC236}">
                <a16:creationId xmlns:a16="http://schemas.microsoft.com/office/drawing/2014/main" id="{35E6C953-D08B-8BD1-DE35-FE35D72BE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983" y="1281320"/>
            <a:ext cx="7663367" cy="478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84230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3- </a:t>
            </a:r>
            <a:r>
              <a:rPr lang="nl-NL" sz="4000" dirty="0" err="1"/>
              <a:t>Socio-Cultural</a:t>
            </a:r>
            <a:r>
              <a:rPr lang="nl-NL" sz="4000" dirty="0"/>
              <a:t> </a:t>
            </a:r>
            <a:r>
              <a:rPr lang="nl-NL" sz="4000" dirty="0" err="1"/>
              <a:t>Conflicts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Tourism</a:t>
            </a:r>
            <a:endParaRPr lang="en-DE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lvl="3"/>
            <a:endParaRPr lang="nl-NL" b="0" dirty="0"/>
          </a:p>
          <a:p>
            <a:pPr lvl="3"/>
            <a:r>
              <a:rPr lang="en-GB" b="0" dirty="0"/>
              <a:t>Grievances arise when local populations are displaced due to</a:t>
            </a:r>
          </a:p>
          <a:p>
            <a:pPr lvl="3"/>
            <a:r>
              <a:rPr lang="en-GB" b="0" dirty="0"/>
              <a:t> tourism-related development and forced to abandon traditional </a:t>
            </a:r>
          </a:p>
          <a:p>
            <a:pPr lvl="3"/>
            <a:r>
              <a:rPr lang="en-GB" b="0" dirty="0"/>
              <a:t>livelihoods like farming and fishing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The case study of Luxor, Egypt:</a:t>
            </a:r>
          </a:p>
          <a:p>
            <a:pPr lvl="3"/>
            <a:r>
              <a:rPr lang="en-GB" b="0" dirty="0"/>
              <a:t>- The city witnessed different development plans since 1990.</a:t>
            </a:r>
          </a:p>
          <a:p>
            <a:pPr lvl="3"/>
            <a:r>
              <a:rPr lang="en-GB" b="0" dirty="0"/>
              <a:t>The development plans sought to improve the city's infrastructure </a:t>
            </a:r>
          </a:p>
          <a:p>
            <a:pPr lvl="3"/>
            <a:r>
              <a:rPr lang="en-GB" b="0" dirty="0"/>
              <a:t>by expanding roads and demolishing certain residential buildings, </a:t>
            </a:r>
          </a:p>
          <a:p>
            <a:pPr lvl="3"/>
            <a:r>
              <a:rPr lang="en-GB" b="0" dirty="0"/>
              <a:t>restaurants, cafes, bazaars, and etc.   </a:t>
            </a:r>
            <a:endParaRPr lang="nl-NL" b="0" dirty="0"/>
          </a:p>
          <a:p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D7693D-824C-2524-A277-A5E79FB8F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4939" y="847739"/>
            <a:ext cx="4078628" cy="2905689"/>
          </a:xfrm>
          <a:prstGeom prst="rect">
            <a:avLst/>
          </a:prstGeom>
        </p:spPr>
      </p:pic>
      <p:pic>
        <p:nvPicPr>
          <p:cNvPr id="1028" name="Picture 4" descr="Luxor: A Modern City with Ancient Names ...">
            <a:extLst>
              <a:ext uri="{FF2B5EF4-FFF2-40B4-BE49-F238E27FC236}">
                <a16:creationId xmlns:a16="http://schemas.microsoft.com/office/drawing/2014/main" id="{5073A08E-0977-D0D6-41FE-417387E41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969" y="3810465"/>
            <a:ext cx="3985598" cy="264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736401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51" y="188640"/>
            <a:ext cx="11389024" cy="432048"/>
          </a:xfrm>
        </p:spPr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Socio-Cultural</a:t>
            </a:r>
            <a:r>
              <a:rPr lang="nl-NL" sz="3600" dirty="0"/>
              <a:t> </a:t>
            </a:r>
            <a:r>
              <a:rPr lang="nl-NL" sz="3600" dirty="0" err="1"/>
              <a:t>Conflicts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en-DE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pic>
        <p:nvPicPr>
          <p:cNvPr id="3074" name="Picture 2" descr="Luxor|AERA">
            <a:extLst>
              <a:ext uri="{FF2B5EF4-FFF2-40B4-BE49-F238E27FC236}">
                <a16:creationId xmlns:a16="http://schemas.microsoft.com/office/drawing/2014/main" id="{DA5A4BAD-5719-276F-5E38-67E578990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639" y="3496636"/>
            <a:ext cx="4672558" cy="297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EBC56C76-6EFF-8011-C03C-A3297C415A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106" y="652457"/>
            <a:ext cx="4248472" cy="315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D4F39785-3315-C90D-2FA6-EC629E94E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664" y="652457"/>
            <a:ext cx="4672558" cy="430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996520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51" y="188640"/>
            <a:ext cx="11389024" cy="432048"/>
          </a:xfrm>
        </p:spPr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Socio-Cultural</a:t>
            </a:r>
            <a:r>
              <a:rPr lang="nl-NL" sz="3600" dirty="0"/>
              <a:t> </a:t>
            </a:r>
            <a:r>
              <a:rPr lang="nl-NL" sz="3600" dirty="0" err="1"/>
              <a:t>Conflicts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en-DE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pic>
        <p:nvPicPr>
          <p:cNvPr id="3074" name="Picture 2" descr="Luxor|AERA">
            <a:extLst>
              <a:ext uri="{FF2B5EF4-FFF2-40B4-BE49-F238E27FC236}">
                <a16:creationId xmlns:a16="http://schemas.microsoft.com/office/drawing/2014/main" id="{DA5A4BAD-5719-276F-5E38-67E578990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57" y="1124744"/>
            <a:ext cx="4672558" cy="297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Avenue of Sphinxes, Luxor">
            <a:extLst>
              <a:ext uri="{FF2B5EF4-FFF2-40B4-BE49-F238E27FC236}">
                <a16:creationId xmlns:a16="http://schemas.microsoft.com/office/drawing/2014/main" id="{D2CC56EF-B083-34FB-6A73-5071F0B2F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087" y="2348880"/>
            <a:ext cx="6751915" cy="375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4810710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3- </a:t>
            </a:r>
            <a:r>
              <a:rPr lang="nl-NL" sz="4000" dirty="0" err="1"/>
              <a:t>Socio-Cultural</a:t>
            </a:r>
            <a:r>
              <a:rPr lang="nl-NL" sz="4000" dirty="0"/>
              <a:t> </a:t>
            </a:r>
            <a:r>
              <a:rPr lang="nl-NL" sz="4000" dirty="0" err="1"/>
              <a:t>Conflicts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Tourism</a:t>
            </a:r>
            <a:endParaRPr lang="en-DE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DE" b="1" dirty="0"/>
              <a:t>- The destruction of a 120-years old Andraos Palace in Luxor.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pic>
        <p:nvPicPr>
          <p:cNvPr id="5122" name="Picture 2" descr="Tawfic Pasha Andraos Palace">
            <a:extLst>
              <a:ext uri="{FF2B5EF4-FFF2-40B4-BE49-F238E27FC236}">
                <a16:creationId xmlns:a16="http://schemas.microsoft.com/office/drawing/2014/main" id="{C0CB6F9A-E7DA-CF75-4CB6-D4EBB60EA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513" y="1615136"/>
            <a:ext cx="6821264" cy="4385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96EC64D-B4E5-6BCF-BFE0-62AD71138C5F}"/>
              </a:ext>
            </a:extLst>
          </p:cNvPr>
          <p:cNvSpPr txBox="1"/>
          <p:nvPr/>
        </p:nvSpPr>
        <p:spPr>
          <a:xfrm>
            <a:off x="7326351" y="167268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A514905-9A42-E758-0D94-21215FC0C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164" y="1585423"/>
            <a:ext cx="4869936" cy="486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034694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DE" b="1" dirty="0"/>
              <a:t>- The destruction of a 120-years old Andraos Palace in Luxor.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6EC64D-B4E5-6BCF-BFE0-62AD71138C5F}"/>
              </a:ext>
            </a:extLst>
          </p:cNvPr>
          <p:cNvSpPr txBox="1"/>
          <p:nvPr/>
        </p:nvSpPr>
        <p:spPr>
          <a:xfrm>
            <a:off x="7326351" y="167268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Medical Tourism in Asia: Quality &amp; Affordability | MedPalTrip">
            <a:extLst>
              <a:ext uri="{FF2B5EF4-FFF2-40B4-BE49-F238E27FC236}">
                <a16:creationId xmlns:a16="http://schemas.microsoft.com/office/drawing/2014/main" id="{00AF71FE-7CF6-3EE9-D923-C42533DEB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1" y="19770"/>
            <a:ext cx="12147847" cy="6452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3E01CE64-E167-59CB-2138-C290214A5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908720"/>
            <a:ext cx="5694513" cy="1008112"/>
          </a:xfrm>
          <a:solidFill>
            <a:schemeClr val="bg1"/>
          </a:solidFill>
        </p:spPr>
        <p:txBody>
          <a:bodyPr/>
          <a:lstStyle/>
          <a:p>
            <a:r>
              <a:rPr lang="en-DE" sz="3600" dirty="0"/>
              <a:t>5- What is Quality and Service Quality?</a:t>
            </a:r>
          </a:p>
        </p:txBody>
      </p:sp>
    </p:spTree>
    <p:extLst>
      <p:ext uri="{BB962C8B-B14F-4D97-AF65-F5344CB8AC3E}">
        <p14:creationId xmlns:p14="http://schemas.microsoft.com/office/powerpoint/2010/main" val="4184676620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4.1- What is quality:</a:t>
            </a:r>
            <a:endParaRPr lang="en-DE" b="1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/>
              <a:t>- 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Quality is a key factor in achieving customer satisfaction and can be understood in two main ways:</a:t>
            </a:r>
          </a:p>
          <a:p>
            <a:pPr marL="0" indent="0">
              <a:buNone/>
            </a:pP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A- Technical </a:t>
            </a:r>
            <a:r>
              <a:rPr lang="nl-NL" dirty="0" err="1"/>
              <a:t>Quality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outcome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 </a:t>
            </a:r>
            <a:r>
              <a:rPr lang="nl-NL" b="0" dirty="0" err="1"/>
              <a:t>actually</a:t>
            </a:r>
            <a:r>
              <a:rPr lang="nl-NL" b="0" dirty="0"/>
              <a:t> </a:t>
            </a:r>
            <a:r>
              <a:rPr lang="nl-NL" b="0" dirty="0" err="1"/>
              <a:t>receives</a:t>
            </a:r>
            <a:r>
              <a:rPr lang="nl-NL" b="0" dirty="0"/>
              <a:t> at </a:t>
            </a:r>
            <a:r>
              <a:rPr lang="nl-NL" b="0" dirty="0" err="1"/>
              <a:t>the</a:t>
            </a:r>
            <a:r>
              <a:rPr lang="nl-NL" b="0" dirty="0"/>
              <a:t> end.</a:t>
            </a:r>
          </a:p>
          <a:p>
            <a:pPr lvl="3"/>
            <a:r>
              <a:rPr lang="nl-NL" b="0" dirty="0"/>
              <a:t>It’s more </a:t>
            </a:r>
            <a:r>
              <a:rPr lang="nl-NL" b="0" dirty="0" err="1"/>
              <a:t>tangible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measured</a:t>
            </a:r>
            <a:r>
              <a:rPr lang="nl-NL" b="0" dirty="0"/>
              <a:t> or </a:t>
            </a:r>
            <a:r>
              <a:rPr lang="nl-NL" b="0" dirty="0" err="1"/>
              <a:t>inspected</a:t>
            </a:r>
            <a:r>
              <a:rPr lang="nl-NL" b="0" dirty="0"/>
              <a:t>. 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Room in a hotel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Meal</a:t>
            </a:r>
            <a:r>
              <a:rPr lang="nl-NL" b="0" dirty="0"/>
              <a:t> in a restaurant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Car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a </a:t>
            </a:r>
            <a:r>
              <a:rPr lang="nl-NL" b="0" dirty="0" err="1"/>
              <a:t>rental</a:t>
            </a:r>
            <a:r>
              <a:rPr lang="nl-NL" b="0" dirty="0"/>
              <a:t> agency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04952124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B- </a:t>
            </a:r>
            <a:r>
              <a:rPr lang="nl-NL" dirty="0" err="1"/>
              <a:t>Functional</a:t>
            </a:r>
            <a:r>
              <a:rPr lang="nl-NL" dirty="0"/>
              <a:t> </a:t>
            </a:r>
            <a:r>
              <a:rPr lang="nl-NL" dirty="0" err="1"/>
              <a:t>Quality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is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process</a:t>
            </a:r>
            <a:r>
              <a:rPr lang="nl-NL" b="0" dirty="0"/>
              <a:t> of service delivery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interactions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manner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style</a:t>
            </a:r>
            <a:r>
              <a:rPr lang="nl-NL" b="0" dirty="0"/>
              <a:t> in 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is </a:t>
            </a:r>
            <a:r>
              <a:rPr lang="nl-NL" b="0" dirty="0" err="1"/>
              <a:t>provided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the</a:t>
            </a:r>
            <a:r>
              <a:rPr lang="nl-NL" b="0" dirty="0"/>
              <a:t> front desk </a:t>
            </a:r>
            <a:r>
              <a:rPr lang="nl-NL" b="0" dirty="0" err="1"/>
              <a:t>staff</a:t>
            </a:r>
            <a:r>
              <a:rPr lang="nl-NL" b="0" dirty="0"/>
              <a:t> </a:t>
            </a:r>
            <a:r>
              <a:rPr lang="nl-NL" b="0" dirty="0" err="1"/>
              <a:t>welcomes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at check-in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attentiveness</a:t>
            </a:r>
            <a:r>
              <a:rPr lang="nl-NL" b="0" dirty="0"/>
              <a:t> of </a:t>
            </a:r>
            <a:r>
              <a:rPr lang="nl-NL" b="0" dirty="0" err="1"/>
              <a:t>waiters</a:t>
            </a:r>
            <a:r>
              <a:rPr lang="nl-NL" b="0" dirty="0"/>
              <a:t> at a restaurant.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car</a:t>
            </a:r>
            <a:r>
              <a:rPr lang="nl-NL" b="0" dirty="0"/>
              <a:t> </a:t>
            </a:r>
            <a:r>
              <a:rPr lang="nl-NL" b="0" dirty="0" err="1"/>
              <a:t>rental</a:t>
            </a:r>
            <a:r>
              <a:rPr lang="nl-NL" b="0" dirty="0"/>
              <a:t> agent </a:t>
            </a:r>
            <a:r>
              <a:rPr lang="nl-NL" b="0" dirty="0" err="1"/>
              <a:t>explains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terms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offers help</a:t>
            </a:r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96163354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4.2- Definition of Service </a:t>
            </a:r>
            <a:r>
              <a:rPr lang="nl-NL" dirty="0" err="1"/>
              <a:t>Quality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Understood</a:t>
            </a:r>
            <a:r>
              <a:rPr lang="nl-NL" b="0" dirty="0"/>
              <a:t> as </a:t>
            </a:r>
            <a:r>
              <a:rPr lang="nl-NL" b="0" dirty="0" err="1"/>
              <a:t>customers</a:t>
            </a:r>
            <a:r>
              <a:rPr lang="nl-NL" b="0" dirty="0"/>
              <a:t>’ </a:t>
            </a:r>
            <a:r>
              <a:rPr lang="nl-NL" b="0" dirty="0" err="1"/>
              <a:t>perceptions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 component of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offering</a:t>
            </a:r>
            <a:endParaRPr lang="nl-NL" b="0" dirty="0"/>
          </a:p>
          <a:p>
            <a:pPr lvl="3"/>
            <a:r>
              <a:rPr lang="nl-NL" b="0" dirty="0"/>
              <a:t>- More complex </a:t>
            </a:r>
            <a:r>
              <a:rPr lang="nl-NL" b="0" dirty="0" err="1"/>
              <a:t>than</a:t>
            </a:r>
            <a:r>
              <a:rPr lang="nl-NL" b="0" dirty="0"/>
              <a:t> in manufacturing, 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products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standardized</a:t>
            </a:r>
            <a:endParaRPr lang="nl-NL" b="0" dirty="0"/>
          </a:p>
          <a:p>
            <a:pPr lvl="3"/>
            <a:r>
              <a:rPr lang="nl-NL" b="0" dirty="0"/>
              <a:t>- In </a:t>
            </a:r>
            <a:r>
              <a:rPr lang="nl-NL" b="0" dirty="0" err="1"/>
              <a:t>tourism</a:t>
            </a:r>
            <a:r>
              <a:rPr lang="nl-NL" b="0" dirty="0"/>
              <a:t>,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expect</a:t>
            </a:r>
            <a:r>
              <a:rPr lang="nl-NL" b="0" dirty="0"/>
              <a:t> </a:t>
            </a:r>
            <a:r>
              <a:rPr lang="nl-NL" b="0" dirty="0" err="1"/>
              <a:t>tailor-made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matching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desires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Tourists</a:t>
            </a:r>
            <a:r>
              <a:rPr lang="nl-NL" dirty="0"/>
              <a:t>’ </a:t>
            </a:r>
            <a:r>
              <a:rPr lang="nl-NL" dirty="0" err="1"/>
              <a:t>Perceptions</a:t>
            </a:r>
            <a:r>
              <a:rPr lang="nl-NL" dirty="0"/>
              <a:t> of Service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depend</a:t>
            </a:r>
            <a:r>
              <a:rPr lang="nl-NL" dirty="0"/>
              <a:t> on: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Individual</a:t>
            </a:r>
            <a:r>
              <a:rPr lang="nl-NL" b="0" dirty="0"/>
              <a:t> attitudes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Previous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r>
              <a:rPr lang="nl-NL" b="0" dirty="0"/>
              <a:t>- Benefits </a:t>
            </a:r>
            <a:r>
              <a:rPr lang="nl-NL" b="0" dirty="0" err="1"/>
              <a:t>sought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holiday</a:t>
            </a:r>
            <a:endParaRPr lang="en-DE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64546474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4.3- Benefits of High-Quality Tourism Services</a:t>
            </a:r>
          </a:p>
          <a:p>
            <a:pPr marL="0" indent="0">
              <a:buNone/>
            </a:pPr>
            <a:endParaRPr lang="en-US" sz="1800" b="1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A- Increased Customer Loyalty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Builds a loyal customer base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Loyal visitors are more likely to return and recommend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Generates repeat business and positive word-of-mouth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46C4CB3-016F-C90A-58ED-CA853557DC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223" y="1114329"/>
            <a:ext cx="5452132" cy="50686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1BF03A9-5CA9-FEC7-A9B6-865840AAA2A7}"/>
              </a:ext>
            </a:extLst>
          </p:cNvPr>
          <p:cNvSpPr txBox="1"/>
          <p:nvPr/>
        </p:nvSpPr>
        <p:spPr>
          <a:xfrm>
            <a:off x="6603231" y="6097422"/>
            <a:ext cx="4500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George, 2021.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515166853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US" b="1" kern="1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kern="100" dirty="0">
                <a:ea typeface="Calibri" panose="020F0502020204030204" pitchFamily="34" charset="0"/>
                <a:cs typeface="Arial" panose="020B0604020202020204" pitchFamily="34" charset="0"/>
              </a:rPr>
              <a:t>B- </a:t>
            </a: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Avoidance of Price Competition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Quality services reduce reliance on discounts or special offers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Relies instead on repeat visitors and recommendations</a:t>
            </a:r>
          </a:p>
          <a:p>
            <a:pPr marL="0" indent="0">
              <a:buNone/>
            </a:pPr>
            <a:endParaRPr lang="en-US" sz="1800" b="1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C- Reducing Complaints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Fewer complaints save time, money, and reputation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Reduces need for compensations/freebies in hotels, restaurants, airlines, and attractions</a:t>
            </a:r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07484415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4.4- </a:t>
            </a:r>
            <a:r>
              <a:rPr lang="nl-NL" dirty="0" err="1"/>
              <a:t>Consequences</a:t>
            </a:r>
            <a:r>
              <a:rPr lang="nl-NL" dirty="0"/>
              <a:t> of </a:t>
            </a:r>
            <a:r>
              <a:rPr lang="nl-NL" dirty="0" err="1"/>
              <a:t>Poor</a:t>
            </a:r>
            <a:r>
              <a:rPr lang="nl-NL" dirty="0"/>
              <a:t> Service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Dissatisfied</a:t>
            </a:r>
            <a:r>
              <a:rPr lang="nl-NL" dirty="0"/>
              <a:t> </a:t>
            </a:r>
            <a:r>
              <a:rPr lang="nl-NL" dirty="0" err="1"/>
              <a:t>Customers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Poor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leads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Customer </a:t>
            </a:r>
            <a:r>
              <a:rPr lang="nl-NL" dirty="0" err="1"/>
              <a:t>Complaints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Dissatisfied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are more </a:t>
            </a:r>
            <a:r>
              <a:rPr lang="nl-NL" b="0" dirty="0" err="1"/>
              <a:t>likely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lodge</a:t>
            </a:r>
            <a:r>
              <a:rPr lang="nl-NL" b="0" dirty="0"/>
              <a:t> </a:t>
            </a:r>
            <a:r>
              <a:rPr lang="nl-NL" b="0" dirty="0" err="1"/>
              <a:t>complaints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C- Adverse Word-of-</a:t>
            </a:r>
            <a:r>
              <a:rPr lang="nl-NL" dirty="0" err="1"/>
              <a:t>Mouth</a:t>
            </a:r>
            <a:r>
              <a:rPr lang="nl-NL" dirty="0"/>
              <a:t> (WOM)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Negative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are shared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others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Damages</a:t>
            </a:r>
            <a:r>
              <a:rPr lang="nl-NL" b="0" dirty="0"/>
              <a:t> </a:t>
            </a:r>
            <a:r>
              <a:rPr lang="nl-NL" b="0" dirty="0" err="1"/>
              <a:t>reputation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deters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en-DE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pic>
        <p:nvPicPr>
          <p:cNvPr id="2050" name="Picture 2" descr="57,500+ Poor Service Stock Photos ...">
            <a:extLst>
              <a:ext uri="{FF2B5EF4-FFF2-40B4-BE49-F238E27FC236}">
                <a16:creationId xmlns:a16="http://schemas.microsoft.com/office/drawing/2014/main" id="{4A980149-E071-B595-B3DD-1235EE351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255" y="2848681"/>
            <a:ext cx="5127633" cy="341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370597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4.5- The </a:t>
            </a:r>
            <a:r>
              <a:rPr lang="nl-NL" dirty="0" err="1"/>
              <a:t>Gaps</a:t>
            </a:r>
            <a:r>
              <a:rPr lang="nl-NL" dirty="0"/>
              <a:t> Model of Service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Identifies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improvement</a:t>
            </a:r>
            <a:r>
              <a:rPr lang="nl-NL" b="0" dirty="0"/>
              <a:t> in </a:t>
            </a:r>
            <a:r>
              <a:rPr lang="nl-NL" b="0" dirty="0" err="1"/>
              <a:t>tourism</a:t>
            </a:r>
            <a:r>
              <a:rPr lang="nl-NL" b="0" dirty="0"/>
              <a:t> services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Compares</a:t>
            </a:r>
            <a:r>
              <a:rPr lang="nl-NL" b="0" dirty="0"/>
              <a:t> customer </a:t>
            </a:r>
            <a:r>
              <a:rPr lang="nl-NL" b="0" dirty="0" err="1"/>
              <a:t>expectations</a:t>
            </a:r>
            <a:r>
              <a:rPr lang="nl-NL" b="0" dirty="0"/>
              <a:t> vs. </a:t>
            </a:r>
            <a:r>
              <a:rPr lang="nl-NL" b="0" dirty="0" err="1"/>
              <a:t>perceptions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Provides</a:t>
            </a:r>
            <a:r>
              <a:rPr lang="nl-NL" b="0" dirty="0"/>
              <a:t> a </a:t>
            </a:r>
            <a:r>
              <a:rPr lang="nl-NL" b="0" dirty="0" err="1"/>
              <a:t>structured</a:t>
            </a:r>
            <a:r>
              <a:rPr lang="nl-NL" b="0" dirty="0"/>
              <a:t> approach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evaluate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Highlights</a:t>
            </a:r>
            <a:r>
              <a:rPr lang="nl-NL" b="0" dirty="0"/>
              <a:t> </a:t>
            </a:r>
            <a:r>
              <a:rPr lang="nl-NL" b="0" dirty="0" err="1"/>
              <a:t>where</a:t>
            </a:r>
            <a:r>
              <a:rPr lang="nl-NL" b="0" dirty="0"/>
              <a:t> service delivery </a:t>
            </a:r>
            <a:r>
              <a:rPr lang="nl-NL" b="0" dirty="0" err="1"/>
              <a:t>falls</a:t>
            </a:r>
            <a:r>
              <a:rPr lang="nl-NL" b="0" dirty="0"/>
              <a:t> short</a:t>
            </a:r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better</a:t>
            </a:r>
            <a:r>
              <a:rPr lang="nl-NL" b="0" dirty="0"/>
              <a:t> </a:t>
            </a:r>
            <a:r>
              <a:rPr lang="nl-NL" b="0" dirty="0" err="1"/>
              <a:t>alignment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customer </a:t>
            </a:r>
            <a:r>
              <a:rPr lang="nl-NL" b="0" dirty="0" err="1"/>
              <a:t>needs</a:t>
            </a:r>
            <a:endParaRPr lang="en-DE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pic>
        <p:nvPicPr>
          <p:cNvPr id="5122" name="Picture 2" descr="The Gaps Model of Service Quality | Chapter 3 | by Sanskriti Rao |  MadAboutGrowth | Medium">
            <a:extLst>
              <a:ext uri="{FF2B5EF4-FFF2-40B4-BE49-F238E27FC236}">
                <a16:creationId xmlns:a16="http://schemas.microsoft.com/office/drawing/2014/main" id="{E41D12A4-4A06-C8CE-D514-C3AC8A498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798" y="3151977"/>
            <a:ext cx="5839972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693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4.5- The </a:t>
            </a:r>
            <a:r>
              <a:rPr lang="nl-NL" dirty="0" err="1"/>
              <a:t>Gaps</a:t>
            </a:r>
            <a:r>
              <a:rPr lang="nl-NL" dirty="0"/>
              <a:t> Model of Service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A- Consumer </a:t>
            </a:r>
            <a:r>
              <a:rPr lang="nl-NL" dirty="0" err="1"/>
              <a:t>Expectations</a:t>
            </a:r>
            <a:r>
              <a:rPr lang="nl-NL" dirty="0"/>
              <a:t> vs. Management </a:t>
            </a:r>
            <a:r>
              <a:rPr lang="nl-NL" dirty="0" err="1"/>
              <a:t>Perception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Difference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customer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management’s</a:t>
            </a:r>
            <a:r>
              <a:rPr lang="nl-NL" b="0" dirty="0"/>
              <a:t> </a:t>
            </a:r>
            <a:r>
              <a:rPr lang="nl-NL" b="0" dirty="0" err="1"/>
              <a:t>perception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caused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a </a:t>
            </a:r>
            <a:r>
              <a:rPr lang="nl-NL" b="0" dirty="0" err="1"/>
              <a:t>lack</a:t>
            </a:r>
            <a:r>
              <a:rPr lang="nl-NL" b="0" dirty="0"/>
              <a:t> of </a:t>
            </a:r>
            <a:r>
              <a:rPr lang="nl-NL" b="0" dirty="0" err="1"/>
              <a:t>understanding</a:t>
            </a:r>
            <a:r>
              <a:rPr lang="nl-NL" b="0" dirty="0"/>
              <a:t> of customer </a:t>
            </a:r>
            <a:r>
              <a:rPr lang="nl-NL" b="0" dirty="0" err="1"/>
              <a:t>priorities</a:t>
            </a:r>
            <a:endParaRPr lang="nl-NL" b="0" dirty="0"/>
          </a:p>
          <a:p>
            <a:pPr lvl="3"/>
            <a:endParaRPr lang="nl-NL" dirty="0"/>
          </a:p>
          <a:p>
            <a:pPr lvl="3"/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144" y="3501008"/>
            <a:ext cx="5199022" cy="292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226272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Management </a:t>
            </a:r>
            <a:r>
              <a:rPr lang="nl-NL" dirty="0" err="1"/>
              <a:t>Perceptions</a:t>
            </a:r>
            <a:r>
              <a:rPr lang="nl-NL" dirty="0"/>
              <a:t> vs. Service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Specifications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Occurs</a:t>
            </a:r>
            <a:r>
              <a:rPr lang="nl-NL" b="0" dirty="0"/>
              <a:t> </a:t>
            </a:r>
            <a:r>
              <a:rPr lang="nl-NL" b="0" dirty="0" err="1"/>
              <a:t>when</a:t>
            </a:r>
            <a:r>
              <a:rPr lang="nl-NL" b="0" dirty="0"/>
              <a:t> managers are </a:t>
            </a:r>
            <a:r>
              <a:rPr lang="nl-NL" b="0" dirty="0" err="1"/>
              <a:t>unaware</a:t>
            </a:r>
            <a:r>
              <a:rPr lang="nl-NL" b="0" dirty="0"/>
              <a:t> of </a:t>
            </a:r>
            <a:r>
              <a:rPr lang="nl-NL" b="0" dirty="0" err="1"/>
              <a:t>consumer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endParaRPr lang="nl-NL" b="0" dirty="0"/>
          </a:p>
          <a:p>
            <a:pPr lvl="3"/>
            <a:r>
              <a:rPr lang="nl-NL" b="0" dirty="0"/>
              <a:t>- Service </a:t>
            </a:r>
            <a:r>
              <a:rPr lang="nl-NL" b="0" dirty="0" err="1"/>
              <a:t>standards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based</a:t>
            </a:r>
            <a:r>
              <a:rPr lang="nl-NL" b="0" dirty="0"/>
              <a:t> on </a:t>
            </a:r>
            <a:r>
              <a:rPr lang="nl-NL" b="0" dirty="0" err="1"/>
              <a:t>assumptions</a:t>
            </a:r>
            <a:r>
              <a:rPr lang="nl-NL" b="0" dirty="0"/>
              <a:t> </a:t>
            </a:r>
            <a:r>
              <a:rPr lang="nl-NL" b="0" dirty="0" err="1"/>
              <a:t>rather</a:t>
            </a:r>
            <a:r>
              <a:rPr lang="nl-NL" b="0" dirty="0"/>
              <a:t> </a:t>
            </a:r>
            <a:r>
              <a:rPr lang="nl-NL" b="0" dirty="0" err="1"/>
              <a:t>than</a:t>
            </a:r>
            <a:r>
              <a:rPr lang="nl-NL" b="0" dirty="0"/>
              <a:t> </a:t>
            </a:r>
            <a:r>
              <a:rPr lang="nl-NL" b="0" dirty="0" err="1"/>
              <a:t>actual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endParaRPr lang="nl-NL" b="0" dirty="0"/>
          </a:p>
          <a:p>
            <a:pPr lvl="3"/>
            <a:r>
              <a:rPr lang="nl-NL" b="0" dirty="0"/>
              <a:t>- Standards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unclear</a:t>
            </a:r>
            <a:r>
              <a:rPr lang="nl-NL" b="0" dirty="0"/>
              <a:t>, </a:t>
            </a:r>
            <a:r>
              <a:rPr lang="nl-NL" b="0" dirty="0" err="1"/>
              <a:t>unrealistic</a:t>
            </a:r>
            <a:r>
              <a:rPr lang="nl-NL" b="0" dirty="0"/>
              <a:t>, or </a:t>
            </a:r>
            <a:r>
              <a:rPr lang="nl-NL" b="0" dirty="0" err="1"/>
              <a:t>unenforced</a:t>
            </a:r>
            <a:endParaRPr lang="nl-NL" b="0" dirty="0"/>
          </a:p>
          <a:p>
            <a:pPr lvl="3"/>
            <a:r>
              <a:rPr lang="nl-NL" b="0" dirty="0"/>
              <a:t>- Leads </a:t>
            </a:r>
            <a:r>
              <a:rPr lang="nl-NL" b="0" dirty="0" err="1"/>
              <a:t>to</a:t>
            </a:r>
            <a:r>
              <a:rPr lang="nl-NL" b="0" dirty="0"/>
              <a:t> inconsistent service delivery</a:t>
            </a:r>
          </a:p>
          <a:p>
            <a:pPr lvl="3"/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3239485"/>
            <a:ext cx="5663951" cy="318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521052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Service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Specifications</a:t>
            </a:r>
            <a:r>
              <a:rPr lang="nl-NL" dirty="0"/>
              <a:t> vs. Service Delivery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Service </a:t>
            </a:r>
            <a:r>
              <a:rPr lang="nl-NL" b="0" dirty="0" err="1"/>
              <a:t>standards</a:t>
            </a:r>
            <a:r>
              <a:rPr lang="nl-NL" b="0" dirty="0"/>
              <a:t> </a:t>
            </a:r>
            <a:r>
              <a:rPr lang="nl-NL" b="0" dirty="0" err="1"/>
              <a:t>exist</a:t>
            </a:r>
            <a:r>
              <a:rPr lang="nl-NL" b="0" dirty="0"/>
              <a:t> but are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properly</a:t>
            </a:r>
            <a:r>
              <a:rPr lang="nl-NL" b="0" dirty="0"/>
              <a:t> </a:t>
            </a:r>
            <a:r>
              <a:rPr lang="nl-NL" b="0" dirty="0" err="1"/>
              <a:t>delivered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relies</a:t>
            </a:r>
            <a:r>
              <a:rPr lang="nl-NL" b="0" dirty="0"/>
              <a:t> </a:t>
            </a:r>
            <a:r>
              <a:rPr lang="nl-NL" b="0" dirty="0" err="1"/>
              <a:t>heavily</a:t>
            </a:r>
            <a:r>
              <a:rPr lang="nl-NL" b="0" dirty="0"/>
              <a:t> on employee–customer </a:t>
            </a:r>
            <a:r>
              <a:rPr lang="nl-NL" b="0" dirty="0" err="1"/>
              <a:t>interactions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dirty="0"/>
              <a:t>Challenge</a:t>
            </a:r>
            <a:r>
              <a:rPr lang="nl-NL" b="0" dirty="0"/>
              <a:t>: </a:t>
            </a:r>
            <a:r>
              <a:rPr lang="nl-NL" b="0" dirty="0" err="1"/>
              <a:t>ensuring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r>
              <a:rPr lang="nl-NL" b="0" dirty="0"/>
              <a:t> meet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specifications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Causes</a:t>
            </a:r>
            <a:r>
              <a:rPr lang="nl-NL" b="0" dirty="0"/>
              <a:t> inconsistent service </a:t>
            </a:r>
            <a:r>
              <a:rPr lang="nl-NL" b="0" dirty="0" err="1"/>
              <a:t>quality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3239485"/>
            <a:ext cx="5663951" cy="318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121728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D- Service Delivery vs. </a:t>
            </a:r>
            <a:r>
              <a:rPr lang="nl-NL" dirty="0" err="1"/>
              <a:t>External</a:t>
            </a:r>
            <a:r>
              <a:rPr lang="nl-NL" dirty="0"/>
              <a:t> Communications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Promised</a:t>
            </a:r>
            <a:r>
              <a:rPr lang="nl-NL" b="0" dirty="0"/>
              <a:t> service does </a:t>
            </a:r>
            <a:r>
              <a:rPr lang="nl-NL" b="0" dirty="0" err="1"/>
              <a:t>not</a:t>
            </a:r>
            <a:r>
              <a:rPr lang="nl-NL" b="0" dirty="0"/>
              <a:t> match </a:t>
            </a:r>
            <a:r>
              <a:rPr lang="nl-NL" b="0" dirty="0" err="1"/>
              <a:t>actual</a:t>
            </a:r>
            <a:r>
              <a:rPr lang="nl-NL" b="0" dirty="0"/>
              <a:t> service</a:t>
            </a:r>
          </a:p>
          <a:p>
            <a:pPr lvl="3"/>
            <a:r>
              <a:rPr lang="nl-NL" b="0" dirty="0"/>
              <a:t>- Marketing </a:t>
            </a:r>
            <a:r>
              <a:rPr lang="nl-NL" b="0" dirty="0" err="1"/>
              <a:t>may</a:t>
            </a:r>
            <a:r>
              <a:rPr lang="nl-NL" b="0" dirty="0"/>
              <a:t> set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aren’t</a:t>
            </a:r>
            <a:r>
              <a:rPr lang="nl-NL" b="0" dirty="0"/>
              <a:t> met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3239485"/>
            <a:ext cx="5663951" cy="318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048291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E- </a:t>
            </a:r>
            <a:r>
              <a:rPr lang="nl-NL" dirty="0" err="1"/>
              <a:t>Perceived</a:t>
            </a:r>
            <a:r>
              <a:rPr lang="nl-NL" dirty="0"/>
              <a:t> Service vs. </a:t>
            </a:r>
            <a:r>
              <a:rPr lang="nl-NL" dirty="0" err="1"/>
              <a:t>Delivered</a:t>
            </a:r>
            <a:r>
              <a:rPr lang="nl-NL" dirty="0"/>
              <a:t> Service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Difference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actual</a:t>
            </a:r>
            <a:r>
              <a:rPr lang="nl-NL" b="0" dirty="0"/>
              <a:t> service </a:t>
            </a:r>
            <a:r>
              <a:rPr lang="nl-NL" b="0" dirty="0" err="1"/>
              <a:t>and</a:t>
            </a:r>
            <a:r>
              <a:rPr lang="nl-NL" b="0" dirty="0"/>
              <a:t> customer </a:t>
            </a:r>
            <a:r>
              <a:rPr lang="nl-NL" b="0" dirty="0" err="1"/>
              <a:t>perception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Known</a:t>
            </a:r>
            <a:r>
              <a:rPr lang="nl-NL" b="0" dirty="0"/>
              <a:t> as </a:t>
            </a:r>
            <a:r>
              <a:rPr lang="nl-NL" b="0" dirty="0" err="1"/>
              <a:t>the</a:t>
            </a:r>
            <a:r>
              <a:rPr lang="nl-NL" b="0" dirty="0"/>
              <a:t> “service gap”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Results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any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previous</a:t>
            </a:r>
            <a:r>
              <a:rPr lang="nl-NL" b="0" dirty="0"/>
              <a:t> </a:t>
            </a:r>
            <a:r>
              <a:rPr lang="nl-NL" b="0" dirty="0" err="1"/>
              <a:t>gaps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Indicates</a:t>
            </a:r>
            <a:r>
              <a:rPr lang="nl-NL" b="0" dirty="0"/>
              <a:t> overall service </a:t>
            </a:r>
            <a:r>
              <a:rPr lang="nl-NL" b="0" dirty="0" err="1"/>
              <a:t>quality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organization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3239485"/>
            <a:ext cx="5663951" cy="318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194074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- It </a:t>
            </a:r>
            <a:r>
              <a:rPr lang="nl-NL" dirty="0" err="1"/>
              <a:t>ensures</a:t>
            </a:r>
            <a:r>
              <a:rPr lang="nl-NL" dirty="0"/>
              <a:t> consistent product </a:t>
            </a:r>
            <a:r>
              <a:rPr lang="nl-NL" dirty="0" err="1"/>
              <a:t>and</a:t>
            </a:r>
            <a:r>
              <a:rPr lang="nl-NL" dirty="0"/>
              <a:t> service </a:t>
            </a:r>
            <a:r>
              <a:rPr lang="nl-NL" dirty="0" err="1"/>
              <a:t>quality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hospitality</a:t>
            </a:r>
            <a:endParaRPr lang="nl-NL" dirty="0"/>
          </a:p>
          <a:p>
            <a:pPr lvl="3"/>
            <a:r>
              <a:rPr lang="nl-NL" b="0" dirty="0" err="1"/>
              <a:t>Methods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144BE21-0183-BBA8-6E50-B5F069A2F6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0677250"/>
              </p:ext>
            </p:extLst>
          </p:nvPr>
        </p:nvGraphicFramePr>
        <p:xfrm>
          <a:off x="404661" y="2420888"/>
          <a:ext cx="5982546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1273">
                  <a:extLst>
                    <a:ext uri="{9D8B030D-6E8A-4147-A177-3AD203B41FA5}">
                      <a16:colId xmlns:a16="http://schemas.microsoft.com/office/drawing/2014/main" val="2927587835"/>
                    </a:ext>
                  </a:extLst>
                </a:gridCol>
                <a:gridCol w="2991273">
                  <a:extLst>
                    <a:ext uri="{9D8B030D-6E8A-4147-A177-3AD203B41FA5}">
                      <a16:colId xmlns:a16="http://schemas.microsoft.com/office/drawing/2014/main" val="31282646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Customer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surveys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Comment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cards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73860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Employee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surveys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Focus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group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interviews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35219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Mystery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shopping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Observation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2991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7319248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Common Tools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Assessing</a:t>
            </a:r>
            <a:r>
              <a:rPr lang="nl-NL" dirty="0"/>
              <a:t> Service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Satisfaction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SERVQUAL Method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Evaluates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Measures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gap </a:t>
            </a:r>
            <a:r>
              <a:rPr lang="nl-NL" b="0" dirty="0" err="1"/>
              <a:t>between</a:t>
            </a:r>
            <a:r>
              <a:rPr lang="nl-NL" b="0" dirty="0"/>
              <a:t> customer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r>
              <a:rPr lang="nl-NL" b="0" dirty="0"/>
              <a:t> of service delivery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Evaluates</a:t>
            </a:r>
            <a:r>
              <a:rPr lang="nl-NL" b="0" dirty="0"/>
              <a:t> </a:t>
            </a:r>
            <a:r>
              <a:rPr lang="nl-NL" b="0" dirty="0" err="1"/>
              <a:t>dimensions</a:t>
            </a:r>
            <a:r>
              <a:rPr lang="nl-NL" b="0" dirty="0"/>
              <a:t> 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reliability</a:t>
            </a:r>
            <a:r>
              <a:rPr lang="nl-NL" b="0" dirty="0"/>
              <a:t>, </a:t>
            </a:r>
            <a:r>
              <a:rPr lang="nl-NL" b="0" dirty="0" err="1"/>
              <a:t>responsiveness</a:t>
            </a:r>
            <a:r>
              <a:rPr lang="nl-NL" b="0" dirty="0"/>
              <a:t>, </a:t>
            </a:r>
            <a:r>
              <a:rPr lang="nl-NL" b="0" dirty="0" err="1"/>
              <a:t>assurance</a:t>
            </a:r>
            <a:r>
              <a:rPr lang="nl-NL" b="0" dirty="0"/>
              <a:t>, </a:t>
            </a:r>
            <a:r>
              <a:rPr lang="nl-NL" b="0" dirty="0" err="1"/>
              <a:t>empathy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tangibles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Importance</a:t>
            </a:r>
            <a:r>
              <a:rPr lang="nl-NL" dirty="0"/>
              <a:t>–Performance Analysis (IPA)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Compares</a:t>
            </a:r>
            <a:r>
              <a:rPr lang="nl-NL" b="0" dirty="0"/>
              <a:t> performance of service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importance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887352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A- SERVQUAL: </a:t>
            </a:r>
            <a:r>
              <a:rPr lang="nl-NL" dirty="0" err="1"/>
              <a:t>Usage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Components</a:t>
            </a:r>
            <a:endParaRPr lang="nl-NL" dirty="0"/>
          </a:p>
          <a:p>
            <a:pPr lvl="3"/>
            <a:r>
              <a:rPr lang="nl-NL" dirty="0" err="1"/>
              <a:t>Usage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Applied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various</a:t>
            </a:r>
            <a:r>
              <a:rPr lang="nl-NL" b="0" dirty="0"/>
              <a:t> service sectors: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Banks, call centers, TV </a:t>
            </a:r>
            <a:r>
              <a:rPr lang="nl-NL" b="0" dirty="0" err="1"/>
              <a:t>repair</a:t>
            </a:r>
            <a:r>
              <a:rPr lang="nl-NL" b="0" dirty="0"/>
              <a:t> companies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Airlines, hotels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Components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- 22 service </a:t>
            </a:r>
            <a:r>
              <a:rPr lang="nl-NL" b="0" dirty="0" err="1"/>
              <a:t>attributes</a:t>
            </a:r>
            <a:r>
              <a:rPr lang="nl-NL" b="0" dirty="0"/>
              <a:t> </a:t>
            </a:r>
            <a:r>
              <a:rPr lang="nl-NL" b="0" dirty="0" err="1"/>
              <a:t>measured</a:t>
            </a:r>
            <a:r>
              <a:rPr lang="nl-NL" b="0" dirty="0"/>
              <a:t> in a survey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Grouped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five </a:t>
            </a:r>
            <a:r>
              <a:rPr lang="nl-NL" b="0" dirty="0" err="1"/>
              <a:t>key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dimensions</a:t>
            </a:r>
            <a:r>
              <a:rPr lang="nl-NL" b="0" dirty="0"/>
              <a:t>: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21898669"/>
              </p:ext>
            </p:extLst>
          </p:nvPr>
        </p:nvGraphicFramePr>
        <p:xfrm>
          <a:off x="6891263" y="1268760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5234188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Reliability</a:t>
            </a:r>
            <a:r>
              <a:rPr lang="nl-NL" dirty="0"/>
              <a:t>: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Consistency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dependability</a:t>
            </a:r>
            <a:r>
              <a:rPr lang="nl-NL" b="0" dirty="0"/>
              <a:t> of service delivery</a:t>
            </a:r>
          </a:p>
          <a:p>
            <a:pPr lvl="3"/>
            <a:r>
              <a:rPr lang="nl-NL" b="0" dirty="0"/>
              <a:t>- Employees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perform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correctly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first time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Organization</a:t>
            </a:r>
            <a:r>
              <a:rPr lang="nl-NL" b="0" dirty="0"/>
              <a:t> must </a:t>
            </a:r>
            <a:r>
              <a:rPr lang="nl-NL" b="0" dirty="0" err="1"/>
              <a:t>honor</a:t>
            </a:r>
            <a:r>
              <a:rPr lang="nl-NL" b="0" dirty="0"/>
              <a:t> </a:t>
            </a:r>
            <a:r>
              <a:rPr lang="nl-NL" b="0" dirty="0" err="1"/>
              <a:t>promises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Accurate </a:t>
            </a:r>
            <a:r>
              <a:rPr lang="nl-NL" b="0" dirty="0" err="1"/>
              <a:t>billing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Timely</a:t>
            </a:r>
            <a:r>
              <a:rPr lang="nl-NL" b="0" dirty="0"/>
              <a:t> service delivery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Meeting </a:t>
            </a:r>
            <a:r>
              <a:rPr lang="nl-NL" b="0" dirty="0" err="1"/>
              <a:t>other</a:t>
            </a:r>
            <a:r>
              <a:rPr lang="nl-NL" b="0" dirty="0"/>
              <a:t> service </a:t>
            </a:r>
            <a:r>
              <a:rPr lang="nl-NL" b="0" dirty="0" err="1"/>
              <a:t>commitments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5326726"/>
              </p:ext>
            </p:extLst>
          </p:nvPr>
        </p:nvGraphicFramePr>
        <p:xfrm>
          <a:off x="7179295" y="1572715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570352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Assurance</a:t>
            </a:r>
            <a:endParaRPr lang="nl-NL" b="0" dirty="0"/>
          </a:p>
          <a:p>
            <a:pPr lvl="3"/>
            <a:r>
              <a:rPr lang="nl-NL" b="0" dirty="0"/>
              <a:t>- Employees’ </a:t>
            </a:r>
            <a:r>
              <a:rPr lang="nl-NL" b="0" dirty="0" err="1"/>
              <a:t>knowledge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courtesy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Ability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convey</a:t>
            </a:r>
            <a:r>
              <a:rPr lang="nl-NL" b="0" dirty="0"/>
              <a:t> </a:t>
            </a:r>
            <a:r>
              <a:rPr lang="nl-NL" b="0" dirty="0" err="1"/>
              <a:t>trustworthiness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instill</a:t>
            </a:r>
            <a:r>
              <a:rPr lang="nl-NL" b="0" dirty="0"/>
              <a:t> </a:t>
            </a:r>
            <a:r>
              <a:rPr lang="nl-NL" b="0" dirty="0" err="1"/>
              <a:t>confidence</a:t>
            </a:r>
            <a:r>
              <a:rPr lang="nl-NL" b="0" dirty="0"/>
              <a:t> in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Tangibles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aspects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Hotel rooms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Staff</a:t>
            </a:r>
            <a:r>
              <a:rPr lang="nl-NL" b="0" dirty="0"/>
              <a:t> uniforms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presentation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Organizational</a:t>
            </a:r>
            <a:r>
              <a:rPr lang="nl-NL" b="0" dirty="0"/>
              <a:t> </a:t>
            </a:r>
            <a:r>
              <a:rPr lang="nl-NL" b="0" dirty="0" err="1"/>
              <a:t>materials</a:t>
            </a:r>
            <a:r>
              <a:rPr lang="nl-NL" b="0" dirty="0"/>
              <a:t>: brochures, frequent-</a:t>
            </a:r>
            <a:r>
              <a:rPr lang="nl-NL" b="0" dirty="0" err="1"/>
              <a:t>guest</a:t>
            </a:r>
            <a:r>
              <a:rPr lang="nl-NL" b="0" dirty="0"/>
              <a:t> cards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8768346"/>
              </p:ext>
            </p:extLst>
          </p:nvPr>
        </p:nvGraphicFramePr>
        <p:xfrm>
          <a:off x="7251303" y="1916832"/>
          <a:ext cx="5058316" cy="434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151889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Empathy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Providing</a:t>
            </a:r>
            <a:r>
              <a:rPr lang="nl-NL" b="0" dirty="0"/>
              <a:t> </a:t>
            </a:r>
            <a:r>
              <a:rPr lang="nl-NL" b="0" dirty="0" err="1"/>
              <a:t>caring</a:t>
            </a:r>
            <a:r>
              <a:rPr lang="nl-NL" b="0" dirty="0"/>
              <a:t>, </a:t>
            </a:r>
            <a:r>
              <a:rPr lang="nl-NL" b="0" dirty="0" err="1"/>
              <a:t>individual</a:t>
            </a:r>
            <a:r>
              <a:rPr lang="nl-NL" b="0" dirty="0"/>
              <a:t> attention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Treat</a:t>
            </a:r>
            <a:r>
              <a:rPr lang="nl-NL" b="0" dirty="0"/>
              <a:t> </a:t>
            </a:r>
            <a:r>
              <a:rPr lang="nl-NL" b="0" dirty="0" err="1"/>
              <a:t>consumers</a:t>
            </a:r>
            <a:r>
              <a:rPr lang="nl-NL" b="0" dirty="0"/>
              <a:t> as </a:t>
            </a:r>
            <a:r>
              <a:rPr lang="nl-NL" b="0" dirty="0" err="1"/>
              <a:t>individuals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Addressing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name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Remembering</a:t>
            </a:r>
            <a:r>
              <a:rPr lang="nl-NL" b="0" dirty="0"/>
              <a:t> </a:t>
            </a:r>
            <a:r>
              <a:rPr lang="nl-NL" b="0" dirty="0" err="1"/>
              <a:t>preferences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interests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/>
        </p:nvGraphicFramePr>
        <p:xfrm>
          <a:off x="7251303" y="1916832"/>
          <a:ext cx="5058316" cy="434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768249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Responsiveness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Prompt service delivery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Staff</a:t>
            </a:r>
            <a:r>
              <a:rPr lang="nl-NL" b="0" dirty="0"/>
              <a:t> are </a:t>
            </a:r>
            <a:r>
              <a:rPr lang="nl-NL" b="0" dirty="0" err="1"/>
              <a:t>willing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ready </a:t>
            </a:r>
            <a:r>
              <a:rPr lang="nl-NL" b="0" dirty="0" err="1"/>
              <a:t>to</a:t>
            </a:r>
            <a:r>
              <a:rPr lang="nl-NL" b="0" dirty="0"/>
              <a:t> assist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Responding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requests</a:t>
            </a:r>
            <a:r>
              <a:rPr lang="nl-NL" b="0" dirty="0"/>
              <a:t> </a:t>
            </a:r>
            <a:r>
              <a:rPr lang="nl-NL" b="0" dirty="0" err="1"/>
              <a:t>quickly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Handling </a:t>
            </a:r>
            <a:r>
              <a:rPr lang="nl-NL" b="0" dirty="0" err="1"/>
              <a:t>problems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queries</a:t>
            </a:r>
            <a:r>
              <a:rPr lang="nl-NL" b="0" dirty="0"/>
              <a:t> </a:t>
            </a:r>
            <a:r>
              <a:rPr lang="nl-NL" b="0" dirty="0" err="1"/>
              <a:t>efficiently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/>
        </p:nvGraphicFramePr>
        <p:xfrm>
          <a:off x="7251303" y="1916832"/>
          <a:ext cx="5058316" cy="434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683482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SERVQUAL Survey </a:t>
            </a:r>
            <a:r>
              <a:rPr lang="nl-NL" dirty="0" err="1"/>
              <a:t>and</a:t>
            </a:r>
            <a:r>
              <a:rPr lang="nl-NL" dirty="0"/>
              <a:t> Gap Analysis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rate</a:t>
            </a:r>
            <a:r>
              <a:rPr lang="nl-NL" b="0" dirty="0"/>
              <a:t> </a:t>
            </a:r>
            <a:r>
              <a:rPr lang="nl-NL" b="0" dirty="0" err="1"/>
              <a:t>two</a:t>
            </a:r>
            <a:r>
              <a:rPr lang="nl-NL" b="0" dirty="0"/>
              <a:t> </a:t>
            </a:r>
            <a:r>
              <a:rPr lang="nl-NL" b="0" dirty="0" err="1"/>
              <a:t>aspects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each</a:t>
            </a:r>
            <a:r>
              <a:rPr lang="nl-NL" b="0" dirty="0"/>
              <a:t> service </a:t>
            </a:r>
            <a:r>
              <a:rPr lang="nl-NL" b="0" dirty="0" err="1"/>
              <a:t>dimension</a:t>
            </a:r>
            <a:r>
              <a:rPr lang="nl-NL" b="0" dirty="0"/>
              <a:t>:</a:t>
            </a:r>
          </a:p>
          <a:p>
            <a:pPr lvl="3"/>
            <a:r>
              <a:rPr lang="nl-NL" dirty="0" err="1"/>
              <a:t>Expected</a:t>
            </a:r>
            <a:r>
              <a:rPr lang="nl-NL" dirty="0"/>
              <a:t> Service: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expect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excellent company</a:t>
            </a:r>
          </a:p>
          <a:p>
            <a:pPr lvl="3"/>
            <a:r>
              <a:rPr lang="nl-NL" dirty="0" err="1"/>
              <a:t>Perceived</a:t>
            </a:r>
            <a:r>
              <a:rPr lang="nl-NL" dirty="0"/>
              <a:t> Service: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perceive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actual</a:t>
            </a:r>
            <a:r>
              <a:rPr lang="nl-NL" b="0" dirty="0"/>
              <a:t> service </a:t>
            </a:r>
            <a:r>
              <a:rPr lang="nl-NL" b="0" dirty="0" err="1"/>
              <a:t>delivered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Differences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expected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perceived</a:t>
            </a:r>
            <a:r>
              <a:rPr lang="nl-NL" b="0" dirty="0"/>
              <a:t> service </a:t>
            </a:r>
            <a:r>
              <a:rPr lang="nl-NL" b="0" dirty="0" err="1"/>
              <a:t>reveal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gaps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45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522397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Example</a:t>
            </a:r>
            <a:r>
              <a:rPr lang="nl-NL" dirty="0"/>
              <a:t> in a Hotel Setting: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D778480-1FA8-1770-6ADC-89F40F505E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696018"/>
              </p:ext>
            </p:extLst>
          </p:nvPr>
        </p:nvGraphicFramePr>
        <p:xfrm>
          <a:off x="770583" y="2253756"/>
          <a:ext cx="11106987" cy="3191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7400">
                  <a:extLst>
                    <a:ext uri="{9D8B030D-6E8A-4147-A177-3AD203B41FA5}">
                      <a16:colId xmlns:a16="http://schemas.microsoft.com/office/drawing/2014/main" val="417855445"/>
                    </a:ext>
                  </a:extLst>
                </a:gridCol>
                <a:gridCol w="2675626">
                  <a:extLst>
                    <a:ext uri="{9D8B030D-6E8A-4147-A177-3AD203B41FA5}">
                      <a16:colId xmlns:a16="http://schemas.microsoft.com/office/drawing/2014/main" val="2246838108"/>
                    </a:ext>
                  </a:extLst>
                </a:gridCol>
                <a:gridCol w="2972918">
                  <a:extLst>
                    <a:ext uri="{9D8B030D-6E8A-4147-A177-3AD203B41FA5}">
                      <a16:colId xmlns:a16="http://schemas.microsoft.com/office/drawing/2014/main" val="435697766"/>
                    </a:ext>
                  </a:extLst>
                </a:gridCol>
                <a:gridCol w="2081043">
                  <a:extLst>
                    <a:ext uri="{9D8B030D-6E8A-4147-A177-3AD203B41FA5}">
                      <a16:colId xmlns:a16="http://schemas.microsoft.com/office/drawing/2014/main" val="1651186834"/>
                    </a:ext>
                  </a:extLst>
                </a:gridCol>
              </a:tblGrid>
              <a:tr h="105799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Attribute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Expectation (1–10)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Perception </a:t>
                      </a:r>
                    </a:p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(1-10)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Gap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1400779"/>
                  </a:ext>
                </a:extLst>
              </a:tr>
              <a:tr h="711158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Clean and comfortable room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-3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7779007"/>
                  </a:ext>
                </a:extLst>
              </a:tr>
              <a:tr h="711158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Staff are polite and helpful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-1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318295"/>
                  </a:ext>
                </a:extLst>
              </a:tr>
              <a:tr h="711158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Prompt check-in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16408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5081665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Importance</a:t>
            </a:r>
            <a:r>
              <a:rPr lang="nl-NL" dirty="0"/>
              <a:t>–Performance Analysis (IPA)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Compares</a:t>
            </a:r>
            <a:r>
              <a:rPr lang="nl-NL" b="0" dirty="0"/>
              <a:t> service performance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importance</a:t>
            </a:r>
            <a:r>
              <a:rPr lang="nl-NL" b="0" dirty="0"/>
              <a:t> of service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identify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needing</a:t>
            </a:r>
            <a:r>
              <a:rPr lang="nl-NL" b="0" dirty="0"/>
              <a:t> </a:t>
            </a:r>
            <a:r>
              <a:rPr lang="nl-NL" b="0" dirty="0" err="1"/>
              <a:t>improvement</a:t>
            </a:r>
            <a:r>
              <a:rPr lang="nl-NL" b="0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47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09014B-A2A1-EB0A-133A-F37B9F185177}"/>
              </a:ext>
            </a:extLst>
          </p:cNvPr>
          <p:cNvSpPr txBox="1"/>
          <p:nvPr/>
        </p:nvSpPr>
        <p:spPr>
          <a:xfrm>
            <a:off x="2453268" y="27320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4AAD3B-2FDB-4315-9530-1D2BEE0E18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09" t="20010" r="12023" b="5442"/>
          <a:stretch/>
        </p:blipFill>
        <p:spPr>
          <a:xfrm>
            <a:off x="5667127" y="1124744"/>
            <a:ext cx="6449536" cy="5220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070454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235</TotalTime>
  <Words>2084</Words>
  <Application>Microsoft Macintosh PowerPoint</Application>
  <PresentationFormat>Custom</PresentationFormat>
  <Paragraphs>488</Paragraphs>
  <Slides>49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5" baseType="lpstr">
      <vt:lpstr>Minion</vt:lpstr>
      <vt:lpstr>Arial</vt:lpstr>
      <vt:lpstr>Georgia</vt:lpstr>
      <vt:lpstr>Calibri</vt:lpstr>
      <vt:lpstr>Wingdings</vt:lpstr>
      <vt:lpstr>Corporate template-set Universiteit Leiden</vt:lpstr>
      <vt:lpstr>Quality and Sustainability in Tourism and Hospitality  European Institute of Innovation, Entrepreneurship and Technology Lessingstraße 79, 13158 Berlin, Germany </vt:lpstr>
      <vt:lpstr>Index</vt:lpstr>
      <vt:lpstr>PowerPoint Presentation</vt:lpstr>
      <vt:lpstr>1- What is Sustainability?</vt:lpstr>
      <vt:lpstr>1- What is Sustainability?</vt:lpstr>
      <vt:lpstr>1- What is Sustainability?</vt:lpstr>
      <vt:lpstr>1- What is Sustainability?</vt:lpstr>
      <vt:lpstr>PowerPoint Presentation</vt:lpstr>
      <vt:lpstr>2- Pillars of Sustainable Tourism</vt:lpstr>
      <vt:lpstr>2- Pillars of Sustainable Tourism</vt:lpstr>
      <vt:lpstr>2- Pillars of Sustainable Tourism</vt:lpstr>
      <vt:lpstr>PowerPoint Presentation</vt:lpstr>
      <vt:lpstr> 3.1- The Positive Socio-Cultural Impacts of Sustainable Tourism</vt:lpstr>
      <vt:lpstr> 3.1- The Positive Socio-Cultural Impacts of Sustainable Tourism</vt:lpstr>
      <vt:lpstr>3.2- The Positive Economic Impacts of Sustainable Tourism</vt:lpstr>
      <vt:lpstr>3.2- The Positive Economic Impacts of Sustainable Tourism</vt:lpstr>
      <vt:lpstr>3.3- The Positive Environmental Impacts of Sustainable Tourism</vt:lpstr>
      <vt:lpstr>4- Unsustainable Tourism</vt:lpstr>
      <vt:lpstr>  2- Sustainable Tourism  </vt:lpstr>
      <vt:lpstr>PowerPoint Presentation</vt:lpstr>
      <vt:lpstr>3- Socio-Cultural Conflicts and Tourism</vt:lpstr>
      <vt:lpstr>3- Socio-Cultural Conflicts and Tourism</vt:lpstr>
      <vt:lpstr>3- Socio-Cultural Conflicts and Tourism</vt:lpstr>
      <vt:lpstr>3- Socio-Cultural Conflicts and Tourism</vt:lpstr>
      <vt:lpstr>3- Socio-Cultural Conflicts and Tourism</vt:lpstr>
      <vt:lpstr>5-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5- What is Quality and Service Quality?</vt:lpstr>
      <vt:lpstr>5- What is Quality and Service Quality?</vt:lpstr>
      <vt:lpstr>5- What is Quality and Service Quality?</vt:lpstr>
      <vt:lpstr>5- What is Quality and Service Quality?</vt:lpstr>
      <vt:lpstr>5- What is Quality and Service Quality?</vt:lpstr>
      <vt:lpstr>5- What is Quality and Service Quality?</vt:lpstr>
      <vt:lpstr>5- What is Quality and Service Quality?</vt:lpstr>
      <vt:lpstr>5- What is Quality and Service Quality?</vt:lpstr>
      <vt:lpstr>5- What is Quality and Service Quality?</vt:lpstr>
      <vt:lpstr>5- What is Quality and Service Quality?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198</cp:revision>
  <dcterms:created xsi:type="dcterms:W3CDTF">2023-10-18T00:40:52Z</dcterms:created>
  <dcterms:modified xsi:type="dcterms:W3CDTF">2026-09-23T13:14:57Z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