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16"/>
  </p:notesMasterIdLst>
  <p:handoutMasterIdLst>
    <p:handoutMasterId r:id="rId17"/>
  </p:handoutMasterIdLst>
  <p:sldIdLst>
    <p:sldId id="256" r:id="rId5"/>
    <p:sldId id="257" r:id="rId6"/>
    <p:sldId id="272" r:id="rId7"/>
    <p:sldId id="273" r:id="rId8"/>
    <p:sldId id="274" r:id="rId9"/>
    <p:sldId id="275" r:id="rId10"/>
    <p:sldId id="276" r:id="rId11"/>
    <p:sldId id="277" r:id="rId12"/>
    <p:sldId id="278" r:id="rId13"/>
    <p:sldId id="279" r:id="rId14"/>
    <p:sldId id="269" r:id="rId15"/>
  </p:sldIdLst>
  <p:sldSz cx="12198350" cy="6858000"/>
  <p:notesSz cx="6858000" cy="9144000"/>
  <p:embeddedFontLst>
    <p:embeddedFont>
      <p:font typeface="Minion" panose="020B0604020202020204"/>
      <p:regular r:id="rId18"/>
      <p:bold r:id="rId19"/>
      <p:italic r:id="rId20"/>
      <p:boldItalic r:id="rId21"/>
    </p:embeddedFont>
    <p:embeddedFont>
      <p:font typeface="Calibri" panose="020F0502020204030204" pitchFamily="34" charset="0"/>
      <p:regular r:id="rId22"/>
      <p:bold r:id="rId23"/>
      <p:italic r:id="rId24"/>
      <p:boldItalic r:id="rId25"/>
    </p:embeddedFont>
    <p:embeddedFont>
      <p:font typeface="Georgia" panose="02040502050405020303" pitchFamily="18" charset="0"/>
      <p:regular r:id="rId26"/>
      <p:bold r:id="rId27"/>
      <p:italic r:id="rId28"/>
      <p:boldItalic r:id="rId29"/>
    </p:embeddedFont>
  </p:embeddedFontLst>
  <p:custDataLst>
    <p:tags r:id="rId30"/>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52" d="100"/>
          <a:sy n="52" d="100"/>
        </p:scale>
        <p:origin x="78" y="906"/>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customXml" Target="../customXml/item3.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ags" Target="tags/tag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pPr/>
              <a:t>20-3-2026</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pPr/>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pPr/>
              <a:t>20-3-2026</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pPr/>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pPr/>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pPr/>
              <a:t>20-3-2026</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cstate="print"/>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cstate="print"/>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955639" y="428604"/>
            <a:ext cx="10225136" cy="2786082"/>
          </a:xfrm>
        </p:spPr>
        <p:txBody>
          <a:bodyPr/>
          <a:lstStyle/>
          <a:p>
            <a:r>
              <a:rPr lang="en-US" sz="3300" dirty="0" smtClean="0"/>
              <a:t>The Fundamentals of Cost Accounting: Insights for Effective Business Management</a:t>
            </a:r>
            <a:r>
              <a:rPr lang="nl-NL" dirty="0"/>
              <a:t/>
            </a:r>
            <a:br>
              <a:rPr lang="nl-NL" dirty="0"/>
            </a:br>
            <a:r>
              <a:rPr lang="nl-NL" dirty="0"/>
              <a:t/>
            </a: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smtClean="0"/>
              <a:t>RSS Vaibhav| </a:t>
            </a:r>
            <a:r>
              <a:rPr lang="nl-NL" dirty="0"/>
              <a:t>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smtClean="0"/>
              <a:t>- </a:t>
            </a:r>
            <a:r>
              <a:rPr lang="en-US" dirty="0" smtClean="0"/>
              <a:t>Introduction to Cost Accounting</a:t>
            </a:r>
          </a:p>
          <a:p>
            <a:r>
              <a:rPr lang="en-US" dirty="0" smtClean="0"/>
              <a:t>Importance in Business</a:t>
            </a:r>
          </a:p>
          <a:p>
            <a:r>
              <a:rPr lang="en-US" dirty="0" smtClean="0"/>
              <a:t>Components of Cost Accounting</a:t>
            </a:r>
          </a:p>
          <a:p>
            <a:r>
              <a:rPr lang="en-US" dirty="0" smtClean="0"/>
              <a:t>Types of Costing Methods</a:t>
            </a:r>
          </a:p>
          <a:p>
            <a:r>
              <a:rPr lang="en-US" dirty="0" smtClean="0"/>
              <a:t>Break-Even Analysis and Cost Control</a:t>
            </a:r>
          </a:p>
          <a:p>
            <a:r>
              <a:rPr lang="en-US" dirty="0" smtClean="0"/>
              <a:t>Real-World Case Study</a:t>
            </a:r>
          </a:p>
          <a:p>
            <a:r>
              <a:rPr lang="en-US" dirty="0" smtClean="0"/>
              <a:t>Applications of Cost Accounting in Different Industries</a:t>
            </a:r>
          </a:p>
          <a:p>
            <a:r>
              <a:rPr lang="en-US" dirty="0" smtClean="0"/>
              <a:t>Conclusion</a:t>
            </a: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135" y="214290"/>
            <a:ext cx="11389024" cy="928694"/>
          </a:xfrm>
        </p:spPr>
        <p:txBody>
          <a:bodyPr/>
          <a:lstStyle/>
          <a:p>
            <a:r>
              <a:rPr lang="en-US" dirty="0" smtClean="0"/>
              <a:t>Introduction to Cost Accounting</a:t>
            </a:r>
            <a:br>
              <a:rPr lang="en-US" dirty="0" smtClean="0"/>
            </a:br>
            <a:endParaRPr lang="en-US" dirty="0"/>
          </a:p>
        </p:txBody>
      </p:sp>
      <p:sp>
        <p:nvSpPr>
          <p:cNvPr id="3" name="Vertical Text Placeholder 2"/>
          <p:cNvSpPr>
            <a:spLocks noGrp="1"/>
          </p:cNvSpPr>
          <p:nvPr>
            <p:ph type="body" orient="vert" idx="1"/>
          </p:nvPr>
        </p:nvSpPr>
        <p:spPr/>
        <p:txBody>
          <a:bodyPr/>
          <a:lstStyle/>
          <a:p>
            <a:r>
              <a:rPr lang="en-US" dirty="0" smtClean="0"/>
              <a:t>Cost Accounting is essential for tracking, controlling, and planning the costs of producing goods or services.</a:t>
            </a:r>
          </a:p>
          <a:p>
            <a:pPr>
              <a:buNone/>
            </a:pPr>
            <a:endParaRPr lang="en-US" dirty="0" smtClean="0"/>
          </a:p>
          <a:p>
            <a:r>
              <a:rPr lang="en-US" b="1" dirty="0" smtClean="0"/>
              <a:t>Core Objectives</a:t>
            </a:r>
            <a:r>
              <a:rPr lang="en-US" dirty="0" smtClean="0"/>
              <a:t>:</a:t>
            </a:r>
          </a:p>
          <a:p>
            <a:r>
              <a:rPr lang="en-US" dirty="0" smtClean="0"/>
              <a:t>  - Cost Control</a:t>
            </a:r>
          </a:p>
          <a:p>
            <a:r>
              <a:rPr lang="en-US" dirty="0" smtClean="0"/>
              <a:t>  - Profitability Analysis</a:t>
            </a:r>
          </a:p>
          <a:p>
            <a:r>
              <a:rPr lang="en-US" dirty="0" smtClean="0"/>
              <a:t>  - Budgeting and Planning</a:t>
            </a:r>
          </a:p>
          <a:p>
            <a:r>
              <a:rPr lang="en-US" dirty="0" smtClean="0"/>
              <a:t>  - Pricing Decisions</a:t>
            </a:r>
          </a:p>
          <a:p>
            <a:endParaRPr lang="en-US" dirty="0"/>
          </a:p>
        </p:txBody>
      </p:sp>
      <p:sp>
        <p:nvSpPr>
          <p:cNvPr id="5" name="Slide Number Placeholder 4"/>
          <p:cNvSpPr>
            <a:spLocks noGrp="1"/>
          </p:cNvSpPr>
          <p:nvPr>
            <p:ph type="sldNum" sz="quarter" idx="4"/>
          </p:nvPr>
        </p:nvSpPr>
        <p:spPr/>
        <p:txBody>
          <a:bodyPr/>
          <a:lstStyle/>
          <a:p>
            <a:fld id="{5EE7099E-8998-4851-915A-4F4831808297}" type="slidenum">
              <a:rPr lang="nl-NL" smtClean="0"/>
              <a:pPr/>
              <a:t>2</a:t>
            </a:fld>
            <a:endParaRPr lang="nl-NL"/>
          </a:p>
        </p:txBody>
      </p:sp>
      <p:pic>
        <p:nvPicPr>
          <p:cNvPr id="9218" name="Picture 2" descr="https://tse3.mm.bing.net/th?id=OIP.FqnlMy8Z-byLXj6QmTKJ0QHaFF&amp;pid=Api&amp;P=0&amp;h=180"/>
          <p:cNvPicPr>
            <a:picLocks noGrp="1" noChangeAspect="1" noChangeArrowheads="1"/>
          </p:cNvPicPr>
          <p:nvPr>
            <p:ph type="pic" sz="quarter" idx="13"/>
          </p:nvPr>
        </p:nvPicPr>
        <p:blipFill>
          <a:blip r:embed="rId2"/>
          <a:srcRect l="9941" r="9941"/>
          <a:stretch>
            <a:fillRect/>
          </a:stretch>
        </p:blipFill>
        <p:spPr bwMode="auto">
          <a:prstGeom prst="rect">
            <a:avLst/>
          </a:prstGeom>
          <a:noFill/>
        </p:spPr>
      </p:pic>
    </p:spTree>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Importance in Business</a:t>
            </a:r>
            <a:endParaRPr lang="en-US" dirty="0"/>
          </a:p>
        </p:txBody>
      </p:sp>
      <p:sp>
        <p:nvSpPr>
          <p:cNvPr id="3" name="Vertical Text Placeholder 2"/>
          <p:cNvSpPr>
            <a:spLocks noGrp="1"/>
          </p:cNvSpPr>
          <p:nvPr>
            <p:ph type="body" orient="vert" idx="1"/>
          </p:nvPr>
        </p:nvSpPr>
        <p:spPr>
          <a:xfrm>
            <a:off x="404662" y="1500174"/>
            <a:ext cx="5837389" cy="3786214"/>
          </a:xfrm>
        </p:spPr>
        <p:txBody>
          <a:bodyPr/>
          <a:lstStyle/>
          <a:p>
            <a:pPr lvl="0"/>
            <a:r>
              <a:rPr lang="en-US" b="1" dirty="0" smtClean="0"/>
              <a:t>For Small Businesses</a:t>
            </a:r>
            <a:r>
              <a:rPr lang="en-US" dirty="0" smtClean="0"/>
              <a:t>: Manage resources, set accurate prices.</a:t>
            </a:r>
          </a:p>
          <a:p>
            <a:pPr>
              <a:buNone/>
            </a:pPr>
            <a:endParaRPr lang="en-US" dirty="0" smtClean="0"/>
          </a:p>
          <a:p>
            <a:pPr lvl="0"/>
            <a:r>
              <a:rPr lang="en-US" b="1" dirty="0" smtClean="0"/>
              <a:t>For Large Corporations: </a:t>
            </a:r>
            <a:endParaRPr lang="en-US" dirty="0" smtClean="0"/>
          </a:p>
          <a:p>
            <a:pPr lvl="0"/>
            <a:r>
              <a:rPr lang="en-US" dirty="0" smtClean="0"/>
              <a:t>Optimize production, </a:t>
            </a:r>
          </a:p>
          <a:p>
            <a:pPr lvl="0"/>
            <a:r>
              <a:rPr lang="en-US" dirty="0" smtClean="0"/>
              <a:t>Reduce waste, </a:t>
            </a:r>
          </a:p>
          <a:p>
            <a:pPr lvl="0"/>
            <a:r>
              <a:rPr lang="en-US" dirty="0" smtClean="0"/>
              <a:t>Improve profitability.</a:t>
            </a:r>
          </a:p>
          <a:p>
            <a:endParaRPr lang="en-US" dirty="0"/>
          </a:p>
        </p:txBody>
      </p:sp>
      <p:sp>
        <p:nvSpPr>
          <p:cNvPr id="5" name="Slide Number Placeholder 4"/>
          <p:cNvSpPr>
            <a:spLocks noGrp="1"/>
          </p:cNvSpPr>
          <p:nvPr>
            <p:ph type="sldNum" sz="quarter" idx="4"/>
          </p:nvPr>
        </p:nvSpPr>
        <p:spPr/>
        <p:txBody>
          <a:bodyPr/>
          <a:lstStyle/>
          <a:p>
            <a:fld id="{5EE7099E-8998-4851-915A-4F4831808297}" type="slidenum">
              <a:rPr lang="nl-NL" smtClean="0"/>
              <a:pPr/>
              <a:t>3</a:t>
            </a:fld>
            <a:endParaRPr lang="nl-NL"/>
          </a:p>
        </p:txBody>
      </p:sp>
      <p:pic>
        <p:nvPicPr>
          <p:cNvPr id="8196" name="Picture 4" descr="https://media.licdn.com/dms/image/C5612AQFE6vR7RfOmoQ/article-cover_image-shrink_600_2000/0/1520202297083?e=2147483647&amp;v=beta&amp;t=t2Cb1Y-XLDGADHk3TG7ge8cDXa7hrsxuBjhK9VSVbVk"/>
          <p:cNvPicPr>
            <a:picLocks noGrp="1" noChangeAspect="1" noChangeArrowheads="1"/>
          </p:cNvPicPr>
          <p:nvPr>
            <p:ph type="pic" sz="quarter" idx="13"/>
          </p:nvPr>
        </p:nvPicPr>
        <p:blipFill>
          <a:blip r:embed="rId2"/>
          <a:srcRect l="13677" r="13677"/>
          <a:stretch>
            <a:fillRect/>
          </a:stretch>
        </p:blipFill>
        <p:spPr bwMode="auto">
          <a:xfrm>
            <a:off x="6342966" y="1252539"/>
            <a:ext cx="5450572" cy="4033850"/>
          </a:xfrm>
          <a:prstGeom prst="rect">
            <a:avLst/>
          </a:prstGeom>
          <a:noFill/>
        </p:spPr>
      </p:pic>
    </p:spTree>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Components of Cost Accounting</a:t>
            </a:r>
            <a:endParaRPr lang="en-US" dirty="0"/>
          </a:p>
        </p:txBody>
      </p:sp>
      <p:sp>
        <p:nvSpPr>
          <p:cNvPr id="3" name="Vertical Text Placeholder 2"/>
          <p:cNvSpPr>
            <a:spLocks noGrp="1"/>
          </p:cNvSpPr>
          <p:nvPr>
            <p:ph type="body" orient="vert" idx="1"/>
          </p:nvPr>
        </p:nvSpPr>
        <p:spPr/>
        <p:txBody>
          <a:bodyPr/>
          <a:lstStyle/>
          <a:p>
            <a:pPr lvl="0"/>
            <a:r>
              <a:rPr lang="en-US" b="1" dirty="0" smtClean="0"/>
              <a:t>Direct Costs</a:t>
            </a:r>
            <a:r>
              <a:rPr lang="en-US" dirty="0" smtClean="0"/>
              <a:t>: Costs that can be directly traced to the production of a specific product or service.</a:t>
            </a:r>
          </a:p>
          <a:p>
            <a:endParaRPr lang="en-US" dirty="0" smtClean="0"/>
          </a:p>
          <a:p>
            <a:pPr lvl="0"/>
            <a:r>
              <a:rPr lang="en-US" b="1" dirty="0" smtClean="0"/>
              <a:t>Indirect Costs (Overheads)</a:t>
            </a:r>
            <a:r>
              <a:rPr lang="en-US" dirty="0" smtClean="0"/>
              <a:t>: Costs that cannot be directly traced to a specific product; they support the overall production.</a:t>
            </a:r>
          </a:p>
          <a:p>
            <a:pPr>
              <a:buNone/>
            </a:pPr>
            <a:endParaRPr lang="en-US" dirty="0" smtClean="0"/>
          </a:p>
          <a:p>
            <a:pPr lvl="0"/>
            <a:r>
              <a:rPr lang="en-US" b="1" dirty="0" smtClean="0"/>
              <a:t>Fixed Costs vs. Variable Costs</a:t>
            </a:r>
            <a:endParaRPr lang="en-US" dirty="0" smtClean="0"/>
          </a:p>
          <a:p>
            <a:pPr lvl="0"/>
            <a:r>
              <a:rPr lang="en-US" dirty="0" smtClean="0"/>
              <a:t>Fixed Costs: Unchanged by production volume </a:t>
            </a:r>
          </a:p>
          <a:p>
            <a:pPr lvl="0"/>
            <a:r>
              <a:rPr lang="en-US" dirty="0" smtClean="0"/>
              <a:t>Variable Costs: Change with production </a:t>
            </a:r>
          </a:p>
          <a:p>
            <a:endParaRPr lang="en-US" dirty="0"/>
          </a:p>
        </p:txBody>
      </p:sp>
      <p:sp>
        <p:nvSpPr>
          <p:cNvPr id="5" name="Slide Number Placeholder 4"/>
          <p:cNvSpPr>
            <a:spLocks noGrp="1"/>
          </p:cNvSpPr>
          <p:nvPr>
            <p:ph type="sldNum" sz="quarter" idx="4"/>
          </p:nvPr>
        </p:nvSpPr>
        <p:spPr/>
        <p:txBody>
          <a:bodyPr/>
          <a:lstStyle/>
          <a:p>
            <a:fld id="{5EE7099E-8998-4851-915A-4F4831808297}" type="slidenum">
              <a:rPr lang="nl-NL" smtClean="0"/>
              <a:pPr/>
              <a:t>4</a:t>
            </a:fld>
            <a:endParaRPr lang="nl-NL"/>
          </a:p>
        </p:txBody>
      </p:sp>
      <p:pic>
        <p:nvPicPr>
          <p:cNvPr id="7172" name="Picture 4" descr="https://www.founderjar.com/wp-content/uploads/2023/06/Variable-Cost-vs.-Fixed-Cost_-Whats-the-One-Key-Difference_.png"/>
          <p:cNvPicPr>
            <a:picLocks noGrp="1" noChangeAspect="1" noChangeArrowheads="1"/>
          </p:cNvPicPr>
          <p:nvPr>
            <p:ph type="pic" sz="quarter" idx="13"/>
          </p:nvPr>
        </p:nvPicPr>
        <p:blipFill>
          <a:blip r:embed="rId2"/>
          <a:srcRect t="16774" b="16774"/>
          <a:stretch>
            <a:fillRect/>
          </a:stretch>
        </p:blipFill>
        <p:spPr bwMode="auto">
          <a:xfrm>
            <a:off x="6242051" y="3571876"/>
            <a:ext cx="5399086" cy="2428892"/>
          </a:xfrm>
          <a:prstGeom prst="rect">
            <a:avLst/>
          </a:prstGeom>
          <a:noFill/>
        </p:spPr>
      </p:pic>
      <p:pic>
        <p:nvPicPr>
          <p:cNvPr id="7178" name="Picture 10" descr="https://tse4.mm.bing.net/th?id=OIP.ZwBMVlizcivsMgj7tZr8TAHaDl&amp;pid=Api&amp;P=0&amp;h=180"/>
          <p:cNvPicPr>
            <a:picLocks noGrp="1" noChangeAspect="1" noChangeArrowheads="1"/>
          </p:cNvPicPr>
          <p:nvPr>
            <p:ph type="pic" sz="quarter" idx="14"/>
          </p:nvPr>
        </p:nvPicPr>
        <p:blipFill>
          <a:blip r:embed="rId3"/>
          <a:srcRect t="7289" b="7289"/>
          <a:stretch>
            <a:fillRect/>
          </a:stretch>
        </p:blipFill>
        <p:spPr bwMode="auto">
          <a:xfrm>
            <a:off x="6242050" y="1143000"/>
            <a:ext cx="5357813" cy="2214563"/>
          </a:xfrm>
          <a:prstGeom prst="rect">
            <a:avLst/>
          </a:prstGeom>
          <a:noFill/>
        </p:spPr>
      </p:pic>
    </p:spTree>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Costing Methods</a:t>
            </a:r>
            <a:endParaRPr lang="en-US" dirty="0"/>
          </a:p>
        </p:txBody>
      </p:sp>
      <p:sp>
        <p:nvSpPr>
          <p:cNvPr id="3" name="Vertical Text Placeholder 2"/>
          <p:cNvSpPr>
            <a:spLocks noGrp="1"/>
          </p:cNvSpPr>
          <p:nvPr>
            <p:ph type="body" orient="vert" idx="1"/>
          </p:nvPr>
        </p:nvSpPr>
        <p:spPr>
          <a:xfrm>
            <a:off x="404662" y="1785926"/>
            <a:ext cx="11389023" cy="4071966"/>
          </a:xfrm>
        </p:spPr>
        <p:txBody>
          <a:bodyPr>
            <a:normAutofit/>
          </a:bodyPr>
          <a:lstStyle/>
          <a:p>
            <a:r>
              <a:rPr lang="en-US" sz="2400" b="1" dirty="0" smtClean="0"/>
              <a:t>Job Costing:</a:t>
            </a:r>
            <a:r>
              <a:rPr lang="en-US" sz="2400" dirty="0" smtClean="0"/>
              <a:t> Tracks costs for individual jobs or projects, used when products are unique or customized.</a:t>
            </a:r>
          </a:p>
          <a:p>
            <a:endParaRPr lang="en-US" sz="2400" dirty="0" smtClean="0"/>
          </a:p>
          <a:p>
            <a:r>
              <a:rPr lang="en-US" sz="2400" b="1" dirty="0" smtClean="0"/>
              <a:t>Process Costing:</a:t>
            </a:r>
            <a:r>
              <a:rPr lang="en-US" sz="2400" dirty="0" smtClean="0"/>
              <a:t> Suitable for industries with homogeneous products; costs are averaged over all units.</a:t>
            </a:r>
          </a:p>
          <a:p>
            <a:endParaRPr lang="en-US" sz="2400" dirty="0" smtClean="0"/>
          </a:p>
          <a:p>
            <a:r>
              <a:rPr lang="en-US" sz="2400" b="1" dirty="0" smtClean="0"/>
              <a:t>Activity-Based Costing (ABC):</a:t>
            </a:r>
            <a:r>
              <a:rPr lang="en-US" sz="2400" dirty="0" smtClean="0"/>
              <a:t> Allocates indirect costs based on activities that drive costs, resulting in more accurate product costing.</a:t>
            </a:r>
          </a:p>
          <a:p>
            <a:pPr>
              <a:buNone/>
            </a:pPr>
            <a:r>
              <a:rPr lang="en-US" dirty="0" smtClean="0"/>
              <a:t/>
            </a:r>
            <a:br>
              <a:rPr lang="en-US" dirty="0" smtClean="0"/>
            </a:br>
            <a:endParaRPr lang="en-US" dirty="0"/>
          </a:p>
        </p:txBody>
      </p:sp>
      <p:sp>
        <p:nvSpPr>
          <p:cNvPr id="5" name="Slide Number Placeholder 4"/>
          <p:cNvSpPr>
            <a:spLocks noGrp="1"/>
          </p:cNvSpPr>
          <p:nvPr>
            <p:ph type="sldNum" sz="quarter" idx="4"/>
          </p:nvPr>
        </p:nvSpPr>
        <p:spPr/>
        <p:txBody>
          <a:bodyPr/>
          <a:lstStyle/>
          <a:p>
            <a:fld id="{5EE7099E-8998-4851-915A-4F4831808297}" type="slidenum">
              <a:rPr lang="nl-NL" smtClean="0"/>
              <a:pPr/>
              <a:t>5</a:t>
            </a:fld>
            <a:endParaRPr lang="nl-NL"/>
          </a:p>
        </p:txBody>
      </p:sp>
    </p:spTree>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Break-Even Analysis and Cost Control</a:t>
            </a:r>
            <a:endParaRPr lang="en-US" dirty="0"/>
          </a:p>
        </p:txBody>
      </p:sp>
      <p:sp>
        <p:nvSpPr>
          <p:cNvPr id="3" name="Vertical Text Placeholder 2"/>
          <p:cNvSpPr>
            <a:spLocks noGrp="1"/>
          </p:cNvSpPr>
          <p:nvPr>
            <p:ph type="body" orient="vert" idx="1"/>
          </p:nvPr>
        </p:nvSpPr>
        <p:spPr>
          <a:xfrm>
            <a:off x="404662" y="1428736"/>
            <a:ext cx="5593347" cy="4619936"/>
          </a:xfrm>
        </p:spPr>
        <p:txBody>
          <a:bodyPr/>
          <a:lstStyle/>
          <a:p>
            <a:r>
              <a:rPr lang="en-US" b="1" dirty="0" smtClean="0"/>
              <a:t>Break-Even Analysis: </a:t>
            </a:r>
            <a:r>
              <a:rPr lang="en-US" dirty="0" smtClean="0"/>
              <a:t>Calculates the production level at which total revenue equals total costs.</a:t>
            </a:r>
          </a:p>
          <a:p>
            <a:pPr>
              <a:buNone/>
            </a:pPr>
            <a:r>
              <a:rPr lang="en-US" sz="1600" b="1" i="1" dirty="0" smtClean="0"/>
              <a:t>Formula</a:t>
            </a:r>
            <a:r>
              <a:rPr lang="en-US" dirty="0" smtClean="0"/>
              <a:t>: Break-even point = Fixed Costs / (Selling Price per Unit - Variable Cost per Unit).</a:t>
            </a:r>
          </a:p>
          <a:p>
            <a:endParaRPr lang="en-US" dirty="0" smtClean="0"/>
          </a:p>
          <a:p>
            <a:r>
              <a:rPr lang="en-US" b="1" dirty="0" smtClean="0"/>
              <a:t>Cost Control Strategies: </a:t>
            </a:r>
            <a:r>
              <a:rPr lang="en-US" dirty="0" smtClean="0"/>
              <a:t>Techniques for managing and reducing business expenses.</a:t>
            </a:r>
          </a:p>
          <a:p>
            <a:pPr lvl="0">
              <a:buNone/>
            </a:pPr>
            <a:r>
              <a:rPr lang="en-US" b="1" dirty="0" smtClean="0"/>
              <a:t>    </a:t>
            </a:r>
            <a:r>
              <a:rPr lang="en-US" sz="1600" b="1" i="1" dirty="0" smtClean="0"/>
              <a:t>Strategies</a:t>
            </a:r>
            <a:r>
              <a:rPr lang="en-US" b="1" dirty="0" smtClean="0"/>
              <a:t>:</a:t>
            </a:r>
            <a:endParaRPr lang="en-US" dirty="0" smtClean="0"/>
          </a:p>
          <a:p>
            <a:pPr lvl="1"/>
            <a:r>
              <a:rPr lang="en-US" sz="1800" b="1" dirty="0" smtClean="0"/>
              <a:t>Budgeting:</a:t>
            </a:r>
            <a:r>
              <a:rPr lang="en-US" sz="1800" dirty="0" smtClean="0"/>
              <a:t> Setting spending limits for various departments.</a:t>
            </a:r>
          </a:p>
          <a:p>
            <a:pPr lvl="1"/>
            <a:r>
              <a:rPr lang="en-US" sz="1800" b="1" dirty="0" smtClean="0"/>
              <a:t>Variance Analysis:</a:t>
            </a:r>
            <a:r>
              <a:rPr lang="en-US" sz="1800" dirty="0" smtClean="0"/>
              <a:t> Comparing actual costs with budgeted costs to spot discrepancies</a:t>
            </a:r>
            <a:r>
              <a:rPr lang="en-US" dirty="0" smtClean="0"/>
              <a:t>.</a:t>
            </a:r>
          </a:p>
          <a:p>
            <a:pPr>
              <a:buNone/>
            </a:pPr>
            <a:endParaRPr lang="en-US" dirty="0"/>
          </a:p>
        </p:txBody>
      </p:sp>
      <p:sp>
        <p:nvSpPr>
          <p:cNvPr id="5" name="Slide Number Placeholder 4"/>
          <p:cNvSpPr>
            <a:spLocks noGrp="1"/>
          </p:cNvSpPr>
          <p:nvPr>
            <p:ph type="sldNum" sz="quarter" idx="4"/>
          </p:nvPr>
        </p:nvSpPr>
        <p:spPr/>
        <p:txBody>
          <a:bodyPr/>
          <a:lstStyle/>
          <a:p>
            <a:fld id="{5EE7099E-8998-4851-915A-4F4831808297}" type="slidenum">
              <a:rPr lang="nl-NL" smtClean="0"/>
              <a:pPr/>
              <a:t>6</a:t>
            </a:fld>
            <a:endParaRPr lang="nl-NL"/>
          </a:p>
        </p:txBody>
      </p:sp>
      <p:pic>
        <p:nvPicPr>
          <p:cNvPr id="5126" name="Picture 6" descr="https://img.freepik.com/premium-vector/break-even-point-bep-cost-volume-profit-graph-sales-units-revenue-sales_518018-735.jpg?w=2000"/>
          <p:cNvPicPr>
            <a:picLocks noGrp="1" noChangeAspect="1" noChangeArrowheads="1"/>
          </p:cNvPicPr>
          <p:nvPr>
            <p:ph type="pic" sz="quarter" idx="13"/>
          </p:nvPr>
        </p:nvPicPr>
        <p:blipFill>
          <a:blip r:embed="rId2"/>
          <a:srcRect l="3353" r="3353"/>
          <a:stretch>
            <a:fillRect/>
          </a:stretch>
        </p:blipFill>
        <p:spPr bwMode="auto">
          <a:xfrm>
            <a:off x="6170613" y="1214438"/>
            <a:ext cx="5592762" cy="4795837"/>
          </a:xfrm>
          <a:prstGeom prst="rect">
            <a:avLst/>
          </a:prstGeom>
          <a:noFill/>
        </p:spPr>
      </p:pic>
    </p:spTree>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Real-World Case Study</a:t>
            </a:r>
            <a:endParaRPr lang="en-US" dirty="0"/>
          </a:p>
        </p:txBody>
      </p:sp>
      <p:sp>
        <p:nvSpPr>
          <p:cNvPr id="3" name="Vertical Text Placeholder 2"/>
          <p:cNvSpPr>
            <a:spLocks noGrp="1"/>
          </p:cNvSpPr>
          <p:nvPr>
            <p:ph type="body" orient="vert" idx="1"/>
          </p:nvPr>
        </p:nvSpPr>
        <p:spPr>
          <a:xfrm>
            <a:off x="669887" y="1285860"/>
            <a:ext cx="10766611" cy="4714908"/>
          </a:xfrm>
        </p:spPr>
        <p:txBody>
          <a:bodyPr>
            <a:normAutofit/>
          </a:bodyPr>
          <a:lstStyle/>
          <a:p>
            <a:pPr>
              <a:buNone/>
            </a:pPr>
            <a:endParaRPr lang="en-US" dirty="0" smtClean="0"/>
          </a:p>
          <a:p>
            <a:r>
              <a:rPr lang="en-US" sz="2000" b="1" dirty="0" smtClean="0"/>
              <a:t>Case Study</a:t>
            </a:r>
            <a:r>
              <a:rPr lang="en-US" sz="2000" dirty="0" smtClean="0"/>
              <a:t> - Bicycle Manufacturing Company</a:t>
            </a:r>
          </a:p>
          <a:p>
            <a:r>
              <a:rPr lang="en-US" sz="2000" b="1" dirty="0" smtClean="0"/>
              <a:t>Scenario</a:t>
            </a:r>
            <a:r>
              <a:rPr lang="en-US" sz="2000" dirty="0" smtClean="0"/>
              <a:t>: A bicycle manufacturing company makes two types of bikes—road bikes and mountain bikes. Each bike type has different costs for materials, labor, and overhead.</a:t>
            </a:r>
          </a:p>
          <a:p>
            <a:pPr>
              <a:buNone/>
            </a:pPr>
            <a:endParaRPr lang="en-US" sz="2000" dirty="0" smtClean="0"/>
          </a:p>
          <a:p>
            <a:r>
              <a:rPr lang="en-US" sz="2000" b="1" dirty="0" smtClean="0"/>
              <a:t>Steps in Cost Accounting</a:t>
            </a:r>
            <a:r>
              <a:rPr lang="en-US" sz="2000" dirty="0" smtClean="0"/>
              <a:t>:</a:t>
            </a:r>
          </a:p>
          <a:p>
            <a:pPr>
              <a:buFont typeface="Wingdings" pitchFamily="2" charset="2"/>
              <a:buChar char="q"/>
            </a:pPr>
            <a:r>
              <a:rPr lang="en-US" sz="2000" b="1" dirty="0" smtClean="0"/>
              <a:t>Direct Costs: </a:t>
            </a:r>
            <a:r>
              <a:rPr lang="en-US" sz="2000" dirty="0" smtClean="0"/>
              <a:t>Calculate materials and labor for each bike type (road bikes need less durable materials than mountain bikes).</a:t>
            </a:r>
          </a:p>
          <a:p>
            <a:pPr>
              <a:buFont typeface="Wingdings" pitchFamily="2" charset="2"/>
              <a:buChar char="q"/>
            </a:pPr>
            <a:r>
              <a:rPr lang="en-US" sz="2000" b="1" dirty="0" smtClean="0"/>
              <a:t>Indirect Costs (Overheads)</a:t>
            </a:r>
            <a:r>
              <a:rPr lang="en-US" sz="2000" dirty="0" smtClean="0"/>
              <a:t>: Allocate shared costs like factory rent across both bike types.</a:t>
            </a:r>
          </a:p>
          <a:p>
            <a:pPr>
              <a:buFont typeface="Wingdings" pitchFamily="2" charset="2"/>
              <a:buChar char="q"/>
            </a:pPr>
            <a:r>
              <a:rPr lang="en-US" sz="2000" b="1" dirty="0" smtClean="0"/>
              <a:t>Fixed and Variable Costs</a:t>
            </a:r>
            <a:r>
              <a:rPr lang="en-US" sz="2000" dirty="0" smtClean="0"/>
              <a:t>: Identify costs that remain constant and those that fluctuate with production.</a:t>
            </a:r>
          </a:p>
          <a:p>
            <a:pPr>
              <a:buFont typeface="Wingdings" pitchFamily="2" charset="2"/>
              <a:buChar char="q"/>
            </a:pPr>
            <a:r>
              <a:rPr lang="en-US" sz="2000" b="1" dirty="0" smtClean="0"/>
              <a:t>Break-even Analysis:</a:t>
            </a:r>
            <a:r>
              <a:rPr lang="en-US" sz="2000" dirty="0" smtClean="0"/>
              <a:t> Calculate how many bikes must be sold to cover all costs.</a:t>
            </a:r>
          </a:p>
        </p:txBody>
      </p:sp>
      <p:sp>
        <p:nvSpPr>
          <p:cNvPr id="5" name="Slide Number Placeholder 4"/>
          <p:cNvSpPr>
            <a:spLocks noGrp="1"/>
          </p:cNvSpPr>
          <p:nvPr>
            <p:ph type="sldNum" sz="quarter" idx="4"/>
          </p:nvPr>
        </p:nvSpPr>
        <p:spPr/>
        <p:txBody>
          <a:bodyPr/>
          <a:lstStyle/>
          <a:p>
            <a:fld id="{5EE7099E-8998-4851-915A-4F4831808297}" type="slidenum">
              <a:rPr lang="nl-NL" smtClean="0"/>
              <a:pPr/>
              <a:t>7</a:t>
            </a:fld>
            <a:endParaRPr lang="nl-NL"/>
          </a:p>
        </p:txBody>
      </p:sp>
    </p:spTree>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662" y="404664"/>
            <a:ext cx="11389024" cy="809758"/>
          </a:xfrm>
        </p:spPr>
        <p:txBody>
          <a:bodyPr/>
          <a:lstStyle/>
          <a:p>
            <a:r>
              <a:rPr lang="en-US" dirty="0" smtClean="0"/>
              <a:t>Applications of Cost Accounting in Different Industries</a:t>
            </a:r>
            <a:endParaRPr lang="en-US" dirty="0"/>
          </a:p>
        </p:txBody>
      </p:sp>
      <p:sp>
        <p:nvSpPr>
          <p:cNvPr id="3" name="Vertical Text Placeholder 2"/>
          <p:cNvSpPr>
            <a:spLocks noGrp="1"/>
          </p:cNvSpPr>
          <p:nvPr>
            <p:ph type="body" orient="vert" idx="1"/>
          </p:nvPr>
        </p:nvSpPr>
        <p:spPr>
          <a:xfrm>
            <a:off x="404662" y="1714488"/>
            <a:ext cx="10766611" cy="4334184"/>
          </a:xfrm>
        </p:spPr>
        <p:txBody>
          <a:bodyPr>
            <a:normAutofit/>
          </a:bodyPr>
          <a:lstStyle/>
          <a:p>
            <a:pPr>
              <a:buNone/>
            </a:pPr>
            <a:endParaRPr lang="en-US" sz="2000" dirty="0" smtClean="0"/>
          </a:p>
          <a:p>
            <a:pPr>
              <a:buNone/>
            </a:pPr>
            <a:r>
              <a:rPr lang="en-US" sz="2000" dirty="0" smtClean="0"/>
              <a:t>Applications in Different Industries:</a:t>
            </a:r>
          </a:p>
          <a:p>
            <a:pPr>
              <a:buNone/>
            </a:pPr>
            <a:endParaRPr lang="en-US" sz="2000" dirty="0" smtClean="0"/>
          </a:p>
          <a:p>
            <a:pPr lvl="0">
              <a:buFont typeface="Wingdings" pitchFamily="2" charset="2"/>
              <a:buChar char="q"/>
            </a:pPr>
            <a:r>
              <a:rPr lang="en-US" sz="2000" b="1" dirty="0" smtClean="0"/>
              <a:t>Retail:</a:t>
            </a:r>
            <a:r>
              <a:rPr lang="en-US" sz="2000" dirty="0" smtClean="0"/>
              <a:t> Managing inventory and setting competitive prices.</a:t>
            </a:r>
          </a:p>
          <a:p>
            <a:pPr lvl="0">
              <a:buFont typeface="Wingdings" pitchFamily="2" charset="2"/>
              <a:buChar char="q"/>
            </a:pPr>
            <a:r>
              <a:rPr lang="en-US" sz="2000" b="1" dirty="0" smtClean="0"/>
              <a:t>Manufacturing:</a:t>
            </a:r>
            <a:r>
              <a:rPr lang="en-US" sz="2000" dirty="0" smtClean="0"/>
              <a:t> Tracking production costs to optimize efficiency.</a:t>
            </a:r>
          </a:p>
          <a:p>
            <a:pPr lvl="0">
              <a:buFont typeface="Wingdings" pitchFamily="2" charset="2"/>
              <a:buChar char="q"/>
            </a:pPr>
            <a:r>
              <a:rPr lang="en-US" sz="2000" b="1" dirty="0" smtClean="0"/>
              <a:t>Service Industry:</a:t>
            </a:r>
            <a:r>
              <a:rPr lang="en-US" sz="2000" dirty="0" smtClean="0"/>
              <a:t> Allocating labor and overhead to determine cost per service.</a:t>
            </a:r>
          </a:p>
          <a:p>
            <a:endParaRPr lang="en-US" sz="2000" dirty="0"/>
          </a:p>
        </p:txBody>
      </p:sp>
      <p:sp>
        <p:nvSpPr>
          <p:cNvPr id="5" name="Slide Number Placeholder 4"/>
          <p:cNvSpPr>
            <a:spLocks noGrp="1"/>
          </p:cNvSpPr>
          <p:nvPr>
            <p:ph type="sldNum" sz="quarter" idx="4"/>
          </p:nvPr>
        </p:nvSpPr>
        <p:spPr/>
        <p:txBody>
          <a:bodyPr/>
          <a:lstStyle/>
          <a:p>
            <a:fld id="{5EE7099E-8998-4851-915A-4F4831808297}" type="slidenum">
              <a:rPr lang="nl-NL" smtClean="0"/>
              <a:pPr/>
              <a:t>8</a:t>
            </a:fld>
            <a:endParaRPr lang="nl-NL"/>
          </a:p>
        </p:txBody>
      </p:sp>
    </p:spTree>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Vertical Text Placeholder 2"/>
          <p:cNvSpPr>
            <a:spLocks noGrp="1"/>
          </p:cNvSpPr>
          <p:nvPr>
            <p:ph type="body" orient="vert" idx="1"/>
          </p:nvPr>
        </p:nvSpPr>
        <p:spPr/>
        <p:txBody>
          <a:bodyPr/>
          <a:lstStyle/>
          <a:p>
            <a:r>
              <a:rPr lang="en-US" sz="2400" dirty="0" smtClean="0"/>
              <a:t>Cost accounting is essential in any business because it helps managers make informed decisions. By understanding costs, businesses can set profitable prices, control spending, and plan for the future more effectively.</a:t>
            </a:r>
          </a:p>
          <a:p>
            <a:r>
              <a:rPr lang="en-US" sz="2400" dirty="0" smtClean="0"/>
              <a:t>Cost accounting helps businesses make informed decisions by understanding and managing costs.</a:t>
            </a:r>
          </a:p>
          <a:p>
            <a:pPr>
              <a:buNone/>
            </a:pPr>
            <a:endParaRPr lang="en-US" dirty="0"/>
          </a:p>
        </p:txBody>
      </p:sp>
      <p:sp>
        <p:nvSpPr>
          <p:cNvPr id="5" name="Slide Number Placeholder 4"/>
          <p:cNvSpPr>
            <a:spLocks noGrp="1"/>
          </p:cNvSpPr>
          <p:nvPr>
            <p:ph type="sldNum" sz="quarter" idx="4"/>
          </p:nvPr>
        </p:nvSpPr>
        <p:spPr/>
        <p:txBody>
          <a:bodyPr/>
          <a:lstStyle/>
          <a:p>
            <a:fld id="{5EE7099E-8998-4851-915A-4F4831808297}" type="slidenum">
              <a:rPr lang="nl-NL" smtClean="0"/>
              <a:pPr/>
              <a:t>9</a:t>
            </a:fld>
            <a:endParaRPr lang="nl-NL"/>
          </a:p>
        </p:txBody>
      </p:sp>
      <p:pic>
        <p:nvPicPr>
          <p:cNvPr id="2050" name="Picture 2" descr="https://cbhatcheragency.com/wp-content/uploads/2023/05/What-Is-Cost-Accounting.jpg"/>
          <p:cNvPicPr>
            <a:picLocks noGrp="1" noChangeAspect="1" noChangeArrowheads="1"/>
          </p:cNvPicPr>
          <p:nvPr>
            <p:ph type="pic" sz="quarter" idx="13"/>
          </p:nvPr>
        </p:nvPicPr>
        <p:blipFill>
          <a:blip r:embed="rId2"/>
          <a:srcRect l="17201" r="17201"/>
          <a:stretch>
            <a:fillRect/>
          </a:stretch>
        </p:blipFill>
        <p:spPr bwMode="auto">
          <a:prstGeom prst="rect">
            <a:avLst/>
          </a:prstGeom>
          <a:noFill/>
        </p:spPr>
      </p:pic>
    </p:spTree>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21070EA-DD37-4AE9-871A-ACD9179A8A47}">
  <ds:schemaRefs>
    <ds:schemaRef ds:uri="http://schemas.microsoft.com/office/2006/metadata/properties"/>
    <ds:schemaRef ds:uri="http://schemas.microsoft.com/office/2006/documentManagement/types"/>
    <ds:schemaRef ds:uri="http://www.w3.org/XML/1998/namespace"/>
    <ds:schemaRef ds:uri="http://purl.org/dc/elements/1.1/"/>
    <ds:schemaRef ds:uri="http://schemas.openxmlformats.org/package/2006/metadata/core-properties"/>
    <ds:schemaRef ds:uri="01a1795b-c314-4f6e-9e61-ae7877c66689"/>
    <ds:schemaRef ds:uri="http://purl.org/dc/dcmitype/"/>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46</TotalTime>
  <Words>524</Words>
  <Application>Microsoft Office PowerPoint</Application>
  <PresentationFormat>Custom</PresentationFormat>
  <Paragraphs>91</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Minion</vt:lpstr>
      <vt:lpstr>Wingdings</vt:lpstr>
      <vt:lpstr>Calibri</vt:lpstr>
      <vt:lpstr>Georgia</vt:lpstr>
      <vt:lpstr>Corporate template-set Universiteit Leiden</vt:lpstr>
      <vt:lpstr>The Fundamentals of Cost Accounting: Insights for Effective Business Management  European Institute of Innovation, Entrepreneurship and Technology Lessingstraße 79, 13158 Berlin, Germany </vt:lpstr>
      <vt:lpstr>Index</vt:lpstr>
      <vt:lpstr>Introduction to Cost Accounting </vt:lpstr>
      <vt:lpstr>Importance in Business</vt:lpstr>
      <vt:lpstr>Components of Cost Accounting</vt:lpstr>
      <vt:lpstr>Types of Costing Methods</vt:lpstr>
      <vt:lpstr>Break-Even Analysis and Cost Control</vt:lpstr>
      <vt:lpstr>Real-World Case Study</vt:lpstr>
      <vt:lpstr>Applications of Cost Accounting in Different Industries</vt:lpstr>
      <vt:lpstr>Conclusion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Lenovo</cp:lastModifiedBy>
  <cp:revision>206</cp:revision>
  <dcterms:created xsi:type="dcterms:W3CDTF">2023-10-18T00:40:52Z</dcterms:created>
  <dcterms:modified xsi:type="dcterms:W3CDTF">2026-03-20T11:06:46Z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